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8"/>
  </p:notesMasterIdLst>
  <p:handoutMasterIdLst>
    <p:handoutMasterId r:id="rId19"/>
  </p:handoutMasterIdLst>
  <p:sldIdLst>
    <p:sldId id="285" r:id="rId5"/>
    <p:sldId id="286" r:id="rId6"/>
    <p:sldId id="287" r:id="rId7"/>
    <p:sldId id="736" r:id="rId8"/>
    <p:sldId id="778" r:id="rId9"/>
    <p:sldId id="781" r:id="rId10"/>
    <p:sldId id="782" r:id="rId11"/>
    <p:sldId id="794" r:id="rId12"/>
    <p:sldId id="795" r:id="rId13"/>
    <p:sldId id="790" r:id="rId14"/>
    <p:sldId id="792" r:id="rId15"/>
    <p:sldId id="793" r:id="rId16"/>
    <p:sldId id="270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4BC"/>
    <a:srgbClr val="2F0765"/>
    <a:srgbClr val="0033CC"/>
    <a:srgbClr val="333300"/>
    <a:srgbClr val="FF33C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9" y="1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29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9" y="8842029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7183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435" y="1"/>
            <a:ext cx="3057183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98500"/>
            <a:ext cx="4649787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999" y="4421565"/>
            <a:ext cx="5643269" cy="4189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636"/>
            <a:ext cx="3057183" cy="465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435" y="8841636"/>
            <a:ext cx="3057183" cy="465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5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28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E8E7-6217-4EE7-A0EF-AD822B8B8BF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13F-5E78-4DC3-BB4F-9474E4E1A8A9}" type="datetime4">
              <a:rPr lang="en-US" smtClean="0"/>
              <a:t>7/8/2018 August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07FC-19B1-4DA3-ADF8-8AA20B0C1E40}" type="datetime4">
              <a:rPr lang="en-US" smtClean="0"/>
              <a:t>7/8/2018 August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C29-66A5-4FA7-8FF0-2892DD250A82}" type="datetime4">
              <a:rPr lang="en-US" smtClean="0"/>
              <a:t>7/8/2018 August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4E8079-3B8F-4EC5-B4CA-071C7A35C476}" type="datetime4">
              <a:rPr lang="en-US" smtClean="0"/>
              <a:t>7/8/2018 August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80D0-5611-4D75-A817-A87D213CBE85}" type="datetime4">
              <a:rPr lang="en-US" smtClean="0"/>
              <a:t>7/8/2018 August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E2E6-52F6-47E6-BD6C-EF98A01C7EEF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6D9F-A4EE-4B23-AD30-37827965470E}" type="datetime4">
              <a:rPr lang="en-US" smtClean="0"/>
              <a:t>7/8/2018 August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CBE1-6F08-43E9-A8E1-463228EC2804}" type="datetime4">
              <a:rPr lang="en-US" smtClean="0"/>
              <a:t>7/8/2018 August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A652B5-81CC-4C6F-A37E-0C88E5F243DE}" type="datetime4">
              <a:rPr lang="en-US" smtClean="0"/>
              <a:t>7/8/2018 August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EE3C43-E95D-47DA-AA9B-414A5E5DE8D5}" type="datetime4">
              <a:rPr lang="en-US" smtClean="0"/>
              <a:t>7/8/2018 August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Lecture #</a:t>
            </a:r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14</a:t>
            </a:r>
          </a:p>
          <a:p>
            <a:r>
              <a:rPr lang="en-US" sz="3200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Outlines of Microsoft Project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5FE2-5C1F-4C44-8AD2-D51742E13891}" type="datetime4">
              <a:rPr lang="en-US" smtClean="0"/>
              <a:t>7/8/2018 August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3B51-63E8-4965-8E9C-542AB5A98F24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886200" y="5562600"/>
            <a:ext cx="419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352800" y="5181600"/>
            <a:ext cx="53340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cap="none" spc="0" dirty="0" smtClean="0">
                <a:ln cmpd="sng">
                  <a:solidFill>
                    <a:schemeClr val="tx1"/>
                  </a:solidFill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Dr. Nadeem</a:t>
            </a:r>
            <a:r>
              <a:rPr lang="en-US" sz="2400" b="1" i="1" cap="none" spc="0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A. Siddiqui</a:t>
            </a:r>
            <a:endParaRPr lang="en-US" sz="2400" b="1" i="1" cap="none" spc="0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04025" y="467960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Presented by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Assigning, Leveling and Allocating Resources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7936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Resources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 →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views→ Resource Sheet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resource Name, Type Cost (rate /hour or /day) etc.)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Assigning resources to tasks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→Go to Resource names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click to go to Information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→Enter the resources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not have leveling during assigning resources go to resource tab and clear leveling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 the resource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views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→Resource Graph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leveling and allocation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→ Leveling Options →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perform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without effecting the project duration, select “level only within the available slack”)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→ Level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→ Level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1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Creating Baseline, Tracking Progress and Rescheduling Tasks</a:t>
            </a:r>
            <a:endParaRPr lang="en-GB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compare how project is changing over time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Baselines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set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Project→ Schedule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Baseline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see the variance with respect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Baseline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View→ Data → Tables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→Variance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Tracking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Project as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scheduled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 one column in task sheet to show % complete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Date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Status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Entering actual values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View→ Data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→Work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Rescheduling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uncompleted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Project→ Status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Project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Reschedule uncompleted work to start after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Cash Flow and Project Reports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E2E6-52F6-47E6-BD6C-EF98A01C7EEF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view reports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Report→ View Reports →Costs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→Cash Flow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print the report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File→ Print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 Entire Project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2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997-4502-4390-83BE-5ECFC0E78014}" type="datetime4">
              <a:rPr lang="en-US" smtClean="0"/>
              <a:t>7/8/2018 August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Contents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9CF6-7E8D-48C3-AD72-24377ABD629D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the present lecture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Interface of Microsoft Project 2013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Defining Project Information and Project </a:t>
            </a:r>
            <a:r>
              <a:rPr lang="en-US" sz="2000" dirty="0" smtClean="0">
                <a:solidFill>
                  <a:srgbClr val="FF0000"/>
                </a:solidFill>
              </a:rPr>
              <a:t>Properties</a:t>
            </a:r>
          </a:p>
          <a:p>
            <a:r>
              <a:rPr lang="en-US" sz="2000" dirty="0">
                <a:solidFill>
                  <a:srgbClr val="2F0765"/>
                </a:solidFill>
              </a:rPr>
              <a:t>Creating and Assigning Calendar to the Project</a:t>
            </a:r>
            <a:endParaRPr lang="en-US" sz="2000" dirty="0" smtClean="0">
              <a:solidFill>
                <a:srgbClr val="2F0765"/>
              </a:solidFill>
            </a:endParaRPr>
          </a:p>
          <a:p>
            <a:r>
              <a:rPr lang="en-US" sz="2000" dirty="0">
                <a:solidFill>
                  <a:srgbClr val="3A34BC"/>
                </a:solidFill>
              </a:rPr>
              <a:t>Entering and Editing Project Tasks (or Activities</a:t>
            </a:r>
            <a:r>
              <a:rPr lang="en-US" sz="2000" dirty="0" smtClean="0">
                <a:solidFill>
                  <a:srgbClr val="3A34BC"/>
                </a:solidFill>
              </a:rPr>
              <a:t>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Assigning, Leveling and Allocating </a:t>
            </a:r>
            <a:r>
              <a:rPr lang="en-US" sz="2000" dirty="0" smtClean="0">
                <a:solidFill>
                  <a:srgbClr val="7030A0"/>
                </a:solidFill>
              </a:rPr>
              <a:t>Resources</a:t>
            </a: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Creating Baseline, Tracking Progress and Rescheduling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Tasks</a:t>
            </a:r>
          </a:p>
          <a:p>
            <a:r>
              <a:rPr lang="en-US" sz="2000" dirty="0">
                <a:solidFill>
                  <a:srgbClr val="C00000"/>
                </a:solidFill>
              </a:rPr>
              <a:t>Cash Flow and </a:t>
            </a:r>
            <a:r>
              <a:rPr lang="en-US" sz="2000" dirty="0" smtClean="0">
                <a:solidFill>
                  <a:srgbClr val="C00000"/>
                </a:solidFill>
              </a:rPr>
              <a:t>Project Reports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Objectives of the Present lecture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10FE-6EE9-493E-B516-EB0A1ACDAF08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give an outline of MS Project 2013 software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explore the capabilities of MS Project 2013</a:t>
            </a:r>
            <a:endParaRPr lang="en-US" alt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Basic Interface of MS Project</a:t>
            </a:r>
            <a:endParaRPr lang="en-GB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6D9F-A4EE-4B23-AD30-37827965470E}" type="datetime4">
              <a:rPr lang="en-US" smtClean="0"/>
              <a:t>7/8/2018 August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" r="2118" b="1210"/>
          <a:stretch/>
        </p:blipFill>
        <p:spPr bwMode="auto">
          <a:xfrm>
            <a:off x="603613" y="1501294"/>
            <a:ext cx="6565174" cy="4800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13676" y="1981200"/>
            <a:ext cx="16017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4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shown interface is for Microsoft Project 2010. Similar interface exists for Microsoft Project 2013 </a:t>
            </a:r>
            <a:endParaRPr lang="en-GB" sz="14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Defining Project Information and Project Properties</a:t>
            </a:r>
            <a:endParaRPr lang="en-GB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79755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New Project: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File→ New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Blank Project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Information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→Properties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Information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dates e.g. start date, finish date; status date; current date etc.)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Properties (e.g. Project title, Project manager etc.)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File → Info →Project Information → Advanced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set ES or LS based schedule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 From 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 start date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(all tasks begin on ES i.e. as soon as possible)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 From → Project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Finish 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(all tasks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begin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i.e. as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possible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2917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Creating and Assigning Calendar to the Project</a:t>
            </a:r>
            <a:endParaRPr lang="en-GB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New Calendar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→ Change working time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→Create 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 calendar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Weeks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→Details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→Set days to working times (or Set days to nonworking time)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Set Working Time: Enter the working time e.g. : 8:00 AM – 12:00 PM; 1:00 PM-5:00 PM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 ‘new calendar’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→Calendar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defined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calendar)</a:t>
            </a:r>
          </a:p>
          <a:p>
            <a:endParaRPr lang="en-GB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Entering and Editing Project Tasks (or Activities)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Entering tasks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→Gantt Chart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 or Task sheet (Enter the tasks)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Organizing tasks into phases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entered tasks use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ndent to create phases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a recurring tasks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→ +Task → Recurring task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Displaying WBS Codes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work sheet add new Column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Select the Name → WBS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5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Contd.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predecessors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cell of Predecessor column→ Right click → Information→ Predecessors →Enter Task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ID,  Type and Lag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Splitting tasks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→Schedule → Split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task constraints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cell→ Right click → Information→ Advanced →Enter constraint information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milestones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in the worksheet a task with zero duration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21570" t="8094" r="76992" b="89350"/>
          <a:stretch/>
        </p:blipFill>
        <p:spPr>
          <a:xfrm>
            <a:off x="4361688" y="31242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3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Precedence Diagram and Critical Tasks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7/8/2018 August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Seeing Critical Tasks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→view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→Critical Tasks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see Total slack and/or Free slack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work sheet select new column and in the top cell (click twice)→Total Slack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see Network diagram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→view → Gantt Chart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Diagram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diagram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File→ Print→ Page setup →Fit to 1 pages wide by 1 tall →Print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7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2A4C6D2-5977-44AE-8B4D-3745800C3303}">
  <ds:schemaRefs>
    <ds:schemaRef ds:uri="http://purl.org/dc/dcmitype/"/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8434</TotalTime>
  <Words>874</Words>
  <Application>Microsoft Office PowerPoint</Application>
  <PresentationFormat>On-screen Show (4:3)</PresentationFormat>
  <Paragraphs>149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ENGINEERING MANAGEMENT (GE 404)</vt:lpstr>
      <vt:lpstr>Contents</vt:lpstr>
      <vt:lpstr>Objectives of the Present lecture</vt:lpstr>
      <vt:lpstr>Basic Interface of MS Project</vt:lpstr>
      <vt:lpstr>Defining Project Information and Project Properties</vt:lpstr>
      <vt:lpstr>Creating and Assigning Calendar to the Project</vt:lpstr>
      <vt:lpstr>Entering and Editing Project Tasks (or Activities)</vt:lpstr>
      <vt:lpstr>Contd.</vt:lpstr>
      <vt:lpstr>Precedence Diagram and Critical Tasks</vt:lpstr>
      <vt:lpstr>Assigning, Leveling and Allocating Resources</vt:lpstr>
      <vt:lpstr>Creating Baseline, Tracking Progress and Rescheduling Tasks</vt:lpstr>
      <vt:lpstr>Cash Flow and Project Reports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User</cp:lastModifiedBy>
  <cp:revision>462</cp:revision>
  <cp:lastPrinted>2015-08-10T05:43:04Z</cp:lastPrinted>
  <dcterms:modified xsi:type="dcterms:W3CDTF">2018-08-07T05:07:17Z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