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Lst>
  <p:notesMasterIdLst>
    <p:notesMasterId r:id="rId31"/>
  </p:notesMasterIdLst>
  <p:handoutMasterIdLst>
    <p:handoutMasterId r:id="rId32"/>
  </p:handoutMasterIdLst>
  <p:sldIdLst>
    <p:sldId id="285" r:id="rId5"/>
    <p:sldId id="286" r:id="rId6"/>
    <p:sldId id="287" r:id="rId7"/>
    <p:sldId id="602" r:id="rId8"/>
    <p:sldId id="621" r:id="rId9"/>
    <p:sldId id="622" r:id="rId10"/>
    <p:sldId id="623" r:id="rId11"/>
    <p:sldId id="624" r:id="rId12"/>
    <p:sldId id="625" r:id="rId13"/>
    <p:sldId id="626" r:id="rId14"/>
    <p:sldId id="627" r:id="rId15"/>
    <p:sldId id="628" r:id="rId16"/>
    <p:sldId id="578" r:id="rId17"/>
    <p:sldId id="612" r:id="rId18"/>
    <p:sldId id="614" r:id="rId19"/>
    <p:sldId id="613" r:id="rId20"/>
    <p:sldId id="637" r:id="rId21"/>
    <p:sldId id="639" r:id="rId22"/>
    <p:sldId id="636" r:id="rId23"/>
    <p:sldId id="615" r:id="rId24"/>
    <p:sldId id="616" r:id="rId25"/>
    <p:sldId id="630" r:id="rId26"/>
    <p:sldId id="631" r:id="rId27"/>
    <p:sldId id="634" r:id="rId28"/>
    <p:sldId id="290" r:id="rId29"/>
    <p:sldId id="270" r:id="rId30"/>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0765"/>
    <a:srgbClr val="0033CC"/>
    <a:srgbClr val="3A34BC"/>
    <a:srgbClr val="3BC828"/>
    <a:srgbClr val="FF33CC"/>
    <a:srgbClr val="ADA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467" y="0"/>
            <a:ext cx="3013763" cy="465455"/>
          </a:xfrm>
          <a:prstGeom prst="rect">
            <a:avLst/>
          </a:prstGeom>
        </p:spPr>
        <p:txBody>
          <a:bodyPr vert="horz" lIns="91440" tIns="45720" rIns="91440" bIns="45720" rtlCol="0"/>
          <a:lstStyle>
            <a:lvl1pPr algn="r">
              <a:defRPr sz="1200"/>
            </a:lvl1pPr>
          </a:lstStyle>
          <a:p>
            <a:fld id="{F3F847A1-6B27-4B8D-993F-6B5055EC7165}" type="datetimeFigureOut">
              <a:rPr lang="en-US" smtClean="0"/>
              <a:pPr/>
              <a:t>10/30/2016</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5" name="Slide Number Placeholder 4"/>
          <p:cNvSpPr>
            <a:spLocks noGrp="1"/>
          </p:cNvSpPr>
          <p:nvPr>
            <p:ph type="sldNum" sz="quarter" idx="3"/>
          </p:nvPr>
        </p:nvSpPr>
        <p:spPr>
          <a:xfrm>
            <a:off x="3939467" y="8842029"/>
            <a:ext cx="3013763" cy="465455"/>
          </a:xfrm>
          <a:prstGeom prst="rect">
            <a:avLst/>
          </a:prstGeom>
        </p:spPr>
        <p:txBody>
          <a:bodyPr vert="horz" lIns="91440" tIns="45720" rIns="91440" bIns="45720" rtlCol="0" anchor="b"/>
          <a:lstStyle>
            <a:lvl1pPr algn="r">
              <a:defRPr sz="1200"/>
            </a:lvl1pPr>
          </a:lstStyle>
          <a:p>
            <a:fld id="{C4B40EAB-F4D0-4E0E-AF76-B27D419DF614}" type="slidenum">
              <a:rPr lang="en-US" smtClean="0"/>
              <a:pPr/>
              <a:t>‹#›</a:t>
            </a:fld>
            <a:endParaRPr lang="en-US"/>
          </a:p>
        </p:txBody>
      </p:sp>
    </p:spTree>
    <p:extLst>
      <p:ext uri="{BB962C8B-B14F-4D97-AF65-F5344CB8AC3E}">
        <p14:creationId xmlns:p14="http://schemas.microsoft.com/office/powerpoint/2010/main" val="42010709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521" cy="46597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694" y="0"/>
            <a:ext cx="3014521" cy="465977"/>
          </a:xfrm>
          <a:prstGeom prst="rect">
            <a:avLst/>
          </a:prstGeom>
        </p:spPr>
        <p:txBody>
          <a:bodyPr vert="horz" lIns="91440" tIns="45720" rIns="91440" bIns="45720" rtlCol="0"/>
          <a:lstStyle>
            <a:lvl1pPr algn="r">
              <a:defRPr sz="1200"/>
            </a:lvl1pPr>
          </a:lstStyle>
          <a:p>
            <a:fld id="{C68F2EC1-FC6C-4FE0-ADF0-A740E2CC27AE}" type="datetimeFigureOut">
              <a:rPr lang="en-US" smtClean="0"/>
              <a:pPr/>
              <a:t>10/30/2016</a:t>
            </a:fld>
            <a:endParaRPr lang="en-US"/>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161" y="4421564"/>
            <a:ext cx="5564520" cy="41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637"/>
            <a:ext cx="3014521" cy="465976"/>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7" name="Slide Number Placeholder 6"/>
          <p:cNvSpPr>
            <a:spLocks noGrp="1"/>
          </p:cNvSpPr>
          <p:nvPr>
            <p:ph type="sldNum" sz="quarter" idx="5"/>
          </p:nvPr>
        </p:nvSpPr>
        <p:spPr>
          <a:xfrm>
            <a:off x="3938694" y="8841637"/>
            <a:ext cx="3014521" cy="465976"/>
          </a:xfrm>
          <a:prstGeom prst="rect">
            <a:avLst/>
          </a:prstGeom>
        </p:spPr>
        <p:txBody>
          <a:bodyPr vert="horz" lIns="91440" tIns="45720" rIns="91440" bIns="45720" rtlCol="0" anchor="b"/>
          <a:lstStyle>
            <a:lvl1pPr algn="r">
              <a:defRPr sz="1200"/>
            </a:lvl1pPr>
          </a:lstStyle>
          <a:p>
            <a:fld id="{C8FD18B2-C269-4667-8FFD-0DBE81D396FD}" type="slidenum">
              <a:rPr lang="en-US" smtClean="0"/>
              <a:pPr/>
              <a:t>‹#›</a:t>
            </a:fld>
            <a:endParaRPr lang="en-US"/>
          </a:p>
        </p:txBody>
      </p:sp>
    </p:spTree>
    <p:extLst>
      <p:ext uri="{BB962C8B-B14F-4D97-AF65-F5344CB8AC3E}">
        <p14:creationId xmlns:p14="http://schemas.microsoft.com/office/powerpoint/2010/main" val="3974779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extLst>
      <p:ext uri="{BB962C8B-B14F-4D97-AF65-F5344CB8AC3E}">
        <p14:creationId xmlns:p14="http://schemas.microsoft.com/office/powerpoint/2010/main" val="391892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implication (of something) (for something)</a:t>
            </a:r>
            <a:r>
              <a:rPr lang="en-GB" sz="1200" b="0" i="0" kern="1200" dirty="0" smtClean="0">
                <a:solidFill>
                  <a:schemeClr val="tx1"/>
                </a:solidFill>
                <a:effectLst/>
                <a:latin typeface="+mn-lt"/>
                <a:ea typeface="+mn-ea"/>
                <a:cs typeface="+mn-cs"/>
              </a:rPr>
              <a:t> a possible effect or result of an action or a </a:t>
            </a:r>
            <a:r>
              <a:rPr lang="en-GB" sz="1200" b="0" i="0" kern="1200" dirty="0" err="1" smtClean="0">
                <a:solidFill>
                  <a:schemeClr val="tx1"/>
                </a:solidFill>
                <a:effectLst/>
                <a:latin typeface="+mn-lt"/>
                <a:ea typeface="+mn-ea"/>
                <a:cs typeface="+mn-cs"/>
              </a:rPr>
              <a:t>decision</a:t>
            </a:r>
            <a:r>
              <a:rPr lang="en-GB" sz="1200" b="0" i="1" kern="1200" dirty="0" err="1" smtClean="0">
                <a:solidFill>
                  <a:schemeClr val="tx1"/>
                </a:solidFill>
                <a:effectLst/>
                <a:latin typeface="+mn-lt"/>
                <a:ea typeface="+mn-ea"/>
                <a:cs typeface="+mn-cs"/>
              </a:rPr>
              <a:t>They</a:t>
            </a:r>
            <a:r>
              <a:rPr lang="en-GB" sz="1200" b="0" i="1" kern="1200" dirty="0" smtClean="0">
                <a:solidFill>
                  <a:schemeClr val="tx1"/>
                </a:solidFill>
                <a:effectLst/>
                <a:latin typeface="+mn-lt"/>
                <a:ea typeface="+mn-ea"/>
                <a:cs typeface="+mn-cs"/>
              </a:rPr>
              <a:t> failed to consider the wider implications of their actions.</a:t>
            </a:r>
            <a:endParaRPr lang="en-GB" dirty="0"/>
          </a:p>
        </p:txBody>
      </p:sp>
    </p:spTree>
    <p:extLst>
      <p:ext uri="{BB962C8B-B14F-4D97-AF65-F5344CB8AC3E}">
        <p14:creationId xmlns:p14="http://schemas.microsoft.com/office/powerpoint/2010/main" val="259379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593E8E7-6217-4EE7-A0EF-AD822B8B8BFA}" type="datetime4">
              <a:rPr lang="en-US" smtClean="0"/>
              <a:t>October 30, 2016</a:t>
            </a:fld>
            <a:endParaRPr lang="en-US"/>
          </a:p>
        </p:txBody>
      </p:sp>
      <p:sp>
        <p:nvSpPr>
          <p:cNvPr id="17" name="Footer Placeholder 16"/>
          <p:cNvSpPr>
            <a:spLocks noGrp="1"/>
          </p:cNvSpPr>
          <p:nvPr>
            <p:ph type="ftr" sz="quarter" idx="11"/>
          </p:nvPr>
        </p:nvSpPr>
        <p:spPr/>
        <p:txBody>
          <a:bodyPr/>
          <a:lstStyle/>
          <a:p>
            <a:r>
              <a:rPr lang="sv-SE" smtClean="0"/>
              <a:t>GE 404 (Engineering Management)</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A3713F-5E78-4DC3-BB4F-9474E4E1A8A9}" type="datetime4">
              <a:rPr lang="en-US" smtClean="0"/>
              <a:t>October 30,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964050B-6237-4A51-8D91-3999973097D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207FC-19B1-4DA3-ADF8-8AA20B0C1E40}" type="datetime4">
              <a:rPr lang="en-US" smtClean="0"/>
              <a:t>October 30,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9DCD2B-E2F0-4F69-A2E4-4CF1128C32EA}" type="datetime4">
              <a:rPr lang="en-US" smtClean="0"/>
              <a:t>October 30,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964050B-6237-4A51-8D91-3999973097D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Date Placeholder 3"/>
          <p:cNvSpPr>
            <a:spLocks noGrp="1"/>
          </p:cNvSpPr>
          <p:nvPr>
            <p:ph type="dt" sz="half" idx="10"/>
          </p:nvPr>
        </p:nvSpPr>
        <p:spPr/>
        <p:txBody>
          <a:bodyPr/>
          <a:lstStyle/>
          <a:p>
            <a:fld id="{442A4C29-66A5-4FA7-8FF0-2892DD250A82}" type="datetime4">
              <a:rPr lang="en-US" smtClean="0"/>
              <a:t>October 30, 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E4E8079-3B8F-4EC5-B4CA-071C7A35C476}" type="datetime4">
              <a:rPr lang="en-US" smtClean="0"/>
              <a:t>October 30, 2016</a:t>
            </a:fld>
            <a:endParaRPr lang="en-US"/>
          </a:p>
        </p:txBody>
      </p:sp>
      <p:sp>
        <p:nvSpPr>
          <p:cNvPr id="6" name="Footer Placeholder 5"/>
          <p:cNvSpPr>
            <a:spLocks noGrp="1"/>
          </p:cNvSpPr>
          <p:nvPr>
            <p:ph type="ftr" sz="quarter" idx="11"/>
          </p:nvPr>
        </p:nvSpPr>
        <p:spPr/>
        <p:txBody>
          <a:bodyPr/>
          <a:lstStyle/>
          <a:p>
            <a:r>
              <a:rPr lang="sv-SE" smtClean="0"/>
              <a:t>GE 404 (Engineering Management)</a:t>
            </a:r>
            <a:endParaRPr lang="en-US"/>
          </a:p>
        </p:txBody>
      </p:sp>
      <p:sp>
        <p:nvSpPr>
          <p:cNvPr id="7" name="Slide Number Placeholder 6"/>
          <p:cNvSpPr>
            <a:spLocks noGrp="1"/>
          </p:cNvSpPr>
          <p:nvPr>
            <p:ph type="sldNum" sz="quarter" idx="12"/>
          </p:nvPr>
        </p:nvSpPr>
        <p:spPr/>
        <p:txBody>
          <a:bodyPr/>
          <a:lstStyle/>
          <a:p>
            <a:fld id="{E964050B-6237-4A51-8D91-3999973097D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66980D0-5611-4D75-A817-A87D213CBE85}" type="datetime4">
              <a:rPr lang="en-US" smtClean="0"/>
              <a:t>October 30, 2016</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sv-SE" smtClean="0"/>
              <a:t>GE 404 (Engineering Management)</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964050B-6237-4A51-8D91-3999973097D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964050B-6237-4A51-8D91-399997309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CC6D9F-A4EE-4B23-AD30-37827965470E}" type="datetime4">
              <a:rPr lang="en-US" smtClean="0"/>
              <a:t>October 30, 2016</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964050B-6237-4A51-8D91-399997309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FDDCBE1-6F08-43E9-A8E1-463228EC2804}" type="datetime4">
              <a:rPr lang="en-US" smtClean="0"/>
              <a:t>October 30, 2016</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sv-SE" smtClean="0"/>
              <a:t>GE 404 (Engineering Management)</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964050B-6237-4A51-8D91-3999973097D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6A652B5-81CC-4C6F-A37E-0C88E5F243DE}" type="datetime4">
              <a:rPr lang="en-US" smtClean="0"/>
              <a:t>October 30, 2016</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sv-SE" smtClean="0"/>
              <a:t>GE 404 (Engineering Management)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EE3C43-E95D-47DA-AA9B-414A5E5DE8D5}" type="datetime4">
              <a:rPr lang="en-US" smtClean="0"/>
              <a:t>October 30, 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sv-SE" smtClean="0"/>
              <a:t>GE 404 (Engineering Management)</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964050B-6237-4A51-8D91-3999973097D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2800" dirty="0" smtClean="0">
                <a:solidFill>
                  <a:srgbClr val="C00000"/>
                </a:solidFill>
                <a:latin typeface="Algerian" pitchFamily="82" charset="0"/>
              </a:rPr>
              <a:t>Lecture #</a:t>
            </a:r>
            <a:r>
              <a:rPr lang="en-US" sz="2800" dirty="0" smtClean="0">
                <a:solidFill>
                  <a:srgbClr val="C00000"/>
                </a:solidFill>
                <a:latin typeface="Algerian" pitchFamily="82" charset="0"/>
                <a:cs typeface="Times New Roman" pitchFamily="18" charset="0"/>
              </a:rPr>
              <a:t>7</a:t>
            </a:r>
          </a:p>
          <a:p>
            <a:r>
              <a:rPr lang="en-US" sz="3200" cap="none" dirty="0" smtClean="0">
                <a:solidFill>
                  <a:schemeClr val="tx1"/>
                </a:solidFill>
                <a:latin typeface="Agency FB" pitchFamily="34" charset="0"/>
                <a:ea typeface="+mj-ea"/>
                <a:cs typeface="+mj-cs"/>
              </a:rPr>
              <a:t>Limited Resource Allocation</a:t>
            </a:r>
            <a:endParaRPr lang="en-US"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EFA35FE2-5C1F-4C44-8AD2-D51742E13891}" type="datetime4">
              <a:rPr lang="en-US" smtClean="0"/>
              <a:t>October 30, 2016</a:t>
            </a:fld>
            <a:endParaRPr lang="ar-SA"/>
          </a:p>
        </p:txBody>
      </p:sp>
      <p:sp>
        <p:nvSpPr>
          <p:cNvPr id="9" name="Footer Placeholder 8"/>
          <p:cNvSpPr>
            <a:spLocks noGrp="1"/>
          </p:cNvSpPr>
          <p:nvPr>
            <p:ph type="ftr" sz="quarter" idx="11"/>
          </p:nvPr>
        </p:nvSpPr>
        <p:spPr/>
        <p:txBody>
          <a:bodyPr/>
          <a:lstStyle/>
          <a:p>
            <a:r>
              <a:rPr lang="sv-SE" smtClean="0"/>
              <a:t>GE 404 (Engineering Management)</a:t>
            </a:r>
            <a:endParaRPr lang="ar-SA" dirty="0"/>
          </a:p>
        </p:txBody>
      </p:sp>
      <p:sp>
        <p:nvSpPr>
          <p:cNvPr id="8" name="Slide Number Placeholder 7"/>
          <p:cNvSpPr>
            <a:spLocks noGrp="1"/>
          </p:cNvSpPr>
          <p:nvPr>
            <p:ph type="sldNum" sz="quarter" idx="12"/>
          </p:nvPr>
        </p:nvSpPr>
        <p:spPr/>
        <p:txBody>
          <a:bodyPr/>
          <a:lstStyle/>
          <a:p>
            <a:fld id="{0FE53B51-63E8-4965-8E9C-542AB5A98F24}" type="slidenum">
              <a:rPr lang="ar-SA" smtClean="0"/>
              <a:pPr/>
              <a:t>1</a:t>
            </a:fld>
            <a:endParaRPr lang="ar-SA"/>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ENGINEERING MANAGEMENT</a:t>
            </a:r>
            <a:br>
              <a:rPr lang="en-US" sz="2400" b="1" dirty="0" smtClean="0">
                <a:solidFill>
                  <a:srgbClr val="C00000"/>
                </a:solidFill>
              </a:rPr>
            </a:br>
            <a:r>
              <a:rPr lang="en-US" sz="2400" b="1" dirty="0" smtClean="0">
                <a:solidFill>
                  <a:srgbClr val="C00000"/>
                </a:solidFill>
              </a:rPr>
              <a:t>(GE 404)</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ar-SA"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algn="ctr"/>
            <a:r>
              <a:rPr lang="en-US" dirty="0" smtClean="0"/>
              <a:t>We need</a:t>
            </a:r>
            <a:endParaRPr lang="en-GB" dirty="0"/>
          </a:p>
        </p:txBody>
      </p:sp>
      <p:sp>
        <p:nvSpPr>
          <p:cNvPr id="9" name="Text Placeholder 8"/>
          <p:cNvSpPr>
            <a:spLocks noGrp="1"/>
          </p:cNvSpPr>
          <p:nvPr>
            <p:ph type="body" sz="half" idx="3"/>
          </p:nvPr>
        </p:nvSpPr>
        <p:spPr/>
        <p:txBody>
          <a:bodyPr/>
          <a:lstStyle/>
          <a:p>
            <a:pPr algn="ctr"/>
            <a:r>
              <a:rPr lang="en-US" dirty="0" smtClean="0"/>
              <a:t>We make</a:t>
            </a:r>
            <a:endParaRPr lang="en-GB" dirty="0"/>
          </a:p>
        </p:txBody>
      </p:sp>
      <p:sp>
        <p:nvSpPr>
          <p:cNvPr id="3" name="Date Placeholder 2"/>
          <p:cNvSpPr>
            <a:spLocks noGrp="1"/>
          </p:cNvSpPr>
          <p:nvPr>
            <p:ph type="dt" sz="half" idx="10"/>
          </p:nvPr>
        </p:nvSpPr>
        <p:spPr/>
        <p:txBody>
          <a:bodyPr/>
          <a:lstStyle/>
          <a:p>
            <a:fld id="{559DCD2B-E2F0-4F69-A2E4-4CF1128C32EA}"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8" name="Content Placeholder 7"/>
          <p:cNvSpPr>
            <a:spLocks noGrp="1"/>
          </p:cNvSpPr>
          <p:nvPr>
            <p:ph sz="quarter" idx="2"/>
          </p:nvPr>
        </p:nvSpPr>
        <p:spPr/>
        <p:txBody>
          <a:bodyPr/>
          <a:lstStyle/>
          <a:p>
            <a:pPr algn="just" defTabSz="742927" eaLnBrk="0" fontAlgn="base" hangingPunct="0">
              <a:spcBef>
                <a:spcPct val="0"/>
              </a:spcBef>
              <a:spcAft>
                <a:spcPct val="0"/>
              </a:spcAft>
              <a:buClr>
                <a:srgbClr val="FF0000"/>
              </a:buClr>
              <a:defRPr/>
            </a:pPr>
            <a:r>
              <a:rPr lang="en-US" sz="2800" kern="0" dirty="0">
                <a:solidFill>
                  <a:srgbClr val="2F0765"/>
                </a:solidFill>
                <a:latin typeface="Times New Roman" panose="02020603050405020304" pitchFamily="18" charset="0"/>
                <a:cs typeface="Times New Roman" panose="02020603050405020304" pitchFamily="18" charset="0"/>
              </a:rPr>
              <a:t>Project </a:t>
            </a:r>
            <a:r>
              <a:rPr lang="en-US" sz="2800" kern="0" dirty="0" smtClean="0">
                <a:solidFill>
                  <a:srgbClr val="2F0765"/>
                </a:solidFill>
                <a:latin typeface="Times New Roman" panose="02020603050405020304" pitchFamily="18" charset="0"/>
                <a:cs typeface="Times New Roman" panose="02020603050405020304" pitchFamily="18" charset="0"/>
              </a:rPr>
              <a:t>network</a:t>
            </a:r>
            <a:endParaRPr lang="en-US" sz="2800" kern="0" dirty="0">
              <a:solidFill>
                <a:srgbClr val="2F0765"/>
              </a:solidFill>
              <a:latin typeface="Times New Roman" panose="02020603050405020304" pitchFamily="18" charset="0"/>
              <a:cs typeface="Times New Roman" panose="02020603050405020304" pitchFamily="18" charset="0"/>
            </a:endParaRPr>
          </a:p>
          <a:p>
            <a:pPr algn="just" defTabSz="742927" eaLnBrk="0" fontAlgn="base" hangingPunct="0">
              <a:spcBef>
                <a:spcPct val="0"/>
              </a:spcBef>
              <a:spcAft>
                <a:spcPct val="0"/>
              </a:spcAft>
              <a:buClr>
                <a:srgbClr val="FF0000"/>
              </a:buClr>
              <a:defRPr/>
            </a:pPr>
            <a:r>
              <a:rPr lang="en-US" sz="2800" kern="0" dirty="0">
                <a:solidFill>
                  <a:srgbClr val="3A34BC"/>
                </a:solidFill>
                <a:latin typeface="Times New Roman" panose="02020603050405020304" pitchFamily="18" charset="0"/>
                <a:cs typeface="Times New Roman" panose="02020603050405020304" pitchFamily="18" charset="0"/>
              </a:rPr>
              <a:t>Resource requirement for each </a:t>
            </a:r>
            <a:r>
              <a:rPr lang="en-US" sz="2800" kern="0" dirty="0" smtClean="0">
                <a:solidFill>
                  <a:srgbClr val="3A34BC"/>
                </a:solidFill>
                <a:latin typeface="Times New Roman" panose="02020603050405020304" pitchFamily="18" charset="0"/>
                <a:cs typeface="Times New Roman" panose="02020603050405020304" pitchFamily="18" charset="0"/>
              </a:rPr>
              <a:t>activity</a:t>
            </a:r>
            <a:endParaRPr lang="en-US" sz="2800" kern="0" dirty="0">
              <a:solidFill>
                <a:srgbClr val="3A34BC"/>
              </a:solidFill>
              <a:latin typeface="Times New Roman" panose="02020603050405020304" pitchFamily="18" charset="0"/>
              <a:cs typeface="Times New Roman" panose="02020603050405020304" pitchFamily="18" charset="0"/>
            </a:endParaRPr>
          </a:p>
          <a:p>
            <a:pPr algn="just" defTabSz="742927" eaLnBrk="0" fontAlgn="base" hangingPunct="0">
              <a:spcBef>
                <a:spcPct val="0"/>
              </a:spcBef>
              <a:spcAft>
                <a:spcPct val="0"/>
              </a:spcAft>
              <a:buClr>
                <a:srgbClr val="FF0000"/>
              </a:buClr>
              <a:defRPr/>
            </a:pPr>
            <a:r>
              <a:rPr lang="en-US" sz="2800" kern="0" dirty="0">
                <a:solidFill>
                  <a:srgbClr val="C00000"/>
                </a:solidFill>
                <a:latin typeface="Times New Roman" panose="02020603050405020304" pitchFamily="18" charset="0"/>
                <a:cs typeface="Times New Roman" panose="02020603050405020304" pitchFamily="18" charset="0"/>
              </a:rPr>
              <a:t>Bar chart or time-scaled </a:t>
            </a:r>
            <a:r>
              <a:rPr lang="en-US" sz="2800" kern="0" dirty="0" smtClean="0">
                <a:solidFill>
                  <a:srgbClr val="C00000"/>
                </a:solidFill>
                <a:latin typeface="Times New Roman" panose="02020603050405020304" pitchFamily="18" charset="0"/>
                <a:cs typeface="Times New Roman" panose="02020603050405020304" pitchFamily="18" charset="0"/>
              </a:rPr>
              <a:t>network</a:t>
            </a:r>
            <a:endParaRPr lang="en-US" sz="2800" kern="0" dirty="0">
              <a:solidFill>
                <a:srgbClr val="C00000"/>
              </a:solidFill>
              <a:latin typeface="Times New Roman" panose="02020603050405020304" pitchFamily="18" charset="0"/>
              <a:cs typeface="Times New Roman" panose="02020603050405020304" pitchFamily="18" charset="0"/>
            </a:endParaRPr>
          </a:p>
        </p:txBody>
      </p:sp>
      <p:sp>
        <p:nvSpPr>
          <p:cNvPr id="10" name="Content Placeholder 9"/>
          <p:cNvSpPr>
            <a:spLocks noGrp="1"/>
          </p:cNvSpPr>
          <p:nvPr>
            <p:ph sz="quarter" idx="4"/>
          </p:nvPr>
        </p:nvSpPr>
        <p:spPr/>
        <p:txBody>
          <a:bodyPr>
            <a:normAutofit/>
          </a:bodyPr>
          <a:lstStyle/>
          <a:p>
            <a:pPr algn="just" defTabSz="742927" eaLnBrk="0" fontAlgn="base" hangingPunct="0">
              <a:spcBef>
                <a:spcPct val="0"/>
              </a:spcBef>
              <a:spcAft>
                <a:spcPct val="0"/>
              </a:spcAft>
              <a:buClr>
                <a:srgbClr val="FF0000"/>
              </a:buClr>
              <a:defRPr/>
            </a:pPr>
            <a:r>
              <a:rPr lang="en-US" sz="2400" kern="0" dirty="0">
                <a:solidFill>
                  <a:srgbClr val="2F0765"/>
                </a:solidFill>
                <a:latin typeface="Times New Roman" panose="02020603050405020304" pitchFamily="18" charset="0"/>
                <a:cs typeface="Times New Roman" panose="02020603050405020304" pitchFamily="18" charset="0"/>
              </a:rPr>
              <a:t>Resource loading </a:t>
            </a:r>
            <a:r>
              <a:rPr lang="en-US" sz="2400" kern="0" dirty="0" smtClean="0">
                <a:solidFill>
                  <a:srgbClr val="2F0765"/>
                </a:solidFill>
                <a:latin typeface="Times New Roman" panose="02020603050405020304" pitchFamily="18" charset="0"/>
                <a:cs typeface="Times New Roman" panose="02020603050405020304" pitchFamily="18" charset="0"/>
              </a:rPr>
              <a:t>diagram</a:t>
            </a:r>
            <a:endParaRPr lang="en-US" sz="2400" kern="0" dirty="0">
              <a:solidFill>
                <a:srgbClr val="2F0765"/>
              </a:solidFill>
              <a:latin typeface="Times New Roman" panose="02020603050405020304" pitchFamily="18" charset="0"/>
              <a:cs typeface="Times New Roman" panose="02020603050405020304" pitchFamily="18" charset="0"/>
            </a:endParaRPr>
          </a:p>
          <a:p>
            <a:pPr algn="just" defTabSz="742927" eaLnBrk="0" fontAlgn="base" hangingPunct="0">
              <a:spcBef>
                <a:spcPct val="0"/>
              </a:spcBef>
              <a:spcAft>
                <a:spcPct val="0"/>
              </a:spcAft>
              <a:buClr>
                <a:srgbClr val="FF0000"/>
              </a:buClr>
              <a:defRPr/>
            </a:pPr>
            <a:r>
              <a:rPr lang="en-US" sz="2400" kern="0" dirty="0">
                <a:solidFill>
                  <a:srgbClr val="3A34BC"/>
                </a:solidFill>
                <a:latin typeface="Times New Roman" panose="02020603050405020304" pitchFamily="18" charset="0"/>
                <a:cs typeface="Times New Roman" panose="02020603050405020304" pitchFamily="18" charset="0"/>
              </a:rPr>
              <a:t>Period-by-period total requirements of units of </a:t>
            </a:r>
            <a:r>
              <a:rPr lang="en-US" sz="2400" kern="0" dirty="0" smtClean="0">
                <a:solidFill>
                  <a:srgbClr val="3A34BC"/>
                </a:solidFill>
                <a:latin typeface="Times New Roman" panose="02020603050405020304" pitchFamily="18" charset="0"/>
                <a:cs typeface="Times New Roman" panose="02020603050405020304" pitchFamily="18" charset="0"/>
              </a:rPr>
              <a:t>resources</a:t>
            </a:r>
            <a:endParaRPr lang="en-US" sz="2400" kern="0" dirty="0">
              <a:solidFill>
                <a:srgbClr val="3A34BC"/>
              </a:solidFill>
              <a:latin typeface="Times New Roman" panose="02020603050405020304" pitchFamily="18" charset="0"/>
              <a:cs typeface="Times New Roman" panose="02020603050405020304" pitchFamily="18" charset="0"/>
            </a:endParaRPr>
          </a:p>
          <a:p>
            <a:pPr algn="just" defTabSz="742927" eaLnBrk="0" fontAlgn="base" hangingPunct="0">
              <a:spcBef>
                <a:spcPct val="0"/>
              </a:spcBef>
              <a:spcAft>
                <a:spcPct val="0"/>
              </a:spcAft>
              <a:buClr>
                <a:srgbClr val="FF0000"/>
              </a:buClr>
              <a:defRPr/>
            </a:pPr>
            <a:r>
              <a:rPr lang="en-US" sz="2400" kern="0" dirty="0">
                <a:solidFill>
                  <a:srgbClr val="C00000"/>
                </a:solidFill>
                <a:latin typeface="Times New Roman" panose="02020603050405020304" pitchFamily="18" charset="0"/>
                <a:cs typeface="Times New Roman" panose="02020603050405020304" pitchFamily="18" charset="0"/>
              </a:rPr>
              <a:t>Cumulative resource requirement curve (S curve</a:t>
            </a:r>
            <a:r>
              <a:rPr lang="en-US" sz="2400" kern="0" dirty="0" smtClean="0">
                <a:solidFill>
                  <a:srgbClr val="C00000"/>
                </a:solidFill>
                <a:latin typeface="Times New Roman" panose="02020603050405020304" pitchFamily="18" charset="0"/>
                <a:cs typeface="Times New Roman" panose="02020603050405020304" pitchFamily="18" charset="0"/>
              </a:rPr>
              <a:t>)</a:t>
            </a:r>
            <a:endParaRPr lang="en-US" sz="2400" kern="0" dirty="0">
              <a:solidFill>
                <a:srgbClr val="C0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964050B-6237-4A51-8D91-3999973097DF}" type="slidenum">
              <a:rPr lang="en-US" smtClean="0"/>
              <a:pPr/>
              <a:t>10</a:t>
            </a:fld>
            <a:endParaRPr lang="en-US"/>
          </a:p>
        </p:txBody>
      </p:sp>
      <p:sp>
        <p:nvSpPr>
          <p:cNvPr id="2" name="Title 1"/>
          <p:cNvSpPr>
            <a:spLocks noGrp="1"/>
          </p:cNvSpPr>
          <p:nvPr>
            <p:ph type="title"/>
          </p:nvPr>
        </p:nvSpPr>
        <p:spPr/>
        <p:txBody>
          <a:bodyPr>
            <a:normAutofit/>
          </a:bodyPr>
          <a:lstStyle/>
          <a:p>
            <a:r>
              <a:rPr lang="en-US" sz="2800" b="1" dirty="0"/>
              <a:t>Project Resource </a:t>
            </a:r>
            <a:r>
              <a:rPr lang="en-US" sz="2800" b="1" dirty="0" smtClean="0"/>
              <a:t>Requirement (Contd.)</a:t>
            </a:r>
            <a:endParaRPr lang="en-GB" sz="2800" b="1" dirty="0"/>
          </a:p>
        </p:txBody>
      </p:sp>
    </p:spTree>
    <p:extLst>
      <p:ext uri="{BB962C8B-B14F-4D97-AF65-F5344CB8AC3E}">
        <p14:creationId xmlns:p14="http://schemas.microsoft.com/office/powerpoint/2010/main" val="20393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6980D0-5611-4D75-A817-A87D213CBE85}" type="datetime4">
              <a:rPr lang="en-US" smtClean="0"/>
              <a:t>October 30,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8" name="Slide Number Placeholder 7"/>
          <p:cNvSpPr>
            <a:spLocks noGrp="1"/>
          </p:cNvSpPr>
          <p:nvPr>
            <p:ph type="sldNum" sz="quarter" idx="12"/>
          </p:nvPr>
        </p:nvSpPr>
        <p:spPr/>
        <p:txBody>
          <a:bodyPr/>
          <a:lstStyle/>
          <a:p>
            <a:fld id="{E964050B-6237-4A51-8D91-3999973097DF}" type="slidenum">
              <a:rPr lang="en-US" smtClean="0"/>
              <a:pPr/>
              <a:t>11</a:t>
            </a:fld>
            <a:endParaRPr lang="en-US"/>
          </a:p>
        </p:txBody>
      </p:sp>
      <p:sp>
        <p:nvSpPr>
          <p:cNvPr id="10" name="Title 9"/>
          <p:cNvSpPr>
            <a:spLocks noGrp="1"/>
          </p:cNvSpPr>
          <p:nvPr>
            <p:ph type="title" idx="4294967295"/>
          </p:nvPr>
        </p:nvSpPr>
        <p:spPr>
          <a:xfrm>
            <a:off x="0" y="228600"/>
            <a:ext cx="8534400" cy="685799"/>
          </a:xfrm>
        </p:spPr>
        <p:txBody>
          <a:bodyPr>
            <a:noAutofit/>
          </a:bodyPr>
          <a:lstStyle/>
          <a:p>
            <a:r>
              <a:rPr lang="en-US" sz="2400" b="1" dirty="0" smtClean="0"/>
              <a:t>Resource Loading Diagram</a:t>
            </a:r>
            <a:br>
              <a:rPr lang="en-US" sz="2400" b="1" dirty="0" smtClean="0"/>
            </a:br>
            <a:r>
              <a:rPr lang="en-US" sz="2400" b="1" dirty="0" smtClean="0"/>
              <a:t>(Based on ES schedule)</a:t>
            </a:r>
            <a:endParaRPr lang="en-GB" sz="2400" b="1" dirty="0"/>
          </a:p>
        </p:txBody>
      </p:sp>
      <p:graphicFrame>
        <p:nvGraphicFramePr>
          <p:cNvPr id="12" name="Table 11"/>
          <p:cNvGraphicFramePr>
            <a:graphicFrameLocks noGrp="1"/>
          </p:cNvGraphicFramePr>
          <p:nvPr>
            <p:extLst>
              <p:ext uri="{D42A27DB-BD31-4B8C-83A1-F6EECF244321}">
                <p14:modId xmlns:p14="http://schemas.microsoft.com/office/powerpoint/2010/main" val="3972956793"/>
              </p:ext>
            </p:extLst>
          </p:nvPr>
        </p:nvGraphicFramePr>
        <p:xfrm>
          <a:off x="402446" y="1036020"/>
          <a:ext cx="8462009" cy="5169789"/>
        </p:xfrm>
        <a:graphic>
          <a:graphicData uri="http://schemas.openxmlformats.org/drawingml/2006/table">
            <a:tbl>
              <a:tblPr/>
              <a:tblGrid>
                <a:gridCol w="1118528">
                  <a:extLst>
                    <a:ext uri="{9D8B030D-6E8A-4147-A177-3AD203B41FA5}">
                      <a16:colId xmlns:a16="http://schemas.microsoft.com/office/drawing/2014/main" val="20000"/>
                    </a:ext>
                  </a:extLst>
                </a:gridCol>
                <a:gridCol w="386499">
                  <a:extLst>
                    <a:ext uri="{9D8B030D-6E8A-4147-A177-3AD203B41FA5}">
                      <a16:colId xmlns:a16="http://schemas.microsoft.com/office/drawing/2014/main" val="20001"/>
                    </a:ext>
                  </a:extLst>
                </a:gridCol>
                <a:gridCol w="386499">
                  <a:extLst>
                    <a:ext uri="{9D8B030D-6E8A-4147-A177-3AD203B41FA5}">
                      <a16:colId xmlns:a16="http://schemas.microsoft.com/office/drawing/2014/main" val="20002"/>
                    </a:ext>
                  </a:extLst>
                </a:gridCol>
                <a:gridCol w="386499">
                  <a:extLst>
                    <a:ext uri="{9D8B030D-6E8A-4147-A177-3AD203B41FA5}">
                      <a16:colId xmlns:a16="http://schemas.microsoft.com/office/drawing/2014/main" val="20003"/>
                    </a:ext>
                  </a:extLst>
                </a:gridCol>
                <a:gridCol w="386499">
                  <a:extLst>
                    <a:ext uri="{9D8B030D-6E8A-4147-A177-3AD203B41FA5}">
                      <a16:colId xmlns:a16="http://schemas.microsoft.com/office/drawing/2014/main" val="20004"/>
                    </a:ext>
                  </a:extLst>
                </a:gridCol>
                <a:gridCol w="386499">
                  <a:extLst>
                    <a:ext uri="{9D8B030D-6E8A-4147-A177-3AD203B41FA5}">
                      <a16:colId xmlns:a16="http://schemas.microsoft.com/office/drawing/2014/main" val="20005"/>
                    </a:ext>
                  </a:extLst>
                </a:gridCol>
                <a:gridCol w="386499">
                  <a:extLst>
                    <a:ext uri="{9D8B030D-6E8A-4147-A177-3AD203B41FA5}">
                      <a16:colId xmlns:a16="http://schemas.microsoft.com/office/drawing/2014/main" val="20006"/>
                    </a:ext>
                  </a:extLst>
                </a:gridCol>
                <a:gridCol w="386499">
                  <a:extLst>
                    <a:ext uri="{9D8B030D-6E8A-4147-A177-3AD203B41FA5}">
                      <a16:colId xmlns:a16="http://schemas.microsoft.com/office/drawing/2014/main" val="20007"/>
                    </a:ext>
                  </a:extLst>
                </a:gridCol>
                <a:gridCol w="386499">
                  <a:extLst>
                    <a:ext uri="{9D8B030D-6E8A-4147-A177-3AD203B41FA5}">
                      <a16:colId xmlns:a16="http://schemas.microsoft.com/office/drawing/2014/main" val="20008"/>
                    </a:ext>
                  </a:extLst>
                </a:gridCol>
                <a:gridCol w="386499">
                  <a:extLst>
                    <a:ext uri="{9D8B030D-6E8A-4147-A177-3AD203B41FA5}">
                      <a16:colId xmlns:a16="http://schemas.microsoft.com/office/drawing/2014/main" val="20009"/>
                    </a:ext>
                  </a:extLst>
                </a:gridCol>
                <a:gridCol w="386499">
                  <a:extLst>
                    <a:ext uri="{9D8B030D-6E8A-4147-A177-3AD203B41FA5}">
                      <a16:colId xmlns:a16="http://schemas.microsoft.com/office/drawing/2014/main" val="20010"/>
                    </a:ext>
                  </a:extLst>
                </a:gridCol>
                <a:gridCol w="386499">
                  <a:extLst>
                    <a:ext uri="{9D8B030D-6E8A-4147-A177-3AD203B41FA5}">
                      <a16:colId xmlns:a16="http://schemas.microsoft.com/office/drawing/2014/main" val="20011"/>
                    </a:ext>
                  </a:extLst>
                </a:gridCol>
                <a:gridCol w="386499">
                  <a:extLst>
                    <a:ext uri="{9D8B030D-6E8A-4147-A177-3AD203B41FA5}">
                      <a16:colId xmlns:a16="http://schemas.microsoft.com/office/drawing/2014/main" val="20012"/>
                    </a:ext>
                  </a:extLst>
                </a:gridCol>
                <a:gridCol w="386499">
                  <a:extLst>
                    <a:ext uri="{9D8B030D-6E8A-4147-A177-3AD203B41FA5}">
                      <a16:colId xmlns:a16="http://schemas.microsoft.com/office/drawing/2014/main" val="20013"/>
                    </a:ext>
                  </a:extLst>
                </a:gridCol>
                <a:gridCol w="386499">
                  <a:extLst>
                    <a:ext uri="{9D8B030D-6E8A-4147-A177-3AD203B41FA5}">
                      <a16:colId xmlns:a16="http://schemas.microsoft.com/office/drawing/2014/main" val="20014"/>
                    </a:ext>
                  </a:extLst>
                </a:gridCol>
                <a:gridCol w="386499">
                  <a:extLst>
                    <a:ext uri="{9D8B030D-6E8A-4147-A177-3AD203B41FA5}">
                      <a16:colId xmlns:a16="http://schemas.microsoft.com/office/drawing/2014/main" val="20015"/>
                    </a:ext>
                  </a:extLst>
                </a:gridCol>
                <a:gridCol w="386499">
                  <a:extLst>
                    <a:ext uri="{9D8B030D-6E8A-4147-A177-3AD203B41FA5}">
                      <a16:colId xmlns:a16="http://schemas.microsoft.com/office/drawing/2014/main" val="20016"/>
                    </a:ext>
                  </a:extLst>
                </a:gridCol>
                <a:gridCol w="386499">
                  <a:extLst>
                    <a:ext uri="{9D8B030D-6E8A-4147-A177-3AD203B41FA5}">
                      <a16:colId xmlns:a16="http://schemas.microsoft.com/office/drawing/2014/main" val="20017"/>
                    </a:ext>
                  </a:extLst>
                </a:gridCol>
                <a:gridCol w="386499">
                  <a:extLst>
                    <a:ext uri="{9D8B030D-6E8A-4147-A177-3AD203B41FA5}">
                      <a16:colId xmlns:a16="http://schemas.microsoft.com/office/drawing/2014/main" val="20018"/>
                    </a:ext>
                  </a:extLst>
                </a:gridCol>
                <a:gridCol w="386499">
                  <a:extLst>
                    <a:ext uri="{9D8B030D-6E8A-4147-A177-3AD203B41FA5}">
                      <a16:colId xmlns:a16="http://schemas.microsoft.com/office/drawing/2014/main" val="20019"/>
                    </a:ext>
                  </a:extLst>
                </a:gridCol>
              </a:tblGrid>
              <a:tr h="417703">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FFFFFF"/>
                          </a:solidFill>
                          <a:latin typeface="Times New Roman" panose="02020603050405020304" pitchFamily="18" charset="0"/>
                          <a:ea typeface="Times New Roman"/>
                          <a:cs typeface="Times New Roman" panose="02020603050405020304" pitchFamily="18" charset="0"/>
                        </a:rPr>
                        <a:t>Time</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28575" cap="flat" cmpd="sng" algn="ctr">
                      <a:noFill/>
                      <a:prstDash val="solid"/>
                      <a:round/>
                      <a:headEnd type="none" w="med" len="med"/>
                      <a:tailEnd type="none" w="med" len="me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2</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3</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4</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5</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6</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7</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8</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9</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10</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11</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12</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13</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14</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15</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FFFFFF"/>
                          </a:solidFill>
                          <a:latin typeface="Times New Roman" panose="02020603050405020304" pitchFamily="18" charset="0"/>
                          <a:ea typeface="Times New Roman"/>
                          <a:cs typeface="Times New Roman" panose="02020603050405020304" pitchFamily="18" charset="0"/>
                        </a:rPr>
                        <a:t>16</a:t>
                      </a:r>
                      <a:endParaRPr lang="en-US" sz="120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FFFFFF"/>
                          </a:solidFill>
                          <a:latin typeface="Times New Roman" panose="02020603050405020304" pitchFamily="18" charset="0"/>
                          <a:ea typeface="Times New Roman"/>
                          <a:cs typeface="Times New Roman" panose="02020603050405020304" pitchFamily="18" charset="0"/>
                        </a:rPr>
                        <a:t>17</a:t>
                      </a:r>
                      <a:endParaRPr lang="en-US" sz="120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18</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lnSpc>
                          <a:spcPct val="115000"/>
                        </a:lnSpc>
                        <a:spcAft>
                          <a:spcPts val="0"/>
                        </a:spcAft>
                      </a:pP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127329">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7329">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A</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C</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I</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J</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K</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a:t>
                      </a: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a:t>
                      </a: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r>
                        <a:rPr lang="en-US" sz="900" b="1" dirty="0">
                          <a:solidFill>
                            <a:srgbClr val="000000"/>
                          </a:solidFill>
                          <a:latin typeface="Times New Roman" panose="02020603050405020304" pitchFamily="18" charset="0"/>
                          <a:ea typeface="Times New Roman"/>
                          <a:cs typeface="Times New Roman" panose="02020603050405020304" pitchFamily="18" charset="0"/>
                        </a:rPr>
                        <a:t>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3 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3 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3 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a:t>
                      </a: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dirty="0" smtClean="0">
                          <a:latin typeface="Times New Roman" panose="02020603050405020304" pitchFamily="18" charset="0"/>
                          <a:ea typeface="Calibri"/>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4</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4</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5</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5</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5</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D</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E</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dirty="0" smtClean="0">
                          <a:latin typeface="Times New Roman" panose="02020603050405020304" pitchFamily="18" charset="0"/>
                          <a:ea typeface="Calibri"/>
                          <a:cs typeface="Times New Roman" panose="02020603050405020304" pitchFamily="18" charset="0"/>
                        </a:rPr>
                        <a:t>4</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dirty="0" smtClean="0">
                          <a:latin typeface="Times New Roman" panose="02020603050405020304" pitchFamily="18" charset="0"/>
                          <a:ea typeface="Calibri"/>
                          <a:cs typeface="Times New Roman" panose="02020603050405020304" pitchFamily="18" charset="0"/>
                        </a:rPr>
                        <a:t>4</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dirty="0" smtClean="0">
                          <a:latin typeface="Times New Roman" panose="02020603050405020304" pitchFamily="18" charset="0"/>
                          <a:ea typeface="Calibri"/>
                          <a:cs typeface="Times New Roman" panose="02020603050405020304" pitchFamily="18" charset="0"/>
                        </a:rPr>
                        <a:t>2</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dirty="0" smtClean="0">
                          <a:latin typeface="Times New Roman" panose="02020603050405020304" pitchFamily="18" charset="0"/>
                          <a:ea typeface="Calibri"/>
                          <a:cs typeface="Times New Roman" panose="02020603050405020304" pitchFamily="18" charset="0"/>
                        </a:rPr>
                        <a:t>2</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dirty="0" smtClean="0">
                          <a:latin typeface="Times New Roman" panose="02020603050405020304" pitchFamily="18" charset="0"/>
                          <a:ea typeface="Calibri"/>
                          <a:cs typeface="Times New Roman" panose="02020603050405020304" pitchFamily="18" charset="0"/>
                        </a:rPr>
                        <a:t>2</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7734">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F</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1</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1</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1</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7734">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B</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G</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H</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R</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5</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9</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6</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5</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6</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4</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ΣR</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10</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24</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33</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42</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51</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60</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66</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71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76</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86</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92</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96</a:t>
                      </a:r>
                      <a:endParaRPr lang="en-US" sz="120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101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106</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111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R</a:t>
                      </a:r>
                      <a:r>
                        <a:rPr lang="en-US" sz="1200" b="1" baseline="30000" dirty="0">
                          <a:solidFill>
                            <a:srgbClr val="0000CC"/>
                          </a:solidFill>
                          <a:latin typeface="Times New Roman" panose="02020603050405020304" pitchFamily="18" charset="0"/>
                          <a:ea typeface="Times New Roman"/>
                          <a:cs typeface="Times New Roman" panose="02020603050405020304" pitchFamily="18" charset="0"/>
                        </a:rPr>
                        <a:t>2</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36</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36</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16</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CC"/>
                          </a:solidFill>
                          <a:effectLst/>
                          <a:uLnTx/>
                          <a:uFillTx/>
                          <a:latin typeface="Times New Roman" panose="02020603050405020304" pitchFamily="18" charset="0"/>
                          <a:ea typeface="Times New Roman"/>
                          <a:cs typeface="Times New Roman" panose="02020603050405020304" pitchFamily="18" charset="0"/>
                        </a:rPr>
                        <a:t>ΣR</a:t>
                      </a:r>
                      <a:r>
                        <a:rPr kumimoji="0" lang="en-US" sz="1200" b="1" i="0" u="none" strike="noStrike" kern="1200" cap="none" spc="0" normalizeH="0" baseline="30000" noProof="0" dirty="0" smtClean="0">
                          <a:ln>
                            <a:noFill/>
                          </a:ln>
                          <a:solidFill>
                            <a:srgbClr val="0000CC"/>
                          </a:solidFill>
                          <a:effectLst/>
                          <a:uLnTx/>
                          <a:uFillTx/>
                          <a:latin typeface="Times New Roman" panose="02020603050405020304" pitchFamily="18" charset="0"/>
                          <a:ea typeface="Times New Roman"/>
                          <a:cs typeface="Times New Roman" panose="02020603050405020304" pitchFamily="18" charset="0"/>
                        </a:rPr>
                        <a:t>2</a:t>
                      </a:r>
                      <a:endParaRPr kumimoji="0" lang="en-US" sz="1200" b="0"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25</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50</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75</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156</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237</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318</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399</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480</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516</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541</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566</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591</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616</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cs typeface="Times New Roman" panose="02020603050405020304" pitchFamily="18" charset="0"/>
                        </a:rPr>
                        <a:t>652</a:t>
                      </a:r>
                      <a:endParaRPr lang="en-US" sz="1200" b="1" dirty="0">
                        <a:solidFill>
                          <a:srgbClr val="0000CC"/>
                        </a:solidFill>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Calibri"/>
                          <a:cs typeface="Times New Roman" panose="02020603050405020304" pitchFamily="18" charset="0"/>
                        </a:rPr>
                        <a:t>668</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1" dirty="0" smtClean="0">
                          <a:solidFill>
                            <a:srgbClr val="0000CC"/>
                          </a:solidFill>
                          <a:latin typeface="Times New Roman" panose="02020603050405020304" pitchFamily="18" charset="0"/>
                          <a:ea typeface="Calibri"/>
                          <a:cs typeface="Times New Roman" panose="02020603050405020304" pitchFamily="18" charset="0"/>
                        </a:rPr>
                        <a:t>693</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Calibri"/>
                          <a:cs typeface="Times New Roman" panose="02020603050405020304" pitchFamily="18" charset="0"/>
                        </a:rPr>
                        <a:t>718</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1" i="1" u="sng" dirty="0" smtClean="0">
                          <a:solidFill>
                            <a:srgbClr val="FF0000"/>
                          </a:solidFill>
                          <a:latin typeface="Times New Roman" panose="02020603050405020304" pitchFamily="18" charset="0"/>
                          <a:ea typeface="Calibri"/>
                          <a:cs typeface="Times New Roman" panose="02020603050405020304" pitchFamily="18" charset="0"/>
                        </a:rPr>
                        <a:t>743</a:t>
                      </a:r>
                      <a:endParaRPr lang="en-US" sz="1200" b="1" i="1" u="sng" dirty="0">
                        <a:solidFill>
                          <a:srgbClr val="FF0000"/>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57734">
                <a:tc>
                  <a:txBody>
                    <a:bodyPr/>
                    <a:lstStyle/>
                    <a:p>
                      <a:pPr algn="ctr">
                        <a:lnSpc>
                          <a:spcPct val="115000"/>
                        </a:lnSpc>
                        <a:spcAft>
                          <a:spcPts val="0"/>
                        </a:spcAft>
                      </a:pPr>
                      <a:endParaRPr lang="en-US" sz="8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smtClean="0">
                          <a:solidFill>
                            <a:srgbClr val="000000"/>
                          </a:solidFill>
                          <a:latin typeface="Times New Roman" panose="02020603050405020304" pitchFamily="18" charset="0"/>
                          <a:ea typeface="Times New Roman"/>
                          <a:cs typeface="Times New Roman" panose="02020603050405020304" pitchFamily="18" charset="0"/>
                        </a:rPr>
                        <a:t>Resource</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9</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8</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7</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6</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5</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4</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3</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gridSpan="12">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rgbClr val="990000"/>
                          </a:solidFill>
                          <a:effectLst>
                            <a:outerShdw blurRad="38100" dist="38100" dir="2700000" algn="tl">
                              <a:srgbClr val="C0C0C0"/>
                            </a:outerShdw>
                          </a:effectLst>
                          <a:latin typeface="Times New Roman" pitchFamily="18" charset="0"/>
                          <a:cs typeface="Times New Roman" pitchFamily="18" charset="0"/>
                        </a:rPr>
                        <a:t>Resource Loading Diagram = Resource Histogram</a:t>
                      </a:r>
                      <a:endParaRPr lang="en-US" sz="1200" b="1" i="0" u="none" dirty="0" smtClean="0">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gn="ctr">
                        <a:lnSpc>
                          <a:spcPct val="115000"/>
                        </a:lnSpc>
                        <a:spcAft>
                          <a:spcPts val="0"/>
                        </a:spcAft>
                      </a:pPr>
                      <a:endParaRPr lang="en-US" sz="1200" dirty="0">
                        <a:latin typeface="Calibri"/>
                        <a:ea typeface="Calibri"/>
                        <a:cs typeface="Arial"/>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2</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12"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gn="ctr">
                        <a:lnSpc>
                          <a:spcPct val="115000"/>
                        </a:lnSpc>
                        <a:spcAft>
                          <a:spcPts val="0"/>
                        </a:spcAft>
                      </a:pPr>
                      <a:endParaRPr lang="en-US" sz="1200" dirty="0">
                        <a:latin typeface="Calibri"/>
                        <a:ea typeface="Calibri"/>
                        <a:cs typeface="Arial"/>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a:ea typeface="Times New Roman"/>
                          <a:cs typeface="Arial"/>
                        </a:rPr>
                        <a:t>1</a:t>
                      </a:r>
                      <a:endParaRPr lang="en-US" sz="1000" dirty="0">
                        <a:latin typeface="Calibri"/>
                        <a:ea typeface="Calibri"/>
                        <a:cs typeface="Arial"/>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Calibri"/>
                        <a:ea typeface="Calibri"/>
                        <a:cs typeface="Arial"/>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Calibri"/>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Calibri"/>
                        <a:ea typeface="Calibri"/>
                        <a:cs typeface="Arial"/>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Calibri"/>
                        <a:ea typeface="Calibri"/>
                        <a:cs typeface="Arial"/>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42889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6980D0-5611-4D75-A817-A87D213CBE85}" type="datetime4">
              <a:rPr lang="en-US" smtClean="0"/>
              <a:t>October 30,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8" name="Slide Number Placeholder 7"/>
          <p:cNvSpPr>
            <a:spLocks noGrp="1"/>
          </p:cNvSpPr>
          <p:nvPr>
            <p:ph type="sldNum" sz="quarter" idx="12"/>
          </p:nvPr>
        </p:nvSpPr>
        <p:spPr/>
        <p:txBody>
          <a:bodyPr/>
          <a:lstStyle/>
          <a:p>
            <a:fld id="{E964050B-6237-4A51-8D91-3999973097DF}" type="slidenum">
              <a:rPr lang="en-US" smtClean="0"/>
              <a:pPr/>
              <a:t>12</a:t>
            </a:fld>
            <a:endParaRPr lang="en-US"/>
          </a:p>
        </p:txBody>
      </p:sp>
      <p:sp>
        <p:nvSpPr>
          <p:cNvPr id="10" name="Title 9"/>
          <p:cNvSpPr>
            <a:spLocks noGrp="1"/>
          </p:cNvSpPr>
          <p:nvPr>
            <p:ph type="title" idx="4294967295"/>
          </p:nvPr>
        </p:nvSpPr>
        <p:spPr>
          <a:xfrm>
            <a:off x="0" y="228600"/>
            <a:ext cx="8534400" cy="685799"/>
          </a:xfrm>
        </p:spPr>
        <p:txBody>
          <a:bodyPr>
            <a:noAutofit/>
          </a:bodyPr>
          <a:lstStyle/>
          <a:p>
            <a:r>
              <a:rPr lang="en-US" sz="2400" b="1" dirty="0" smtClean="0"/>
              <a:t>Resource Loading Diagram</a:t>
            </a:r>
            <a:br>
              <a:rPr lang="en-US" sz="2400" b="1" dirty="0" smtClean="0"/>
            </a:br>
            <a:r>
              <a:rPr lang="en-US" sz="2400" b="1" dirty="0" smtClean="0"/>
              <a:t>(Based on LS schedule)</a:t>
            </a:r>
            <a:endParaRPr lang="en-GB" sz="2400" b="1" dirty="0"/>
          </a:p>
        </p:txBody>
      </p:sp>
      <p:graphicFrame>
        <p:nvGraphicFramePr>
          <p:cNvPr id="7" name="Table 6"/>
          <p:cNvGraphicFramePr>
            <a:graphicFrameLocks noGrp="1"/>
          </p:cNvGraphicFramePr>
          <p:nvPr>
            <p:extLst>
              <p:ext uri="{D42A27DB-BD31-4B8C-83A1-F6EECF244321}">
                <p14:modId xmlns:p14="http://schemas.microsoft.com/office/powerpoint/2010/main" val="1971709296"/>
              </p:ext>
            </p:extLst>
          </p:nvPr>
        </p:nvGraphicFramePr>
        <p:xfrm>
          <a:off x="228600" y="1167631"/>
          <a:ext cx="8462017" cy="5169789"/>
        </p:xfrm>
        <a:graphic>
          <a:graphicData uri="http://schemas.openxmlformats.org/drawingml/2006/table">
            <a:tbl>
              <a:tblPr/>
              <a:tblGrid>
                <a:gridCol w="1131228">
                  <a:extLst>
                    <a:ext uri="{9D8B030D-6E8A-4147-A177-3AD203B41FA5}">
                      <a16:colId xmlns:a16="http://schemas.microsoft.com/office/drawing/2014/main" val="20000"/>
                    </a:ext>
                  </a:extLst>
                </a:gridCol>
                <a:gridCol w="385831">
                  <a:extLst>
                    <a:ext uri="{9D8B030D-6E8A-4147-A177-3AD203B41FA5}">
                      <a16:colId xmlns:a16="http://schemas.microsoft.com/office/drawing/2014/main" val="20001"/>
                    </a:ext>
                  </a:extLst>
                </a:gridCol>
                <a:gridCol w="385831">
                  <a:extLst>
                    <a:ext uri="{9D8B030D-6E8A-4147-A177-3AD203B41FA5}">
                      <a16:colId xmlns:a16="http://schemas.microsoft.com/office/drawing/2014/main" val="20002"/>
                    </a:ext>
                  </a:extLst>
                </a:gridCol>
                <a:gridCol w="385831">
                  <a:extLst>
                    <a:ext uri="{9D8B030D-6E8A-4147-A177-3AD203B41FA5}">
                      <a16:colId xmlns:a16="http://schemas.microsoft.com/office/drawing/2014/main" val="20003"/>
                    </a:ext>
                  </a:extLst>
                </a:gridCol>
                <a:gridCol w="385831">
                  <a:extLst>
                    <a:ext uri="{9D8B030D-6E8A-4147-A177-3AD203B41FA5}">
                      <a16:colId xmlns:a16="http://schemas.microsoft.com/office/drawing/2014/main" val="20004"/>
                    </a:ext>
                  </a:extLst>
                </a:gridCol>
                <a:gridCol w="385831">
                  <a:extLst>
                    <a:ext uri="{9D8B030D-6E8A-4147-A177-3AD203B41FA5}">
                      <a16:colId xmlns:a16="http://schemas.microsoft.com/office/drawing/2014/main" val="20005"/>
                    </a:ext>
                  </a:extLst>
                </a:gridCol>
                <a:gridCol w="385831">
                  <a:extLst>
                    <a:ext uri="{9D8B030D-6E8A-4147-A177-3AD203B41FA5}">
                      <a16:colId xmlns:a16="http://schemas.microsoft.com/office/drawing/2014/main" val="20006"/>
                    </a:ext>
                  </a:extLst>
                </a:gridCol>
                <a:gridCol w="385831">
                  <a:extLst>
                    <a:ext uri="{9D8B030D-6E8A-4147-A177-3AD203B41FA5}">
                      <a16:colId xmlns:a16="http://schemas.microsoft.com/office/drawing/2014/main" val="20007"/>
                    </a:ext>
                  </a:extLst>
                </a:gridCol>
                <a:gridCol w="385831">
                  <a:extLst>
                    <a:ext uri="{9D8B030D-6E8A-4147-A177-3AD203B41FA5}">
                      <a16:colId xmlns:a16="http://schemas.microsoft.com/office/drawing/2014/main" val="20008"/>
                    </a:ext>
                  </a:extLst>
                </a:gridCol>
                <a:gridCol w="385831">
                  <a:extLst>
                    <a:ext uri="{9D8B030D-6E8A-4147-A177-3AD203B41FA5}">
                      <a16:colId xmlns:a16="http://schemas.microsoft.com/office/drawing/2014/main" val="20009"/>
                    </a:ext>
                  </a:extLst>
                </a:gridCol>
                <a:gridCol w="385831">
                  <a:extLst>
                    <a:ext uri="{9D8B030D-6E8A-4147-A177-3AD203B41FA5}">
                      <a16:colId xmlns:a16="http://schemas.microsoft.com/office/drawing/2014/main" val="20010"/>
                    </a:ext>
                  </a:extLst>
                </a:gridCol>
                <a:gridCol w="385831">
                  <a:extLst>
                    <a:ext uri="{9D8B030D-6E8A-4147-A177-3AD203B41FA5}">
                      <a16:colId xmlns:a16="http://schemas.microsoft.com/office/drawing/2014/main" val="20011"/>
                    </a:ext>
                  </a:extLst>
                </a:gridCol>
                <a:gridCol w="385831">
                  <a:extLst>
                    <a:ext uri="{9D8B030D-6E8A-4147-A177-3AD203B41FA5}">
                      <a16:colId xmlns:a16="http://schemas.microsoft.com/office/drawing/2014/main" val="20012"/>
                    </a:ext>
                  </a:extLst>
                </a:gridCol>
                <a:gridCol w="385831">
                  <a:extLst>
                    <a:ext uri="{9D8B030D-6E8A-4147-A177-3AD203B41FA5}">
                      <a16:colId xmlns:a16="http://schemas.microsoft.com/office/drawing/2014/main" val="20013"/>
                    </a:ext>
                  </a:extLst>
                </a:gridCol>
                <a:gridCol w="385831">
                  <a:extLst>
                    <a:ext uri="{9D8B030D-6E8A-4147-A177-3AD203B41FA5}">
                      <a16:colId xmlns:a16="http://schemas.microsoft.com/office/drawing/2014/main" val="20014"/>
                    </a:ext>
                  </a:extLst>
                </a:gridCol>
                <a:gridCol w="385831">
                  <a:extLst>
                    <a:ext uri="{9D8B030D-6E8A-4147-A177-3AD203B41FA5}">
                      <a16:colId xmlns:a16="http://schemas.microsoft.com/office/drawing/2014/main" val="20015"/>
                    </a:ext>
                  </a:extLst>
                </a:gridCol>
                <a:gridCol w="385831">
                  <a:extLst>
                    <a:ext uri="{9D8B030D-6E8A-4147-A177-3AD203B41FA5}">
                      <a16:colId xmlns:a16="http://schemas.microsoft.com/office/drawing/2014/main" val="20016"/>
                    </a:ext>
                  </a:extLst>
                </a:gridCol>
                <a:gridCol w="385831">
                  <a:extLst>
                    <a:ext uri="{9D8B030D-6E8A-4147-A177-3AD203B41FA5}">
                      <a16:colId xmlns:a16="http://schemas.microsoft.com/office/drawing/2014/main" val="20017"/>
                    </a:ext>
                  </a:extLst>
                </a:gridCol>
                <a:gridCol w="385831">
                  <a:extLst>
                    <a:ext uri="{9D8B030D-6E8A-4147-A177-3AD203B41FA5}">
                      <a16:colId xmlns:a16="http://schemas.microsoft.com/office/drawing/2014/main" val="20018"/>
                    </a:ext>
                  </a:extLst>
                </a:gridCol>
                <a:gridCol w="385831">
                  <a:extLst>
                    <a:ext uri="{9D8B030D-6E8A-4147-A177-3AD203B41FA5}">
                      <a16:colId xmlns:a16="http://schemas.microsoft.com/office/drawing/2014/main" val="20019"/>
                    </a:ext>
                  </a:extLst>
                </a:gridCol>
              </a:tblGrid>
              <a:tr h="417703">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FFFFFF"/>
                          </a:solidFill>
                          <a:latin typeface="Times New Roman" panose="02020603050405020304" pitchFamily="18" charset="0"/>
                          <a:ea typeface="Times New Roman"/>
                          <a:cs typeface="Times New Roman" panose="02020603050405020304" pitchFamily="18" charset="0"/>
                        </a:rPr>
                        <a:t>Time</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28575" cap="flat" cmpd="sng" algn="ctr">
                      <a:noFill/>
                      <a:prstDash val="solid"/>
                      <a:round/>
                      <a:headEnd type="none" w="med" len="med"/>
                      <a:tailEnd type="none" w="med" len="me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2</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3</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4</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5</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6</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7</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8</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9</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10</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11</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12</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13</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14</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15</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FFFFFF"/>
                          </a:solidFill>
                          <a:latin typeface="Times New Roman" panose="02020603050405020304" pitchFamily="18" charset="0"/>
                          <a:ea typeface="Times New Roman"/>
                          <a:cs typeface="Times New Roman" panose="02020603050405020304" pitchFamily="18" charset="0"/>
                        </a:rPr>
                        <a:t>16</a:t>
                      </a:r>
                      <a:endParaRPr lang="en-US" sz="120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FFFFFF"/>
                          </a:solidFill>
                          <a:latin typeface="Times New Roman" panose="02020603050405020304" pitchFamily="18" charset="0"/>
                          <a:ea typeface="Times New Roman"/>
                          <a:cs typeface="Times New Roman" panose="02020603050405020304" pitchFamily="18" charset="0"/>
                        </a:rPr>
                        <a:t>17</a:t>
                      </a:r>
                      <a:endParaRPr lang="en-US" sz="120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FFFFFF"/>
                          </a:solidFill>
                          <a:latin typeface="Times New Roman" panose="02020603050405020304" pitchFamily="18" charset="0"/>
                          <a:ea typeface="Times New Roman"/>
                          <a:cs typeface="Times New Roman" panose="02020603050405020304" pitchFamily="18" charset="0"/>
                        </a:rPr>
                        <a:t>18</a:t>
                      </a: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lnSpc>
                          <a:spcPct val="115000"/>
                        </a:lnSpc>
                        <a:spcAft>
                          <a:spcPts val="0"/>
                        </a:spcAft>
                      </a:pPr>
                      <a:endParaRPr lang="en-US" sz="12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127329">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7329">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A</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C</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I</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J</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r>
                        <a:rPr kumimoji="0" lang="en-US" sz="900" b="1" kern="1200" dirty="0" smtClean="0">
                          <a:solidFill>
                            <a:srgbClr val="000000"/>
                          </a:solidFill>
                          <a:latin typeface="Times New Roman" panose="02020603050405020304" pitchFamily="18" charset="0"/>
                          <a:ea typeface="Times New Roman"/>
                          <a:cs typeface="Times New Roman" panose="02020603050405020304" pitchFamily="18" charset="0"/>
                        </a:rPr>
                        <a:t>K</a:t>
                      </a: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1"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a:t>
                      </a: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a:t>
                      </a: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r>
                        <a:rPr lang="en-US" sz="900" b="1" dirty="0">
                          <a:solidFill>
                            <a:srgbClr val="000000"/>
                          </a:solidFill>
                          <a:latin typeface="Times New Roman" panose="02020603050405020304" pitchFamily="18" charset="0"/>
                          <a:ea typeface="Times New Roman"/>
                          <a:cs typeface="Times New Roman" panose="02020603050405020304" pitchFamily="18" charset="0"/>
                        </a:rPr>
                        <a:t>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3 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3 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3 </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a:solidFill>
                            <a:srgbClr val="000000"/>
                          </a:solidFill>
                          <a:latin typeface="Times New Roman" panose="02020603050405020304" pitchFamily="18" charset="0"/>
                          <a:ea typeface="Times New Roman"/>
                          <a:cs typeface="Times New Roman" panose="02020603050405020304" pitchFamily="18" charset="0"/>
                        </a:rPr>
                        <a:t> </a:t>
                      </a: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3</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4</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4</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5</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5</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b="1" dirty="0" smtClean="0">
                          <a:solidFill>
                            <a:srgbClr val="000000"/>
                          </a:solidFill>
                          <a:latin typeface="Times New Roman" panose="02020603050405020304" pitchFamily="18" charset="0"/>
                          <a:ea typeface="Times New Roman"/>
                          <a:cs typeface="Times New Roman" panose="02020603050405020304" pitchFamily="18" charset="0"/>
                        </a:rPr>
                        <a:t>5</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905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D</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marR="0" indent="0" algn="r" defTabSz="914400" rtl="0" eaLnBrk="1" fontAlgn="auto" latinLnBrk="0" hangingPunct="1">
                        <a:lnSpc>
                          <a:spcPct val="115000"/>
                        </a:lnSpc>
                        <a:spcBef>
                          <a:spcPts val="0"/>
                        </a:spcBef>
                        <a:spcAft>
                          <a:spcPts val="0"/>
                        </a:spcAft>
                        <a:buClrTx/>
                        <a:buSzTx/>
                        <a:buFontTx/>
                        <a:buNone/>
                        <a:tabLst/>
                        <a:defRPr/>
                      </a:pPr>
                      <a:endPar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E</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4</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4</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900" dirty="0" smtClean="0">
                          <a:latin typeface="Times New Roman" panose="02020603050405020304" pitchFamily="18" charset="0"/>
                          <a:ea typeface="Calibri"/>
                          <a:cs typeface="Times New Roman" panose="02020603050405020304" pitchFamily="18" charset="0"/>
                        </a:rPr>
                        <a:t>2</a:t>
                      </a: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7734">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F</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a:solidFill>
                            <a:srgbClr val="000000"/>
                          </a:solidFill>
                          <a:latin typeface="Times New Roman" panose="02020603050405020304" pitchFamily="18" charset="0"/>
                          <a:ea typeface="Times New Roman"/>
                          <a:cs typeface="Times New Roman" panose="02020603050405020304" pitchFamily="18" charset="0"/>
                        </a:rPr>
                        <a:t> </a:t>
                      </a: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1</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1</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1</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7734">
                <a:tc>
                  <a:txBody>
                    <a:body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no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no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B</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no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no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G</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H</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9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ysDash"/>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3</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3</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3</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3</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r>
                        <a:rPr kumimoji="0" lang="en-US" sz="900" b="0" kern="1200" dirty="0" smtClean="0">
                          <a:solidFill>
                            <a:srgbClr val="000000"/>
                          </a:solidFill>
                          <a:latin typeface="Times New Roman" panose="02020603050405020304" pitchFamily="18" charset="0"/>
                          <a:ea typeface="Times New Roman"/>
                          <a:cs typeface="Times New Roman" panose="02020603050405020304" pitchFamily="18" charset="0"/>
                        </a:rPr>
                        <a:t>2</a:t>
                      </a: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4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R</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3</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3</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3</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3</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5</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5</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5</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5</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10</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Calibri"/>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6</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6</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7</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7</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7</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ΣR</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3</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6</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12</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17</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22</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27</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32</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41</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51</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60</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69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78</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84</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90</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97</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104</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111</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R</a:t>
                      </a:r>
                      <a:r>
                        <a:rPr lang="en-US" sz="1200" b="1" baseline="30000" dirty="0">
                          <a:solidFill>
                            <a:srgbClr val="0000CC"/>
                          </a:solidFill>
                          <a:latin typeface="Times New Roman" panose="02020603050405020304" pitchFamily="18" charset="0"/>
                          <a:ea typeface="Times New Roman"/>
                          <a:cs typeface="Times New Roman" panose="02020603050405020304" pitchFamily="18" charset="0"/>
                        </a:rPr>
                        <a:t>2</a:t>
                      </a:r>
                      <a:endParaRPr lang="en-US" sz="1200" dirty="0">
                        <a:solidFill>
                          <a:srgbClr val="0000CC"/>
                        </a:solidFill>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25</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81</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100</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81</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81</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36</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36</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49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a:solidFill>
                            <a:srgbClr val="0000CC"/>
                          </a:solidFill>
                          <a:latin typeface="Times New Roman" panose="02020603050405020304" pitchFamily="18" charset="0"/>
                          <a:ea typeface="Times New Roman"/>
                          <a:cs typeface="Times New Roman" panose="02020603050405020304" pitchFamily="18" charset="0"/>
                        </a:rPr>
                        <a:t>49</a:t>
                      </a:r>
                      <a:endParaRPr lang="en-US" sz="1200" b="1">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a:solidFill>
                            <a:srgbClr val="0000CC"/>
                          </a:solidFill>
                          <a:latin typeface="Times New Roman" panose="02020603050405020304" pitchFamily="18" charset="0"/>
                          <a:ea typeface="Times New Roman"/>
                          <a:cs typeface="Times New Roman" panose="02020603050405020304" pitchFamily="18" charset="0"/>
                        </a:rPr>
                        <a:t>49</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CC"/>
                          </a:solidFill>
                          <a:effectLst/>
                          <a:uLnTx/>
                          <a:uFillTx/>
                          <a:latin typeface="Times New Roman" panose="02020603050405020304" pitchFamily="18" charset="0"/>
                          <a:ea typeface="Times New Roman"/>
                          <a:cs typeface="Times New Roman" panose="02020603050405020304" pitchFamily="18" charset="0"/>
                        </a:rPr>
                        <a:t>ΣR</a:t>
                      </a:r>
                      <a:r>
                        <a:rPr kumimoji="0" lang="en-US" sz="1200" b="1" i="0" u="none" strike="noStrike" kern="1200" cap="none" spc="0" normalizeH="0" baseline="30000" noProof="0" dirty="0" smtClean="0">
                          <a:ln>
                            <a:noFill/>
                          </a:ln>
                          <a:solidFill>
                            <a:srgbClr val="0000CC"/>
                          </a:solidFill>
                          <a:effectLst/>
                          <a:uLnTx/>
                          <a:uFillTx/>
                          <a:latin typeface="Times New Roman" panose="02020603050405020304" pitchFamily="18" charset="0"/>
                          <a:ea typeface="Times New Roman"/>
                          <a:cs typeface="Times New Roman" panose="02020603050405020304" pitchFamily="18" charset="0"/>
                        </a:rPr>
                        <a:t>2</a:t>
                      </a:r>
                      <a:endParaRPr kumimoji="0" lang="en-US" sz="1200" b="0"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9</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18</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27</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36</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61</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86</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111</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136</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217</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317</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398</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479</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560</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pPr>
                      <a:r>
                        <a:rPr lang="en-US" sz="1200" b="1" dirty="0" smtClean="0">
                          <a:solidFill>
                            <a:srgbClr val="0000CC"/>
                          </a:solidFill>
                          <a:latin typeface="Times New Roman" panose="02020603050405020304" pitchFamily="18" charset="0"/>
                          <a:ea typeface="Times New Roman"/>
                          <a:cs typeface="Times New Roman" panose="02020603050405020304" pitchFamily="18" charset="0"/>
                        </a:rPr>
                        <a:t>596</a:t>
                      </a:r>
                      <a:endParaRPr lang="en-US" sz="1200" b="1" dirty="0">
                        <a:solidFill>
                          <a:srgbClr val="0000CC"/>
                        </a:solidFill>
                        <a:latin typeface="Times New Roman" panose="02020603050405020304" pitchFamily="18" charset="0"/>
                        <a:ea typeface="Times New Roman"/>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Calibri"/>
                          <a:cs typeface="Times New Roman" panose="02020603050405020304" pitchFamily="18" charset="0"/>
                        </a:rPr>
                        <a:t>632</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1" dirty="0" smtClean="0">
                          <a:solidFill>
                            <a:srgbClr val="0000CC"/>
                          </a:solidFill>
                          <a:latin typeface="Times New Roman" panose="02020603050405020304" pitchFamily="18" charset="0"/>
                          <a:ea typeface="Calibri"/>
                          <a:cs typeface="Times New Roman" panose="02020603050405020304" pitchFamily="18" charset="0"/>
                        </a:rPr>
                        <a:t>681</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200" b="1" dirty="0" smtClean="0">
                          <a:solidFill>
                            <a:srgbClr val="0000CC"/>
                          </a:solidFill>
                          <a:latin typeface="Times New Roman" panose="02020603050405020304" pitchFamily="18" charset="0"/>
                          <a:ea typeface="Calibri"/>
                          <a:cs typeface="Times New Roman" panose="02020603050405020304" pitchFamily="18" charset="0"/>
                        </a:rPr>
                        <a:t>730</a:t>
                      </a:r>
                      <a:endParaRPr lang="en-US" sz="1200" b="1" dirty="0">
                        <a:solidFill>
                          <a:srgbClr val="0000CC"/>
                        </a:solidFill>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1" u="sng" strike="noStrike" kern="1200" cap="none" spc="0" normalizeH="0" baseline="0" noProof="0" dirty="0" smtClean="0">
                          <a:ln>
                            <a:noFill/>
                          </a:ln>
                          <a:solidFill>
                            <a:srgbClr val="FF0000"/>
                          </a:solidFill>
                          <a:effectLst/>
                          <a:uLnTx/>
                          <a:uFillTx/>
                          <a:latin typeface="Times New Roman" panose="02020603050405020304" pitchFamily="18" charset="0"/>
                          <a:ea typeface="Times New Roman"/>
                          <a:cs typeface="Times New Roman" panose="02020603050405020304" pitchFamily="18" charset="0"/>
                        </a:rPr>
                        <a:t>779</a:t>
                      </a:r>
                      <a:endParaRPr kumimoji="0" lang="en-US" sz="1200" b="1" i="1" u="sng" strike="noStrike" kern="1200" cap="none" spc="0" normalizeH="0" baseline="0" noProof="0" dirty="0" smtClean="0">
                        <a:ln>
                          <a:noFill/>
                        </a:ln>
                        <a:solidFill>
                          <a:srgbClr val="FF0000"/>
                        </a:solidFill>
                        <a:effectLst/>
                        <a:uLnTx/>
                        <a:uFillTx/>
                        <a:latin typeface="Times New Roman" panose="02020603050405020304" pitchFamily="18" charset="0"/>
                        <a:ea typeface="Calibri"/>
                        <a:cs typeface="Times New Roman" panose="02020603050405020304" pitchFamily="18" charset="0"/>
                      </a:endParaRPr>
                    </a:p>
                  </a:txBody>
                  <a:tcPr marL="25177" marR="25177"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latinLnBrk="0" hangingPunct="1">
                        <a:lnSpc>
                          <a:spcPct val="115000"/>
                        </a:lnSpc>
                        <a:spcAft>
                          <a:spcPts val="0"/>
                        </a:spcAft>
                      </a:pPr>
                      <a:endParaRPr kumimoji="0" lang="en-US" sz="900" b="0" kern="1200" dirty="0">
                        <a:solidFill>
                          <a:srgbClr val="000000"/>
                        </a:solidFill>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57734">
                <a:tc>
                  <a:txBody>
                    <a:bodyPr/>
                    <a:lstStyle/>
                    <a:p>
                      <a:pPr algn="ctr">
                        <a:lnSpc>
                          <a:spcPct val="115000"/>
                        </a:lnSpc>
                        <a:spcAft>
                          <a:spcPts val="0"/>
                        </a:spcAft>
                      </a:pPr>
                      <a:endParaRPr lang="en-US" sz="8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smtClean="0">
                          <a:solidFill>
                            <a:srgbClr val="000000"/>
                          </a:solidFill>
                          <a:latin typeface="Times New Roman" panose="02020603050405020304" pitchFamily="18" charset="0"/>
                          <a:ea typeface="Times New Roman"/>
                          <a:cs typeface="Times New Roman" panose="02020603050405020304" pitchFamily="18" charset="0"/>
                        </a:rPr>
                        <a:t>10aaa</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9</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8</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7</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6</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5</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4</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3</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gridSpan="12">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rgbClr val="990000"/>
                          </a:solidFill>
                          <a:effectLst>
                            <a:outerShdw blurRad="38100" dist="38100" dir="2700000" algn="tl">
                              <a:srgbClr val="C0C0C0"/>
                            </a:outerShdw>
                          </a:effectLst>
                          <a:latin typeface="Times New Roman" pitchFamily="18" charset="0"/>
                          <a:cs typeface="Times New Roman" pitchFamily="18" charset="0"/>
                        </a:rPr>
                        <a:t>Resource Loading Diagram = Resource Histogram</a:t>
                      </a:r>
                      <a:endParaRPr lang="en-US" sz="1200" b="1" i="0" u="none" dirty="0" smtClean="0">
                        <a:latin typeface="Times New Roman" panose="02020603050405020304" pitchFamily="18" charset="0"/>
                        <a:ea typeface="Times New Roman"/>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gn="ctr">
                        <a:lnSpc>
                          <a:spcPct val="115000"/>
                        </a:lnSpc>
                        <a:spcAft>
                          <a:spcPts val="0"/>
                        </a:spcAft>
                      </a:pPr>
                      <a:endParaRPr lang="en-US" sz="1200" dirty="0">
                        <a:latin typeface="Calibri"/>
                        <a:ea typeface="Calibri"/>
                        <a:cs typeface="Arial"/>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hMerge="1">
                  <a:txBody>
                    <a:bodyPr/>
                    <a:lstStyle/>
                    <a:p>
                      <a:pPr>
                        <a:lnSpc>
                          <a:spcPct val="115000"/>
                        </a:lnSpc>
                      </a:pPr>
                      <a:endParaRPr lang="en-US" sz="120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2</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12"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gn="ctr">
                        <a:lnSpc>
                          <a:spcPct val="115000"/>
                        </a:lnSpc>
                        <a:spcAft>
                          <a:spcPts val="0"/>
                        </a:spcAft>
                      </a:pPr>
                      <a:endParaRPr lang="en-US" sz="1200" dirty="0">
                        <a:latin typeface="Calibri"/>
                        <a:ea typeface="Calibri"/>
                        <a:cs typeface="Arial"/>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vMerge="1">
                  <a:txBody>
                    <a:bodyPr/>
                    <a:lstStyle/>
                    <a:p>
                      <a:pPr>
                        <a:lnSpc>
                          <a:spcPct val="115000"/>
                        </a:lnSpc>
                      </a:pPr>
                      <a:endParaRPr lang="en-US" sz="1200" dirty="0">
                        <a:latin typeface="Calibri"/>
                      </a:endParaRPr>
                    </a:p>
                  </a:txBody>
                  <a:tcPr marL="30413" marR="30413"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5773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r>
                        <a:rPr lang="en-US" sz="1000" b="1" dirty="0">
                          <a:solidFill>
                            <a:srgbClr val="000000"/>
                          </a:solidFill>
                          <a:latin typeface="Times New Roman" panose="02020603050405020304" pitchFamily="18" charset="0"/>
                          <a:ea typeface="Times New Roman"/>
                          <a:cs typeface="Times New Roman" panose="02020603050405020304" pitchFamily="18" charset="0"/>
                        </a:rPr>
                        <a:t>1</a:t>
                      </a: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15000"/>
                        </a:lnSpc>
                      </a:pPr>
                      <a:endParaRPr lang="en-US" sz="1000" dirty="0">
                        <a:latin typeface="Times New Roman" panose="02020603050405020304" pitchFamily="18" charset="0"/>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spcAft>
                          <a:spcPts val="0"/>
                        </a:spcAft>
                      </a:pPr>
                      <a:endParaRPr lang="en-US" sz="1000" dirty="0">
                        <a:latin typeface="Times New Roman" panose="02020603050405020304" pitchFamily="18" charset="0"/>
                        <a:ea typeface="Calibri"/>
                        <a:cs typeface="Times New Roman" panose="02020603050405020304" pitchFamily="18" charset="0"/>
                      </a:endParaRPr>
                    </a:p>
                  </a:txBody>
                  <a:tcPr marL="24711" marR="24711" marT="0" marB="0" anchor="ctr">
                    <a:lnL w="2857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34390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Management of </a:t>
            </a:r>
            <a:r>
              <a:rPr lang="en-US" sz="2800" b="1" dirty="0" smtClean="0"/>
              <a:t>Resources—Resource Allocation</a:t>
            </a:r>
            <a:br>
              <a:rPr lang="en-US" sz="2800" b="1" dirty="0" smtClean="0"/>
            </a:br>
            <a:r>
              <a:rPr lang="en-US" sz="2800" b="1" dirty="0" smtClean="0"/>
              <a:t>(Main Aspects)</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13</a:t>
            </a:fld>
            <a:endParaRPr lang="en-US"/>
          </a:p>
        </p:txBody>
      </p:sp>
      <p:sp>
        <p:nvSpPr>
          <p:cNvPr id="6" name="Content Placeholder 5"/>
          <p:cNvSpPr>
            <a:spLocks noGrp="1"/>
          </p:cNvSpPr>
          <p:nvPr>
            <p:ph sz="quarter" idx="4294967295"/>
          </p:nvPr>
        </p:nvSpPr>
        <p:spPr>
          <a:xfrm>
            <a:off x="282575" y="1545407"/>
            <a:ext cx="4518025" cy="4572000"/>
          </a:xfrm>
        </p:spPr>
        <p:txBody>
          <a:bodyPr>
            <a:normAutofit fontScale="77500" lnSpcReduction="20000"/>
          </a:bodyPr>
          <a:lstStyle/>
          <a:p>
            <a:pPr algn="just">
              <a:spcBef>
                <a:spcPts val="975"/>
              </a:spcBef>
              <a:buClr>
                <a:srgbClr val="FF0000"/>
              </a:buClr>
              <a:buSzTx/>
              <a:defRPr/>
            </a:pPr>
            <a:r>
              <a:rPr lang="en-US" sz="2400" kern="0" dirty="0">
                <a:solidFill>
                  <a:srgbClr val="2F0765"/>
                </a:solidFill>
                <a:latin typeface="Times New Roman" panose="02020603050405020304" pitchFamily="18" charset="0"/>
                <a:cs typeface="Times New Roman" panose="02020603050405020304" pitchFamily="18" charset="0"/>
              </a:rPr>
              <a:t>Also often called </a:t>
            </a:r>
            <a:r>
              <a:rPr lang="en-US" sz="2400" i="1" kern="0" dirty="0">
                <a:solidFill>
                  <a:srgbClr val="2F0765"/>
                </a:solidFill>
                <a:latin typeface="Times New Roman" panose="02020603050405020304" pitchFamily="18" charset="0"/>
                <a:cs typeface="Times New Roman" panose="02020603050405020304" pitchFamily="18" charset="0"/>
              </a:rPr>
              <a:t>constrained-resource </a:t>
            </a:r>
            <a:r>
              <a:rPr lang="en-US" sz="2400" i="1" kern="0" dirty="0" smtClean="0">
                <a:solidFill>
                  <a:srgbClr val="2F0765"/>
                </a:solidFill>
                <a:latin typeface="Times New Roman" panose="02020603050405020304" pitchFamily="18" charset="0"/>
                <a:cs typeface="Times New Roman" panose="02020603050405020304" pitchFamily="18" charset="0"/>
              </a:rPr>
              <a:t>scheduling</a:t>
            </a:r>
            <a:endParaRPr lang="en-US" sz="2400" i="1" kern="0" dirty="0">
              <a:solidFill>
                <a:srgbClr val="2F0765"/>
              </a:solidFill>
              <a:latin typeface="Times New Roman" panose="02020603050405020304" pitchFamily="18" charset="0"/>
              <a:cs typeface="Times New Roman" panose="02020603050405020304" pitchFamily="18" charset="0"/>
            </a:endParaRPr>
          </a:p>
          <a:p>
            <a:pPr algn="just">
              <a:spcBef>
                <a:spcPts val="975"/>
              </a:spcBef>
              <a:buClr>
                <a:srgbClr val="FF0000"/>
              </a:buClr>
              <a:buSzTx/>
              <a:defRPr/>
            </a:pPr>
            <a:r>
              <a:rPr lang="en-US" sz="2400" kern="0" dirty="0">
                <a:solidFill>
                  <a:srgbClr val="3A34BC"/>
                </a:solidFill>
                <a:latin typeface="Times New Roman" panose="02020603050405020304" pitchFamily="18" charset="0"/>
                <a:cs typeface="Times New Roman" panose="02020603050405020304" pitchFamily="18" charset="0"/>
              </a:rPr>
              <a:t>There are definite limitations on the amount of resources available to carry out the project (or projects) under consideration</a:t>
            </a:r>
            <a:r>
              <a:rPr lang="en-US" sz="2400" kern="0" dirty="0">
                <a:solidFill>
                  <a:srgbClr val="2F0765"/>
                </a:solidFill>
                <a:latin typeface="Times New Roman" panose="02020603050405020304" pitchFamily="18" charset="0"/>
                <a:cs typeface="Times New Roman" panose="02020603050405020304" pitchFamily="18" charset="0"/>
              </a:rPr>
              <a:t>.</a:t>
            </a:r>
          </a:p>
          <a:p>
            <a:pPr algn="just">
              <a:spcBef>
                <a:spcPts val="975"/>
              </a:spcBef>
              <a:buClr>
                <a:srgbClr val="FF0000"/>
              </a:buClr>
              <a:buSzTx/>
              <a:defRPr/>
            </a:pPr>
            <a:r>
              <a:rPr lang="en-US" sz="2400" b="1" kern="0" dirty="0">
                <a:solidFill>
                  <a:srgbClr val="7030A0"/>
                </a:solidFill>
                <a:latin typeface="Times New Roman" panose="02020603050405020304" pitchFamily="18" charset="0"/>
                <a:cs typeface="Times New Roman" panose="02020603050405020304" pitchFamily="18" charset="0"/>
              </a:rPr>
              <a:t>Project duration may increase </a:t>
            </a:r>
            <a:r>
              <a:rPr lang="en-US" sz="2400" kern="0" dirty="0">
                <a:solidFill>
                  <a:srgbClr val="7030A0"/>
                </a:solidFill>
                <a:latin typeface="Times New Roman" panose="02020603050405020304" pitchFamily="18" charset="0"/>
                <a:cs typeface="Times New Roman" panose="02020603050405020304" pitchFamily="18" charset="0"/>
              </a:rPr>
              <a:t>beyond the initial duration determined by the usual “time only” CPM calculations</a:t>
            </a:r>
            <a:r>
              <a:rPr lang="en-US" sz="2400" kern="0" dirty="0">
                <a:solidFill>
                  <a:srgbClr val="2F0765"/>
                </a:solidFill>
                <a:latin typeface="Times New Roman" panose="02020603050405020304" pitchFamily="18" charset="0"/>
                <a:cs typeface="Times New Roman" panose="02020603050405020304" pitchFamily="18" charset="0"/>
              </a:rPr>
              <a:t>. </a:t>
            </a:r>
          </a:p>
          <a:p>
            <a:pPr algn="just">
              <a:spcBef>
                <a:spcPts val="975"/>
              </a:spcBef>
              <a:buClr>
                <a:srgbClr val="FF0000"/>
              </a:buClr>
              <a:buSzTx/>
              <a:defRPr/>
            </a:pPr>
            <a:r>
              <a:rPr lang="en-US" sz="2400" kern="0" dirty="0">
                <a:solidFill>
                  <a:srgbClr val="C00000"/>
                </a:solidFill>
                <a:latin typeface="Times New Roman" panose="02020603050405020304" pitchFamily="18" charset="0"/>
                <a:cs typeface="Times New Roman" panose="02020603050405020304" pitchFamily="18" charset="0"/>
              </a:rPr>
              <a:t>The </a:t>
            </a:r>
            <a:r>
              <a:rPr lang="en-US" sz="2400" b="1" kern="0" dirty="0">
                <a:solidFill>
                  <a:srgbClr val="C00000"/>
                </a:solidFill>
                <a:latin typeface="Times New Roman" panose="02020603050405020304" pitchFamily="18" charset="0"/>
                <a:cs typeface="Times New Roman" panose="02020603050405020304" pitchFamily="18" charset="0"/>
              </a:rPr>
              <a:t>scheduling objective is to minimize the duration of the project </a:t>
            </a:r>
            <a:r>
              <a:rPr lang="en-US" sz="2400" kern="0" dirty="0">
                <a:solidFill>
                  <a:srgbClr val="C00000"/>
                </a:solidFill>
                <a:latin typeface="Times New Roman" panose="02020603050405020304" pitchFamily="18" charset="0"/>
                <a:cs typeface="Times New Roman" panose="02020603050405020304" pitchFamily="18" charset="0"/>
              </a:rPr>
              <a:t>(or projects) being scheduled, </a:t>
            </a:r>
            <a:r>
              <a:rPr lang="en-US" sz="2400" b="1" kern="0" dirty="0">
                <a:solidFill>
                  <a:srgbClr val="C00000"/>
                </a:solidFill>
                <a:latin typeface="Times New Roman" panose="02020603050405020304" pitchFamily="18" charset="0"/>
                <a:cs typeface="Times New Roman" panose="02020603050405020304" pitchFamily="18" charset="0"/>
              </a:rPr>
              <a:t>subject to stated constraints on available resources</a:t>
            </a:r>
            <a:r>
              <a:rPr lang="en-US" sz="2400" kern="0" dirty="0">
                <a:solidFill>
                  <a:srgbClr val="C00000"/>
                </a:solidFill>
                <a:latin typeface="Times New Roman" panose="02020603050405020304" pitchFamily="18" charset="0"/>
                <a:cs typeface="Times New Roman" panose="02020603050405020304" pitchFamily="18" charset="0"/>
              </a:rPr>
              <a:t>. </a:t>
            </a:r>
          </a:p>
          <a:p>
            <a:pPr algn="just">
              <a:spcBef>
                <a:spcPts val="1462"/>
              </a:spcBef>
              <a:buClr>
                <a:srgbClr val="FF0000"/>
              </a:buClr>
              <a:defRPr/>
            </a:pPr>
            <a:r>
              <a:rPr lang="en-US" altLang="en-US" sz="2400" dirty="0" smtClean="0">
                <a:solidFill>
                  <a:srgbClr val="2F0765"/>
                </a:solidFill>
                <a:latin typeface="Times New Roman" panose="02020603050405020304" pitchFamily="18" charset="0"/>
                <a:cs typeface="Times New Roman" panose="02020603050405020304" pitchFamily="18" charset="0"/>
              </a:rPr>
              <a:t>Note: Resource </a:t>
            </a:r>
            <a:r>
              <a:rPr lang="en-US" altLang="en-US" sz="2400" dirty="0">
                <a:solidFill>
                  <a:srgbClr val="2F0765"/>
                </a:solidFill>
                <a:latin typeface="Times New Roman" panose="02020603050405020304" pitchFamily="18" charset="0"/>
                <a:cs typeface="Times New Roman" panose="02020603050405020304" pitchFamily="18" charset="0"/>
              </a:rPr>
              <a:t>leveling ensures that resource demand does not exceed resource availability. </a:t>
            </a:r>
          </a:p>
        </p:txBody>
      </p:sp>
      <p:pic>
        <p:nvPicPr>
          <p:cNvPr id="9" name="Picture 6" descr="mangt520_fig8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96969" y="2477068"/>
            <a:ext cx="3839183" cy="2438400"/>
          </a:xfrm>
          <a:prstGeom prst="rect">
            <a:avLst/>
          </a:prstGeom>
          <a:noFill/>
        </p:spPr>
      </p:pic>
    </p:spTree>
    <p:extLst>
      <p:ext uri="{BB962C8B-B14F-4D97-AF65-F5344CB8AC3E}">
        <p14:creationId xmlns:p14="http://schemas.microsoft.com/office/powerpoint/2010/main" val="19207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Cumulative Resource Requirement Curve</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14</a:t>
            </a:fld>
            <a:endParaRPr lang="en-US"/>
          </a:p>
        </p:txBody>
      </p:sp>
      <p:sp>
        <p:nvSpPr>
          <p:cNvPr id="6" name="Rectangle 5"/>
          <p:cNvSpPr/>
          <p:nvPr/>
        </p:nvSpPr>
        <p:spPr>
          <a:xfrm>
            <a:off x="303928" y="1466459"/>
            <a:ext cx="7392271" cy="923330"/>
          </a:xfrm>
          <a:prstGeom prst="rect">
            <a:avLst/>
          </a:prstGeom>
        </p:spPr>
        <p:txBody>
          <a:bodyPr wrap="square">
            <a:spAutoFit/>
          </a:bodyPr>
          <a:lstStyle/>
          <a:p>
            <a:pPr algn="just" defTabSz="742927" eaLnBrk="0" fontAlgn="base" hangingPunct="0">
              <a:spcBef>
                <a:spcPct val="0"/>
              </a:spcBef>
              <a:spcAft>
                <a:spcPct val="0"/>
              </a:spcAft>
              <a:defRPr/>
            </a:pPr>
            <a:r>
              <a:rPr lang="en-US" kern="0" dirty="0">
                <a:solidFill>
                  <a:prstClr val="black"/>
                </a:solidFill>
                <a:latin typeface="Times New Roman" panose="02020603050405020304" pitchFamily="18" charset="0"/>
                <a:cs typeface="Times New Roman" panose="02020603050405020304" pitchFamily="18" charset="0"/>
              </a:rPr>
              <a:t>Cumulative resource requirement curve (</a:t>
            </a:r>
            <a:r>
              <a:rPr lang="en-US" i="1" kern="0" dirty="0">
                <a:solidFill>
                  <a:prstClr val="black"/>
                </a:solidFill>
                <a:latin typeface="Times New Roman" panose="02020603050405020304" pitchFamily="18" charset="0"/>
                <a:cs typeface="Times New Roman" panose="02020603050405020304" pitchFamily="18" charset="0"/>
              </a:rPr>
              <a:t>S</a:t>
            </a:r>
            <a:r>
              <a:rPr lang="en-US" kern="0" dirty="0">
                <a:solidFill>
                  <a:prstClr val="black"/>
                </a:solidFill>
                <a:latin typeface="Times New Roman" panose="02020603050405020304" pitchFamily="18" charset="0"/>
                <a:cs typeface="Times New Roman" panose="02020603050405020304" pitchFamily="18" charset="0"/>
              </a:rPr>
              <a:t>-curve) may be used for:</a:t>
            </a:r>
          </a:p>
          <a:p>
            <a:pPr marL="285750" indent="-285750" algn="just" defTabSz="742927" eaLnBrk="0" fontAlgn="base" hangingPunct="0">
              <a:spcBef>
                <a:spcPct val="0"/>
              </a:spcBef>
              <a:spcAft>
                <a:spcPct val="0"/>
              </a:spcAft>
              <a:buClr>
                <a:srgbClr val="FF0000"/>
              </a:buClr>
              <a:buFont typeface="Arial" panose="020B0604020202020204" pitchFamily="34" charset="0"/>
              <a:buChar char="•"/>
              <a:defRPr/>
            </a:pPr>
            <a:r>
              <a:rPr lang="en-US" kern="0" dirty="0">
                <a:solidFill>
                  <a:prstClr val="black"/>
                </a:solidFill>
                <a:latin typeface="Times New Roman" panose="02020603050405020304" pitchFamily="18" charset="0"/>
                <a:cs typeface="Times New Roman" panose="02020603050405020304" pitchFamily="18" charset="0"/>
              </a:rPr>
              <a:t>Planning and Control of progress</a:t>
            </a:r>
          </a:p>
          <a:p>
            <a:pPr marL="285750" indent="-285750" algn="just" defTabSz="742927" eaLnBrk="0" fontAlgn="base" hangingPunct="0">
              <a:spcBef>
                <a:spcPct val="0"/>
              </a:spcBef>
              <a:spcAft>
                <a:spcPct val="0"/>
              </a:spcAft>
              <a:buClr>
                <a:srgbClr val="FF0000"/>
              </a:buClr>
              <a:buFont typeface="Arial" panose="020B0604020202020204" pitchFamily="34" charset="0"/>
              <a:buChar char="•"/>
              <a:defRPr/>
            </a:pPr>
            <a:r>
              <a:rPr lang="en-US" kern="0" dirty="0">
                <a:solidFill>
                  <a:prstClr val="black"/>
                </a:solidFill>
                <a:latin typeface="Times New Roman" panose="02020603050405020304" pitchFamily="18" charset="0"/>
                <a:cs typeface="Times New Roman" panose="02020603050405020304" pitchFamily="18" charset="0"/>
              </a:rPr>
              <a:t>Preliminary resource allocation</a:t>
            </a:r>
          </a:p>
        </p:txBody>
      </p:sp>
      <p:pic>
        <p:nvPicPr>
          <p:cNvPr id="8" name="Picture 7"/>
          <p:cNvPicPr>
            <a:picLocks noChangeAspect="1"/>
          </p:cNvPicPr>
          <p:nvPr/>
        </p:nvPicPr>
        <p:blipFill rotWithShape="1">
          <a:blip r:embed="rId2"/>
          <a:srcRect l="31398" t="25185" r="42628" b="34417"/>
          <a:stretch/>
        </p:blipFill>
        <p:spPr>
          <a:xfrm>
            <a:off x="2220196" y="2389789"/>
            <a:ext cx="4246408" cy="3715116"/>
          </a:xfrm>
          <a:prstGeom prst="rect">
            <a:avLst/>
          </a:prstGeom>
          <a:noFill/>
        </p:spPr>
      </p:pic>
    </p:spTree>
    <p:extLst>
      <p:ext uri="{BB962C8B-B14F-4D97-AF65-F5344CB8AC3E}">
        <p14:creationId xmlns:p14="http://schemas.microsoft.com/office/powerpoint/2010/main" val="3905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Resource </a:t>
            </a:r>
            <a:r>
              <a:rPr lang="en-US" sz="2800" b="1" dirty="0" smtClean="0"/>
              <a:t>allocation </a:t>
            </a:r>
            <a:r>
              <a:rPr lang="en-US" sz="2800" b="1" dirty="0"/>
              <a:t>measures</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15</a:t>
            </a:fld>
            <a:endParaRPr lang="en-US"/>
          </a:p>
        </p:txBody>
      </p:sp>
      <p:graphicFrame>
        <p:nvGraphicFramePr>
          <p:cNvPr id="6" name="Object 2"/>
          <p:cNvGraphicFramePr>
            <a:graphicFrameLocks noChangeAspect="1"/>
          </p:cNvGraphicFramePr>
          <p:nvPr>
            <p:extLst>
              <p:ext uri="{D42A27DB-BD31-4B8C-83A1-F6EECF244321}">
                <p14:modId xmlns:p14="http://schemas.microsoft.com/office/powerpoint/2010/main" val="1940445460"/>
              </p:ext>
            </p:extLst>
          </p:nvPr>
        </p:nvGraphicFramePr>
        <p:xfrm>
          <a:off x="346801" y="1452971"/>
          <a:ext cx="6042026" cy="2947988"/>
        </p:xfrm>
        <a:graphic>
          <a:graphicData uri="http://schemas.openxmlformats.org/presentationml/2006/ole">
            <mc:AlternateContent xmlns:mc="http://schemas.openxmlformats.org/markup-compatibility/2006">
              <mc:Choice xmlns:v="urn:schemas-microsoft-com:vml" Requires="v">
                <p:oleObj spid="_x0000_s7248" name="Equation" r:id="rId3" imgW="4152600" imgH="2070000" progId="Equation.3">
                  <p:embed/>
                </p:oleObj>
              </mc:Choice>
              <mc:Fallback>
                <p:oleObj name="Equation" r:id="rId3" imgW="4152600" imgH="2070000" progId="Equation.3">
                  <p:embed/>
                  <p:pic>
                    <p:nvPicPr>
                      <p:cNvPr id="0" name=""/>
                      <p:cNvPicPr>
                        <a:picLocks noChangeAspect="1" noChangeArrowheads="1"/>
                      </p:cNvPicPr>
                      <p:nvPr/>
                    </p:nvPicPr>
                    <p:blipFill>
                      <a:blip r:embed="rId4"/>
                      <a:srcRect/>
                      <a:stretch>
                        <a:fillRect/>
                      </a:stretch>
                    </p:blipFill>
                    <p:spPr bwMode="auto">
                      <a:xfrm>
                        <a:off x="346801" y="1452971"/>
                        <a:ext cx="6042026" cy="2947988"/>
                      </a:xfrm>
                      <a:prstGeom prst="rect">
                        <a:avLst/>
                      </a:prstGeom>
                      <a:noFill/>
                      <a:ln w="9525">
                        <a:noFill/>
                        <a:miter lim="800000"/>
                        <a:headEnd/>
                        <a:tailEnd/>
                      </a:ln>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216106543"/>
              </p:ext>
            </p:extLst>
          </p:nvPr>
        </p:nvGraphicFramePr>
        <p:xfrm>
          <a:off x="320675" y="4405313"/>
          <a:ext cx="3641725" cy="1643062"/>
        </p:xfrm>
        <a:graphic>
          <a:graphicData uri="http://schemas.openxmlformats.org/presentationml/2006/ole">
            <mc:AlternateContent xmlns:mc="http://schemas.openxmlformats.org/markup-compatibility/2006">
              <mc:Choice xmlns:v="urn:schemas-microsoft-com:vml" Requires="v">
                <p:oleObj spid="_x0000_s7249" name="Equation" r:id="rId5" imgW="2425680" imgH="1117440" progId="Equation.3">
                  <p:embed/>
                </p:oleObj>
              </mc:Choice>
              <mc:Fallback>
                <p:oleObj name="Equation" r:id="rId5" imgW="2425680" imgH="1117440" progId="Equation.3">
                  <p:embed/>
                  <p:pic>
                    <p:nvPicPr>
                      <p:cNvPr id="0" name=""/>
                      <p:cNvPicPr>
                        <a:picLocks noChangeAspect="1" noChangeArrowheads="1"/>
                      </p:cNvPicPr>
                      <p:nvPr/>
                    </p:nvPicPr>
                    <p:blipFill>
                      <a:blip r:embed="rId6"/>
                      <a:srcRect/>
                      <a:stretch>
                        <a:fillRect/>
                      </a:stretch>
                    </p:blipFill>
                    <p:spPr bwMode="auto">
                      <a:xfrm>
                        <a:off x="320675" y="4405313"/>
                        <a:ext cx="3641725" cy="1643062"/>
                      </a:xfrm>
                      <a:prstGeom prst="rect">
                        <a:avLst/>
                      </a:prstGeom>
                      <a:noFill/>
                      <a:ln w="9525">
                        <a:noFill/>
                        <a:miter lim="800000"/>
                        <a:headEnd/>
                        <a:tailEnd/>
                      </a:ln>
                    </p:spPr>
                  </p:pic>
                </p:oleObj>
              </mc:Fallback>
            </mc:AlternateContent>
          </a:graphicData>
        </a:graphic>
      </p:graphicFrame>
    </p:spTree>
    <p:extLst>
      <p:ext uri="{BB962C8B-B14F-4D97-AF65-F5344CB8AC3E}">
        <p14:creationId xmlns:p14="http://schemas.microsoft.com/office/powerpoint/2010/main" val="242546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Significance of Resource Criticality Index</a:t>
            </a:r>
            <a:r>
              <a:rPr lang="en-US" sz="2800" b="1" kern="0" dirty="0">
                <a:solidFill>
                  <a:srgbClr val="990000"/>
                </a:solidFill>
                <a:latin typeface="Times New Roman" panose="02020603050405020304" pitchFamily="18" charset="0"/>
                <a:cs typeface="Times New Roman" panose="02020603050405020304" pitchFamily="18" charset="0"/>
              </a:rPr>
              <a:t> </a:t>
            </a:r>
            <a:endParaRPr lang="en-GB" sz="2800"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16</a:t>
            </a:fld>
            <a:endParaRPr lang="en-US"/>
          </a:p>
        </p:txBody>
      </p:sp>
      <p:graphicFrame>
        <p:nvGraphicFramePr>
          <p:cNvPr id="7" name="Object 4"/>
          <p:cNvGraphicFramePr>
            <a:graphicFrameLocks noChangeAspect="1"/>
          </p:cNvGraphicFramePr>
          <p:nvPr>
            <p:extLst>
              <p:ext uri="{D42A27DB-BD31-4B8C-83A1-F6EECF244321}">
                <p14:modId xmlns:p14="http://schemas.microsoft.com/office/powerpoint/2010/main" val="1703855563"/>
              </p:ext>
            </p:extLst>
          </p:nvPr>
        </p:nvGraphicFramePr>
        <p:xfrm>
          <a:off x="3929743" y="1702616"/>
          <a:ext cx="1106487" cy="727075"/>
        </p:xfrm>
        <a:graphic>
          <a:graphicData uri="http://schemas.openxmlformats.org/presentationml/2006/ole">
            <mc:AlternateContent xmlns:mc="http://schemas.openxmlformats.org/markup-compatibility/2006">
              <mc:Choice xmlns:v="urn:schemas-microsoft-com:vml" Requires="v">
                <p:oleObj spid="_x0000_s6186" name="Equation" r:id="rId3" imgW="660240" imgH="431640" progId="Equation.3">
                  <p:embed/>
                </p:oleObj>
              </mc:Choice>
              <mc:Fallback>
                <p:oleObj name="Equation" r:id="rId3" imgW="660240" imgH="431640" progId="Equation.3">
                  <p:embed/>
                  <p:pic>
                    <p:nvPicPr>
                      <p:cNvPr id="0" name=""/>
                      <p:cNvPicPr>
                        <a:picLocks noChangeAspect="1" noChangeArrowheads="1"/>
                      </p:cNvPicPr>
                      <p:nvPr/>
                    </p:nvPicPr>
                    <p:blipFill>
                      <a:blip r:embed="rId4"/>
                      <a:srcRect/>
                      <a:stretch>
                        <a:fillRect/>
                      </a:stretch>
                    </p:blipFill>
                    <p:spPr bwMode="auto">
                      <a:xfrm>
                        <a:off x="3929743" y="1702616"/>
                        <a:ext cx="1106487" cy="727075"/>
                      </a:xfrm>
                      <a:prstGeom prst="rect">
                        <a:avLst/>
                      </a:prstGeom>
                      <a:noFill/>
                      <a:ln w="9525">
                        <a:noFill/>
                        <a:miter lim="800000"/>
                        <a:headEnd/>
                        <a:tailEnd/>
                      </a:ln>
                    </p:spPr>
                  </p:pic>
                </p:oleObj>
              </mc:Fallback>
            </mc:AlternateContent>
          </a:graphicData>
        </a:graphic>
      </p:graphicFrame>
      <p:sp>
        <p:nvSpPr>
          <p:cNvPr id="8" name="Rectangle 7"/>
          <p:cNvSpPr/>
          <p:nvPr/>
        </p:nvSpPr>
        <p:spPr>
          <a:xfrm>
            <a:off x="192024" y="2438400"/>
            <a:ext cx="8302752" cy="2031325"/>
          </a:xfrm>
          <a:prstGeom prst="rect">
            <a:avLst/>
          </a:prstGeom>
        </p:spPr>
        <p:txBody>
          <a:bodyPr wrap="square">
            <a:spAutoFit/>
          </a:bodyPr>
          <a:lstStyle/>
          <a:p>
            <a:pPr marL="291495" indent="-291495" algn="just" defTabSz="742927" eaLnBrk="0" fontAlgn="base" hangingPunct="0">
              <a:spcBef>
                <a:spcPct val="0"/>
              </a:spcBef>
              <a:spcAft>
                <a:spcPct val="0"/>
              </a:spcAft>
              <a:buClr>
                <a:srgbClr val="FF0000"/>
              </a:buClr>
              <a:defRPr/>
            </a:pPr>
            <a:endParaRPr lang="en-US" b="1" kern="0"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427628" indent="-285750" algn="just" defTabSz="742927" eaLnBrk="0" fontAlgn="base" hangingPunct="0">
              <a:spcBef>
                <a:spcPct val="0"/>
              </a:spcBef>
              <a:spcAft>
                <a:spcPct val="0"/>
              </a:spcAft>
              <a:buClr>
                <a:srgbClr val="FF0000"/>
              </a:buClr>
              <a:buFont typeface="Arial" panose="020B0604020202020204" pitchFamily="34" charset="0"/>
              <a:buChar char="•"/>
              <a:defRPr/>
            </a:pPr>
            <a:r>
              <a:rPr lang="en-US" kern="0" dirty="0">
                <a:solidFill>
                  <a:srgbClr val="C00000"/>
                </a:solidFill>
                <a:latin typeface="Times New Roman" panose="02020603050405020304" pitchFamily="18" charset="0"/>
                <a:cs typeface="Times New Roman" panose="02020603050405020304" pitchFamily="18" charset="0"/>
              </a:rPr>
              <a:t>Higher values of resource criticality index are associated with the most critical (i.e., most tightly constrained) resources.</a:t>
            </a:r>
          </a:p>
          <a:p>
            <a:pPr marL="427628" indent="-285750" algn="just" defTabSz="742927" eaLnBrk="0" fontAlgn="base" hangingPunct="0">
              <a:spcBef>
                <a:spcPct val="0"/>
              </a:spcBef>
              <a:spcAft>
                <a:spcPct val="0"/>
              </a:spcAft>
              <a:buClr>
                <a:srgbClr val="FF0000"/>
              </a:buClr>
              <a:buFont typeface="Arial" panose="020B0604020202020204" pitchFamily="34" charset="0"/>
              <a:buChar char="•"/>
              <a:defRPr/>
            </a:pPr>
            <a:r>
              <a:rPr lang="en-US" kern="0" dirty="0" smtClean="0">
                <a:solidFill>
                  <a:srgbClr val="3A34BC"/>
                </a:solidFill>
                <a:latin typeface="Times New Roman" panose="02020603050405020304" pitchFamily="18" charset="0"/>
                <a:cs typeface="Times New Roman" panose="02020603050405020304" pitchFamily="18" charset="0"/>
              </a:rPr>
              <a:t>Values </a:t>
            </a:r>
            <a:r>
              <a:rPr lang="en-US" kern="0" dirty="0">
                <a:solidFill>
                  <a:srgbClr val="3A34BC"/>
                </a:solidFill>
                <a:latin typeface="Times New Roman" panose="02020603050405020304" pitchFamily="18" charset="0"/>
                <a:cs typeface="Times New Roman" panose="02020603050405020304" pitchFamily="18" charset="0"/>
              </a:rPr>
              <a:t>of resource criticality index significantly below 1.0 typically are associated with non-constraining </a:t>
            </a:r>
            <a:r>
              <a:rPr lang="en-US" kern="0" dirty="0" smtClean="0">
                <a:solidFill>
                  <a:srgbClr val="3A34BC"/>
                </a:solidFill>
                <a:latin typeface="Times New Roman" panose="02020603050405020304" pitchFamily="18" charset="0"/>
                <a:cs typeface="Times New Roman" panose="02020603050405020304" pitchFamily="18" charset="0"/>
              </a:rPr>
              <a:t>resources.</a:t>
            </a:r>
          </a:p>
          <a:p>
            <a:pPr marL="427628" indent="-285750" algn="just" defTabSz="742927" eaLnBrk="0" fontAlgn="base" hangingPunct="0">
              <a:spcBef>
                <a:spcPct val="0"/>
              </a:spcBef>
              <a:spcAft>
                <a:spcPct val="0"/>
              </a:spcAft>
              <a:buClr>
                <a:srgbClr val="FF0000"/>
              </a:buClr>
              <a:buFont typeface="Arial" panose="020B0604020202020204" pitchFamily="34" charset="0"/>
              <a:buChar char="•"/>
              <a:defRPr/>
            </a:pPr>
            <a:r>
              <a:rPr lang="en-US" kern="0" dirty="0" smtClean="0">
                <a:solidFill>
                  <a:schemeClr val="accent5">
                    <a:lumMod val="50000"/>
                  </a:schemeClr>
                </a:solidFill>
                <a:latin typeface="Times New Roman" panose="02020603050405020304" pitchFamily="18" charset="0"/>
                <a:cs typeface="Times New Roman" panose="02020603050405020304" pitchFamily="18" charset="0"/>
              </a:rPr>
              <a:t>Values </a:t>
            </a:r>
            <a:r>
              <a:rPr lang="en-US" kern="0" dirty="0">
                <a:solidFill>
                  <a:schemeClr val="accent5">
                    <a:lumMod val="50000"/>
                  </a:schemeClr>
                </a:solidFill>
                <a:latin typeface="Times New Roman" panose="02020603050405020304" pitchFamily="18" charset="0"/>
                <a:cs typeface="Times New Roman" panose="02020603050405020304" pitchFamily="18" charset="0"/>
              </a:rPr>
              <a:t>around and above 1.0 indicate that project delays </a:t>
            </a:r>
            <a:r>
              <a:rPr lang="en-US" kern="0" dirty="0" smtClean="0">
                <a:solidFill>
                  <a:schemeClr val="accent5">
                    <a:lumMod val="50000"/>
                  </a:schemeClr>
                </a:solidFill>
                <a:latin typeface="Times New Roman" panose="02020603050405020304" pitchFamily="18" charset="0"/>
                <a:cs typeface="Times New Roman" panose="02020603050405020304" pitchFamily="18" charset="0"/>
              </a:rPr>
              <a:t>(beyond </a:t>
            </a:r>
            <a:r>
              <a:rPr lang="en-US" kern="0" dirty="0">
                <a:solidFill>
                  <a:schemeClr val="accent5">
                    <a:lumMod val="50000"/>
                  </a:schemeClr>
                </a:solidFill>
                <a:latin typeface="Times New Roman" panose="02020603050405020304" pitchFamily="18" charset="0"/>
                <a:cs typeface="Times New Roman" panose="02020603050405020304" pitchFamily="18" charset="0"/>
              </a:rPr>
              <a:t>the original critical path </a:t>
            </a:r>
            <a:r>
              <a:rPr lang="en-US" kern="0" dirty="0" smtClean="0">
                <a:solidFill>
                  <a:schemeClr val="accent5">
                    <a:lumMod val="50000"/>
                  </a:schemeClr>
                </a:solidFill>
                <a:latin typeface="Times New Roman" panose="02020603050405020304" pitchFamily="18" charset="0"/>
                <a:cs typeface="Times New Roman" panose="02020603050405020304" pitchFamily="18" charset="0"/>
              </a:rPr>
              <a:t>duration) </a:t>
            </a:r>
            <a:r>
              <a:rPr lang="en-US" kern="0" dirty="0">
                <a:solidFill>
                  <a:schemeClr val="accent5">
                    <a:lumMod val="50000"/>
                  </a:schemeClr>
                </a:solidFill>
                <a:latin typeface="Times New Roman" panose="02020603050405020304" pitchFamily="18" charset="0"/>
                <a:cs typeface="Times New Roman" panose="02020603050405020304" pitchFamily="18" charset="0"/>
              </a:rPr>
              <a:t>will be encountered</a:t>
            </a:r>
            <a:r>
              <a:rPr lang="en-US" kern="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kern="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2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Scheduling Activities with Limited Resources</a:t>
            </a:r>
            <a:endParaRPr lang="en-GB" sz="2400"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17</a:t>
            </a:fld>
            <a:endParaRPr lang="en-US"/>
          </a:p>
        </p:txBody>
      </p:sp>
      <p:sp>
        <p:nvSpPr>
          <p:cNvPr id="6" name="Content Placeholder 5"/>
          <p:cNvSpPr>
            <a:spLocks noGrp="1"/>
          </p:cNvSpPr>
          <p:nvPr>
            <p:ph sz="quarter" idx="1"/>
          </p:nvPr>
        </p:nvSpPr>
        <p:spPr/>
        <p:txBody>
          <a:bodyPr/>
          <a:lstStyle/>
          <a:p>
            <a:r>
              <a:rPr lang="en-US" dirty="0" smtClean="0"/>
              <a:t>Series Method</a:t>
            </a:r>
          </a:p>
          <a:p>
            <a:pPr lvl="1"/>
            <a:r>
              <a:rPr lang="en-US" dirty="0" smtClean="0"/>
              <a:t>The series method relies on the assumption that once an activity has been started, it cannot be interrupted.</a:t>
            </a:r>
          </a:p>
          <a:p>
            <a:r>
              <a:rPr lang="en-US" dirty="0" smtClean="0">
                <a:solidFill>
                  <a:srgbClr val="0033CC"/>
                </a:solidFill>
              </a:rPr>
              <a:t>Parallel Method</a:t>
            </a:r>
          </a:p>
          <a:p>
            <a:pPr lvl="1"/>
            <a:r>
              <a:rPr lang="en-US" dirty="0" smtClean="0"/>
              <a:t>The parallel method is similar to the series method with one basic difference: The parallel method permits activities to be interrupted.</a:t>
            </a:r>
            <a:endParaRPr lang="en-GB" dirty="0"/>
          </a:p>
        </p:txBody>
      </p:sp>
    </p:spTree>
    <p:extLst>
      <p:ext uri="{BB962C8B-B14F-4D97-AF65-F5344CB8AC3E}">
        <p14:creationId xmlns:p14="http://schemas.microsoft.com/office/powerpoint/2010/main" val="13633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Series Method</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18</a:t>
            </a:fld>
            <a:endParaRPr lang="en-US"/>
          </a:p>
        </p:txBody>
      </p:sp>
      <p:sp>
        <p:nvSpPr>
          <p:cNvPr id="6" name="Content Placeholder 5"/>
          <p:cNvSpPr>
            <a:spLocks noGrp="1"/>
          </p:cNvSpPr>
          <p:nvPr>
            <p:ph sz="quarter" idx="1"/>
          </p:nvPr>
        </p:nvSpPr>
        <p:spPr/>
        <p:txBody>
          <a:bodyPr>
            <a:noAutofit/>
          </a:bodyPr>
          <a:lstStyle/>
          <a:p>
            <a:r>
              <a:rPr lang="en-US" altLang="en-US" sz="2000" dirty="0">
                <a:latin typeface="Times New Roman" panose="02020603050405020304" pitchFamily="18" charset="0"/>
                <a:cs typeface="Times New Roman" panose="02020603050405020304" pitchFamily="18" charset="0"/>
              </a:rPr>
              <a:t>Schedule activities to </a:t>
            </a:r>
            <a:r>
              <a:rPr lang="en-US" altLang="en-US" sz="2000" b="1" dirty="0">
                <a:latin typeface="Times New Roman" panose="02020603050405020304" pitchFamily="18" charset="0"/>
                <a:cs typeface="Times New Roman" panose="02020603050405020304" pitchFamily="18" charset="0"/>
              </a:rPr>
              <a:t>start as soon as their </a:t>
            </a:r>
            <a:r>
              <a:rPr lang="en-US" altLang="en-US" sz="2000" b="1" dirty="0" smtClean="0">
                <a:latin typeface="Times New Roman" panose="02020603050405020304" pitchFamily="18" charset="0"/>
                <a:cs typeface="Times New Roman" panose="02020603050405020304" pitchFamily="18" charset="0"/>
              </a:rPr>
              <a:t>predecessors </a:t>
            </a:r>
            <a:r>
              <a:rPr lang="en-US" altLang="en-US" sz="2000" b="1" dirty="0">
                <a:latin typeface="Times New Roman" panose="02020603050405020304" pitchFamily="18" charset="0"/>
                <a:cs typeface="Times New Roman" panose="02020603050405020304" pitchFamily="18" charset="0"/>
              </a:rPr>
              <a:t>have been </a:t>
            </a:r>
            <a:r>
              <a:rPr lang="en-US" altLang="en-US" sz="2000" b="1" dirty="0" smtClean="0">
                <a:latin typeface="Times New Roman" panose="02020603050405020304" pitchFamily="18" charset="0"/>
                <a:cs typeface="Times New Roman" panose="02020603050405020304" pitchFamily="18" charset="0"/>
              </a:rPr>
              <a:t>completed</a:t>
            </a:r>
            <a:endParaRPr lang="en-US" sz="2000" b="1" dirty="0" smtClean="0">
              <a:solidFill>
                <a:srgbClr val="3A34BC"/>
              </a:solidFill>
              <a:latin typeface="Times New Roman" panose="02020603050405020304" pitchFamily="18" charset="0"/>
              <a:cs typeface="Times New Roman" panose="02020603050405020304" pitchFamily="18" charset="0"/>
            </a:endParaRPr>
          </a:p>
          <a:p>
            <a:r>
              <a:rPr lang="en-US" sz="2000" dirty="0" smtClean="0">
                <a:solidFill>
                  <a:srgbClr val="3A34BC"/>
                </a:solidFill>
                <a:latin typeface="Times New Roman" panose="02020603050405020304" pitchFamily="18" charset="0"/>
                <a:cs typeface="Times New Roman" panose="02020603050405020304" pitchFamily="18" charset="0"/>
              </a:rPr>
              <a:t>Determine </a:t>
            </a:r>
            <a:r>
              <a:rPr lang="en-US" sz="2000" dirty="0">
                <a:solidFill>
                  <a:srgbClr val="3A34BC"/>
                </a:solidFill>
                <a:latin typeface="Times New Roman" panose="02020603050405020304" pitchFamily="18" charset="0"/>
                <a:cs typeface="Times New Roman" panose="02020603050405020304" pitchFamily="18" charset="0"/>
              </a:rPr>
              <a:t>the </a:t>
            </a:r>
            <a:r>
              <a:rPr lang="en-US" sz="2000" b="1" dirty="0" smtClean="0">
                <a:solidFill>
                  <a:srgbClr val="3A34BC"/>
                </a:solidFill>
                <a:latin typeface="Times New Roman" panose="02020603050405020304" pitchFamily="18" charset="0"/>
                <a:cs typeface="Times New Roman" panose="02020603050405020304" pitchFamily="18" charset="0"/>
              </a:rPr>
              <a:t>Eligible Activity Set </a:t>
            </a:r>
            <a:r>
              <a:rPr lang="en-US" sz="2000" b="1" dirty="0">
                <a:solidFill>
                  <a:srgbClr val="3A34BC"/>
                </a:solidFill>
                <a:latin typeface="Times New Roman" panose="02020603050405020304" pitchFamily="18" charset="0"/>
                <a:cs typeface="Times New Roman" panose="02020603050405020304" pitchFamily="18" charset="0"/>
              </a:rPr>
              <a:t>(EAS</a:t>
            </a:r>
            <a:r>
              <a:rPr lang="en-US" sz="2000" b="1" dirty="0" smtClean="0">
                <a:solidFill>
                  <a:srgbClr val="3A34BC"/>
                </a:solidFill>
                <a:latin typeface="Times New Roman" panose="02020603050405020304" pitchFamily="18" charset="0"/>
                <a:cs typeface="Times New Roman" panose="02020603050405020304" pitchFamily="18" charset="0"/>
              </a:rPr>
              <a:t>)</a:t>
            </a:r>
            <a:r>
              <a:rPr lang="en-US" sz="2000" dirty="0" smtClean="0">
                <a:solidFill>
                  <a:srgbClr val="3A34BC"/>
                </a:solidFill>
                <a:latin typeface="Times New Roman" panose="02020603050405020304" pitchFamily="18" charset="0"/>
                <a:cs typeface="Times New Roman" panose="02020603050405020304" pitchFamily="18" charset="0"/>
              </a:rPr>
              <a:t> i.e. those </a:t>
            </a:r>
            <a:r>
              <a:rPr lang="en-US" sz="2000" dirty="0">
                <a:solidFill>
                  <a:srgbClr val="3A34BC"/>
                </a:solidFill>
                <a:latin typeface="Times New Roman" panose="02020603050405020304" pitchFamily="18" charset="0"/>
                <a:cs typeface="Times New Roman" panose="02020603050405020304" pitchFamily="18" charset="0"/>
              </a:rPr>
              <a:t>activities with </a:t>
            </a:r>
            <a:r>
              <a:rPr lang="en-US" sz="2000" dirty="0" smtClean="0">
                <a:solidFill>
                  <a:srgbClr val="3A34BC"/>
                </a:solidFill>
                <a:latin typeface="Times New Roman" panose="02020603050405020304" pitchFamily="18" charset="0"/>
                <a:cs typeface="Times New Roman" panose="02020603050405020304" pitchFamily="18" charset="0"/>
              </a:rPr>
              <a:t>all </a:t>
            </a:r>
            <a:r>
              <a:rPr lang="en-US" sz="2000" b="1" dirty="0">
                <a:solidFill>
                  <a:srgbClr val="3A34BC"/>
                </a:solidFill>
                <a:latin typeface="Times New Roman" panose="02020603050405020304" pitchFamily="18" charset="0"/>
                <a:cs typeface="Times New Roman" panose="02020603050405020304" pitchFamily="18" charset="0"/>
              </a:rPr>
              <a:t>predecessor activities completed</a:t>
            </a:r>
            <a:r>
              <a:rPr lang="en-US" sz="2000" dirty="0">
                <a:solidFill>
                  <a:srgbClr val="3A34BC"/>
                </a:solidFill>
                <a:latin typeface="Times New Roman" panose="02020603050405020304" pitchFamily="18" charset="0"/>
                <a:cs typeface="Times New Roman" panose="02020603050405020304" pitchFamily="18" charset="0"/>
              </a:rPr>
              <a:t>.</a:t>
            </a:r>
          </a:p>
          <a:p>
            <a:r>
              <a:rPr lang="en-US" sz="2000" dirty="0">
                <a:solidFill>
                  <a:srgbClr val="2F0765"/>
                </a:solidFill>
                <a:latin typeface="Times New Roman" panose="02020603050405020304" pitchFamily="18" charset="0"/>
                <a:cs typeface="Times New Roman" panose="02020603050405020304" pitchFamily="18" charset="0"/>
              </a:rPr>
              <a:t>From among the members of the current EAS, determine the </a:t>
            </a:r>
            <a:r>
              <a:rPr lang="en-US" sz="2000" b="1" dirty="0" smtClean="0">
                <a:solidFill>
                  <a:srgbClr val="2F0765"/>
                </a:solidFill>
                <a:latin typeface="Times New Roman" panose="02020603050405020304" pitchFamily="18" charset="0"/>
                <a:cs typeface="Times New Roman" panose="02020603050405020304" pitchFamily="18" charset="0"/>
              </a:rPr>
              <a:t>Ordered Scheduling Set </a:t>
            </a:r>
            <a:r>
              <a:rPr lang="en-US" sz="2000" b="1" dirty="0">
                <a:solidFill>
                  <a:srgbClr val="2F0765"/>
                </a:solidFill>
                <a:latin typeface="Times New Roman" panose="02020603050405020304" pitchFamily="18" charset="0"/>
                <a:cs typeface="Times New Roman" panose="02020603050405020304" pitchFamily="18" charset="0"/>
              </a:rPr>
              <a:t>(OSS) </a:t>
            </a:r>
            <a:r>
              <a:rPr lang="en-US" sz="2000" dirty="0">
                <a:solidFill>
                  <a:srgbClr val="2F0765"/>
                </a:solidFill>
                <a:latin typeface="Times New Roman" panose="02020603050405020304" pitchFamily="18" charset="0"/>
                <a:cs typeface="Times New Roman" panose="02020603050405020304" pitchFamily="18" charset="0"/>
              </a:rPr>
              <a:t>of </a:t>
            </a:r>
            <a:r>
              <a:rPr lang="en-US" sz="2000" dirty="0" smtClean="0">
                <a:solidFill>
                  <a:srgbClr val="2F0765"/>
                </a:solidFill>
                <a:latin typeface="Times New Roman" panose="02020603050405020304" pitchFamily="18" charset="0"/>
                <a:cs typeface="Times New Roman" panose="02020603050405020304" pitchFamily="18" charset="0"/>
              </a:rPr>
              <a:t>activities </a:t>
            </a:r>
            <a:r>
              <a:rPr lang="en-US" altLang="en-US" sz="2000" dirty="0" smtClean="0">
                <a:solidFill>
                  <a:srgbClr val="2F0765"/>
                </a:solidFill>
                <a:latin typeface="Times New Roman" panose="02020603050405020304" pitchFamily="18" charset="0"/>
                <a:cs typeface="Times New Roman" panose="02020603050405020304" pitchFamily="18" charset="0"/>
              </a:rPr>
              <a:t>giving </a:t>
            </a:r>
            <a:r>
              <a:rPr lang="en-US" altLang="en-US" sz="2000" dirty="0">
                <a:solidFill>
                  <a:srgbClr val="2F0765"/>
                </a:solidFill>
                <a:latin typeface="Times New Roman" panose="02020603050405020304" pitchFamily="18" charset="0"/>
                <a:cs typeface="Times New Roman" panose="02020603050405020304" pitchFamily="18" charset="0"/>
              </a:rPr>
              <a:t>priority to the earliest </a:t>
            </a:r>
            <a:r>
              <a:rPr lang="en-US" altLang="en-US" sz="2000" b="1" dirty="0">
                <a:solidFill>
                  <a:srgbClr val="2F0765"/>
                </a:solidFill>
                <a:latin typeface="Times New Roman" panose="02020603050405020304" pitchFamily="18" charset="0"/>
                <a:cs typeface="Times New Roman" panose="02020603050405020304" pitchFamily="18" charset="0"/>
              </a:rPr>
              <a:t>late start </a:t>
            </a:r>
          </a:p>
          <a:p>
            <a:r>
              <a:rPr lang="en-US" altLang="en-US" sz="2000" dirty="0" smtClean="0">
                <a:solidFill>
                  <a:srgbClr val="C00000"/>
                </a:solidFill>
                <a:latin typeface="Times New Roman" panose="02020603050405020304" pitchFamily="18" charset="0"/>
                <a:cs typeface="Times New Roman" panose="02020603050405020304" pitchFamily="18" charset="0"/>
              </a:rPr>
              <a:t>If </a:t>
            </a:r>
            <a:r>
              <a:rPr lang="en-US" altLang="en-US" sz="2000" dirty="0">
                <a:solidFill>
                  <a:srgbClr val="C00000"/>
                </a:solidFill>
                <a:latin typeface="Times New Roman" panose="02020603050405020304" pitchFamily="18" charset="0"/>
                <a:cs typeface="Times New Roman" panose="02020603050405020304" pitchFamily="18" charset="0"/>
              </a:rPr>
              <a:t>the activities are </a:t>
            </a:r>
            <a:r>
              <a:rPr lang="en-US" altLang="en-US" sz="2000" b="1" dirty="0">
                <a:solidFill>
                  <a:srgbClr val="C00000"/>
                </a:solidFill>
                <a:latin typeface="Times New Roman" panose="02020603050405020304" pitchFamily="18" charset="0"/>
                <a:cs typeface="Times New Roman" panose="02020603050405020304" pitchFamily="18" charset="0"/>
              </a:rPr>
              <a:t>tied</a:t>
            </a:r>
            <a:r>
              <a:rPr lang="en-US" altLang="en-US" sz="2000" dirty="0">
                <a:solidFill>
                  <a:srgbClr val="C00000"/>
                </a:solidFill>
                <a:latin typeface="Times New Roman" panose="02020603050405020304" pitchFamily="18" charset="0"/>
                <a:cs typeface="Times New Roman" panose="02020603050405020304" pitchFamily="18" charset="0"/>
              </a:rPr>
              <a:t> for the early late start </a:t>
            </a:r>
            <a:r>
              <a:rPr lang="en-US" altLang="en-US" sz="2000" dirty="0" smtClean="0">
                <a:solidFill>
                  <a:srgbClr val="C00000"/>
                </a:solidFill>
                <a:latin typeface="Times New Roman" panose="02020603050405020304" pitchFamily="18" charset="0"/>
                <a:cs typeface="Times New Roman" panose="02020603050405020304" pitchFamily="18" charset="0"/>
              </a:rPr>
              <a:t>date, give </a:t>
            </a:r>
            <a:r>
              <a:rPr lang="en-US" altLang="en-US" sz="2000" b="1" dirty="0">
                <a:solidFill>
                  <a:srgbClr val="C00000"/>
                </a:solidFill>
                <a:latin typeface="Times New Roman" panose="02020603050405020304" pitchFamily="18" charset="0"/>
                <a:cs typeface="Times New Roman" panose="02020603050405020304" pitchFamily="18" charset="0"/>
              </a:rPr>
              <a:t>priority to the activity with least </a:t>
            </a:r>
            <a:r>
              <a:rPr lang="en-US" altLang="en-US" sz="2000" b="1" dirty="0" smtClean="0">
                <a:solidFill>
                  <a:srgbClr val="C00000"/>
                </a:solidFill>
                <a:latin typeface="Times New Roman" panose="02020603050405020304" pitchFamily="18" charset="0"/>
                <a:cs typeface="Times New Roman" panose="02020603050405020304" pitchFamily="18" charset="0"/>
              </a:rPr>
              <a:t>activity duration</a:t>
            </a:r>
          </a:p>
          <a:p>
            <a:r>
              <a:rPr lang="en-US" altLang="en-US" sz="2000" dirty="0">
                <a:solidFill>
                  <a:schemeClr val="accent5">
                    <a:lumMod val="50000"/>
                  </a:schemeClr>
                </a:solidFill>
                <a:latin typeface="Times New Roman" panose="02020603050405020304" pitchFamily="18" charset="0"/>
                <a:cs typeface="Times New Roman" panose="02020603050405020304" pitchFamily="18" charset="0"/>
              </a:rPr>
              <a:t>If the activities are </a:t>
            </a:r>
            <a:r>
              <a:rPr lang="en-US" altLang="en-US" sz="2000" b="1" dirty="0">
                <a:solidFill>
                  <a:schemeClr val="accent5">
                    <a:lumMod val="50000"/>
                  </a:schemeClr>
                </a:solidFill>
                <a:latin typeface="Times New Roman" panose="02020603050405020304" pitchFamily="18" charset="0"/>
                <a:cs typeface="Times New Roman" panose="02020603050405020304" pitchFamily="18" charset="0"/>
              </a:rPr>
              <a:t>tied</a:t>
            </a:r>
            <a:r>
              <a:rPr lang="en-US" altLang="en-US" sz="2000" dirty="0">
                <a:solidFill>
                  <a:schemeClr val="accent5">
                    <a:lumMod val="50000"/>
                  </a:schemeClr>
                </a:solidFill>
                <a:latin typeface="Times New Roman" panose="02020603050405020304" pitchFamily="18" charset="0"/>
                <a:cs typeface="Times New Roman" panose="02020603050405020304" pitchFamily="18" charset="0"/>
              </a:rPr>
              <a:t> for </a:t>
            </a:r>
            <a:r>
              <a:rPr lang="en-US" altLang="en-US" sz="2000" dirty="0" smtClean="0">
                <a:solidFill>
                  <a:schemeClr val="accent5">
                    <a:lumMod val="50000"/>
                  </a:schemeClr>
                </a:solidFill>
                <a:latin typeface="Times New Roman" panose="02020603050405020304" pitchFamily="18" charset="0"/>
                <a:cs typeface="Times New Roman" panose="02020603050405020304" pitchFamily="18" charset="0"/>
              </a:rPr>
              <a:t>activity duration, </a:t>
            </a:r>
            <a:r>
              <a:rPr lang="en-US" altLang="en-US" sz="2000" dirty="0">
                <a:solidFill>
                  <a:schemeClr val="accent5">
                    <a:lumMod val="50000"/>
                  </a:schemeClr>
                </a:solidFill>
                <a:latin typeface="Times New Roman" panose="02020603050405020304" pitchFamily="18" charset="0"/>
                <a:cs typeface="Times New Roman" panose="02020603050405020304" pitchFamily="18" charset="0"/>
              </a:rPr>
              <a:t>give </a:t>
            </a:r>
            <a:r>
              <a:rPr lang="en-US" altLang="en-US" sz="2000" b="1" dirty="0">
                <a:solidFill>
                  <a:schemeClr val="accent5">
                    <a:lumMod val="50000"/>
                  </a:schemeClr>
                </a:solidFill>
                <a:latin typeface="Times New Roman" panose="02020603050405020304" pitchFamily="18" charset="0"/>
                <a:cs typeface="Times New Roman" panose="02020603050405020304" pitchFamily="18" charset="0"/>
              </a:rPr>
              <a:t>priority </a:t>
            </a:r>
            <a:r>
              <a:rPr lang="en-US" altLang="en-US" sz="2000" b="1" dirty="0" smtClean="0">
                <a:solidFill>
                  <a:schemeClr val="accent5">
                    <a:lumMod val="50000"/>
                  </a:schemeClr>
                </a:solidFill>
                <a:latin typeface="Times New Roman" panose="02020603050405020304" pitchFamily="18" charset="0"/>
                <a:cs typeface="Times New Roman" panose="02020603050405020304" pitchFamily="18" charset="0"/>
              </a:rPr>
              <a:t>to the </a:t>
            </a:r>
            <a:r>
              <a:rPr lang="en-US" altLang="en-US" sz="2000" b="1" dirty="0">
                <a:solidFill>
                  <a:schemeClr val="accent5">
                    <a:lumMod val="50000"/>
                  </a:schemeClr>
                </a:solidFill>
                <a:latin typeface="Times New Roman" panose="02020603050405020304" pitchFamily="18" charset="0"/>
                <a:cs typeface="Times New Roman" panose="02020603050405020304" pitchFamily="18" charset="0"/>
              </a:rPr>
              <a:t>activity with the largest number of resources</a:t>
            </a:r>
          </a:p>
          <a:p>
            <a:r>
              <a:rPr lang="en-US" altLang="en-US" sz="2000" dirty="0" smtClean="0">
                <a:solidFill>
                  <a:schemeClr val="bg2">
                    <a:lumMod val="10000"/>
                  </a:schemeClr>
                </a:solidFill>
                <a:latin typeface="Times New Roman" panose="02020603050405020304" pitchFamily="18" charset="0"/>
                <a:cs typeface="Times New Roman" panose="02020603050405020304" pitchFamily="18" charset="0"/>
              </a:rPr>
              <a:t>If </a:t>
            </a:r>
            <a:r>
              <a:rPr lang="en-US" altLang="en-US" sz="2000" dirty="0">
                <a:solidFill>
                  <a:schemeClr val="bg2">
                    <a:lumMod val="10000"/>
                  </a:schemeClr>
                </a:solidFill>
                <a:latin typeface="Times New Roman" panose="02020603050405020304" pitchFamily="18" charset="0"/>
                <a:cs typeface="Times New Roman" panose="02020603050405020304" pitchFamily="18" charset="0"/>
              </a:rPr>
              <a:t>no activity has been selected with the above rules, </a:t>
            </a:r>
            <a:r>
              <a:rPr lang="en-US" altLang="en-US" sz="2000" b="1" dirty="0">
                <a:solidFill>
                  <a:schemeClr val="bg2">
                    <a:lumMod val="10000"/>
                  </a:schemeClr>
                </a:solidFill>
                <a:latin typeface="Times New Roman" panose="02020603050405020304" pitchFamily="18" charset="0"/>
                <a:cs typeface="Times New Roman" panose="02020603050405020304" pitchFamily="18" charset="0"/>
              </a:rPr>
              <a:t>start the activity that occurs first in the input </a:t>
            </a:r>
            <a:r>
              <a:rPr lang="en-US" altLang="en-US" sz="2000" b="1" dirty="0" smtClean="0">
                <a:solidFill>
                  <a:schemeClr val="bg2">
                    <a:lumMod val="10000"/>
                  </a:schemeClr>
                </a:solidFill>
                <a:latin typeface="Times New Roman" panose="02020603050405020304" pitchFamily="18" charset="0"/>
                <a:cs typeface="Times New Roman" panose="02020603050405020304" pitchFamily="18" charset="0"/>
              </a:rPr>
              <a:t>order</a:t>
            </a:r>
            <a:endParaRPr lang="en-US" altLang="en-US" sz="2000" b="1" dirty="0">
              <a:solidFill>
                <a:schemeClr val="bg2">
                  <a:lumMod val="10000"/>
                </a:schemeClr>
              </a:solidFill>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9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7278669"/>
              </p:ext>
            </p:extLst>
          </p:nvPr>
        </p:nvGraphicFramePr>
        <p:xfrm>
          <a:off x="304800" y="838200"/>
          <a:ext cx="8610604" cy="5516880"/>
        </p:xfrm>
        <a:graphic>
          <a:graphicData uri="http://schemas.openxmlformats.org/drawingml/2006/table">
            <a:tbl>
              <a:tblPr/>
              <a:tblGrid>
                <a:gridCol w="644526">
                  <a:extLst>
                    <a:ext uri="{9D8B030D-6E8A-4147-A177-3AD203B41FA5}">
                      <a16:colId xmlns:a16="http://schemas.microsoft.com/office/drawing/2014/main" val="20000"/>
                    </a:ext>
                  </a:extLst>
                </a:gridCol>
                <a:gridCol w="257175">
                  <a:extLst>
                    <a:ext uri="{9D8B030D-6E8A-4147-A177-3AD203B41FA5}">
                      <a16:colId xmlns:a16="http://schemas.microsoft.com/office/drawing/2014/main" val="20001"/>
                    </a:ext>
                  </a:extLst>
                </a:gridCol>
                <a:gridCol w="257175">
                  <a:extLst>
                    <a:ext uri="{9D8B030D-6E8A-4147-A177-3AD203B41FA5}">
                      <a16:colId xmlns:a16="http://schemas.microsoft.com/office/drawing/2014/main" val="20002"/>
                    </a:ext>
                  </a:extLst>
                </a:gridCol>
                <a:gridCol w="257175">
                  <a:extLst>
                    <a:ext uri="{9D8B030D-6E8A-4147-A177-3AD203B41FA5}">
                      <a16:colId xmlns:a16="http://schemas.microsoft.com/office/drawing/2014/main" val="20003"/>
                    </a:ext>
                  </a:extLst>
                </a:gridCol>
                <a:gridCol w="258763">
                  <a:extLst>
                    <a:ext uri="{9D8B030D-6E8A-4147-A177-3AD203B41FA5}">
                      <a16:colId xmlns:a16="http://schemas.microsoft.com/office/drawing/2014/main" val="20004"/>
                    </a:ext>
                  </a:extLst>
                </a:gridCol>
                <a:gridCol w="257175">
                  <a:extLst>
                    <a:ext uri="{9D8B030D-6E8A-4147-A177-3AD203B41FA5}">
                      <a16:colId xmlns:a16="http://schemas.microsoft.com/office/drawing/2014/main" val="20005"/>
                    </a:ext>
                  </a:extLst>
                </a:gridCol>
                <a:gridCol w="257175">
                  <a:extLst>
                    <a:ext uri="{9D8B030D-6E8A-4147-A177-3AD203B41FA5}">
                      <a16:colId xmlns:a16="http://schemas.microsoft.com/office/drawing/2014/main" val="20006"/>
                    </a:ext>
                  </a:extLst>
                </a:gridCol>
                <a:gridCol w="257175">
                  <a:extLst>
                    <a:ext uri="{9D8B030D-6E8A-4147-A177-3AD203B41FA5}">
                      <a16:colId xmlns:a16="http://schemas.microsoft.com/office/drawing/2014/main" val="20007"/>
                    </a:ext>
                  </a:extLst>
                </a:gridCol>
                <a:gridCol w="257175">
                  <a:extLst>
                    <a:ext uri="{9D8B030D-6E8A-4147-A177-3AD203B41FA5}">
                      <a16:colId xmlns:a16="http://schemas.microsoft.com/office/drawing/2014/main" val="20008"/>
                    </a:ext>
                  </a:extLst>
                </a:gridCol>
                <a:gridCol w="257175">
                  <a:extLst>
                    <a:ext uri="{9D8B030D-6E8A-4147-A177-3AD203B41FA5}">
                      <a16:colId xmlns:a16="http://schemas.microsoft.com/office/drawing/2014/main" val="20009"/>
                    </a:ext>
                  </a:extLst>
                </a:gridCol>
                <a:gridCol w="257175">
                  <a:extLst>
                    <a:ext uri="{9D8B030D-6E8A-4147-A177-3AD203B41FA5}">
                      <a16:colId xmlns:a16="http://schemas.microsoft.com/office/drawing/2014/main" val="20010"/>
                    </a:ext>
                  </a:extLst>
                </a:gridCol>
                <a:gridCol w="257175">
                  <a:extLst>
                    <a:ext uri="{9D8B030D-6E8A-4147-A177-3AD203B41FA5}">
                      <a16:colId xmlns:a16="http://schemas.microsoft.com/office/drawing/2014/main" val="20011"/>
                    </a:ext>
                  </a:extLst>
                </a:gridCol>
                <a:gridCol w="255588">
                  <a:extLst>
                    <a:ext uri="{9D8B030D-6E8A-4147-A177-3AD203B41FA5}">
                      <a16:colId xmlns:a16="http://schemas.microsoft.com/office/drawing/2014/main" val="20012"/>
                    </a:ext>
                  </a:extLst>
                </a:gridCol>
                <a:gridCol w="257175">
                  <a:extLst>
                    <a:ext uri="{9D8B030D-6E8A-4147-A177-3AD203B41FA5}">
                      <a16:colId xmlns:a16="http://schemas.microsoft.com/office/drawing/2014/main" val="20013"/>
                    </a:ext>
                  </a:extLst>
                </a:gridCol>
                <a:gridCol w="257175">
                  <a:extLst>
                    <a:ext uri="{9D8B030D-6E8A-4147-A177-3AD203B41FA5}">
                      <a16:colId xmlns:a16="http://schemas.microsoft.com/office/drawing/2014/main" val="20014"/>
                    </a:ext>
                  </a:extLst>
                </a:gridCol>
                <a:gridCol w="257175">
                  <a:extLst>
                    <a:ext uri="{9D8B030D-6E8A-4147-A177-3AD203B41FA5}">
                      <a16:colId xmlns:a16="http://schemas.microsoft.com/office/drawing/2014/main" val="20015"/>
                    </a:ext>
                  </a:extLst>
                </a:gridCol>
                <a:gridCol w="255588">
                  <a:extLst>
                    <a:ext uri="{9D8B030D-6E8A-4147-A177-3AD203B41FA5}">
                      <a16:colId xmlns:a16="http://schemas.microsoft.com/office/drawing/2014/main" val="20016"/>
                    </a:ext>
                  </a:extLst>
                </a:gridCol>
                <a:gridCol w="257175">
                  <a:extLst>
                    <a:ext uri="{9D8B030D-6E8A-4147-A177-3AD203B41FA5}">
                      <a16:colId xmlns:a16="http://schemas.microsoft.com/office/drawing/2014/main" val="20017"/>
                    </a:ext>
                  </a:extLst>
                </a:gridCol>
                <a:gridCol w="257175">
                  <a:extLst>
                    <a:ext uri="{9D8B030D-6E8A-4147-A177-3AD203B41FA5}">
                      <a16:colId xmlns:a16="http://schemas.microsoft.com/office/drawing/2014/main" val="20018"/>
                    </a:ext>
                  </a:extLst>
                </a:gridCol>
                <a:gridCol w="257175">
                  <a:extLst>
                    <a:ext uri="{9D8B030D-6E8A-4147-A177-3AD203B41FA5}">
                      <a16:colId xmlns:a16="http://schemas.microsoft.com/office/drawing/2014/main" val="20019"/>
                    </a:ext>
                  </a:extLst>
                </a:gridCol>
                <a:gridCol w="255588">
                  <a:extLst>
                    <a:ext uri="{9D8B030D-6E8A-4147-A177-3AD203B41FA5}">
                      <a16:colId xmlns:a16="http://schemas.microsoft.com/office/drawing/2014/main" val="20020"/>
                    </a:ext>
                  </a:extLst>
                </a:gridCol>
                <a:gridCol w="257175">
                  <a:extLst>
                    <a:ext uri="{9D8B030D-6E8A-4147-A177-3AD203B41FA5}">
                      <a16:colId xmlns:a16="http://schemas.microsoft.com/office/drawing/2014/main" val="20021"/>
                    </a:ext>
                  </a:extLst>
                </a:gridCol>
                <a:gridCol w="257175">
                  <a:extLst>
                    <a:ext uri="{9D8B030D-6E8A-4147-A177-3AD203B41FA5}">
                      <a16:colId xmlns:a16="http://schemas.microsoft.com/office/drawing/2014/main" val="20022"/>
                    </a:ext>
                  </a:extLst>
                </a:gridCol>
                <a:gridCol w="257175">
                  <a:extLst>
                    <a:ext uri="{9D8B030D-6E8A-4147-A177-3AD203B41FA5}">
                      <a16:colId xmlns:a16="http://schemas.microsoft.com/office/drawing/2014/main" val="20023"/>
                    </a:ext>
                  </a:extLst>
                </a:gridCol>
                <a:gridCol w="257175">
                  <a:extLst>
                    <a:ext uri="{9D8B030D-6E8A-4147-A177-3AD203B41FA5}">
                      <a16:colId xmlns:a16="http://schemas.microsoft.com/office/drawing/2014/main" val="20024"/>
                    </a:ext>
                  </a:extLst>
                </a:gridCol>
                <a:gridCol w="255588">
                  <a:extLst>
                    <a:ext uri="{9D8B030D-6E8A-4147-A177-3AD203B41FA5}">
                      <a16:colId xmlns:a16="http://schemas.microsoft.com/office/drawing/2014/main" val="20025"/>
                    </a:ext>
                  </a:extLst>
                </a:gridCol>
                <a:gridCol w="257175">
                  <a:extLst>
                    <a:ext uri="{9D8B030D-6E8A-4147-A177-3AD203B41FA5}">
                      <a16:colId xmlns:a16="http://schemas.microsoft.com/office/drawing/2014/main" val="20026"/>
                    </a:ext>
                  </a:extLst>
                </a:gridCol>
                <a:gridCol w="257175">
                  <a:extLst>
                    <a:ext uri="{9D8B030D-6E8A-4147-A177-3AD203B41FA5}">
                      <a16:colId xmlns:a16="http://schemas.microsoft.com/office/drawing/2014/main" val="20027"/>
                    </a:ext>
                  </a:extLst>
                </a:gridCol>
                <a:gridCol w="257175">
                  <a:extLst>
                    <a:ext uri="{9D8B030D-6E8A-4147-A177-3AD203B41FA5}">
                      <a16:colId xmlns:a16="http://schemas.microsoft.com/office/drawing/2014/main" val="20028"/>
                    </a:ext>
                  </a:extLst>
                </a:gridCol>
                <a:gridCol w="255588">
                  <a:extLst>
                    <a:ext uri="{9D8B030D-6E8A-4147-A177-3AD203B41FA5}">
                      <a16:colId xmlns:a16="http://schemas.microsoft.com/office/drawing/2014/main" val="20029"/>
                    </a:ext>
                  </a:extLst>
                </a:gridCol>
                <a:gridCol w="257175">
                  <a:extLst>
                    <a:ext uri="{9D8B030D-6E8A-4147-A177-3AD203B41FA5}">
                      <a16:colId xmlns:a16="http://schemas.microsoft.com/office/drawing/2014/main" val="20030"/>
                    </a:ext>
                  </a:extLst>
                </a:gridCol>
                <a:gridCol w="257175">
                  <a:extLst>
                    <a:ext uri="{9D8B030D-6E8A-4147-A177-3AD203B41FA5}">
                      <a16:colId xmlns:a16="http://schemas.microsoft.com/office/drawing/2014/main" val="20031"/>
                    </a:ext>
                  </a:extLst>
                </a:gridCol>
              </a:tblGrid>
              <a:tr h="233764">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Time</a:t>
                      </a: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a:t>
                      </a: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3</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4</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5</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6</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7</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8</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9</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10</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11</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12</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13</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14</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15</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16</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17</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18</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19</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20</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21</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22</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23</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24</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25</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26</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27</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28</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29</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30</a:t>
                      </a: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31</a:t>
                      </a:r>
                    </a:p>
                  </a:txBody>
                  <a:tcPr marL="14962" marR="1496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0"/>
                  </a:ext>
                </a:extLst>
              </a:tr>
              <a:tr h="474833">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EAS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ysClr val="windowText" lastClr="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474833">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OSS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4"/>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5"/>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6"/>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7"/>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8"/>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9"/>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0"/>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1"/>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2"/>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3"/>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4"/>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5"/>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6"/>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7"/>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8"/>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19"/>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0"/>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1"/>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2"/>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3"/>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2700" cap="flat" cmpd="sng" algn="ctr">
                      <a:solidFill>
                        <a:sysClr val="windowText" lastClr="000000"/>
                      </a:solidFill>
                      <a:prstDash val="sysDot"/>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4"/>
                  </a:ext>
                </a:extLst>
              </a:tr>
              <a:tr h="146102">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5"/>
                  </a:ext>
                </a:extLst>
              </a:tr>
              <a:tr h="189933">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use</a:t>
                      </a: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ysClr val="window" lastClr="FFFFFF"/>
                    </a:solidFill>
                  </a:tcPr>
                </a:tc>
                <a:extLst>
                  <a:ext uri="{0D108BD9-81ED-4DB2-BD59-A6C34878D82A}">
                    <a16:rowId xmlns:a16="http://schemas.microsoft.com/office/drawing/2014/main" val="10026"/>
                  </a:ext>
                </a:extLst>
              </a:tr>
              <a:tr h="189933">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ysClr val="window" lastClr="FFFFFF"/>
                    </a:solidFill>
                  </a:tcPr>
                </a:tc>
                <a:extLst>
                  <a:ext uri="{0D108BD9-81ED-4DB2-BD59-A6C34878D82A}">
                    <a16:rowId xmlns:a16="http://schemas.microsoft.com/office/drawing/2014/main" val="10027"/>
                  </a:ext>
                </a:extLst>
              </a:tr>
              <a:tr h="1899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8"/>
                  </a:ext>
                </a:extLst>
              </a:tr>
              <a:tr h="189933">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R</a:t>
                      </a:r>
                    </a:p>
                  </a:txBody>
                  <a:tcPr marL="14962" marR="14962"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Palatino Linotype"/>
                          <a:ea typeface=""/>
                          <a:cs typeface=""/>
                        </a:defRPr>
                      </a:lvl1pPr>
                      <a:lvl2pPr marL="457200" algn="l" defTabSz="914400" rtl="0" eaLnBrk="1" latinLnBrk="0" hangingPunct="1">
                        <a:defRPr sz="1800" kern="1200">
                          <a:solidFill>
                            <a:schemeClr val="tx1"/>
                          </a:solidFill>
                          <a:latin typeface="Palatino Linotype"/>
                          <a:ea typeface=""/>
                          <a:cs typeface=""/>
                        </a:defRPr>
                      </a:lvl2pPr>
                      <a:lvl3pPr marL="914400" algn="l" defTabSz="914400" rtl="0" eaLnBrk="1" latinLnBrk="0" hangingPunct="1">
                        <a:defRPr sz="1800" kern="1200">
                          <a:solidFill>
                            <a:schemeClr val="tx1"/>
                          </a:solidFill>
                          <a:latin typeface="Palatino Linotype"/>
                          <a:ea typeface=""/>
                          <a:cs typeface=""/>
                        </a:defRPr>
                      </a:lvl3pPr>
                      <a:lvl4pPr marL="1371600" algn="l" defTabSz="914400" rtl="0" eaLnBrk="1" latinLnBrk="0" hangingPunct="1">
                        <a:defRPr sz="1800" kern="1200">
                          <a:solidFill>
                            <a:schemeClr val="tx1"/>
                          </a:solidFill>
                          <a:latin typeface="Palatino Linotype"/>
                          <a:ea typeface=""/>
                          <a:cs typeface=""/>
                        </a:defRPr>
                      </a:lvl4pPr>
                      <a:lvl5pPr marL="1828800" algn="l" defTabSz="914400" rtl="0" eaLnBrk="1" latinLnBrk="0" hangingPunct="1">
                        <a:defRPr sz="1800" kern="1200">
                          <a:solidFill>
                            <a:schemeClr val="tx1"/>
                          </a:solidFill>
                          <a:latin typeface="Palatino Linotype"/>
                          <a:ea typeface=""/>
                          <a:cs typeface=""/>
                        </a:defRPr>
                      </a:lvl5pPr>
                      <a:lvl6pPr marL="2286000" algn="l" defTabSz="914400" rtl="0" eaLnBrk="1" latinLnBrk="0" hangingPunct="1">
                        <a:defRPr sz="1800" kern="1200">
                          <a:solidFill>
                            <a:schemeClr val="tx1"/>
                          </a:solidFill>
                          <a:latin typeface="Palatino Linotype"/>
                          <a:ea typeface=""/>
                          <a:cs typeface=""/>
                        </a:defRPr>
                      </a:lvl6pPr>
                      <a:lvl7pPr marL="2743200" algn="l" defTabSz="914400" rtl="0" eaLnBrk="1" latinLnBrk="0" hangingPunct="1">
                        <a:defRPr sz="1800" kern="1200">
                          <a:solidFill>
                            <a:schemeClr val="tx1"/>
                          </a:solidFill>
                          <a:latin typeface="Palatino Linotype"/>
                          <a:ea typeface=""/>
                          <a:cs typeface=""/>
                        </a:defRPr>
                      </a:lvl7pPr>
                      <a:lvl8pPr marL="3200400" algn="l" defTabSz="914400" rtl="0" eaLnBrk="1" latinLnBrk="0" hangingPunct="1">
                        <a:defRPr sz="1800" kern="1200">
                          <a:solidFill>
                            <a:schemeClr val="tx1"/>
                          </a:solidFill>
                          <a:latin typeface="Palatino Linotype"/>
                          <a:ea typeface=""/>
                          <a:cs typeface=""/>
                        </a:defRPr>
                      </a:lvl8pPr>
                      <a:lvl9pPr marL="3657600" algn="l" defTabSz="914400" rtl="0" eaLnBrk="1" latinLnBrk="0" hangingPunct="1">
                        <a:defRPr sz="1800" kern="1200">
                          <a:solidFill>
                            <a:schemeClr val="tx1"/>
                          </a:solidFill>
                          <a:latin typeface="Palatino Linotype"/>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14962" marR="14962"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29"/>
                  </a:ext>
                </a:extLst>
              </a:tr>
            </a:tbl>
          </a:graphicData>
        </a:graphic>
      </p:graphicFrame>
      <p:sp>
        <p:nvSpPr>
          <p:cNvPr id="5" name="TextBox 4"/>
          <p:cNvSpPr txBox="1"/>
          <p:nvPr/>
        </p:nvSpPr>
        <p:spPr>
          <a:xfrm>
            <a:off x="304800" y="152400"/>
            <a:ext cx="8305800" cy="461665"/>
          </a:xfrm>
          <a:prstGeom prst="rect">
            <a:avLst/>
          </a:prstGeom>
          <a:noFill/>
        </p:spPr>
        <p:txBody>
          <a:bodyPr wrap="square" rtlCol="0">
            <a:spAutoFit/>
          </a:bodyPr>
          <a:lstStyle/>
          <a:p>
            <a:pPr algn="ctr"/>
            <a:r>
              <a:rPr lang="en-US" sz="2400" b="1" dirty="0" smtClean="0">
                <a:solidFill>
                  <a:srgbClr val="C00000"/>
                </a:solidFill>
                <a:latin typeface="+mj-lt"/>
                <a:cs typeface="Times New Roman" panose="02020603050405020304" pitchFamily="18" charset="0"/>
              </a:rPr>
              <a:t>Form for the Resource Allocation</a:t>
            </a:r>
            <a:endParaRPr lang="en-US" sz="2400" b="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8174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Contents</a:t>
            </a:r>
            <a:endParaRPr lang="en-US" b="1" dirty="0"/>
          </a:p>
        </p:txBody>
      </p:sp>
      <p:sp>
        <p:nvSpPr>
          <p:cNvPr id="3" name="Date Placeholder 2"/>
          <p:cNvSpPr>
            <a:spLocks noGrp="1"/>
          </p:cNvSpPr>
          <p:nvPr>
            <p:ph type="dt" sz="half" idx="10"/>
          </p:nvPr>
        </p:nvSpPr>
        <p:spPr/>
        <p:txBody>
          <a:bodyPr/>
          <a:lstStyle/>
          <a:p>
            <a:fld id="{6DDD9CF6-7E8D-48C3-AD72-24377ABD629D}"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a:t>
            </a:fld>
            <a:endParaRPr lang="en-US"/>
          </a:p>
        </p:txBody>
      </p:sp>
      <p:sp>
        <p:nvSpPr>
          <p:cNvPr id="6" name="Content Placeholder 5"/>
          <p:cNvSpPr>
            <a:spLocks noGrp="1"/>
          </p:cNvSpPr>
          <p:nvPr>
            <p:ph sz="quarter" idx="1"/>
          </p:nvPr>
        </p:nvSpPr>
        <p:spPr>
          <a:ln>
            <a:solidFill>
              <a:srgbClr val="0033CC"/>
            </a:solidFill>
          </a:ln>
        </p:spPr>
        <p:txBody>
          <a:bodyPr>
            <a:normAutofit/>
          </a:bodyPr>
          <a:lstStyle/>
          <a:p>
            <a:r>
              <a:rPr lang="en-US" sz="2000" dirty="0" smtClean="0">
                <a:solidFill>
                  <a:srgbClr val="0033CC"/>
                </a:solidFill>
              </a:rPr>
              <a:t>Objectives of the present lecture</a:t>
            </a:r>
          </a:p>
          <a:p>
            <a:r>
              <a:rPr lang="en-US" sz="2000" dirty="0" smtClean="0">
                <a:solidFill>
                  <a:srgbClr val="C00000"/>
                </a:solidFill>
              </a:rPr>
              <a:t>Resource Allocation</a:t>
            </a:r>
          </a:p>
          <a:p>
            <a:r>
              <a:rPr lang="en-US" sz="2000" dirty="0" smtClean="0">
                <a:solidFill>
                  <a:srgbClr val="002060"/>
                </a:solidFill>
              </a:rPr>
              <a:t>Why Resource Allocation</a:t>
            </a:r>
          </a:p>
          <a:p>
            <a:r>
              <a:rPr lang="en-US" sz="2000" dirty="0" smtClean="0">
                <a:solidFill>
                  <a:srgbClr val="2F0765"/>
                </a:solidFill>
              </a:rPr>
              <a:t>Project Resource Requirement</a:t>
            </a:r>
          </a:p>
          <a:p>
            <a:r>
              <a:rPr lang="en-US" sz="2000" dirty="0" smtClean="0">
                <a:solidFill>
                  <a:srgbClr val="0070C0"/>
                </a:solidFill>
              </a:rPr>
              <a:t>Resource Loading Diagram</a:t>
            </a:r>
          </a:p>
          <a:p>
            <a:r>
              <a:rPr lang="en-US" sz="2000" dirty="0"/>
              <a:t>Management of Resources—Resource </a:t>
            </a:r>
            <a:r>
              <a:rPr lang="en-US" sz="2000" dirty="0" smtClean="0"/>
              <a:t>Allocation</a:t>
            </a:r>
            <a:endParaRPr lang="en-US" sz="2000" dirty="0" smtClean="0">
              <a:solidFill>
                <a:srgbClr val="FF0000"/>
              </a:solidFill>
            </a:endParaRPr>
          </a:p>
          <a:p>
            <a:r>
              <a:rPr lang="en-US" sz="2000" dirty="0" smtClean="0">
                <a:solidFill>
                  <a:srgbClr val="3BC828"/>
                </a:solidFill>
              </a:rPr>
              <a:t>Scheduling Activities with Limited Resources</a:t>
            </a:r>
          </a:p>
          <a:p>
            <a:r>
              <a:rPr lang="en-US" sz="2000" dirty="0" smtClean="0">
                <a:solidFill>
                  <a:schemeClr val="accent5">
                    <a:lumMod val="75000"/>
                  </a:schemeClr>
                </a:solidFill>
              </a:rPr>
              <a:t>Series Method</a:t>
            </a:r>
            <a:endParaRPr lang="en-US" altLang="en-US" sz="2000" dirty="0" smtClean="0">
              <a:solidFill>
                <a:schemeClr val="accent5">
                  <a:lumMod val="75000"/>
                </a:schemeClr>
              </a:solidFill>
              <a:latin typeface="Times New Roman" panose="02020603050405020304" pitchFamily="18" charset="0"/>
              <a:cs typeface="Times New Roman" panose="02020603050405020304" pitchFamily="18" charset="0"/>
            </a:endParaRPr>
          </a:p>
          <a:p>
            <a:r>
              <a:rPr lang="en-US" sz="2000" dirty="0" smtClean="0">
                <a:solidFill>
                  <a:srgbClr val="7030A0"/>
                </a:solidFill>
              </a:rPr>
              <a:t>Problem</a:t>
            </a:r>
          </a:p>
          <a:p>
            <a:r>
              <a:rPr lang="en-US" sz="2000" dirty="0" smtClean="0"/>
              <a:t>Further reading</a:t>
            </a:r>
          </a:p>
          <a:p>
            <a:endParaRPr lang="en-US" dirty="0" smtClean="0"/>
          </a:p>
          <a:p>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additive="base">
                                        <p:cTn id="6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Problem-1</a:t>
            </a:r>
            <a:endParaRPr lang="en-GB"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20</a:t>
            </a:fld>
            <a:endParaRPr lang="en-US"/>
          </a:p>
        </p:txBody>
      </p:sp>
      <p:sp>
        <p:nvSpPr>
          <p:cNvPr id="6" name="Rectangle 5"/>
          <p:cNvSpPr/>
          <p:nvPr/>
        </p:nvSpPr>
        <p:spPr>
          <a:xfrm>
            <a:off x="376428" y="1424806"/>
            <a:ext cx="8385048" cy="1569660"/>
          </a:xfrm>
          <a:prstGeom prst="rect">
            <a:avLst/>
          </a:prstGeom>
        </p:spPr>
        <p:txBody>
          <a:bodyPr wrap="square">
            <a:spAutoFit/>
          </a:bodyPr>
          <a:lstStyle/>
          <a:p>
            <a:pPr>
              <a:spcBef>
                <a:spcPct val="0"/>
              </a:spcBef>
            </a:pPr>
            <a:r>
              <a:rPr lang="en-GB" sz="1600" dirty="0">
                <a:solidFill>
                  <a:srgbClr val="0033CC"/>
                </a:solidFill>
                <a:latin typeface="Times New Roman" panose="02020603050405020304" pitchFamily="18" charset="0"/>
                <a:cs typeface="Times New Roman" panose="02020603050405020304" pitchFamily="18" charset="0"/>
              </a:rPr>
              <a:t>The work of a small engineering project is planned according to the AON shown below. The labour requirement of each activity is shown below each activity box</a:t>
            </a:r>
            <a:r>
              <a:rPr lang="en-GB" sz="1600" dirty="0" smtClean="0">
                <a:solidFill>
                  <a:srgbClr val="0033CC"/>
                </a:solidFill>
                <a:latin typeface="Times New Roman" panose="02020603050405020304" pitchFamily="18" charset="0"/>
                <a:cs typeface="Times New Roman" panose="02020603050405020304" pitchFamily="18" charset="0"/>
              </a:rPr>
              <a:t>. </a:t>
            </a:r>
          </a:p>
          <a:p>
            <a:pPr>
              <a:spcBef>
                <a:spcPct val="0"/>
              </a:spcBef>
            </a:pPr>
            <a:r>
              <a:rPr lang="en-GB" sz="1600" dirty="0" smtClean="0">
                <a:latin typeface="Times New Roman" panose="02020603050405020304" pitchFamily="18" charset="0"/>
                <a:cs typeface="Times New Roman" panose="02020603050405020304" pitchFamily="18" charset="0"/>
              </a:rPr>
              <a:t>(a) Calculate the requirements of labour each day when all the activities start at their (i) early start and  (ii) late start. </a:t>
            </a:r>
          </a:p>
          <a:p>
            <a:pPr>
              <a:spcBef>
                <a:spcPct val="0"/>
              </a:spcBef>
            </a:pPr>
            <a:r>
              <a:rPr lang="en-GB" sz="1600" dirty="0" smtClean="0">
                <a:solidFill>
                  <a:srgbClr val="C00000"/>
                </a:solidFill>
                <a:latin typeface="Times New Roman" panose="02020603050405020304" pitchFamily="18" charset="0"/>
                <a:cs typeface="Times New Roman" panose="02020603050405020304" pitchFamily="18" charset="0"/>
              </a:rPr>
              <a:t>(b) What </a:t>
            </a:r>
            <a:r>
              <a:rPr lang="en-GB" sz="1600" dirty="0">
                <a:solidFill>
                  <a:srgbClr val="C00000"/>
                </a:solidFill>
                <a:latin typeface="Times New Roman" panose="02020603050405020304" pitchFamily="18" charset="0"/>
                <a:cs typeface="Times New Roman" panose="02020603050405020304" pitchFamily="18" charset="0"/>
              </a:rPr>
              <a:t>will be the minimum contract duration if no more than 6 labours can be made available for the work and if it is assumed that having started an activity it must be completed without a break?</a:t>
            </a:r>
          </a:p>
        </p:txBody>
      </p:sp>
      <p:graphicFrame>
        <p:nvGraphicFramePr>
          <p:cNvPr id="9" name="Object 10"/>
          <p:cNvGraphicFramePr>
            <a:graphicFrameLocks noChangeAspect="1"/>
          </p:cNvGraphicFramePr>
          <p:nvPr>
            <p:extLst>
              <p:ext uri="{D42A27DB-BD31-4B8C-83A1-F6EECF244321}">
                <p14:modId xmlns:p14="http://schemas.microsoft.com/office/powerpoint/2010/main" val="4026984648"/>
              </p:ext>
            </p:extLst>
          </p:nvPr>
        </p:nvGraphicFramePr>
        <p:xfrm>
          <a:off x="301752" y="3213459"/>
          <a:ext cx="8232648" cy="3028225"/>
        </p:xfrm>
        <a:graphic>
          <a:graphicData uri="http://schemas.openxmlformats.org/presentationml/2006/ole">
            <mc:AlternateContent xmlns:mc="http://schemas.openxmlformats.org/markup-compatibility/2006">
              <mc:Choice xmlns:v="urn:schemas-microsoft-com:vml" Requires="v">
                <p:oleObj spid="_x0000_s11288" name="Worksheet" r:id="rId3" imgW="9477337" imgH="3629173" progId="Excel.Sheet.8">
                  <p:embed/>
                </p:oleObj>
              </mc:Choice>
              <mc:Fallback>
                <p:oleObj name="Worksheet" r:id="rId3" imgW="9477337" imgH="3629173" progId="Excel.Sheet.8">
                  <p:embed/>
                  <p:pic>
                    <p:nvPicPr>
                      <p:cNvPr id="0" name=""/>
                      <p:cNvPicPr>
                        <a:picLocks noChangeAspect="1" noChangeArrowheads="1"/>
                      </p:cNvPicPr>
                      <p:nvPr/>
                    </p:nvPicPr>
                    <p:blipFill>
                      <a:blip r:embed="rId4"/>
                      <a:srcRect/>
                      <a:stretch>
                        <a:fillRect/>
                      </a:stretch>
                    </p:blipFill>
                    <p:spPr bwMode="auto">
                      <a:xfrm>
                        <a:off x="301752" y="3213459"/>
                        <a:ext cx="8232648" cy="3028225"/>
                      </a:xfrm>
                      <a:prstGeom prst="rect">
                        <a:avLst/>
                      </a:prstGeom>
                      <a:noFill/>
                      <a:extLst/>
                    </p:spPr>
                  </p:pic>
                </p:oleObj>
              </mc:Fallback>
            </mc:AlternateContent>
          </a:graphicData>
        </a:graphic>
      </p:graphicFrame>
    </p:spTree>
    <p:extLst>
      <p:ext uri="{BB962C8B-B14F-4D97-AF65-F5344CB8AC3E}">
        <p14:creationId xmlns:p14="http://schemas.microsoft.com/office/powerpoint/2010/main" val="10816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Solution</a:t>
            </a:r>
            <a:endParaRPr lang="en-GB" sz="2000"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21</a:t>
            </a:fld>
            <a:endParaRPr lang="en-US"/>
          </a:p>
        </p:txBody>
      </p:sp>
      <p:graphicFrame>
        <p:nvGraphicFramePr>
          <p:cNvPr id="37" name="Object 10"/>
          <p:cNvGraphicFramePr>
            <a:graphicFrameLocks noChangeAspect="1"/>
          </p:cNvGraphicFramePr>
          <p:nvPr>
            <p:extLst>
              <p:ext uri="{D42A27DB-BD31-4B8C-83A1-F6EECF244321}">
                <p14:modId xmlns:p14="http://schemas.microsoft.com/office/powerpoint/2010/main" val="3737093788"/>
              </p:ext>
            </p:extLst>
          </p:nvPr>
        </p:nvGraphicFramePr>
        <p:xfrm>
          <a:off x="457200" y="1600200"/>
          <a:ext cx="8483600" cy="3836988"/>
        </p:xfrm>
        <a:graphic>
          <a:graphicData uri="http://schemas.openxmlformats.org/presentationml/2006/ole">
            <mc:AlternateContent xmlns:mc="http://schemas.openxmlformats.org/markup-compatibility/2006">
              <mc:Choice xmlns:v="urn:schemas-microsoft-com:vml" Requires="v">
                <p:oleObj spid="_x0000_s8226" name="Worksheet" r:id="rId3" imgW="9448969" imgH="3629173" progId="Excel.Sheet.8">
                  <p:embed/>
                </p:oleObj>
              </mc:Choice>
              <mc:Fallback>
                <p:oleObj name="Worksheet" r:id="rId3" imgW="9448969" imgH="3629173" progId="Excel.Sheet.8">
                  <p:embed/>
                  <p:pic>
                    <p:nvPicPr>
                      <p:cNvPr id="0" name=""/>
                      <p:cNvPicPr>
                        <a:picLocks noChangeAspect="1" noChangeArrowheads="1"/>
                      </p:cNvPicPr>
                      <p:nvPr/>
                    </p:nvPicPr>
                    <p:blipFill>
                      <a:blip r:embed="rId4"/>
                      <a:srcRect/>
                      <a:stretch>
                        <a:fillRect/>
                      </a:stretch>
                    </p:blipFill>
                    <p:spPr bwMode="auto">
                      <a:xfrm>
                        <a:off x="457200" y="1600200"/>
                        <a:ext cx="8483600" cy="3836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95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88171319"/>
              </p:ext>
            </p:extLst>
          </p:nvPr>
        </p:nvGraphicFramePr>
        <p:xfrm>
          <a:off x="304800" y="158991"/>
          <a:ext cx="6567796" cy="3131820"/>
        </p:xfrm>
        <a:graphic>
          <a:graphicData uri="http://schemas.openxmlformats.org/drawingml/2006/table">
            <a:tbl>
              <a:tblPr/>
              <a:tblGrid>
                <a:gridCol w="282052">
                  <a:extLst>
                    <a:ext uri="{9D8B030D-6E8A-4147-A177-3AD203B41FA5}">
                      <a16:colId xmlns:a16="http://schemas.microsoft.com/office/drawing/2014/main" val="20000"/>
                    </a:ext>
                  </a:extLst>
                </a:gridCol>
                <a:gridCol w="261906">
                  <a:extLst>
                    <a:ext uri="{9D8B030D-6E8A-4147-A177-3AD203B41FA5}">
                      <a16:colId xmlns:a16="http://schemas.microsoft.com/office/drawing/2014/main" val="20001"/>
                    </a:ext>
                  </a:extLst>
                </a:gridCol>
                <a:gridCol w="261906">
                  <a:extLst>
                    <a:ext uri="{9D8B030D-6E8A-4147-A177-3AD203B41FA5}">
                      <a16:colId xmlns:a16="http://schemas.microsoft.com/office/drawing/2014/main" val="20002"/>
                    </a:ext>
                  </a:extLst>
                </a:gridCol>
                <a:gridCol w="261906">
                  <a:extLst>
                    <a:ext uri="{9D8B030D-6E8A-4147-A177-3AD203B41FA5}">
                      <a16:colId xmlns:a16="http://schemas.microsoft.com/office/drawing/2014/main" val="20003"/>
                    </a:ext>
                  </a:extLst>
                </a:gridCol>
                <a:gridCol w="261906">
                  <a:extLst>
                    <a:ext uri="{9D8B030D-6E8A-4147-A177-3AD203B41FA5}">
                      <a16:colId xmlns:a16="http://schemas.microsoft.com/office/drawing/2014/main" val="20004"/>
                    </a:ext>
                  </a:extLst>
                </a:gridCol>
                <a:gridCol w="261906">
                  <a:extLst>
                    <a:ext uri="{9D8B030D-6E8A-4147-A177-3AD203B41FA5}">
                      <a16:colId xmlns:a16="http://schemas.microsoft.com/office/drawing/2014/main" val="20005"/>
                    </a:ext>
                  </a:extLst>
                </a:gridCol>
                <a:gridCol w="261906">
                  <a:extLst>
                    <a:ext uri="{9D8B030D-6E8A-4147-A177-3AD203B41FA5}">
                      <a16:colId xmlns:a16="http://schemas.microsoft.com/office/drawing/2014/main" val="20006"/>
                    </a:ext>
                  </a:extLst>
                </a:gridCol>
                <a:gridCol w="261906">
                  <a:extLst>
                    <a:ext uri="{9D8B030D-6E8A-4147-A177-3AD203B41FA5}">
                      <a16:colId xmlns:a16="http://schemas.microsoft.com/office/drawing/2014/main" val="20007"/>
                    </a:ext>
                  </a:extLst>
                </a:gridCol>
                <a:gridCol w="261906">
                  <a:extLst>
                    <a:ext uri="{9D8B030D-6E8A-4147-A177-3AD203B41FA5}">
                      <a16:colId xmlns:a16="http://schemas.microsoft.com/office/drawing/2014/main" val="20008"/>
                    </a:ext>
                  </a:extLst>
                </a:gridCol>
                <a:gridCol w="261906">
                  <a:extLst>
                    <a:ext uri="{9D8B030D-6E8A-4147-A177-3AD203B41FA5}">
                      <a16:colId xmlns:a16="http://schemas.microsoft.com/office/drawing/2014/main" val="20009"/>
                    </a:ext>
                  </a:extLst>
                </a:gridCol>
                <a:gridCol w="261906">
                  <a:extLst>
                    <a:ext uri="{9D8B030D-6E8A-4147-A177-3AD203B41FA5}">
                      <a16:colId xmlns:a16="http://schemas.microsoft.com/office/drawing/2014/main" val="20010"/>
                    </a:ext>
                  </a:extLst>
                </a:gridCol>
                <a:gridCol w="261906">
                  <a:extLst>
                    <a:ext uri="{9D8B030D-6E8A-4147-A177-3AD203B41FA5}">
                      <a16:colId xmlns:a16="http://schemas.microsoft.com/office/drawing/2014/main" val="20011"/>
                    </a:ext>
                  </a:extLst>
                </a:gridCol>
                <a:gridCol w="261906">
                  <a:extLst>
                    <a:ext uri="{9D8B030D-6E8A-4147-A177-3AD203B41FA5}">
                      <a16:colId xmlns:a16="http://schemas.microsoft.com/office/drawing/2014/main" val="20012"/>
                    </a:ext>
                  </a:extLst>
                </a:gridCol>
                <a:gridCol w="261906">
                  <a:extLst>
                    <a:ext uri="{9D8B030D-6E8A-4147-A177-3AD203B41FA5}">
                      <a16:colId xmlns:a16="http://schemas.microsoft.com/office/drawing/2014/main" val="20013"/>
                    </a:ext>
                  </a:extLst>
                </a:gridCol>
                <a:gridCol w="261906">
                  <a:extLst>
                    <a:ext uri="{9D8B030D-6E8A-4147-A177-3AD203B41FA5}">
                      <a16:colId xmlns:a16="http://schemas.microsoft.com/office/drawing/2014/main" val="20014"/>
                    </a:ext>
                  </a:extLst>
                </a:gridCol>
                <a:gridCol w="261906">
                  <a:extLst>
                    <a:ext uri="{9D8B030D-6E8A-4147-A177-3AD203B41FA5}">
                      <a16:colId xmlns:a16="http://schemas.microsoft.com/office/drawing/2014/main" val="20015"/>
                    </a:ext>
                  </a:extLst>
                </a:gridCol>
                <a:gridCol w="261906">
                  <a:extLst>
                    <a:ext uri="{9D8B030D-6E8A-4147-A177-3AD203B41FA5}">
                      <a16:colId xmlns:a16="http://schemas.microsoft.com/office/drawing/2014/main" val="20016"/>
                    </a:ext>
                  </a:extLst>
                </a:gridCol>
                <a:gridCol w="261906">
                  <a:extLst>
                    <a:ext uri="{9D8B030D-6E8A-4147-A177-3AD203B41FA5}">
                      <a16:colId xmlns:a16="http://schemas.microsoft.com/office/drawing/2014/main" val="20017"/>
                    </a:ext>
                  </a:extLst>
                </a:gridCol>
                <a:gridCol w="261906">
                  <a:extLst>
                    <a:ext uri="{9D8B030D-6E8A-4147-A177-3AD203B41FA5}">
                      <a16:colId xmlns:a16="http://schemas.microsoft.com/office/drawing/2014/main" val="20018"/>
                    </a:ext>
                  </a:extLst>
                </a:gridCol>
                <a:gridCol w="261906">
                  <a:extLst>
                    <a:ext uri="{9D8B030D-6E8A-4147-A177-3AD203B41FA5}">
                      <a16:colId xmlns:a16="http://schemas.microsoft.com/office/drawing/2014/main" val="20019"/>
                    </a:ext>
                  </a:extLst>
                </a:gridCol>
                <a:gridCol w="261906">
                  <a:extLst>
                    <a:ext uri="{9D8B030D-6E8A-4147-A177-3AD203B41FA5}">
                      <a16:colId xmlns:a16="http://schemas.microsoft.com/office/drawing/2014/main" val="20020"/>
                    </a:ext>
                  </a:extLst>
                </a:gridCol>
                <a:gridCol w="261906">
                  <a:extLst>
                    <a:ext uri="{9D8B030D-6E8A-4147-A177-3AD203B41FA5}">
                      <a16:colId xmlns:a16="http://schemas.microsoft.com/office/drawing/2014/main" val="20021"/>
                    </a:ext>
                  </a:extLst>
                </a:gridCol>
                <a:gridCol w="261906">
                  <a:extLst>
                    <a:ext uri="{9D8B030D-6E8A-4147-A177-3AD203B41FA5}">
                      <a16:colId xmlns:a16="http://schemas.microsoft.com/office/drawing/2014/main" val="20022"/>
                    </a:ext>
                  </a:extLst>
                </a:gridCol>
                <a:gridCol w="261906">
                  <a:extLst>
                    <a:ext uri="{9D8B030D-6E8A-4147-A177-3AD203B41FA5}">
                      <a16:colId xmlns:a16="http://schemas.microsoft.com/office/drawing/2014/main" val="20023"/>
                    </a:ext>
                  </a:extLst>
                </a:gridCol>
                <a:gridCol w="261906">
                  <a:extLst>
                    <a:ext uri="{9D8B030D-6E8A-4147-A177-3AD203B41FA5}">
                      <a16:colId xmlns:a16="http://schemas.microsoft.com/office/drawing/2014/main" val="20024"/>
                    </a:ext>
                  </a:extLst>
                </a:gridCol>
              </a:tblGrid>
              <a:tr h="227755">
                <a:tc gridSpan="2">
                  <a:txBody>
                    <a:bodyPr/>
                    <a:lstStyle/>
                    <a:p>
                      <a:pPr algn="l" fontAlgn="b"/>
                      <a:r>
                        <a:rPr lang="en-US" sz="1600" b="1" i="1" u="sng" strike="noStrike" dirty="0">
                          <a:solidFill>
                            <a:srgbClr val="FF0000"/>
                          </a:solidFill>
                          <a:effectLst/>
                          <a:latin typeface="Arial" panose="020B0604020202020204" pitchFamily="34" charset="0"/>
                        </a:rPr>
                        <a:t>EST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935">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A</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C</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E</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H</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Y</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X</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extLst>
                  <a:ext uri="{0D108BD9-81ED-4DB2-BD59-A6C34878D82A}">
                    <a16:rowId xmlns:a16="http://schemas.microsoft.com/office/drawing/2014/main" val="10007"/>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B</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8"/>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D</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F</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G</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44935">
                <a:tc>
                  <a:txBody>
                    <a:bodyPr/>
                    <a:lstStyle/>
                    <a:p>
                      <a:pPr algn="ctr" rtl="0" fontAlgn="ctr"/>
                      <a:r>
                        <a:rPr lang="en-US" sz="1000" b="1" i="0" u="none" strike="noStrike">
                          <a:solidFill>
                            <a:srgbClr val="000000"/>
                          </a:solidFill>
                          <a:effectLst/>
                          <a:latin typeface="Times New Roman" panose="02020603050405020304" pitchFamily="18" charset="0"/>
                        </a:rPr>
                        <a:t>Z</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2"/>
                  </a:ext>
                </a:extLst>
              </a:tr>
              <a:tr h="144935">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44935">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44935">
                <a:tc>
                  <a:txBody>
                    <a:bodyPr/>
                    <a:lstStyle/>
                    <a:p>
                      <a:pPr algn="ctr" fontAlgn="t"/>
                      <a:r>
                        <a:rPr lang="en-US" sz="1000" b="0" i="0" u="none" strike="noStrike">
                          <a:solidFill>
                            <a:srgbClr val="000000"/>
                          </a:solidFill>
                          <a:effectLst/>
                          <a:latin typeface="Arial" panose="020B0604020202020204" pitchFamily="34" charset="0"/>
                        </a:rPr>
                        <a:t>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44935">
                <a:tc>
                  <a:txBody>
                    <a:bodyPr/>
                    <a:lstStyle/>
                    <a:p>
                      <a:pPr algn="ctr" fontAlgn="t"/>
                      <a:r>
                        <a:rPr lang="en-US" sz="1000" b="0" i="0" u="none" strike="noStrike" dirty="0">
                          <a:solidFill>
                            <a:srgbClr val="000000"/>
                          </a:solidFill>
                          <a:effectLst/>
                          <a:latin typeface="Symbol" panose="05050102010706020507" pitchFamily="18" charset="2"/>
                        </a:rPr>
                        <a:t>S</a:t>
                      </a:r>
                      <a:r>
                        <a:rPr lang="en-US" sz="1000" b="0" i="0" u="none" strike="noStrike" dirty="0">
                          <a:solidFill>
                            <a:srgbClr val="000000"/>
                          </a:solidFill>
                          <a:effectLst/>
                          <a:latin typeface="Arial" panose="020B0604020202020204" pitchFamily="34" charset="0"/>
                        </a:rPr>
                        <a:t>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FF0000"/>
                          </a:solidFill>
                          <a:effectLst/>
                          <a:latin typeface="Arial" panose="020B0604020202020204" pitchFamily="34" charset="0"/>
                        </a:rPr>
                        <a:t>127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144935">
                <a:tc>
                  <a:txBody>
                    <a:bodyPr/>
                    <a:lstStyle/>
                    <a:p>
                      <a:pPr algn="ctr" fontAlgn="t"/>
                      <a:r>
                        <a:rPr lang="en-US" sz="1000" b="0" i="0" u="none" strike="noStrike">
                          <a:solidFill>
                            <a:srgbClr val="000000"/>
                          </a:solidFill>
                          <a:effectLst/>
                          <a:latin typeface="Arial" panose="020B0604020202020204" pitchFamily="34" charset="0"/>
                        </a:rPr>
                        <a:t>R</a:t>
                      </a:r>
                      <a:r>
                        <a:rPr lang="en-US" sz="1000" b="0" i="0" u="none" strike="noStrike" baseline="30000">
                          <a:solidFill>
                            <a:srgbClr val="000000"/>
                          </a:solidFill>
                          <a:effectLst/>
                          <a:latin typeface="Arial" panose="020B0604020202020204" pitchFamily="34" charset="0"/>
                        </a:rPr>
                        <a:t>2</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44935">
                <a:tc>
                  <a:txBody>
                    <a:bodyPr/>
                    <a:lstStyle/>
                    <a:p>
                      <a:pPr algn="ctr" fontAlgn="t"/>
                      <a:r>
                        <a:rPr lang="en-US" sz="1000" b="0" i="0" u="none" strike="noStrike">
                          <a:solidFill>
                            <a:srgbClr val="000000"/>
                          </a:solidFill>
                          <a:effectLst/>
                          <a:latin typeface="Symbol" panose="05050102010706020507" pitchFamily="18" charset="2"/>
                        </a:rPr>
                        <a:t>S</a:t>
                      </a:r>
                      <a:r>
                        <a:rPr lang="en-US" sz="1000" b="0" i="0" u="none" strike="noStrike">
                          <a:solidFill>
                            <a:srgbClr val="000000"/>
                          </a:solidFill>
                          <a:effectLst/>
                          <a:latin typeface="Arial" panose="020B0604020202020204" pitchFamily="34" charset="0"/>
                        </a:rPr>
                        <a:t> R</a:t>
                      </a:r>
                      <a:r>
                        <a:rPr lang="en-US" sz="1000" b="0" i="0" u="none" strike="noStrike" baseline="30000">
                          <a:solidFill>
                            <a:srgbClr val="000000"/>
                          </a:solidFill>
                          <a:effectLst/>
                          <a:latin typeface="Arial" panose="020B0604020202020204" pitchFamily="34" charset="0"/>
                        </a:rPr>
                        <a:t>2</a:t>
                      </a:r>
                      <a:endParaRPr lang="en-US" sz="1000" b="0" i="0" u="none" strike="noStrike">
                        <a:solidFill>
                          <a:srgbClr val="000000"/>
                        </a:solidFill>
                        <a:effectLst/>
                        <a:latin typeface="Symbol" panose="05050102010706020507" pitchFamily="18" charset="2"/>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376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476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783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855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871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887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891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901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904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dirty="0">
                          <a:solidFill>
                            <a:srgbClr val="FF0000"/>
                          </a:solidFill>
                          <a:effectLst/>
                          <a:latin typeface="Arial" panose="020B0604020202020204" pitchFamily="34" charset="0"/>
                        </a:rPr>
                        <a:t>905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22981311"/>
              </p:ext>
            </p:extLst>
          </p:nvPr>
        </p:nvGraphicFramePr>
        <p:xfrm>
          <a:off x="228600" y="3269040"/>
          <a:ext cx="6679491" cy="3131820"/>
        </p:xfrm>
        <a:graphic>
          <a:graphicData uri="http://schemas.openxmlformats.org/drawingml/2006/table">
            <a:tbl>
              <a:tblPr/>
              <a:tblGrid>
                <a:gridCol w="286851">
                  <a:extLst>
                    <a:ext uri="{9D8B030D-6E8A-4147-A177-3AD203B41FA5}">
                      <a16:colId xmlns:a16="http://schemas.microsoft.com/office/drawing/2014/main" val="20000"/>
                    </a:ext>
                  </a:extLst>
                </a:gridCol>
                <a:gridCol w="266360">
                  <a:extLst>
                    <a:ext uri="{9D8B030D-6E8A-4147-A177-3AD203B41FA5}">
                      <a16:colId xmlns:a16="http://schemas.microsoft.com/office/drawing/2014/main" val="20001"/>
                    </a:ext>
                  </a:extLst>
                </a:gridCol>
                <a:gridCol w="266360">
                  <a:extLst>
                    <a:ext uri="{9D8B030D-6E8A-4147-A177-3AD203B41FA5}">
                      <a16:colId xmlns:a16="http://schemas.microsoft.com/office/drawing/2014/main" val="20002"/>
                    </a:ext>
                  </a:extLst>
                </a:gridCol>
                <a:gridCol w="266360">
                  <a:extLst>
                    <a:ext uri="{9D8B030D-6E8A-4147-A177-3AD203B41FA5}">
                      <a16:colId xmlns:a16="http://schemas.microsoft.com/office/drawing/2014/main" val="20003"/>
                    </a:ext>
                  </a:extLst>
                </a:gridCol>
                <a:gridCol w="266360">
                  <a:extLst>
                    <a:ext uri="{9D8B030D-6E8A-4147-A177-3AD203B41FA5}">
                      <a16:colId xmlns:a16="http://schemas.microsoft.com/office/drawing/2014/main" val="20004"/>
                    </a:ext>
                  </a:extLst>
                </a:gridCol>
                <a:gridCol w="266360">
                  <a:extLst>
                    <a:ext uri="{9D8B030D-6E8A-4147-A177-3AD203B41FA5}">
                      <a16:colId xmlns:a16="http://schemas.microsoft.com/office/drawing/2014/main" val="20005"/>
                    </a:ext>
                  </a:extLst>
                </a:gridCol>
                <a:gridCol w="266360">
                  <a:extLst>
                    <a:ext uri="{9D8B030D-6E8A-4147-A177-3AD203B41FA5}">
                      <a16:colId xmlns:a16="http://schemas.microsoft.com/office/drawing/2014/main" val="20006"/>
                    </a:ext>
                  </a:extLst>
                </a:gridCol>
                <a:gridCol w="266360">
                  <a:extLst>
                    <a:ext uri="{9D8B030D-6E8A-4147-A177-3AD203B41FA5}">
                      <a16:colId xmlns:a16="http://schemas.microsoft.com/office/drawing/2014/main" val="20007"/>
                    </a:ext>
                  </a:extLst>
                </a:gridCol>
                <a:gridCol w="266360">
                  <a:extLst>
                    <a:ext uri="{9D8B030D-6E8A-4147-A177-3AD203B41FA5}">
                      <a16:colId xmlns:a16="http://schemas.microsoft.com/office/drawing/2014/main" val="20008"/>
                    </a:ext>
                  </a:extLst>
                </a:gridCol>
                <a:gridCol w="266360">
                  <a:extLst>
                    <a:ext uri="{9D8B030D-6E8A-4147-A177-3AD203B41FA5}">
                      <a16:colId xmlns:a16="http://schemas.microsoft.com/office/drawing/2014/main" val="20009"/>
                    </a:ext>
                  </a:extLst>
                </a:gridCol>
                <a:gridCol w="266360">
                  <a:extLst>
                    <a:ext uri="{9D8B030D-6E8A-4147-A177-3AD203B41FA5}">
                      <a16:colId xmlns:a16="http://schemas.microsoft.com/office/drawing/2014/main" val="20010"/>
                    </a:ext>
                  </a:extLst>
                </a:gridCol>
                <a:gridCol w="266360">
                  <a:extLst>
                    <a:ext uri="{9D8B030D-6E8A-4147-A177-3AD203B41FA5}">
                      <a16:colId xmlns:a16="http://schemas.microsoft.com/office/drawing/2014/main" val="20011"/>
                    </a:ext>
                  </a:extLst>
                </a:gridCol>
                <a:gridCol w="266360">
                  <a:extLst>
                    <a:ext uri="{9D8B030D-6E8A-4147-A177-3AD203B41FA5}">
                      <a16:colId xmlns:a16="http://schemas.microsoft.com/office/drawing/2014/main" val="20012"/>
                    </a:ext>
                  </a:extLst>
                </a:gridCol>
                <a:gridCol w="266360">
                  <a:extLst>
                    <a:ext uri="{9D8B030D-6E8A-4147-A177-3AD203B41FA5}">
                      <a16:colId xmlns:a16="http://schemas.microsoft.com/office/drawing/2014/main" val="20013"/>
                    </a:ext>
                  </a:extLst>
                </a:gridCol>
                <a:gridCol w="266360">
                  <a:extLst>
                    <a:ext uri="{9D8B030D-6E8A-4147-A177-3AD203B41FA5}">
                      <a16:colId xmlns:a16="http://schemas.microsoft.com/office/drawing/2014/main" val="20014"/>
                    </a:ext>
                  </a:extLst>
                </a:gridCol>
                <a:gridCol w="266360">
                  <a:extLst>
                    <a:ext uri="{9D8B030D-6E8A-4147-A177-3AD203B41FA5}">
                      <a16:colId xmlns:a16="http://schemas.microsoft.com/office/drawing/2014/main" val="20015"/>
                    </a:ext>
                  </a:extLst>
                </a:gridCol>
                <a:gridCol w="266360">
                  <a:extLst>
                    <a:ext uri="{9D8B030D-6E8A-4147-A177-3AD203B41FA5}">
                      <a16:colId xmlns:a16="http://schemas.microsoft.com/office/drawing/2014/main" val="20016"/>
                    </a:ext>
                  </a:extLst>
                </a:gridCol>
                <a:gridCol w="266360">
                  <a:extLst>
                    <a:ext uri="{9D8B030D-6E8A-4147-A177-3AD203B41FA5}">
                      <a16:colId xmlns:a16="http://schemas.microsoft.com/office/drawing/2014/main" val="20017"/>
                    </a:ext>
                  </a:extLst>
                </a:gridCol>
                <a:gridCol w="266360">
                  <a:extLst>
                    <a:ext uri="{9D8B030D-6E8A-4147-A177-3AD203B41FA5}">
                      <a16:colId xmlns:a16="http://schemas.microsoft.com/office/drawing/2014/main" val="20018"/>
                    </a:ext>
                  </a:extLst>
                </a:gridCol>
                <a:gridCol w="266360">
                  <a:extLst>
                    <a:ext uri="{9D8B030D-6E8A-4147-A177-3AD203B41FA5}">
                      <a16:colId xmlns:a16="http://schemas.microsoft.com/office/drawing/2014/main" val="20019"/>
                    </a:ext>
                  </a:extLst>
                </a:gridCol>
                <a:gridCol w="266360">
                  <a:extLst>
                    <a:ext uri="{9D8B030D-6E8A-4147-A177-3AD203B41FA5}">
                      <a16:colId xmlns:a16="http://schemas.microsoft.com/office/drawing/2014/main" val="20020"/>
                    </a:ext>
                  </a:extLst>
                </a:gridCol>
                <a:gridCol w="266360">
                  <a:extLst>
                    <a:ext uri="{9D8B030D-6E8A-4147-A177-3AD203B41FA5}">
                      <a16:colId xmlns:a16="http://schemas.microsoft.com/office/drawing/2014/main" val="20021"/>
                    </a:ext>
                  </a:extLst>
                </a:gridCol>
                <a:gridCol w="266360">
                  <a:extLst>
                    <a:ext uri="{9D8B030D-6E8A-4147-A177-3AD203B41FA5}">
                      <a16:colId xmlns:a16="http://schemas.microsoft.com/office/drawing/2014/main" val="20022"/>
                    </a:ext>
                  </a:extLst>
                </a:gridCol>
                <a:gridCol w="266360">
                  <a:extLst>
                    <a:ext uri="{9D8B030D-6E8A-4147-A177-3AD203B41FA5}">
                      <a16:colId xmlns:a16="http://schemas.microsoft.com/office/drawing/2014/main" val="20023"/>
                    </a:ext>
                  </a:extLst>
                </a:gridCol>
                <a:gridCol w="266360">
                  <a:extLst>
                    <a:ext uri="{9D8B030D-6E8A-4147-A177-3AD203B41FA5}">
                      <a16:colId xmlns:a16="http://schemas.microsoft.com/office/drawing/2014/main" val="20024"/>
                    </a:ext>
                  </a:extLst>
                </a:gridCol>
              </a:tblGrid>
              <a:tr h="239336">
                <a:tc gridSpan="2">
                  <a:txBody>
                    <a:bodyPr/>
                    <a:lstStyle/>
                    <a:p>
                      <a:pPr algn="l" fontAlgn="b"/>
                      <a:r>
                        <a:rPr lang="en-US" sz="1600" b="1" i="1" u="sng" strike="noStrike" dirty="0">
                          <a:solidFill>
                            <a:srgbClr val="FF0000"/>
                          </a:solidFill>
                          <a:effectLst/>
                          <a:latin typeface="Arial" panose="020B0604020202020204" pitchFamily="34" charset="0"/>
                        </a:rPr>
                        <a:t>LST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305">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A</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C</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E</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H</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Y</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X</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tc>
                  <a:txBody>
                    <a:bodyPr/>
                    <a:lstStyle/>
                    <a:p>
                      <a:pPr algn="ctr" rtl="0" fontAlgn="ctr"/>
                      <a:r>
                        <a:rPr lang="en-US"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FFCC"/>
                    </a:solidFill>
                  </a:tcPr>
                </a:tc>
                <a:extLst>
                  <a:ext uri="{0D108BD9-81ED-4DB2-BD59-A6C34878D82A}">
                    <a16:rowId xmlns:a16="http://schemas.microsoft.com/office/drawing/2014/main" val="10007"/>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B</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8"/>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D</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F</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G</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52305">
                <a:tc>
                  <a:txBody>
                    <a:bodyPr/>
                    <a:lstStyle/>
                    <a:p>
                      <a:pPr algn="ctr" rtl="0" fontAlgn="ctr"/>
                      <a:r>
                        <a:rPr lang="en-US" sz="1000" b="1" i="0" u="none" strike="noStrike">
                          <a:solidFill>
                            <a:srgbClr val="000000"/>
                          </a:solidFill>
                          <a:effectLst/>
                          <a:latin typeface="Times New Roman" panose="02020603050405020304" pitchFamily="18" charset="0"/>
                        </a:rPr>
                        <a:t>Z</a:t>
                      </a:r>
                    </a:p>
                  </a:txBody>
                  <a:tcPr marL="7620" marR="7620" marT="762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rtl="0" fontAlgn="ctr"/>
                      <a:r>
                        <a:rPr lang="en-US"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4DDF9"/>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2"/>
                  </a:ext>
                </a:extLst>
              </a:tr>
              <a:tr h="152305">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52305">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7620" marR="7620" marT="762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52305">
                <a:tc>
                  <a:txBody>
                    <a:bodyPr/>
                    <a:lstStyle/>
                    <a:p>
                      <a:pPr algn="ctr" fontAlgn="t"/>
                      <a:r>
                        <a:rPr lang="en-US" sz="1000" b="0" i="0" u="none" strike="noStrike">
                          <a:solidFill>
                            <a:srgbClr val="000000"/>
                          </a:solidFill>
                          <a:effectLst/>
                          <a:latin typeface="Arial" panose="020B0604020202020204" pitchFamily="34" charset="0"/>
                        </a:rPr>
                        <a:t>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52305">
                <a:tc>
                  <a:txBody>
                    <a:bodyPr/>
                    <a:lstStyle/>
                    <a:p>
                      <a:pPr algn="ctr" fontAlgn="t"/>
                      <a:r>
                        <a:rPr lang="en-US" sz="1000" b="0" i="0" u="none" strike="noStrike">
                          <a:solidFill>
                            <a:srgbClr val="000000"/>
                          </a:solidFill>
                          <a:effectLst/>
                          <a:latin typeface="Symbol" panose="05050102010706020507" pitchFamily="18" charset="2"/>
                        </a:rPr>
                        <a:t>S</a:t>
                      </a:r>
                      <a:r>
                        <a:rPr lang="en-US" sz="1000" b="0" i="0" u="none" strike="noStrike">
                          <a:solidFill>
                            <a:srgbClr val="000000"/>
                          </a:solidFill>
                          <a:effectLst/>
                          <a:latin typeface="Arial" panose="020B0604020202020204" pitchFamily="34" charset="0"/>
                        </a:rPr>
                        <a:t>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126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FF0000"/>
                          </a:solidFill>
                          <a:effectLst/>
                          <a:latin typeface="Arial" panose="020B0604020202020204" pitchFamily="34" charset="0"/>
                        </a:rPr>
                        <a:t>127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152305">
                <a:tc>
                  <a:txBody>
                    <a:bodyPr/>
                    <a:lstStyle/>
                    <a:p>
                      <a:pPr algn="ctr" fontAlgn="t"/>
                      <a:r>
                        <a:rPr lang="en-US" sz="1000" b="0" i="0" u="none" strike="noStrike">
                          <a:solidFill>
                            <a:srgbClr val="000000"/>
                          </a:solidFill>
                          <a:effectLst/>
                          <a:latin typeface="Arial" panose="020B0604020202020204" pitchFamily="34" charset="0"/>
                        </a:rPr>
                        <a:t>R</a:t>
                      </a:r>
                      <a:r>
                        <a:rPr lang="en-US" sz="1000" b="0" i="0" u="none" strike="noStrike" baseline="30000">
                          <a:solidFill>
                            <a:srgbClr val="000000"/>
                          </a:solidFill>
                          <a:effectLst/>
                          <a:latin typeface="Arial" panose="020B0604020202020204" pitchFamily="34" charset="0"/>
                        </a:rPr>
                        <a:t>2</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52305">
                <a:tc>
                  <a:txBody>
                    <a:bodyPr/>
                    <a:lstStyle/>
                    <a:p>
                      <a:pPr algn="ctr" fontAlgn="t"/>
                      <a:r>
                        <a:rPr lang="en-US" sz="1000" b="0" i="0" u="none" strike="noStrike">
                          <a:solidFill>
                            <a:srgbClr val="000000"/>
                          </a:solidFill>
                          <a:effectLst/>
                          <a:latin typeface="Symbol" panose="05050102010706020507" pitchFamily="18" charset="2"/>
                        </a:rPr>
                        <a:t>S</a:t>
                      </a:r>
                      <a:r>
                        <a:rPr lang="en-US" sz="1000" b="0" i="0" u="none" strike="noStrike">
                          <a:solidFill>
                            <a:srgbClr val="000000"/>
                          </a:solidFill>
                          <a:effectLst/>
                          <a:latin typeface="Arial" panose="020B0604020202020204" pitchFamily="34" charset="0"/>
                        </a:rPr>
                        <a:t> R</a:t>
                      </a:r>
                      <a:r>
                        <a:rPr lang="en-US" sz="1000" b="0" i="0" u="none" strike="noStrike" baseline="30000">
                          <a:solidFill>
                            <a:srgbClr val="000000"/>
                          </a:solidFill>
                          <a:effectLst/>
                          <a:latin typeface="Arial" panose="020B0604020202020204" pitchFamily="34" charset="0"/>
                        </a:rPr>
                        <a:t>2</a:t>
                      </a:r>
                      <a:endParaRPr lang="en-US" sz="1000" b="0" i="0" u="none" strike="noStrike">
                        <a:solidFill>
                          <a:srgbClr val="000000"/>
                        </a:solidFill>
                        <a:effectLst/>
                        <a:latin typeface="Symbol" panose="05050102010706020507" pitchFamily="18" charset="2"/>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166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266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374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446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527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608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689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770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851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867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892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893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894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rial" panose="020B0604020202020204" pitchFamily="34" charset="0"/>
                        </a:rPr>
                        <a:t>896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dirty="0">
                          <a:solidFill>
                            <a:srgbClr val="FF0000"/>
                          </a:solidFill>
                          <a:effectLst/>
                          <a:latin typeface="Arial" panose="020B0604020202020204" pitchFamily="34" charset="0"/>
                        </a:rPr>
                        <a:t>897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8"/>
                  </a:ext>
                </a:extLst>
              </a:tr>
            </a:tbl>
          </a:graphicData>
        </a:graphic>
      </p:graphicFrame>
      <p:sp>
        <p:nvSpPr>
          <p:cNvPr id="8" name="TextBox 7"/>
          <p:cNvSpPr txBox="1"/>
          <p:nvPr/>
        </p:nvSpPr>
        <p:spPr>
          <a:xfrm>
            <a:off x="7057292" y="914400"/>
            <a:ext cx="1828800" cy="707886"/>
          </a:xfrm>
          <a:prstGeom prst="rect">
            <a:avLst/>
          </a:prstGeom>
          <a:noFill/>
          <a:ln>
            <a:solidFill>
              <a:schemeClr val="bg2"/>
            </a:solidFill>
          </a:ln>
        </p:spPr>
        <p:txBody>
          <a:bodyPr wrap="square" rtlCol="0">
            <a:spAutoFit/>
          </a:bodyPr>
          <a:lstStyle/>
          <a:p>
            <a:r>
              <a:rPr lang="en-US" sz="2000" i="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DR</a:t>
            </a:r>
            <a:r>
              <a:rPr lang="en-US" sz="2000" i="1" baseline="-25000"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a:t>
            </a:r>
            <a:r>
              <a:rPr lang="en-US" sz="2000"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=(R/D) = </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127/24 = 5.292</a:t>
            </a:r>
            <a:endParaRPr lang="en-US" sz="20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7008081" y="1801408"/>
            <a:ext cx="1880180" cy="1015663"/>
          </a:xfrm>
          <a:prstGeom prst="rect">
            <a:avLst/>
          </a:prstGeom>
          <a:noFill/>
          <a:ln>
            <a:solidFill>
              <a:schemeClr val="bg2"/>
            </a:solidFill>
          </a:ln>
        </p:spPr>
        <p:txBody>
          <a:bodyPr wrap="square" rtlCol="0">
            <a:spAutoFit/>
          </a:bodyPr>
          <a:lstStyle/>
          <a:p>
            <a:r>
              <a:rPr lang="en-US" sz="20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E</a:t>
            </a:r>
            <a:r>
              <a:rPr lang="en-US" sz="2000" i="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ff</a:t>
            </a:r>
            <a:r>
              <a:rPr lang="en-US" sz="2000"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000" i="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DR</a:t>
            </a:r>
            <a:r>
              <a:rPr lang="en-US" sz="2000" i="1" baseline="-25000"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a:t>
            </a:r>
            <a:r>
              <a:rPr lang="en-US" sz="2000" baseline="30000"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2</a:t>
            </a:r>
            <a:r>
              <a:rPr lang="en-US" sz="2000"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×D =</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 (5.291)</a:t>
            </a:r>
            <a:r>
              <a:rPr lang="en-US" sz="20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×24 = 5.292 =672.042</a:t>
            </a:r>
            <a:endParaRPr lang="en-US" sz="20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7313676" y="389392"/>
            <a:ext cx="1601724" cy="369332"/>
          </a:xfrm>
          <a:prstGeom prst="rect">
            <a:avLst/>
          </a:prstGeom>
          <a:noFill/>
        </p:spPr>
        <p:txBody>
          <a:bodyPr wrap="square" rtlCol="0">
            <a:spAutoFit/>
          </a:bodyPr>
          <a:lstStyle/>
          <a:p>
            <a:r>
              <a:rPr lang="en-US" b="1" dirty="0" smtClean="0">
                <a:solidFill>
                  <a:srgbClr val="C00000"/>
                </a:solidFill>
              </a:rPr>
              <a:t>Solution (a)</a:t>
            </a:r>
            <a:endParaRPr lang="en-GB" b="1" dirty="0">
              <a:solidFill>
                <a:srgbClr val="C00000"/>
              </a:solidFill>
            </a:endParaRPr>
          </a:p>
        </p:txBody>
      </p:sp>
    </p:spTree>
    <p:extLst>
      <p:ext uri="{BB962C8B-B14F-4D97-AF65-F5344CB8AC3E}">
        <p14:creationId xmlns:p14="http://schemas.microsoft.com/office/powerpoint/2010/main" val="9278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23</a:t>
            </a:fld>
            <a:endParaRPr lang="en-US"/>
          </a:p>
        </p:txBody>
      </p:sp>
      <p:sp>
        <p:nvSpPr>
          <p:cNvPr id="2" name="Title 1"/>
          <p:cNvSpPr>
            <a:spLocks noGrp="1"/>
          </p:cNvSpPr>
          <p:nvPr>
            <p:ph type="title" idx="4294967295"/>
          </p:nvPr>
        </p:nvSpPr>
        <p:spPr>
          <a:xfrm>
            <a:off x="193458" y="261385"/>
            <a:ext cx="3048000" cy="348216"/>
          </a:xfrm>
        </p:spPr>
        <p:txBody>
          <a:bodyPr>
            <a:normAutofit fontScale="90000"/>
          </a:bodyPr>
          <a:lstStyle/>
          <a:p>
            <a:r>
              <a:rPr lang="en-US" sz="2400" b="1" dirty="0" smtClean="0"/>
              <a:t>Solution (b)</a:t>
            </a:r>
            <a:endParaRPr lang="en-GB" sz="2400" b="1" dirty="0"/>
          </a:p>
        </p:txBody>
      </p:sp>
      <p:pic>
        <p:nvPicPr>
          <p:cNvPr id="6" name="Picture 5"/>
          <p:cNvPicPr>
            <a:picLocks noChangeAspect="1"/>
          </p:cNvPicPr>
          <p:nvPr/>
        </p:nvPicPr>
        <p:blipFill>
          <a:blip r:embed="rId2"/>
          <a:stretch>
            <a:fillRect/>
          </a:stretch>
        </p:blipFill>
        <p:spPr>
          <a:xfrm>
            <a:off x="208698" y="1672867"/>
            <a:ext cx="6818788" cy="4732117"/>
          </a:xfrm>
          <a:prstGeom prst="rect">
            <a:avLst/>
          </a:prstGeom>
        </p:spPr>
      </p:pic>
      <p:pic>
        <p:nvPicPr>
          <p:cNvPr id="7" name="Picture 6"/>
          <p:cNvPicPr>
            <a:picLocks noChangeAspect="1"/>
          </p:cNvPicPr>
          <p:nvPr/>
        </p:nvPicPr>
        <p:blipFill>
          <a:blip r:embed="rId3"/>
          <a:stretch>
            <a:fillRect/>
          </a:stretch>
        </p:blipFill>
        <p:spPr>
          <a:xfrm>
            <a:off x="5808617" y="241790"/>
            <a:ext cx="3136620" cy="1418774"/>
          </a:xfrm>
          <a:prstGeom prst="rect">
            <a:avLst/>
          </a:prstGeom>
        </p:spPr>
      </p:pic>
      <p:sp>
        <p:nvSpPr>
          <p:cNvPr id="8" name="Rectangle 7"/>
          <p:cNvSpPr/>
          <p:nvPr/>
        </p:nvSpPr>
        <p:spPr>
          <a:xfrm>
            <a:off x="7268837" y="2819400"/>
            <a:ext cx="1676400" cy="2031325"/>
          </a:xfrm>
          <a:prstGeom prst="rect">
            <a:avLst/>
          </a:prstGeom>
        </p:spPr>
        <p:txBody>
          <a:bodyPr wrap="square">
            <a:spAutoFit/>
          </a:bodyPr>
          <a:lstStyle/>
          <a:p>
            <a:r>
              <a:rPr lang="en-GB" dirty="0" smtClean="0">
                <a:solidFill>
                  <a:srgbClr val="0033CC"/>
                </a:solidFill>
                <a:latin typeface="Times New Roman" panose="02020603050405020304" pitchFamily="18" charset="0"/>
                <a:cs typeface="Times New Roman" panose="02020603050405020304" pitchFamily="18" charset="0"/>
              </a:rPr>
              <a:t>Minimum </a:t>
            </a:r>
            <a:r>
              <a:rPr lang="en-GB" dirty="0">
                <a:solidFill>
                  <a:srgbClr val="0033CC"/>
                </a:solidFill>
                <a:latin typeface="Times New Roman" panose="02020603050405020304" pitchFamily="18" charset="0"/>
                <a:cs typeface="Times New Roman" panose="02020603050405020304" pitchFamily="18" charset="0"/>
              </a:rPr>
              <a:t>contract duration if no more than 6 labours can be made available </a:t>
            </a:r>
            <a:r>
              <a:rPr lang="en-GB" dirty="0" smtClean="0">
                <a:solidFill>
                  <a:srgbClr val="0033CC"/>
                </a:solidFill>
                <a:latin typeface="Times New Roman" panose="02020603050405020304" pitchFamily="18" charset="0"/>
                <a:cs typeface="Times New Roman" panose="02020603050405020304" pitchFamily="18" charset="0"/>
              </a:rPr>
              <a:t>= 31 days</a:t>
            </a:r>
            <a:endParaRPr lang="en-GB" dirty="0"/>
          </a:p>
        </p:txBody>
      </p:sp>
    </p:spTree>
    <p:extLst>
      <p:ext uri="{BB962C8B-B14F-4D97-AF65-F5344CB8AC3E}">
        <p14:creationId xmlns:p14="http://schemas.microsoft.com/office/powerpoint/2010/main" val="296539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Multiple Project Scheduling Interactions</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24</a:t>
            </a:fld>
            <a:endParaRPr lang="en-US"/>
          </a:p>
        </p:txBody>
      </p:sp>
      <p:pic>
        <p:nvPicPr>
          <p:cNvPr id="6" name="Picture 5" descr="F7-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58" t="10976" r="10254" b="48211"/>
          <a:stretch/>
        </p:blipFill>
        <p:spPr bwMode="auto">
          <a:xfrm>
            <a:off x="1752600" y="1648244"/>
            <a:ext cx="5749597" cy="403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21626" y="5709658"/>
            <a:ext cx="5184049" cy="369332"/>
          </a:xfrm>
          <a:prstGeom prst="rect">
            <a:avLst/>
          </a:prstGeom>
          <a:noFill/>
        </p:spPr>
        <p:txBody>
          <a:bodyPr wrap="square" rtlCol="0">
            <a:spAutoFit/>
          </a:bodyPr>
          <a:lstStyle/>
          <a:p>
            <a:r>
              <a:rPr lang="en-US" dirty="0" smtClean="0">
                <a:solidFill>
                  <a:srgbClr val="2F0765"/>
                </a:solidFill>
              </a:rPr>
              <a:t>Example of multi project scheduling interactions</a:t>
            </a:r>
            <a:endParaRPr lang="en-GB" dirty="0">
              <a:solidFill>
                <a:srgbClr val="2F0765"/>
              </a:solidFill>
            </a:endParaRPr>
          </a:p>
        </p:txBody>
      </p:sp>
    </p:spTree>
    <p:extLst>
      <p:ext uri="{BB962C8B-B14F-4D97-AF65-F5344CB8AC3E}">
        <p14:creationId xmlns:p14="http://schemas.microsoft.com/office/powerpoint/2010/main" val="21686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Further Reading</a:t>
            </a:r>
            <a:endParaRPr lang="en-US" b="1" dirty="0"/>
          </a:p>
        </p:txBody>
      </p:sp>
      <p:sp>
        <p:nvSpPr>
          <p:cNvPr id="3" name="Date Placeholder 2"/>
          <p:cNvSpPr>
            <a:spLocks noGrp="1"/>
          </p:cNvSpPr>
          <p:nvPr>
            <p:ph type="dt" sz="half" idx="10"/>
          </p:nvPr>
        </p:nvSpPr>
        <p:spPr/>
        <p:txBody>
          <a:bodyPr/>
          <a:lstStyle/>
          <a:p>
            <a:fld id="{3153F04A-55C4-417A-8740-7E0554C5847B}" type="datetime4">
              <a:rPr lang="en-US" smtClean="0"/>
              <a:t>October 30, 2016</a:t>
            </a:fld>
            <a:endParaRPr lang="en-US"/>
          </a:p>
        </p:txBody>
      </p:sp>
      <p:sp>
        <p:nvSpPr>
          <p:cNvPr id="4" name="Footer Placeholder 3"/>
          <p:cNvSpPr>
            <a:spLocks noGrp="1"/>
          </p:cNvSpPr>
          <p:nvPr>
            <p:ph type="ftr" sz="quarter" idx="11"/>
          </p:nvPr>
        </p:nvSpPr>
        <p:spPr>
          <a:xfrm>
            <a:off x="304800" y="6410848"/>
            <a:ext cx="4876800" cy="365760"/>
          </a:xfrm>
        </p:spPr>
        <p:txBody>
          <a:bodyPr/>
          <a:lstStyle/>
          <a:p>
            <a:r>
              <a:rPr lang="sv-SE" smtClean="0"/>
              <a:t>GE 404 (Engineering Management)</a:t>
            </a:r>
            <a:endParaRPr lang="en-US"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25</a:t>
            </a:fld>
            <a:endParaRPr lang="en-US"/>
          </a:p>
        </p:txBody>
      </p:sp>
      <p:sp>
        <p:nvSpPr>
          <p:cNvPr id="6" name="TextBox 5"/>
          <p:cNvSpPr txBox="1"/>
          <p:nvPr/>
        </p:nvSpPr>
        <p:spPr>
          <a:xfrm>
            <a:off x="914400" y="2362200"/>
            <a:ext cx="7543800" cy="923330"/>
          </a:xfrm>
          <a:prstGeom prst="rect">
            <a:avLst/>
          </a:prstGeom>
          <a:noFill/>
        </p:spPr>
        <p:txBody>
          <a:bodyPr wrap="square" rtlCol="0">
            <a:spAutoFit/>
          </a:bodyPr>
          <a:lstStyle/>
          <a:p>
            <a:pPr lvl="0"/>
            <a:r>
              <a:rPr lang="en-US" dirty="0" smtClean="0">
                <a:solidFill>
                  <a:srgbClr val="7030A0"/>
                </a:solidFill>
              </a:rPr>
              <a:t>Jimmie W. </a:t>
            </a:r>
            <a:r>
              <a:rPr lang="en-US" dirty="0" err="1" smtClean="0">
                <a:solidFill>
                  <a:srgbClr val="7030A0"/>
                </a:solidFill>
              </a:rPr>
              <a:t>Hinze</a:t>
            </a:r>
            <a:r>
              <a:rPr lang="en-US" dirty="0" smtClean="0">
                <a:solidFill>
                  <a:srgbClr val="7030A0"/>
                </a:solidFill>
              </a:rPr>
              <a:t>. “Construction Planning and Management,” Fourth Edition, 2012, Pearson.</a:t>
            </a:r>
          </a:p>
          <a:p>
            <a:endParaRPr lang="en-US" i="1" dirty="0">
              <a:solidFill>
                <a:srgbClr val="3A34BC"/>
              </a:solidFill>
            </a:endParaRPr>
          </a:p>
        </p:txBody>
      </p:sp>
      <p:sp>
        <p:nvSpPr>
          <p:cNvPr id="7" name="TextBox 6"/>
          <p:cNvSpPr txBox="1"/>
          <p:nvPr/>
        </p:nvSpPr>
        <p:spPr>
          <a:xfrm>
            <a:off x="914400" y="1600200"/>
            <a:ext cx="6705600" cy="369332"/>
          </a:xfrm>
          <a:prstGeom prst="rect">
            <a:avLst/>
          </a:prstGeom>
          <a:noFill/>
        </p:spPr>
        <p:txBody>
          <a:bodyPr wrap="square" rtlCol="0">
            <a:spAutoFit/>
          </a:bodyPr>
          <a:lstStyle/>
          <a:p>
            <a:r>
              <a:rPr lang="en-US" dirty="0" smtClean="0"/>
              <a:t>Read more about the resource allocation from: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752" y="228600"/>
            <a:ext cx="8534400" cy="762000"/>
          </a:xfrm>
        </p:spPr>
        <p:txBody>
          <a:bodyPr>
            <a:normAutofit/>
          </a:bodyPr>
          <a:lstStyle/>
          <a:p>
            <a:r>
              <a:rPr lang="en-US" sz="4400" b="1" dirty="0" smtClean="0"/>
              <a:t>Thank You</a:t>
            </a:r>
            <a:endParaRPr lang="en-US" sz="4400" b="1" dirty="0"/>
          </a:p>
        </p:txBody>
      </p:sp>
      <p:sp>
        <p:nvSpPr>
          <p:cNvPr id="6" name="Date Placeholder 5"/>
          <p:cNvSpPr>
            <a:spLocks noGrp="1"/>
          </p:cNvSpPr>
          <p:nvPr>
            <p:ph type="dt" sz="half" idx="10"/>
          </p:nvPr>
        </p:nvSpPr>
        <p:spPr/>
        <p:txBody>
          <a:bodyPr/>
          <a:lstStyle/>
          <a:p>
            <a:fld id="{339ED997-4502-4390-83BE-5ECFC0E78014}" type="datetime4">
              <a:rPr lang="en-US" smtClean="0"/>
              <a:t>October 30, 2016</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26</a:t>
            </a:fld>
            <a:endParaRPr lang="en-US"/>
          </a:p>
        </p:txBody>
      </p:sp>
      <p:pic>
        <p:nvPicPr>
          <p:cNvPr id="86018" name="Picture 2" descr="http://www.nutritioneducationexperts.com/wp-content/uploads/Question-Marks1-284x300.png"/>
          <p:cNvPicPr>
            <a:picLocks noChangeAspect="1" noChangeArrowheads="1"/>
          </p:cNvPicPr>
          <p:nvPr/>
        </p:nvPicPr>
        <p:blipFill>
          <a:blip r:embed="rId2"/>
          <a:srcRect/>
          <a:stretch>
            <a:fillRect/>
          </a:stretch>
        </p:blipFill>
        <p:spPr bwMode="auto">
          <a:xfrm>
            <a:off x="3200400" y="3352800"/>
            <a:ext cx="2705100" cy="2857500"/>
          </a:xfrm>
          <a:prstGeom prst="rect">
            <a:avLst/>
          </a:prstGeom>
          <a:noFill/>
        </p:spPr>
      </p:pic>
      <p:cxnSp>
        <p:nvCxnSpPr>
          <p:cNvPr id="9" name="Straight Connector 8"/>
          <p:cNvCxnSpPr/>
          <p:nvPr/>
        </p:nvCxnSpPr>
        <p:spPr>
          <a:xfrm>
            <a:off x="1143000" y="2743200"/>
            <a:ext cx="7010400" cy="20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71600" y="1752600"/>
            <a:ext cx="622317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rPr>
              <a:t>Questions Please</a:t>
            </a:r>
            <a:endParaRPr lang="en-US" sz="5400" b="1" dirty="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ndParaRPr>
          </a:p>
        </p:txBody>
      </p:sp>
      <p:pic>
        <p:nvPicPr>
          <p:cNvPr id="86020" name="Picture 4" descr="http://cachepe.samedaymusic.com/media/fit,330by330/quality,85/86469-a9dae2917d35d8b246d6ade5801c6f1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7600" y="1828800"/>
            <a:ext cx="1010728"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6020"/>
                                        </p:tgtEl>
                                        <p:attrNameLst>
                                          <p:attrName>style.visibility</p:attrName>
                                        </p:attrNameLst>
                                      </p:cBhvr>
                                      <p:to>
                                        <p:strVal val="visible"/>
                                      </p:to>
                                    </p:set>
                                    <p:animEffect transition="in" filter="wheel(4)">
                                      <p:cBhvr>
                                        <p:cTn id="17" dur="2000"/>
                                        <p:tgtEl>
                                          <p:spTgt spid="860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6018"/>
                                        </p:tgtEl>
                                        <p:attrNameLst>
                                          <p:attrName>style.visibility</p:attrName>
                                        </p:attrNameLst>
                                      </p:cBhvr>
                                      <p:to>
                                        <p:strVal val="visible"/>
                                      </p:to>
                                    </p:set>
                                    <p:anim calcmode="lin" valueType="num">
                                      <p:cBhvr additive="base">
                                        <p:cTn id="28" dur="500" fill="hold"/>
                                        <p:tgtEl>
                                          <p:spTgt spid="86018"/>
                                        </p:tgtEl>
                                        <p:attrNameLst>
                                          <p:attrName>ppt_x</p:attrName>
                                        </p:attrNameLst>
                                      </p:cBhvr>
                                      <p:tavLst>
                                        <p:tav tm="0">
                                          <p:val>
                                            <p:strVal val="#ppt_x"/>
                                          </p:val>
                                        </p:tav>
                                        <p:tav tm="100000">
                                          <p:val>
                                            <p:strVal val="#ppt_x"/>
                                          </p:val>
                                        </p:tav>
                                      </p:tavLst>
                                    </p:anim>
                                    <p:anim calcmode="lin" valueType="num">
                                      <p:cBhvr additive="base">
                                        <p:cTn id="29"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of the Present lecture</a:t>
            </a:r>
            <a:endParaRPr lang="en-US" b="1" dirty="0"/>
          </a:p>
        </p:txBody>
      </p:sp>
      <p:sp>
        <p:nvSpPr>
          <p:cNvPr id="3" name="Date Placeholder 2"/>
          <p:cNvSpPr>
            <a:spLocks noGrp="1"/>
          </p:cNvSpPr>
          <p:nvPr>
            <p:ph type="dt" sz="half" idx="10"/>
          </p:nvPr>
        </p:nvSpPr>
        <p:spPr/>
        <p:txBody>
          <a:bodyPr/>
          <a:lstStyle/>
          <a:p>
            <a:fld id="{B78C10FE-6EE9-493E-B516-EB0A1ACDAF08}"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a:t>
            </a:fld>
            <a:endParaRPr lang="en-US"/>
          </a:p>
        </p:txBody>
      </p:sp>
      <p:sp>
        <p:nvSpPr>
          <p:cNvPr id="6" name="Content Placeholder 5"/>
          <p:cNvSpPr>
            <a:spLocks noGrp="1"/>
          </p:cNvSpPr>
          <p:nvPr>
            <p:ph sz="quarter" idx="1"/>
          </p:nvPr>
        </p:nvSpPr>
        <p:spPr/>
        <p:txBody>
          <a:bodyPr>
            <a:normAutofit/>
          </a:bodyPr>
          <a:lstStyle/>
          <a:p>
            <a:r>
              <a:rPr lang="en-US" sz="3200" i="1" dirty="0" smtClean="0">
                <a:solidFill>
                  <a:schemeClr val="accent5">
                    <a:lumMod val="50000"/>
                  </a:schemeClr>
                </a:solidFill>
                <a:latin typeface="Times New Roman" panose="02020603050405020304" pitchFamily="18" charset="0"/>
                <a:cs typeface="Times New Roman" panose="02020603050405020304" pitchFamily="18" charset="0"/>
              </a:rPr>
              <a:t>To discuss the issues involved in Limited Resource Allocation</a:t>
            </a:r>
          </a:p>
          <a:p>
            <a:r>
              <a:rPr lang="en-US" sz="3200" i="1" dirty="0" smtClean="0">
                <a:solidFill>
                  <a:srgbClr val="C00000"/>
                </a:solidFill>
                <a:latin typeface="Times New Roman" panose="02020603050405020304" pitchFamily="18" charset="0"/>
                <a:cs typeface="Times New Roman" panose="02020603050405020304" pitchFamily="18" charset="0"/>
              </a:rPr>
              <a:t>To explain how to carry out limited resource allocation using series method</a:t>
            </a:r>
            <a:endParaRPr lang="en-US" altLang="en-US" sz="3200" i="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 Allocation</a:t>
            </a:r>
            <a:endParaRPr lang="en-GB"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4</a:t>
            </a:fld>
            <a:endParaRPr lang="en-US"/>
          </a:p>
        </p:txBody>
      </p:sp>
      <p:sp>
        <p:nvSpPr>
          <p:cNvPr id="9" name="Content Placeholder 8"/>
          <p:cNvSpPr>
            <a:spLocks noGrp="1"/>
          </p:cNvSpPr>
          <p:nvPr>
            <p:ph sz="quarter" idx="1"/>
          </p:nvPr>
        </p:nvSpPr>
        <p:spPr/>
        <p:txBody>
          <a:bodyPr>
            <a:normAutofit fontScale="85000" lnSpcReduction="20000"/>
          </a:bodyPr>
          <a:lstStyle/>
          <a:p>
            <a:pPr defTabSz="742927" fontAlgn="base">
              <a:lnSpc>
                <a:spcPct val="110000"/>
              </a:lnSpc>
              <a:spcBef>
                <a:spcPts val="975"/>
              </a:spcBef>
              <a:spcAft>
                <a:spcPct val="0"/>
              </a:spcAft>
            </a:pPr>
            <a:r>
              <a:rPr lang="en-US" sz="2400" kern="0" dirty="0">
                <a:solidFill>
                  <a:srgbClr val="0033CC"/>
                </a:solidFill>
                <a:latin typeface="Times New Roman" pitchFamily="18" charset="0"/>
                <a:ea typeface="Times New Roman" pitchFamily="18" charset="0"/>
                <a:cs typeface="Times New Roman" pitchFamily="18" charset="0"/>
              </a:rPr>
              <a:t>Resource Allocation is the scheduling of activities and the resources required by those </a:t>
            </a:r>
            <a:r>
              <a:rPr lang="en-US" sz="2400" kern="0" dirty="0" smtClean="0">
                <a:solidFill>
                  <a:srgbClr val="0033CC"/>
                </a:solidFill>
                <a:latin typeface="Times New Roman" pitchFamily="18" charset="0"/>
                <a:ea typeface="Times New Roman" pitchFamily="18" charset="0"/>
                <a:cs typeface="Times New Roman" pitchFamily="18" charset="0"/>
              </a:rPr>
              <a:t>activities</a:t>
            </a:r>
            <a:r>
              <a:rPr lang="en-US" sz="2400" kern="0" dirty="0" smtClean="0">
                <a:solidFill>
                  <a:srgbClr val="2F0765"/>
                </a:solidFill>
                <a:latin typeface="Times New Roman" pitchFamily="18" charset="0"/>
                <a:ea typeface="Times New Roman" pitchFamily="18" charset="0"/>
                <a:cs typeface="Times New Roman" pitchFamily="18" charset="0"/>
              </a:rPr>
              <a:t> (while </a:t>
            </a:r>
            <a:r>
              <a:rPr lang="en-US" sz="2400" kern="0" dirty="0">
                <a:solidFill>
                  <a:srgbClr val="2F0765"/>
                </a:solidFill>
                <a:latin typeface="Times New Roman" pitchFamily="18" charset="0"/>
                <a:ea typeface="Times New Roman" pitchFamily="18" charset="0"/>
                <a:cs typeface="Times New Roman" pitchFamily="18" charset="0"/>
              </a:rPr>
              <a:t>taking into consideration both the resource availability and the project </a:t>
            </a:r>
            <a:r>
              <a:rPr lang="en-US" sz="2400" kern="0" dirty="0" smtClean="0">
                <a:solidFill>
                  <a:srgbClr val="2F0765"/>
                </a:solidFill>
                <a:latin typeface="Times New Roman" pitchFamily="18" charset="0"/>
                <a:ea typeface="Times New Roman" pitchFamily="18" charset="0"/>
                <a:cs typeface="Times New Roman" pitchFamily="18" charset="0"/>
              </a:rPr>
              <a:t>time).</a:t>
            </a:r>
            <a:endParaRPr lang="en-US" sz="2400" kern="0" dirty="0">
              <a:solidFill>
                <a:srgbClr val="2F0765"/>
              </a:solidFill>
              <a:latin typeface="Times New Roman" pitchFamily="18" charset="0"/>
              <a:cs typeface="Times New Roman" pitchFamily="18" charset="0"/>
            </a:endParaRPr>
          </a:p>
          <a:p>
            <a:pPr algn="just" defTabSz="742927">
              <a:lnSpc>
                <a:spcPct val="110000"/>
              </a:lnSpc>
              <a:spcBef>
                <a:spcPts val="975"/>
              </a:spcBef>
              <a:defRPr/>
            </a:pPr>
            <a:r>
              <a:rPr lang="en-US" sz="2400" kern="0" dirty="0">
                <a:solidFill>
                  <a:srgbClr val="002060"/>
                </a:solidFill>
                <a:latin typeface="Times New Roman" panose="02020603050405020304" pitchFamily="18" charset="0"/>
                <a:cs typeface="Times New Roman" pitchFamily="18" charset="0"/>
              </a:rPr>
              <a:t>Resource allocation permits efficient use of physical assets</a:t>
            </a:r>
          </a:p>
          <a:p>
            <a:pPr marL="714364" lvl="1" indent="-342900" algn="just" defTabSz="742927">
              <a:lnSpc>
                <a:spcPct val="110000"/>
              </a:lnSpc>
              <a:spcBef>
                <a:spcPts val="487"/>
              </a:spcBef>
              <a:defRPr/>
            </a:pPr>
            <a:r>
              <a:rPr lang="en-US" sz="2400" kern="0" dirty="0">
                <a:solidFill>
                  <a:srgbClr val="002060"/>
                </a:solidFill>
                <a:latin typeface="Times New Roman" panose="02020603050405020304" pitchFamily="18" charset="0"/>
                <a:cs typeface="Times New Roman" pitchFamily="18" charset="0"/>
              </a:rPr>
              <a:t>Within a project, or across multiple projects</a:t>
            </a:r>
          </a:p>
          <a:p>
            <a:pPr marL="714364" lvl="1" indent="-342900" algn="just" defTabSz="742927">
              <a:lnSpc>
                <a:spcPct val="110000"/>
              </a:lnSpc>
              <a:spcBef>
                <a:spcPts val="487"/>
              </a:spcBef>
              <a:defRPr/>
            </a:pPr>
            <a:r>
              <a:rPr lang="en-US" sz="2400" kern="0" dirty="0">
                <a:solidFill>
                  <a:srgbClr val="002060"/>
                </a:solidFill>
                <a:latin typeface="Times New Roman" panose="02020603050405020304" pitchFamily="18" charset="0"/>
                <a:cs typeface="Times New Roman" pitchFamily="18" charset="0"/>
              </a:rPr>
              <a:t>Drives both the identification of resources, and timing of their </a:t>
            </a:r>
            <a:r>
              <a:rPr lang="en-US" sz="2400" kern="0" dirty="0" smtClean="0">
                <a:solidFill>
                  <a:srgbClr val="002060"/>
                </a:solidFill>
                <a:latin typeface="Times New Roman" pitchFamily="18" charset="0"/>
                <a:cs typeface="Times New Roman" pitchFamily="18" charset="0"/>
              </a:rPr>
              <a:t>application</a:t>
            </a:r>
          </a:p>
          <a:p>
            <a:pPr algn="just" defTabSz="742927">
              <a:lnSpc>
                <a:spcPct val="110000"/>
              </a:lnSpc>
              <a:spcBef>
                <a:spcPts val="975"/>
              </a:spcBef>
              <a:defRPr/>
            </a:pPr>
            <a:r>
              <a:rPr lang="en-US" sz="2400" kern="0" dirty="0">
                <a:solidFill>
                  <a:schemeClr val="accent5">
                    <a:lumMod val="50000"/>
                  </a:schemeClr>
                </a:solidFill>
                <a:latin typeface="Times New Roman" pitchFamily="18" charset="0"/>
                <a:cs typeface="Times New Roman" pitchFamily="18" charset="0"/>
              </a:rPr>
              <a:t>There are generally two conditions for allocating resources:</a:t>
            </a:r>
          </a:p>
          <a:p>
            <a:pPr marL="714364" lvl="1" indent="-342900" algn="just" defTabSz="742927" eaLnBrk="0" fontAlgn="base" hangingPunct="0">
              <a:lnSpc>
                <a:spcPct val="110000"/>
              </a:lnSpc>
              <a:spcBef>
                <a:spcPts val="487"/>
              </a:spcBef>
              <a:spcAft>
                <a:spcPct val="0"/>
              </a:spcAft>
            </a:pPr>
            <a:r>
              <a:rPr lang="en-US" sz="2400" kern="0" dirty="0">
                <a:solidFill>
                  <a:schemeClr val="accent5">
                    <a:lumMod val="50000"/>
                  </a:schemeClr>
                </a:solidFill>
                <a:latin typeface="Times New Roman" pitchFamily="18" charset="0"/>
                <a:cs typeface="Times New Roman" pitchFamily="18" charset="0"/>
              </a:rPr>
              <a:t>“Normal”  Most likely task duration</a:t>
            </a:r>
          </a:p>
          <a:p>
            <a:pPr marL="714364" lvl="1" indent="-342900" algn="just" defTabSz="742927" eaLnBrk="0" fontAlgn="base" hangingPunct="0">
              <a:lnSpc>
                <a:spcPct val="110000"/>
              </a:lnSpc>
              <a:spcBef>
                <a:spcPts val="487"/>
              </a:spcBef>
              <a:spcAft>
                <a:spcPct val="0"/>
              </a:spcAft>
            </a:pPr>
            <a:r>
              <a:rPr lang="en-US" sz="2400" kern="0" dirty="0">
                <a:solidFill>
                  <a:schemeClr val="accent5">
                    <a:lumMod val="50000"/>
                  </a:schemeClr>
                </a:solidFill>
                <a:latin typeface="Times New Roman" pitchFamily="18" charset="0"/>
                <a:cs typeface="Times New Roman" pitchFamily="18" charset="0"/>
              </a:rPr>
              <a:t>“Crashed” Expedite an activity, by applying additional resources </a:t>
            </a:r>
            <a:r>
              <a:rPr lang="en-US" sz="2400" kern="0" dirty="0" smtClean="0">
                <a:solidFill>
                  <a:schemeClr val="accent5">
                    <a:lumMod val="50000"/>
                  </a:schemeClr>
                </a:solidFill>
                <a:latin typeface="Times New Roman" pitchFamily="18" charset="0"/>
                <a:cs typeface="Times New Roman" pitchFamily="18" charset="0"/>
              </a:rPr>
              <a:t>together </a:t>
            </a:r>
            <a:r>
              <a:rPr lang="en-US" sz="2400" kern="0" dirty="0">
                <a:solidFill>
                  <a:schemeClr val="accent5">
                    <a:lumMod val="50000"/>
                  </a:schemeClr>
                </a:solidFill>
                <a:latin typeface="Times New Roman" pitchFamily="18" charset="0"/>
                <a:cs typeface="Times New Roman" pitchFamily="18" charset="0"/>
              </a:rPr>
              <a:t>with cost considerations</a:t>
            </a:r>
          </a:p>
          <a:p>
            <a:pPr marL="1085827" lvl="2" indent="-342900" algn="just" defTabSz="742927" eaLnBrk="0" fontAlgn="base" hangingPunct="0">
              <a:lnSpc>
                <a:spcPct val="110000"/>
              </a:lnSpc>
              <a:spcBef>
                <a:spcPts val="487"/>
              </a:spcBef>
              <a:spcAft>
                <a:spcPct val="0"/>
              </a:spcAft>
            </a:pPr>
            <a:r>
              <a:rPr lang="en-US" sz="2400" kern="0" dirty="0">
                <a:latin typeface="Times New Roman" pitchFamily="18" charset="0"/>
                <a:cs typeface="Times New Roman" pitchFamily="18" charset="0"/>
              </a:rPr>
              <a:t>Specialized or additional equipment/material</a:t>
            </a:r>
          </a:p>
          <a:p>
            <a:pPr marL="1085827" lvl="2" indent="-342900" algn="just" defTabSz="742927" eaLnBrk="0" fontAlgn="base" hangingPunct="0">
              <a:lnSpc>
                <a:spcPct val="110000"/>
              </a:lnSpc>
              <a:spcBef>
                <a:spcPts val="487"/>
              </a:spcBef>
              <a:spcAft>
                <a:spcPct val="0"/>
              </a:spcAft>
            </a:pPr>
            <a:r>
              <a:rPr lang="en-US" sz="2400" kern="0" dirty="0">
                <a:latin typeface="Times New Roman" pitchFamily="18" charset="0"/>
                <a:cs typeface="Times New Roman" pitchFamily="18" charset="0"/>
              </a:rPr>
              <a:t>Extra labor (e.g., borrowed staff, temps)</a:t>
            </a:r>
          </a:p>
          <a:p>
            <a:pPr marL="1085827" lvl="2" indent="-342900" algn="just" defTabSz="742927" eaLnBrk="0" fontAlgn="base" hangingPunct="0">
              <a:lnSpc>
                <a:spcPct val="110000"/>
              </a:lnSpc>
              <a:spcBef>
                <a:spcPts val="487"/>
              </a:spcBef>
              <a:spcAft>
                <a:spcPct val="0"/>
              </a:spcAft>
            </a:pPr>
            <a:r>
              <a:rPr lang="en-US" sz="2400" kern="0" dirty="0">
                <a:latin typeface="Times New Roman" pitchFamily="18" charset="0"/>
                <a:cs typeface="Times New Roman" pitchFamily="18" charset="0"/>
              </a:rPr>
              <a:t>More hours (e.g., overtime, weekends)</a:t>
            </a:r>
          </a:p>
          <a:p>
            <a:pPr marL="329309" indent="-232165" algn="just" defTabSz="742927">
              <a:lnSpc>
                <a:spcPct val="110000"/>
              </a:lnSpc>
              <a:spcBef>
                <a:spcPts val="487"/>
              </a:spcBef>
              <a:buFont typeface="Arial" pitchFamily="34" charset="0"/>
              <a:buChar char="–"/>
              <a:defRPr/>
            </a:pPr>
            <a:endParaRPr lang="en-US" sz="2900" kern="0" dirty="0">
              <a:latin typeface="Times New Roman" pitchFamily="18" charset="0"/>
              <a:cs typeface="Times New Roman" pitchFamily="18" charset="0"/>
            </a:endParaRPr>
          </a:p>
          <a:p>
            <a:endParaRPr lang="en-US" sz="2400" dirty="0">
              <a:solidFill>
                <a:srgbClr val="C0000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3A34BC"/>
              </a:solidFill>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0260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calcmode="lin" valueType="num">
                                      <p:cBhvr additive="base">
                                        <p:cTn id="3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 calcmode="lin" valueType="num">
                                      <p:cBhvr additive="base">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 calcmode="lin" valueType="num">
                                      <p:cBhvr additive="base">
                                        <p:cTn id="4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smtClean="0"/>
              <a:t>Why Resource Allocation?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5</a:t>
            </a:fld>
            <a:endParaRPr lang="en-US"/>
          </a:p>
        </p:txBody>
      </p:sp>
      <p:sp>
        <p:nvSpPr>
          <p:cNvPr id="7" name="Content Placeholder 6"/>
          <p:cNvSpPr>
            <a:spLocks noGrp="1"/>
          </p:cNvSpPr>
          <p:nvPr>
            <p:ph sz="quarter" idx="1"/>
          </p:nvPr>
        </p:nvSpPr>
        <p:spPr/>
        <p:txBody>
          <a:bodyPr>
            <a:normAutofit/>
          </a:bodyPr>
          <a:lstStyle/>
          <a:p>
            <a:pPr algn="just" defTabSz="742927" eaLnBrk="0" fontAlgn="base" hangingPunct="0">
              <a:spcBef>
                <a:spcPts val="975"/>
              </a:spcBef>
              <a:spcAft>
                <a:spcPct val="0"/>
              </a:spcAft>
              <a:buClr>
                <a:srgbClr val="FF0000"/>
              </a:buClr>
              <a:defRPr/>
            </a:pPr>
            <a:r>
              <a:rPr lang="en-US" sz="2000" kern="0" dirty="0">
                <a:solidFill>
                  <a:srgbClr val="2F0765"/>
                </a:solidFill>
                <a:latin typeface="Times New Roman" panose="02020603050405020304" pitchFamily="18" charset="0"/>
                <a:cs typeface="Times New Roman" pitchFamily="18" charset="0"/>
              </a:rPr>
              <a:t>To complete and finalize project schedule for completion of the project at maximum efficiency of time and </a:t>
            </a:r>
            <a:r>
              <a:rPr lang="en-US" sz="2000" kern="0" dirty="0" smtClean="0">
                <a:solidFill>
                  <a:srgbClr val="2F0765"/>
                </a:solidFill>
                <a:latin typeface="Times New Roman" panose="02020603050405020304" pitchFamily="18" charset="0"/>
                <a:cs typeface="Times New Roman" pitchFamily="18" charset="0"/>
              </a:rPr>
              <a:t>cost</a:t>
            </a:r>
          </a:p>
          <a:p>
            <a:pPr algn="just" defTabSz="742927" eaLnBrk="0" fontAlgn="base" hangingPunct="0">
              <a:spcBef>
                <a:spcPts val="975"/>
              </a:spcBef>
              <a:spcAft>
                <a:spcPct val="0"/>
              </a:spcAft>
              <a:buClr>
                <a:srgbClr val="FF0000"/>
              </a:buClr>
              <a:defRPr/>
            </a:pPr>
            <a:r>
              <a:rPr lang="en-US" sz="2000" kern="0" dirty="0" smtClean="0">
                <a:solidFill>
                  <a:srgbClr val="C00000"/>
                </a:solidFill>
                <a:latin typeface="Times New Roman" panose="02020603050405020304" pitchFamily="18" charset="0"/>
                <a:cs typeface="Times New Roman" pitchFamily="18" charset="0"/>
              </a:rPr>
              <a:t>Better </a:t>
            </a:r>
            <a:r>
              <a:rPr lang="en-US" sz="2000" kern="0" dirty="0">
                <a:solidFill>
                  <a:srgbClr val="C00000"/>
                </a:solidFill>
                <a:latin typeface="Times New Roman" panose="02020603050405020304" pitchFamily="18" charset="0"/>
                <a:cs typeface="Times New Roman" pitchFamily="18" charset="0"/>
              </a:rPr>
              <a:t>managing of resource utilization over the life of the project</a:t>
            </a:r>
          </a:p>
          <a:p>
            <a:pPr algn="just" defTabSz="742927" eaLnBrk="0" fontAlgn="base" hangingPunct="0">
              <a:spcBef>
                <a:spcPts val="975"/>
              </a:spcBef>
              <a:spcAft>
                <a:spcPct val="0"/>
              </a:spcAft>
              <a:buClr>
                <a:srgbClr val="FF0000"/>
              </a:buClr>
              <a:defRPr/>
            </a:pPr>
            <a:r>
              <a:rPr lang="en-US" sz="2000" kern="0" dirty="0">
                <a:solidFill>
                  <a:srgbClr val="0033CC"/>
                </a:solidFill>
                <a:latin typeface="Times New Roman" panose="02020603050405020304" pitchFamily="18" charset="0"/>
                <a:cs typeface="Times New Roman" pitchFamily="18" charset="0"/>
              </a:rPr>
              <a:t>To smooth the use of resources for better assignment and levelling of Manpower, equipment, materials, subcontractors, and </a:t>
            </a:r>
            <a:r>
              <a:rPr lang="en-US" sz="2000" kern="0" dirty="0" smtClean="0">
                <a:solidFill>
                  <a:srgbClr val="0033CC"/>
                </a:solidFill>
                <a:latin typeface="Times New Roman" panose="02020603050405020304" pitchFamily="18" charset="0"/>
                <a:cs typeface="Times New Roman" pitchFamily="18" charset="0"/>
              </a:rPr>
              <a:t>information</a:t>
            </a:r>
          </a:p>
          <a:p>
            <a:pPr algn="just" defTabSz="742927" eaLnBrk="0" fontAlgn="base" hangingPunct="0">
              <a:spcBef>
                <a:spcPts val="975"/>
              </a:spcBef>
              <a:spcAft>
                <a:spcPct val="0"/>
              </a:spcAft>
              <a:buClr>
                <a:srgbClr val="FF0000"/>
              </a:buClr>
              <a:defRPr/>
            </a:pPr>
            <a:r>
              <a:rPr lang="en-US" sz="2000" kern="0" dirty="0" smtClean="0">
                <a:solidFill>
                  <a:schemeClr val="accent5">
                    <a:lumMod val="50000"/>
                  </a:schemeClr>
                </a:solidFill>
                <a:latin typeface="Times New Roman" panose="02020603050405020304" pitchFamily="18" charset="0"/>
                <a:cs typeface="Times New Roman" pitchFamily="18" charset="0"/>
              </a:rPr>
              <a:t>To </a:t>
            </a:r>
            <a:r>
              <a:rPr lang="en-US" sz="2000" kern="0" dirty="0">
                <a:solidFill>
                  <a:schemeClr val="accent5">
                    <a:lumMod val="50000"/>
                  </a:schemeClr>
                </a:solidFill>
                <a:latin typeface="Times New Roman" panose="02020603050405020304" pitchFamily="18" charset="0"/>
                <a:cs typeface="Times New Roman" pitchFamily="18" charset="0"/>
              </a:rPr>
              <a:t>estimate cost properly for finding optimum project budget (money resource) and close management control </a:t>
            </a:r>
            <a:endParaRPr lang="en-US" sz="2000" kern="0" dirty="0" smtClean="0">
              <a:solidFill>
                <a:schemeClr val="accent5">
                  <a:lumMod val="50000"/>
                </a:schemeClr>
              </a:solidFill>
              <a:latin typeface="Times New Roman" panose="02020603050405020304" pitchFamily="18" charset="0"/>
              <a:cs typeface="Times New Roman" pitchFamily="18" charset="0"/>
            </a:endParaRPr>
          </a:p>
          <a:p>
            <a:pPr algn="just" defTabSz="742927" eaLnBrk="0" fontAlgn="base" hangingPunct="0">
              <a:spcBef>
                <a:spcPts val="975"/>
              </a:spcBef>
              <a:spcAft>
                <a:spcPct val="0"/>
              </a:spcAft>
              <a:buClr>
                <a:srgbClr val="FF0000"/>
              </a:buClr>
              <a:defRPr/>
            </a:pPr>
            <a:r>
              <a:rPr lang="en-US" sz="2000" kern="0" dirty="0" smtClean="0">
                <a:latin typeface="Times New Roman" panose="02020603050405020304" pitchFamily="18" charset="0"/>
                <a:cs typeface="Times New Roman" pitchFamily="18" charset="0"/>
              </a:rPr>
              <a:t>To </a:t>
            </a:r>
            <a:r>
              <a:rPr lang="en-US" sz="2000" kern="0" dirty="0">
                <a:latin typeface="Times New Roman" panose="02020603050405020304" pitchFamily="18" charset="0"/>
                <a:cs typeface="Times New Roman" pitchFamily="18" charset="0"/>
              </a:rPr>
              <a:t>schedule resource constraints properly to take care of shortage of </a:t>
            </a:r>
            <a:r>
              <a:rPr lang="en-US" sz="2000" kern="0" dirty="0" smtClean="0">
                <a:latin typeface="Times New Roman" panose="02020603050405020304" pitchFamily="18" charset="0"/>
                <a:cs typeface="Times New Roman" pitchFamily="18" charset="0"/>
              </a:rPr>
              <a:t>resources</a:t>
            </a:r>
          </a:p>
          <a:p>
            <a:pPr algn="just" defTabSz="742927" eaLnBrk="0" fontAlgn="base" hangingPunct="0">
              <a:spcBef>
                <a:spcPts val="975"/>
              </a:spcBef>
              <a:spcAft>
                <a:spcPct val="0"/>
              </a:spcAft>
              <a:buClr>
                <a:srgbClr val="FF0000"/>
              </a:buClr>
              <a:defRPr/>
            </a:pPr>
            <a:r>
              <a:rPr lang="en-US" sz="2000" kern="0" dirty="0" smtClean="0">
                <a:solidFill>
                  <a:srgbClr val="7030A0"/>
                </a:solidFill>
                <a:latin typeface="Times New Roman" panose="02020603050405020304" pitchFamily="18" charset="0"/>
                <a:cs typeface="Times New Roman" pitchFamily="18" charset="0"/>
              </a:rPr>
              <a:t>Note: </a:t>
            </a:r>
            <a:r>
              <a:rPr lang="en-US" sz="2000" b="1" kern="0" dirty="0" smtClean="0">
                <a:solidFill>
                  <a:srgbClr val="7030A0"/>
                </a:solidFill>
                <a:latin typeface="Times New Roman" panose="02020603050405020304" pitchFamily="18" charset="0"/>
                <a:cs typeface="Times New Roman" pitchFamily="18" charset="0"/>
              </a:rPr>
              <a:t>Duration </a:t>
            </a:r>
            <a:r>
              <a:rPr lang="en-US" sz="2000" b="1" kern="0" dirty="0">
                <a:solidFill>
                  <a:srgbClr val="7030A0"/>
                </a:solidFill>
                <a:latin typeface="Times New Roman" panose="02020603050405020304" pitchFamily="18" charset="0"/>
                <a:cs typeface="Times New Roman" pitchFamily="18" charset="0"/>
              </a:rPr>
              <a:t>of a project may be increased by delaying the late start</a:t>
            </a:r>
            <a:r>
              <a:rPr lang="en-US" sz="2000" kern="0" dirty="0">
                <a:solidFill>
                  <a:srgbClr val="7030A0"/>
                </a:solidFill>
                <a:latin typeface="Times New Roman" panose="02020603050405020304" pitchFamily="18" charset="0"/>
                <a:cs typeface="Times New Roman" pitchFamily="18" charset="0"/>
              </a:rPr>
              <a:t> of some of its activities </a:t>
            </a:r>
            <a:r>
              <a:rPr lang="en-US" sz="2000" b="1" kern="0" dirty="0">
                <a:solidFill>
                  <a:srgbClr val="7030A0"/>
                </a:solidFill>
                <a:latin typeface="Times New Roman" panose="02020603050405020304" pitchFamily="18" charset="0"/>
                <a:cs typeface="Times New Roman" pitchFamily="18" charset="0"/>
              </a:rPr>
              <a:t>if resources are not adequate </a:t>
            </a:r>
            <a:r>
              <a:rPr lang="en-US" sz="2000" kern="0" dirty="0">
                <a:solidFill>
                  <a:srgbClr val="7030A0"/>
                </a:solidFill>
                <a:latin typeface="Times New Roman" panose="02020603050405020304" pitchFamily="18" charset="0"/>
                <a:cs typeface="Times New Roman" pitchFamily="18" charset="0"/>
              </a:rPr>
              <a:t>to meet peak </a:t>
            </a:r>
            <a:r>
              <a:rPr lang="en-US" sz="2000" kern="0" dirty="0" smtClean="0">
                <a:solidFill>
                  <a:srgbClr val="7030A0"/>
                </a:solidFill>
                <a:latin typeface="Times New Roman" panose="02020603050405020304" pitchFamily="18" charset="0"/>
                <a:cs typeface="Times New Roman" pitchFamily="18" charset="0"/>
              </a:rPr>
              <a:t>demands</a:t>
            </a:r>
            <a:r>
              <a:rPr lang="en-US" sz="2000" kern="0" dirty="0">
                <a:solidFill>
                  <a:srgbClr val="7030A0"/>
                </a:solidFill>
                <a:latin typeface="Times New Roman" panose="02020603050405020304" pitchFamily="18" charset="0"/>
                <a:cs typeface="Times New Roman" pitchFamily="18" charset="0"/>
              </a:rPr>
              <a:t> </a:t>
            </a:r>
            <a:endParaRPr lang="en-GB" dirty="0">
              <a:solidFill>
                <a:srgbClr val="7030A0"/>
              </a:solidFill>
            </a:endParaRPr>
          </a:p>
        </p:txBody>
      </p:sp>
    </p:spTree>
    <p:extLst>
      <p:ext uri="{BB962C8B-B14F-4D97-AF65-F5344CB8AC3E}">
        <p14:creationId xmlns:p14="http://schemas.microsoft.com/office/powerpoint/2010/main" val="415503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Goal of Resource Allocation/Planning</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6</a:t>
            </a:fld>
            <a:endParaRPr lang="en-US"/>
          </a:p>
        </p:txBody>
      </p:sp>
      <p:sp>
        <p:nvSpPr>
          <p:cNvPr id="6" name="Content Placeholder 5"/>
          <p:cNvSpPr>
            <a:spLocks noGrp="1"/>
          </p:cNvSpPr>
          <p:nvPr>
            <p:ph sz="quarter" idx="1"/>
          </p:nvPr>
        </p:nvSpPr>
        <p:spPr/>
        <p:txBody>
          <a:bodyPr/>
          <a:lstStyle/>
          <a:p>
            <a:pPr algn="just" defTabSz="742927" eaLnBrk="0" fontAlgn="base" hangingPunct="0">
              <a:spcBef>
                <a:spcPts val="1462"/>
              </a:spcBef>
              <a:spcAft>
                <a:spcPct val="0"/>
              </a:spcAft>
            </a:pPr>
            <a:r>
              <a:rPr lang="en-US" sz="2400" kern="0" dirty="0">
                <a:solidFill>
                  <a:srgbClr val="3A34BC"/>
                </a:solidFill>
                <a:latin typeface="Times New Roman" panose="02020603050405020304" pitchFamily="18" charset="0"/>
                <a:cs typeface="Times New Roman" panose="02020603050405020304" pitchFamily="18" charset="0"/>
              </a:rPr>
              <a:t>The basic objective of resource management is to supply and support field operations with the resources required so that established time objectives can be met and costs can be kept within the budget. </a:t>
            </a:r>
          </a:p>
          <a:p>
            <a:pPr algn="just" defTabSz="742927" eaLnBrk="0" fontAlgn="base" hangingPunct="0">
              <a:spcBef>
                <a:spcPts val="1462"/>
              </a:spcBef>
              <a:spcAft>
                <a:spcPct val="0"/>
              </a:spcAft>
            </a:pPr>
            <a:r>
              <a:rPr lang="en-US" sz="2400" kern="0" dirty="0">
                <a:solidFill>
                  <a:srgbClr val="2F0765"/>
                </a:solidFill>
                <a:latin typeface="Times New Roman" panose="02020603050405020304" pitchFamily="18" charset="0"/>
                <a:cs typeface="Times New Roman" panose="02020603050405020304" pitchFamily="18" charset="0"/>
              </a:rPr>
              <a:t>Hence, the goal is to optimize use of limited resources</a:t>
            </a:r>
          </a:p>
          <a:p>
            <a:pPr algn="just" defTabSz="742927" eaLnBrk="0" fontAlgn="base" hangingPunct="0">
              <a:spcBef>
                <a:spcPts val="1462"/>
              </a:spcBef>
              <a:spcAft>
                <a:spcPct val="0"/>
              </a:spcAft>
            </a:pPr>
            <a:r>
              <a:rPr lang="en-US" sz="2400" kern="0" dirty="0">
                <a:solidFill>
                  <a:srgbClr val="C00000"/>
                </a:solidFill>
                <a:latin typeface="Times New Roman" panose="02020603050405020304" pitchFamily="18" charset="0"/>
                <a:cs typeface="Times New Roman" panose="02020603050405020304" pitchFamily="18" charset="0"/>
              </a:rPr>
              <a:t>This </a:t>
            </a:r>
            <a:r>
              <a:rPr lang="en-US" sz="2400" kern="0" dirty="0" smtClean="0">
                <a:solidFill>
                  <a:srgbClr val="C00000"/>
                </a:solidFill>
                <a:latin typeface="Times New Roman" panose="02020603050405020304" pitchFamily="18" charset="0"/>
                <a:cs typeface="Times New Roman" panose="02020603050405020304" pitchFamily="18" charset="0"/>
              </a:rPr>
              <a:t>requires </a:t>
            </a:r>
            <a:r>
              <a:rPr lang="en-US" sz="2400" kern="0" dirty="0">
                <a:solidFill>
                  <a:srgbClr val="C00000"/>
                </a:solidFill>
                <a:latin typeface="Times New Roman" panose="02020603050405020304" pitchFamily="18" charset="0"/>
                <a:cs typeface="Times New Roman" panose="02020603050405020304" pitchFamily="18" charset="0"/>
              </a:rPr>
              <a:t>making trade-offs</a:t>
            </a:r>
          </a:p>
          <a:p>
            <a:pPr marL="719524" lvl="1" indent="-342900" algn="just" defTabSz="742927" eaLnBrk="0" fontAlgn="base" hangingPunct="0">
              <a:spcBef>
                <a:spcPts val="487"/>
              </a:spcBef>
              <a:spcAft>
                <a:spcPct val="0"/>
              </a:spcAft>
            </a:pPr>
            <a:r>
              <a:rPr lang="en-US" sz="2400" kern="0" dirty="0">
                <a:solidFill>
                  <a:srgbClr val="7030A0"/>
                </a:solidFill>
                <a:latin typeface="Times New Roman" panose="02020603050405020304" pitchFamily="18" charset="0"/>
                <a:cs typeface="Times New Roman" panose="02020603050405020304" pitchFamily="18" charset="0"/>
              </a:rPr>
              <a:t>time constrained</a:t>
            </a:r>
          </a:p>
          <a:p>
            <a:pPr marL="719524" lvl="1" indent="-342900" algn="just" defTabSz="742927" eaLnBrk="0" fontAlgn="base" hangingPunct="0">
              <a:spcBef>
                <a:spcPts val="487"/>
              </a:spcBef>
              <a:spcAft>
                <a:spcPct val="0"/>
              </a:spcAft>
            </a:pPr>
            <a:r>
              <a:rPr lang="en-US" sz="2400" kern="0" dirty="0">
                <a:solidFill>
                  <a:srgbClr val="7030A0"/>
                </a:solidFill>
                <a:latin typeface="Times New Roman" panose="02020603050405020304" pitchFamily="18" charset="0"/>
                <a:cs typeface="Times New Roman" panose="02020603050405020304" pitchFamily="18" charset="0"/>
              </a:rPr>
              <a:t>resource constrained</a:t>
            </a:r>
          </a:p>
        </p:txBody>
      </p:sp>
    </p:spTree>
    <p:extLst>
      <p:ext uri="{BB962C8B-B14F-4D97-AF65-F5344CB8AC3E}">
        <p14:creationId xmlns:p14="http://schemas.microsoft.com/office/powerpoint/2010/main" val="22012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Effect of Limited Resources on Schedule slack</a:t>
            </a:r>
            <a:endParaRPr lang="en-GB" sz="2400" b="1" dirty="0"/>
          </a:p>
        </p:txBody>
      </p:sp>
      <p:sp>
        <p:nvSpPr>
          <p:cNvPr id="3" name="Date Placeholder 2"/>
          <p:cNvSpPr>
            <a:spLocks noGrp="1"/>
          </p:cNvSpPr>
          <p:nvPr>
            <p:ph type="dt" sz="half" idx="10"/>
          </p:nvPr>
        </p:nvSpPr>
        <p:spPr/>
        <p:txBody>
          <a:bodyPr/>
          <a:lstStyle/>
          <a:p>
            <a:fld id="{559DCD2B-E2F0-4F69-A2E4-4CF1128C32EA}"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7</a:t>
            </a:fld>
            <a:endParaRPr lang="en-US"/>
          </a:p>
        </p:txBody>
      </p:sp>
      <p:sp>
        <p:nvSpPr>
          <p:cNvPr id="6" name="Content Placeholder 5"/>
          <p:cNvSpPr>
            <a:spLocks noGrp="1"/>
          </p:cNvSpPr>
          <p:nvPr>
            <p:ph sz="quarter" idx="4294967295"/>
          </p:nvPr>
        </p:nvSpPr>
        <p:spPr>
          <a:xfrm>
            <a:off x="301752" y="1477345"/>
            <a:ext cx="3355975" cy="4572000"/>
          </a:xfrm>
        </p:spPr>
        <p:txBody>
          <a:bodyPr>
            <a:normAutofit lnSpcReduction="10000"/>
          </a:bodyPr>
          <a:lstStyle/>
          <a:p>
            <a:pPr algn="just"/>
            <a:r>
              <a:rPr lang="en-US" sz="2000" kern="0" dirty="0">
                <a:solidFill>
                  <a:prstClr val="black"/>
                </a:solidFill>
                <a:latin typeface="Times New Roman" panose="02020603050405020304" pitchFamily="18" charset="0"/>
                <a:cs typeface="Times New Roman" panose="02020603050405020304" pitchFamily="18" charset="0"/>
              </a:rPr>
              <a:t>Assume that activities “C” and “G” each require the use of a special piece of equipment, such a </a:t>
            </a:r>
            <a:r>
              <a:rPr lang="en-US" sz="2000" b="1" kern="0" dirty="0">
                <a:solidFill>
                  <a:prstClr val="black"/>
                </a:solidFill>
                <a:latin typeface="Times New Roman" panose="02020603050405020304" pitchFamily="18" charset="0"/>
                <a:cs typeface="Times New Roman" panose="02020603050405020304" pitchFamily="18" charset="0"/>
              </a:rPr>
              <a:t>hoist crane</a:t>
            </a:r>
            <a:r>
              <a:rPr lang="en-US" sz="2000" kern="0" dirty="0">
                <a:solidFill>
                  <a:prstClr val="black"/>
                </a:solidFill>
                <a:latin typeface="Times New Roman" panose="02020603050405020304" pitchFamily="18" charset="0"/>
                <a:cs typeface="Times New Roman" panose="02020603050405020304" pitchFamily="18" charset="0"/>
              </a:rPr>
              <a:t>. But only </a:t>
            </a:r>
            <a:r>
              <a:rPr lang="en-US" sz="2000" b="1" kern="0" dirty="0">
                <a:solidFill>
                  <a:prstClr val="black"/>
                </a:solidFill>
                <a:latin typeface="Times New Roman" panose="02020603050405020304" pitchFamily="18" charset="0"/>
                <a:cs typeface="Times New Roman" panose="02020603050405020304" pitchFamily="18" charset="0"/>
              </a:rPr>
              <a:t>one crane </a:t>
            </a:r>
            <a:r>
              <a:rPr lang="en-US" sz="2000" kern="0" dirty="0">
                <a:solidFill>
                  <a:prstClr val="black"/>
                </a:solidFill>
                <a:latin typeface="Times New Roman" panose="02020603050405020304" pitchFamily="18" charset="0"/>
                <a:cs typeface="Times New Roman" panose="02020603050405020304" pitchFamily="18" charset="0"/>
              </a:rPr>
              <a:t>is available</a:t>
            </a:r>
            <a:r>
              <a:rPr lang="en-US" sz="2000" kern="0" dirty="0" smtClean="0">
                <a:solidFill>
                  <a:prstClr val="black"/>
                </a:solidFill>
                <a:latin typeface="Times New Roman" panose="02020603050405020304" pitchFamily="18" charset="0"/>
                <a:cs typeface="Times New Roman" panose="02020603050405020304" pitchFamily="18" charset="0"/>
              </a:rPr>
              <a:t>.</a:t>
            </a:r>
          </a:p>
          <a:p>
            <a:pPr algn="just"/>
            <a:r>
              <a:rPr lang="en-US" sz="2000" kern="0" dirty="0">
                <a:solidFill>
                  <a:srgbClr val="2F0765"/>
                </a:solidFill>
                <a:latin typeface="Times New Roman" panose="02020603050405020304" pitchFamily="18" charset="0"/>
                <a:cs typeface="Times New Roman" panose="02020603050405020304" pitchFamily="18" charset="0"/>
              </a:rPr>
              <a:t>The direct result of this </a:t>
            </a:r>
            <a:r>
              <a:rPr lang="en-US" sz="2000" b="1" kern="0" dirty="0">
                <a:solidFill>
                  <a:srgbClr val="2F0765"/>
                </a:solidFill>
                <a:latin typeface="Times New Roman" panose="02020603050405020304" pitchFamily="18" charset="0"/>
                <a:cs typeface="Times New Roman" panose="02020603050405020304" pitchFamily="18" charset="0"/>
              </a:rPr>
              <a:t>resource constraint is that activities “C” and “G” can not be performed simultaneously</a:t>
            </a:r>
            <a:r>
              <a:rPr lang="en-US" sz="2000" kern="0" dirty="0">
                <a:solidFill>
                  <a:srgbClr val="2F0765"/>
                </a:solidFill>
                <a:latin typeface="Times New Roman" panose="02020603050405020304" pitchFamily="18" charset="0"/>
                <a:cs typeface="Times New Roman" panose="02020603050405020304" pitchFamily="18" charset="0"/>
              </a:rPr>
              <a:t> as indicated by the ES time-only schedule. </a:t>
            </a:r>
            <a:r>
              <a:rPr lang="en-US" sz="2000" b="1" kern="0" dirty="0">
                <a:solidFill>
                  <a:srgbClr val="2F0765"/>
                </a:solidFill>
                <a:latin typeface="Times New Roman" panose="02020603050405020304" pitchFamily="18" charset="0"/>
                <a:cs typeface="Times New Roman" panose="02020603050405020304" pitchFamily="18" charset="0"/>
              </a:rPr>
              <a:t>One</a:t>
            </a:r>
            <a:r>
              <a:rPr lang="en-US" sz="2000" kern="0" dirty="0">
                <a:solidFill>
                  <a:srgbClr val="2F0765"/>
                </a:solidFill>
                <a:latin typeface="Times New Roman" panose="02020603050405020304" pitchFamily="18" charset="0"/>
                <a:cs typeface="Times New Roman" panose="02020603050405020304" pitchFamily="18" charset="0"/>
              </a:rPr>
              <a:t> or the other of the activities in each pair </a:t>
            </a:r>
            <a:r>
              <a:rPr lang="en-US" sz="2000" b="1" kern="0" dirty="0">
                <a:solidFill>
                  <a:srgbClr val="2F0765"/>
                </a:solidFill>
                <a:latin typeface="Times New Roman" panose="02020603050405020304" pitchFamily="18" charset="0"/>
                <a:cs typeface="Times New Roman" panose="02020603050405020304" pitchFamily="18" charset="0"/>
              </a:rPr>
              <a:t>must be given priority</a:t>
            </a:r>
            <a:r>
              <a:rPr lang="en-US" sz="2000" kern="0" dirty="0" smtClean="0">
                <a:solidFill>
                  <a:srgbClr val="2F0765"/>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3810000" y="1600200"/>
            <a:ext cx="4858860" cy="2431272"/>
          </a:xfrm>
          <a:prstGeom prst="rect">
            <a:avLst/>
          </a:prstGeom>
        </p:spPr>
      </p:pic>
      <p:pic>
        <p:nvPicPr>
          <p:cNvPr id="10" name="Picture 9"/>
          <p:cNvPicPr>
            <a:picLocks noChangeAspect="1"/>
          </p:cNvPicPr>
          <p:nvPr/>
        </p:nvPicPr>
        <p:blipFill>
          <a:blip r:embed="rId3"/>
          <a:stretch>
            <a:fillRect/>
          </a:stretch>
        </p:blipFill>
        <p:spPr>
          <a:xfrm>
            <a:off x="4114800" y="4092225"/>
            <a:ext cx="4395584" cy="2204107"/>
          </a:xfrm>
          <a:prstGeom prst="rect">
            <a:avLst/>
          </a:prstGeom>
        </p:spPr>
      </p:pic>
    </p:spTree>
    <p:extLst>
      <p:ext uri="{BB962C8B-B14F-4D97-AF65-F5344CB8AC3E}">
        <p14:creationId xmlns:p14="http://schemas.microsoft.com/office/powerpoint/2010/main" val="24119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Contd.</a:t>
            </a:r>
            <a:endParaRPr lang="en-GB" b="1" dirty="0"/>
          </a:p>
        </p:txBody>
      </p:sp>
      <p:sp>
        <p:nvSpPr>
          <p:cNvPr id="3" name="Date Placeholder 2"/>
          <p:cNvSpPr>
            <a:spLocks noGrp="1"/>
          </p:cNvSpPr>
          <p:nvPr>
            <p:ph type="dt" sz="half" idx="10"/>
          </p:nvPr>
        </p:nvSpPr>
        <p:spPr/>
        <p:txBody>
          <a:bodyPr/>
          <a:lstStyle/>
          <a:p>
            <a:fld id="{559DCD2B-E2F0-4F69-A2E4-4CF1128C32EA}"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8</a:t>
            </a:fld>
            <a:endParaRPr lang="en-US"/>
          </a:p>
        </p:txBody>
      </p:sp>
      <p:sp>
        <p:nvSpPr>
          <p:cNvPr id="6" name="Content Placeholder 5"/>
          <p:cNvSpPr>
            <a:spLocks noGrp="1"/>
          </p:cNvSpPr>
          <p:nvPr>
            <p:ph sz="quarter" idx="1"/>
          </p:nvPr>
        </p:nvSpPr>
        <p:spPr>
          <a:xfrm>
            <a:off x="301752" y="1527048"/>
            <a:ext cx="8385048" cy="4572000"/>
          </a:xfrm>
        </p:spPr>
        <p:txBody>
          <a:bodyPr>
            <a:normAutofit/>
          </a:bodyPr>
          <a:lstStyle/>
          <a:p>
            <a:pPr algn="just" defTabSz="742927" eaLnBrk="0" fontAlgn="base" hangingPunct="0">
              <a:spcBef>
                <a:spcPct val="0"/>
              </a:spcBef>
              <a:spcAft>
                <a:spcPct val="0"/>
              </a:spcAft>
              <a:buClr>
                <a:srgbClr val="FF0000"/>
              </a:buClr>
              <a:defRPr/>
            </a:pPr>
            <a:r>
              <a:rPr lang="en-US" sz="2400" kern="0" dirty="0" smtClean="0">
                <a:solidFill>
                  <a:prstClr val="black"/>
                </a:solidFill>
                <a:latin typeface="Times New Roman" panose="02020603050405020304" pitchFamily="18" charset="0"/>
                <a:cs typeface="Times New Roman" panose="02020603050405020304" pitchFamily="18" charset="0"/>
              </a:rPr>
              <a:t>Resource </a:t>
            </a:r>
            <a:r>
              <a:rPr lang="en-US" sz="2400" kern="0" dirty="0">
                <a:solidFill>
                  <a:prstClr val="black"/>
                </a:solidFill>
                <a:latin typeface="Times New Roman" panose="02020603050405020304" pitchFamily="18" charset="0"/>
                <a:cs typeface="Times New Roman" panose="02020603050405020304" pitchFamily="18" charset="0"/>
              </a:rPr>
              <a:t>constraints reduce the total amount of schedule slack.</a:t>
            </a:r>
          </a:p>
          <a:p>
            <a:pPr algn="just" defTabSz="742927" eaLnBrk="0" fontAlgn="base" hangingPunct="0">
              <a:spcBef>
                <a:spcPct val="0"/>
              </a:spcBef>
              <a:spcAft>
                <a:spcPct val="0"/>
              </a:spcAft>
              <a:buClr>
                <a:srgbClr val="FF0000"/>
              </a:buClr>
              <a:defRPr/>
            </a:pPr>
            <a:endParaRPr lang="en-US" sz="2400" kern="0" dirty="0">
              <a:solidFill>
                <a:prstClr val="black"/>
              </a:solidFill>
              <a:latin typeface="Times New Roman" panose="02020603050405020304" pitchFamily="18" charset="0"/>
              <a:cs typeface="Times New Roman" panose="02020603050405020304" pitchFamily="18" charset="0"/>
            </a:endParaRPr>
          </a:p>
          <a:p>
            <a:pPr algn="just" defTabSz="742927" eaLnBrk="0" fontAlgn="base" hangingPunct="0">
              <a:spcBef>
                <a:spcPct val="0"/>
              </a:spcBef>
              <a:spcAft>
                <a:spcPct val="0"/>
              </a:spcAft>
              <a:buClr>
                <a:srgbClr val="FF0000"/>
              </a:buClr>
              <a:defRPr/>
            </a:pPr>
            <a:r>
              <a:rPr lang="en-US" sz="2400" b="1" kern="0" dirty="0">
                <a:solidFill>
                  <a:srgbClr val="0033CC"/>
                </a:solidFill>
                <a:latin typeface="Times New Roman" panose="02020603050405020304" pitchFamily="18" charset="0"/>
                <a:cs typeface="Times New Roman" panose="02020603050405020304" pitchFamily="18" charset="0"/>
              </a:rPr>
              <a:t>Slack</a:t>
            </a:r>
            <a:r>
              <a:rPr lang="en-US" sz="2400" kern="0" dirty="0">
                <a:solidFill>
                  <a:srgbClr val="0033CC"/>
                </a:solidFill>
                <a:latin typeface="Times New Roman" panose="02020603050405020304" pitchFamily="18" charset="0"/>
                <a:cs typeface="Times New Roman" panose="02020603050405020304" pitchFamily="18" charset="0"/>
              </a:rPr>
              <a:t> depends both upon </a:t>
            </a:r>
            <a:r>
              <a:rPr lang="en-US" sz="2400" b="1" kern="0" dirty="0">
                <a:solidFill>
                  <a:srgbClr val="0033CC"/>
                </a:solidFill>
                <a:latin typeface="Times New Roman" panose="02020603050405020304" pitchFamily="18" charset="0"/>
                <a:cs typeface="Times New Roman" panose="02020603050405020304" pitchFamily="18" charset="0"/>
              </a:rPr>
              <a:t>activity relationships</a:t>
            </a:r>
            <a:r>
              <a:rPr lang="en-US" sz="2400" kern="0" dirty="0">
                <a:solidFill>
                  <a:srgbClr val="0033CC"/>
                </a:solidFill>
                <a:latin typeface="Times New Roman" panose="02020603050405020304" pitchFamily="18" charset="0"/>
                <a:cs typeface="Times New Roman" panose="02020603050405020304" pitchFamily="18" charset="0"/>
              </a:rPr>
              <a:t> and </a:t>
            </a:r>
            <a:r>
              <a:rPr lang="en-US" sz="2400" b="1" kern="0" dirty="0">
                <a:solidFill>
                  <a:srgbClr val="0033CC"/>
                </a:solidFill>
                <a:latin typeface="Times New Roman" panose="02020603050405020304" pitchFamily="18" charset="0"/>
                <a:cs typeface="Times New Roman" panose="02020603050405020304" pitchFamily="18" charset="0"/>
              </a:rPr>
              <a:t>resource limitations</a:t>
            </a:r>
            <a:r>
              <a:rPr lang="en-US" sz="2400" kern="0" dirty="0">
                <a:solidFill>
                  <a:srgbClr val="0033CC"/>
                </a:solidFill>
                <a:latin typeface="Times New Roman" panose="02020603050405020304" pitchFamily="18" charset="0"/>
                <a:cs typeface="Times New Roman" panose="02020603050405020304" pitchFamily="18" charset="0"/>
              </a:rPr>
              <a:t>.</a:t>
            </a:r>
          </a:p>
          <a:p>
            <a:pPr algn="just" defTabSz="742927" eaLnBrk="0" fontAlgn="base" hangingPunct="0">
              <a:spcBef>
                <a:spcPct val="0"/>
              </a:spcBef>
              <a:spcAft>
                <a:spcPct val="0"/>
              </a:spcAft>
              <a:buClr>
                <a:srgbClr val="FF0000"/>
              </a:buClr>
              <a:defRPr/>
            </a:pPr>
            <a:endParaRPr lang="en-US" sz="2400" kern="0" dirty="0">
              <a:solidFill>
                <a:prstClr val="black"/>
              </a:solidFill>
              <a:latin typeface="Times New Roman" panose="02020603050405020304" pitchFamily="18" charset="0"/>
              <a:cs typeface="Times New Roman" panose="02020603050405020304" pitchFamily="18" charset="0"/>
            </a:endParaRPr>
          </a:p>
          <a:p>
            <a:pPr algn="just" defTabSz="742927" eaLnBrk="0" fontAlgn="base" hangingPunct="0">
              <a:spcBef>
                <a:spcPct val="0"/>
              </a:spcBef>
              <a:spcAft>
                <a:spcPct val="0"/>
              </a:spcAft>
              <a:buClr>
                <a:srgbClr val="FF0000"/>
              </a:buClr>
              <a:defRPr/>
            </a:pPr>
            <a:r>
              <a:rPr lang="en-US" sz="2400" kern="0" dirty="0">
                <a:solidFill>
                  <a:srgbClr val="2F0765"/>
                </a:solidFill>
                <a:latin typeface="Times New Roman" panose="02020603050405020304" pitchFamily="18" charset="0"/>
                <a:cs typeface="Times New Roman" panose="02020603050405020304" pitchFamily="18" charset="0"/>
              </a:rPr>
              <a:t>The </a:t>
            </a:r>
            <a:r>
              <a:rPr lang="en-US" sz="2400" b="1" kern="0" dirty="0">
                <a:solidFill>
                  <a:srgbClr val="2F0765"/>
                </a:solidFill>
                <a:latin typeface="Times New Roman" panose="02020603050405020304" pitchFamily="18" charset="0"/>
                <a:cs typeface="Times New Roman" panose="02020603050405020304" pitchFamily="18" charset="0"/>
              </a:rPr>
              <a:t>critical path in resource-constrained schedule</a:t>
            </a:r>
            <a:r>
              <a:rPr lang="en-US" sz="2400" kern="0" dirty="0">
                <a:solidFill>
                  <a:srgbClr val="2F0765"/>
                </a:solidFill>
                <a:latin typeface="Times New Roman" panose="02020603050405020304" pitchFamily="18" charset="0"/>
                <a:cs typeface="Times New Roman" panose="02020603050405020304" pitchFamily="18" charset="0"/>
              </a:rPr>
              <a:t> may not be the </a:t>
            </a:r>
            <a:r>
              <a:rPr lang="en-US" sz="2400" b="1" kern="0" dirty="0">
                <a:solidFill>
                  <a:srgbClr val="2F0765"/>
                </a:solidFill>
                <a:latin typeface="Times New Roman" panose="02020603050405020304" pitchFamily="18" charset="0"/>
                <a:cs typeface="Times New Roman" panose="02020603050405020304" pitchFamily="18" charset="0"/>
              </a:rPr>
              <a:t>same continuous chain(s) of activities</a:t>
            </a:r>
            <a:r>
              <a:rPr lang="en-US" sz="2400" kern="0" dirty="0">
                <a:solidFill>
                  <a:srgbClr val="2F0765"/>
                </a:solidFill>
                <a:latin typeface="Times New Roman" panose="02020603050405020304" pitchFamily="18" charset="0"/>
                <a:cs typeface="Times New Roman" panose="02020603050405020304" pitchFamily="18" charset="0"/>
              </a:rPr>
              <a:t> as occurring in the unlimited resources schedule.</a:t>
            </a:r>
          </a:p>
          <a:p>
            <a:endParaRPr lang="en-GB" dirty="0"/>
          </a:p>
          <a:p>
            <a:endParaRPr lang="en-GB" dirty="0"/>
          </a:p>
        </p:txBody>
      </p:sp>
    </p:spTree>
    <p:extLst>
      <p:ext uri="{BB962C8B-B14F-4D97-AF65-F5344CB8AC3E}">
        <p14:creationId xmlns:p14="http://schemas.microsoft.com/office/powerpoint/2010/main" val="153064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Project Resource Requirement</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October 30, 2016</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9</a:t>
            </a:fld>
            <a:endParaRPr lang="en-US"/>
          </a:p>
        </p:txBody>
      </p:sp>
      <p:sp>
        <p:nvSpPr>
          <p:cNvPr id="6" name="Content Placeholder 5"/>
          <p:cNvSpPr>
            <a:spLocks noGrp="1"/>
          </p:cNvSpPr>
          <p:nvPr>
            <p:ph sz="quarter" idx="4294967295"/>
          </p:nvPr>
        </p:nvSpPr>
        <p:spPr>
          <a:xfrm>
            <a:off x="126274" y="1525813"/>
            <a:ext cx="4267200" cy="4572000"/>
          </a:xfrm>
        </p:spPr>
        <p:txBody>
          <a:bodyPr>
            <a:normAutofit/>
          </a:bodyPr>
          <a:lstStyle/>
          <a:p>
            <a:r>
              <a:rPr lang="en-US" sz="2000" dirty="0" smtClean="0"/>
              <a:t>Resource Loading Diagram</a:t>
            </a:r>
          </a:p>
          <a:p>
            <a:pPr lvl="1"/>
            <a:r>
              <a:rPr lang="en-US" sz="2000" b="1" kern="0" dirty="0" smtClean="0">
                <a:solidFill>
                  <a:srgbClr val="2F0765"/>
                </a:solidFill>
                <a:latin typeface="Times New Roman" panose="02020603050405020304" pitchFamily="18" charset="0"/>
                <a:cs typeface="Times New Roman" panose="02020603050405020304" pitchFamily="18" charset="0"/>
              </a:rPr>
              <a:t>A diagram </a:t>
            </a:r>
            <a:r>
              <a:rPr lang="en-US" sz="2000" b="1" kern="0" dirty="0">
                <a:solidFill>
                  <a:srgbClr val="2F0765"/>
                </a:solidFill>
                <a:latin typeface="Times New Roman" panose="02020603050405020304" pitchFamily="18" charset="0"/>
                <a:cs typeface="Times New Roman" panose="02020603050405020304" pitchFamily="18" charset="0"/>
              </a:rPr>
              <a:t>that highlights the period-by-period </a:t>
            </a:r>
            <a:r>
              <a:rPr lang="en-US" sz="2000" kern="0" dirty="0">
                <a:solidFill>
                  <a:srgbClr val="2F0765"/>
                </a:solidFill>
                <a:latin typeface="Times New Roman" panose="02020603050405020304" pitchFamily="18" charset="0"/>
                <a:cs typeface="Times New Roman" panose="02020603050405020304" pitchFamily="18" charset="0"/>
              </a:rPr>
              <a:t>resource implications of a particular project </a:t>
            </a:r>
            <a:r>
              <a:rPr lang="en-US" sz="2000" kern="0" dirty="0" smtClean="0">
                <a:solidFill>
                  <a:srgbClr val="2F0765"/>
                </a:solidFill>
                <a:latin typeface="Times New Roman" panose="02020603050405020304" pitchFamily="18" charset="0"/>
                <a:cs typeface="Times New Roman" panose="02020603050405020304" pitchFamily="18" charset="0"/>
              </a:rPr>
              <a:t>schedule</a:t>
            </a:r>
          </a:p>
          <a:p>
            <a:r>
              <a:rPr lang="en-US" sz="2000" kern="0" dirty="0">
                <a:solidFill>
                  <a:srgbClr val="0033CC"/>
                </a:solidFill>
                <a:latin typeface="Times New Roman" panose="02020603050405020304" pitchFamily="18" charset="0"/>
                <a:cs typeface="Times New Roman" panose="02020603050405020304" pitchFamily="18" charset="0"/>
              </a:rPr>
              <a:t>Project Resource Requirement = </a:t>
            </a:r>
          </a:p>
          <a:p>
            <a:pPr lvl="1"/>
            <a:r>
              <a:rPr lang="en-US" sz="2000" kern="0" dirty="0">
                <a:solidFill>
                  <a:srgbClr val="0033CC"/>
                </a:solidFill>
                <a:latin typeface="Times New Roman" panose="02020603050405020304" pitchFamily="18" charset="0"/>
                <a:cs typeface="Times New Roman" panose="02020603050405020304" pitchFamily="18" charset="0"/>
              </a:rPr>
              <a:t>Resource Loading Diagram = </a:t>
            </a:r>
          </a:p>
          <a:p>
            <a:pPr lvl="2"/>
            <a:r>
              <a:rPr lang="en-US" kern="0" dirty="0">
                <a:solidFill>
                  <a:srgbClr val="0033CC"/>
                </a:solidFill>
                <a:latin typeface="Times New Roman" panose="02020603050405020304" pitchFamily="18" charset="0"/>
                <a:cs typeface="Times New Roman" panose="02020603050405020304" pitchFamily="18" charset="0"/>
              </a:rPr>
              <a:t>Resource Histogram  = </a:t>
            </a:r>
          </a:p>
          <a:p>
            <a:pPr lvl="3"/>
            <a:r>
              <a:rPr lang="en-US" kern="0" dirty="0">
                <a:solidFill>
                  <a:srgbClr val="0033CC"/>
                </a:solidFill>
                <a:latin typeface="Times New Roman" panose="02020603050405020304" pitchFamily="18" charset="0"/>
                <a:cs typeface="Times New Roman" panose="02020603050405020304" pitchFamily="18" charset="0"/>
              </a:rPr>
              <a:t>Resource Profile and S curve</a:t>
            </a:r>
          </a:p>
          <a:p>
            <a:endParaRPr lang="en-GB" dirty="0"/>
          </a:p>
        </p:txBody>
      </p:sp>
      <p:pic>
        <p:nvPicPr>
          <p:cNvPr id="10" name="Picture 9"/>
          <p:cNvPicPr>
            <a:picLocks noChangeAspect="1"/>
          </p:cNvPicPr>
          <p:nvPr/>
        </p:nvPicPr>
        <p:blipFill>
          <a:blip r:embed="rId3"/>
          <a:stretch>
            <a:fillRect/>
          </a:stretch>
        </p:blipFill>
        <p:spPr>
          <a:xfrm>
            <a:off x="4800600" y="1468636"/>
            <a:ext cx="4108688" cy="2571985"/>
          </a:xfrm>
          <a:prstGeom prst="rect">
            <a:avLst/>
          </a:prstGeom>
        </p:spPr>
      </p:pic>
      <p:pic>
        <p:nvPicPr>
          <p:cNvPr id="11" name="Picture 10"/>
          <p:cNvPicPr>
            <a:picLocks noChangeAspect="1"/>
          </p:cNvPicPr>
          <p:nvPr/>
        </p:nvPicPr>
        <p:blipFill>
          <a:blip r:embed="rId4"/>
          <a:stretch>
            <a:fillRect/>
          </a:stretch>
        </p:blipFill>
        <p:spPr>
          <a:xfrm>
            <a:off x="5486400" y="4040621"/>
            <a:ext cx="2473483" cy="2161193"/>
          </a:xfrm>
          <a:prstGeom prst="rect">
            <a:avLst/>
          </a:prstGeom>
        </p:spPr>
      </p:pic>
    </p:spTree>
    <p:extLst>
      <p:ext uri="{BB962C8B-B14F-4D97-AF65-F5344CB8AC3E}">
        <p14:creationId xmlns:p14="http://schemas.microsoft.com/office/powerpoint/2010/main" val="220070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310DA89CC9D4C95ADEB31B3960639" ma:contentTypeVersion="1" ma:contentTypeDescription="Create a new document." ma:contentTypeScope="" ma:versionID="50ef57a4d5791843afc5755fefddbd2f">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C4963-5A36-4685-8720-D652C9C55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2A4C6D2-5977-44AE-8B4D-3745800C3303}">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465D0974-466A-40E0-ABFB-655FDF2A39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4707</TotalTime>
  <Words>2023</Words>
  <Application>Microsoft Office PowerPoint</Application>
  <PresentationFormat>On-screen Show (4:3)</PresentationFormat>
  <Paragraphs>1448</Paragraphs>
  <Slides>26</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8" baseType="lpstr">
      <vt:lpstr>Agency FB</vt:lpstr>
      <vt:lpstr>Algerian</vt:lpstr>
      <vt:lpstr>Arial</vt:lpstr>
      <vt:lpstr>Calibri</vt:lpstr>
      <vt:lpstr>Georgia</vt:lpstr>
      <vt:lpstr>Symbol</vt:lpstr>
      <vt:lpstr>Times New Roman</vt:lpstr>
      <vt:lpstr>Wingdings</vt:lpstr>
      <vt:lpstr>Wingdings 2</vt:lpstr>
      <vt:lpstr>Civic</vt:lpstr>
      <vt:lpstr>Equation</vt:lpstr>
      <vt:lpstr>Worksheet</vt:lpstr>
      <vt:lpstr>ENGINEERING MANAGEMENT (GE 404)</vt:lpstr>
      <vt:lpstr>Contents</vt:lpstr>
      <vt:lpstr>Objectives of the Present lecture</vt:lpstr>
      <vt:lpstr>Resource Allocation</vt:lpstr>
      <vt:lpstr>Why Resource Allocation?</vt:lpstr>
      <vt:lpstr>Goal of Resource Allocation/Planning</vt:lpstr>
      <vt:lpstr>Effect of Limited Resources on Schedule slack</vt:lpstr>
      <vt:lpstr>Contd.</vt:lpstr>
      <vt:lpstr>Project Resource Requirement</vt:lpstr>
      <vt:lpstr>Project Resource Requirement (Contd.)</vt:lpstr>
      <vt:lpstr>Resource Loading Diagram (Based on ES schedule)</vt:lpstr>
      <vt:lpstr>Resource Loading Diagram (Based on LS schedule)</vt:lpstr>
      <vt:lpstr>Management of Resources—Resource Allocation (Main Aspects)</vt:lpstr>
      <vt:lpstr>Cumulative Resource Requirement Curve</vt:lpstr>
      <vt:lpstr>Resource allocation measures</vt:lpstr>
      <vt:lpstr>Significance of Resource Criticality Index </vt:lpstr>
      <vt:lpstr>Scheduling Activities with Limited Resources</vt:lpstr>
      <vt:lpstr>Series Method</vt:lpstr>
      <vt:lpstr>PowerPoint Presentation</vt:lpstr>
      <vt:lpstr>Problem-1</vt:lpstr>
      <vt:lpstr> Solution</vt:lpstr>
      <vt:lpstr>PowerPoint Presentation</vt:lpstr>
      <vt:lpstr>Solution (b)</vt:lpstr>
      <vt:lpstr>Multiple Project Scheduling Interactions</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404 (Engineering Management)</dc:title>
  <dc:creator>Nadeem Siddiqui</dc:creator>
  <cp:lastModifiedBy>Nadeem</cp:lastModifiedBy>
  <cp:revision>282</cp:revision>
  <cp:lastPrinted>2016-10-30T10:40:45Z</cp:lastPrinted>
  <dcterms:modified xsi:type="dcterms:W3CDTF">2016-10-30T11:32:43Z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0x010100BEA310DA89CC9D4C95ADEB31B3960639</vt:lpwstr>
  </property>
</Properties>
</file>