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01" r:id="rId1"/>
  </p:sldMasterIdLst>
  <p:notesMasterIdLst>
    <p:notesMasterId r:id="rId10"/>
  </p:notesMasterIdLst>
  <p:sldIdLst>
    <p:sldId id="256" r:id="rId2"/>
    <p:sldId id="259" r:id="rId3"/>
    <p:sldId id="265" r:id="rId4"/>
    <p:sldId id="270" r:id="rId5"/>
    <p:sldId id="271" r:id="rId6"/>
    <p:sldId id="272" r:id="rId7"/>
    <p:sldId id="274" r:id="rId8"/>
    <p:sldId id="275" r:id="rId9"/>
  </p:sldIdLst>
  <p:sldSz cx="12192000" cy="6858000"/>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beer bin humaid" initials="abh" lastIdx="1" clrIdx="0">
    <p:extLst>
      <p:ext uri="{19B8F6BF-5375-455C-9EA6-DF929625EA0E}">
        <p15:presenceInfo xmlns:p15="http://schemas.microsoft.com/office/powerpoint/2012/main" userId="50afb68889cfac3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005" autoAdjust="0"/>
    <p:restoredTop sz="94660"/>
  </p:normalViewPr>
  <p:slideViewPr>
    <p:cSldViewPr snapToGrid="0">
      <p:cViewPr varScale="1">
        <p:scale>
          <a:sx n="70" d="100"/>
          <a:sy n="70" d="100"/>
        </p:scale>
        <p:origin x="536" y="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4-10-13T23:04:35.484" idx="1">
    <p:pos x="7670" y="10"/>
    <p:text/>
    <p:extLst>
      <p:ext uri="{C676402C-5697-4E1C-873F-D02D1690AC5C}">
        <p15:threadingInfo xmlns:p15="http://schemas.microsoft.com/office/powerpoint/2012/main" timeZoneBias="-18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SA"/>
          </a:p>
        </p:txBody>
      </p:sp>
      <p:sp>
        <p:nvSpPr>
          <p:cNvPr id="3" name="Date Placeholder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5BEA6539-20EB-47B4-A945-0B971186D8BA}" type="datetimeFigureOut">
              <a:rPr lang="ar-SA" smtClean="0"/>
              <a:t>26/05/36</a:t>
            </a:fld>
            <a:endParaRPr lang="ar-S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S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Footer Placeholder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SA"/>
          </a:p>
        </p:txBody>
      </p:sp>
      <p:sp>
        <p:nvSpPr>
          <p:cNvPr id="7" name="Slide Number Placeholder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2286E250-1DD0-466C-A60F-21ECDE0BFCC1}" type="slidenum">
              <a:rPr lang="ar-SA" smtClean="0"/>
              <a:t>‹#›</a:t>
            </a:fld>
            <a:endParaRPr lang="ar-SA"/>
          </a:p>
        </p:txBody>
      </p:sp>
    </p:spTree>
    <p:extLst>
      <p:ext uri="{BB962C8B-B14F-4D97-AF65-F5344CB8AC3E}">
        <p14:creationId xmlns:p14="http://schemas.microsoft.com/office/powerpoint/2010/main" val="264054341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a:p>
        </p:txBody>
      </p:sp>
      <p:sp>
        <p:nvSpPr>
          <p:cNvPr id="4" name="Slide Number Placeholder 3"/>
          <p:cNvSpPr>
            <a:spLocks noGrp="1"/>
          </p:cNvSpPr>
          <p:nvPr>
            <p:ph type="sldNum" sz="quarter" idx="10"/>
          </p:nvPr>
        </p:nvSpPr>
        <p:spPr/>
        <p:txBody>
          <a:bodyPr/>
          <a:lstStyle/>
          <a:p>
            <a:fld id="{2286E250-1DD0-466C-A60F-21ECDE0BFCC1}" type="slidenum">
              <a:rPr lang="ar-SA" smtClean="0"/>
              <a:t>1</a:t>
            </a:fld>
            <a:endParaRPr lang="ar-SA"/>
          </a:p>
        </p:txBody>
      </p:sp>
    </p:spTree>
    <p:extLst>
      <p:ext uri="{BB962C8B-B14F-4D97-AF65-F5344CB8AC3E}">
        <p14:creationId xmlns:p14="http://schemas.microsoft.com/office/powerpoint/2010/main" val="31126092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ar-S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ar-SA"/>
          </a:p>
        </p:txBody>
      </p:sp>
      <p:sp>
        <p:nvSpPr>
          <p:cNvPr id="4" name="Date Placeholder 3"/>
          <p:cNvSpPr>
            <a:spLocks noGrp="1"/>
          </p:cNvSpPr>
          <p:nvPr>
            <p:ph type="dt" sz="half" idx="10"/>
          </p:nvPr>
        </p:nvSpPr>
        <p:spPr/>
        <p:txBody>
          <a:bodyPr/>
          <a:lstStyle/>
          <a:p>
            <a:fld id="{A470248F-906E-4DA5-BE30-E214F0544CD1}" type="datetimeFigureOut">
              <a:rPr lang="ar-SA" smtClean="0"/>
              <a:t>26/05/36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EF02581F-5963-48E8-A49D-16744DB2C94E}" type="slidenum">
              <a:rPr lang="ar-SA" smtClean="0"/>
              <a:t>‹#›</a:t>
            </a:fld>
            <a:endParaRPr lang="ar-SA"/>
          </a:p>
        </p:txBody>
      </p:sp>
    </p:spTree>
    <p:extLst>
      <p:ext uri="{BB962C8B-B14F-4D97-AF65-F5344CB8AC3E}">
        <p14:creationId xmlns:p14="http://schemas.microsoft.com/office/powerpoint/2010/main" val="31008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A470248F-906E-4DA5-BE30-E214F0544CD1}" type="datetimeFigureOut">
              <a:rPr lang="ar-SA" smtClean="0"/>
              <a:t>26/05/36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EF02581F-5963-48E8-A49D-16744DB2C94E}" type="slidenum">
              <a:rPr lang="ar-SA" smtClean="0"/>
              <a:t>‹#›</a:t>
            </a:fld>
            <a:endParaRPr lang="ar-SA"/>
          </a:p>
        </p:txBody>
      </p:sp>
    </p:spTree>
    <p:extLst>
      <p:ext uri="{BB962C8B-B14F-4D97-AF65-F5344CB8AC3E}">
        <p14:creationId xmlns:p14="http://schemas.microsoft.com/office/powerpoint/2010/main" val="4086479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A470248F-906E-4DA5-BE30-E214F0544CD1}" type="datetimeFigureOut">
              <a:rPr lang="ar-SA" smtClean="0"/>
              <a:t>26/05/36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EF02581F-5963-48E8-A49D-16744DB2C94E}" type="slidenum">
              <a:rPr lang="ar-SA" smtClean="0"/>
              <a:t>‹#›</a:t>
            </a:fld>
            <a:endParaRPr lang="ar-SA"/>
          </a:p>
        </p:txBody>
      </p:sp>
    </p:spTree>
    <p:extLst>
      <p:ext uri="{BB962C8B-B14F-4D97-AF65-F5344CB8AC3E}">
        <p14:creationId xmlns:p14="http://schemas.microsoft.com/office/powerpoint/2010/main" val="957067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A470248F-906E-4DA5-BE30-E214F0544CD1}" type="datetimeFigureOut">
              <a:rPr lang="ar-SA" smtClean="0"/>
              <a:t>26/05/36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EF02581F-5963-48E8-A49D-16744DB2C94E}" type="slidenum">
              <a:rPr lang="ar-SA" smtClean="0"/>
              <a:t>‹#›</a:t>
            </a:fld>
            <a:endParaRPr lang="ar-SA"/>
          </a:p>
        </p:txBody>
      </p:sp>
    </p:spTree>
    <p:extLst>
      <p:ext uri="{BB962C8B-B14F-4D97-AF65-F5344CB8AC3E}">
        <p14:creationId xmlns:p14="http://schemas.microsoft.com/office/powerpoint/2010/main" val="40030132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ar-S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70248F-906E-4DA5-BE30-E214F0544CD1}" type="datetimeFigureOut">
              <a:rPr lang="ar-SA" smtClean="0"/>
              <a:t>26/05/36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EF02581F-5963-48E8-A49D-16744DB2C94E}" type="slidenum">
              <a:rPr lang="ar-SA" smtClean="0"/>
              <a:t>‹#›</a:t>
            </a:fld>
            <a:endParaRPr lang="ar-SA"/>
          </a:p>
        </p:txBody>
      </p:sp>
    </p:spTree>
    <p:extLst>
      <p:ext uri="{BB962C8B-B14F-4D97-AF65-F5344CB8AC3E}">
        <p14:creationId xmlns:p14="http://schemas.microsoft.com/office/powerpoint/2010/main" val="361345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Date Placeholder 4"/>
          <p:cNvSpPr>
            <a:spLocks noGrp="1"/>
          </p:cNvSpPr>
          <p:nvPr>
            <p:ph type="dt" sz="half" idx="10"/>
          </p:nvPr>
        </p:nvSpPr>
        <p:spPr/>
        <p:txBody>
          <a:bodyPr/>
          <a:lstStyle/>
          <a:p>
            <a:fld id="{A470248F-906E-4DA5-BE30-E214F0544CD1}" type="datetimeFigureOut">
              <a:rPr lang="ar-SA" smtClean="0"/>
              <a:t>26/05/36</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EF02581F-5963-48E8-A49D-16744DB2C94E}" type="slidenum">
              <a:rPr lang="ar-SA" smtClean="0"/>
              <a:t>‹#›</a:t>
            </a:fld>
            <a:endParaRPr lang="ar-SA"/>
          </a:p>
        </p:txBody>
      </p:sp>
    </p:spTree>
    <p:extLst>
      <p:ext uri="{BB962C8B-B14F-4D97-AF65-F5344CB8AC3E}">
        <p14:creationId xmlns:p14="http://schemas.microsoft.com/office/powerpoint/2010/main" val="3490925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ar-S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Date Placeholder 6"/>
          <p:cNvSpPr>
            <a:spLocks noGrp="1"/>
          </p:cNvSpPr>
          <p:nvPr>
            <p:ph type="dt" sz="half" idx="10"/>
          </p:nvPr>
        </p:nvSpPr>
        <p:spPr/>
        <p:txBody>
          <a:bodyPr/>
          <a:lstStyle/>
          <a:p>
            <a:fld id="{A470248F-906E-4DA5-BE30-E214F0544CD1}" type="datetimeFigureOut">
              <a:rPr lang="ar-SA" smtClean="0"/>
              <a:t>26/05/36</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EF02581F-5963-48E8-A49D-16744DB2C94E}" type="slidenum">
              <a:rPr lang="ar-SA" smtClean="0"/>
              <a:t>‹#›</a:t>
            </a:fld>
            <a:endParaRPr lang="ar-SA"/>
          </a:p>
        </p:txBody>
      </p:sp>
    </p:spTree>
    <p:extLst>
      <p:ext uri="{BB962C8B-B14F-4D97-AF65-F5344CB8AC3E}">
        <p14:creationId xmlns:p14="http://schemas.microsoft.com/office/powerpoint/2010/main" val="109231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Date Placeholder 2"/>
          <p:cNvSpPr>
            <a:spLocks noGrp="1"/>
          </p:cNvSpPr>
          <p:nvPr>
            <p:ph type="dt" sz="half" idx="10"/>
          </p:nvPr>
        </p:nvSpPr>
        <p:spPr/>
        <p:txBody>
          <a:bodyPr/>
          <a:lstStyle/>
          <a:p>
            <a:fld id="{A470248F-906E-4DA5-BE30-E214F0544CD1}" type="datetimeFigureOut">
              <a:rPr lang="ar-SA" smtClean="0"/>
              <a:t>26/05/36</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EF02581F-5963-48E8-A49D-16744DB2C94E}" type="slidenum">
              <a:rPr lang="ar-SA" smtClean="0"/>
              <a:t>‹#›</a:t>
            </a:fld>
            <a:endParaRPr lang="ar-SA"/>
          </a:p>
        </p:txBody>
      </p:sp>
    </p:spTree>
    <p:extLst>
      <p:ext uri="{BB962C8B-B14F-4D97-AF65-F5344CB8AC3E}">
        <p14:creationId xmlns:p14="http://schemas.microsoft.com/office/powerpoint/2010/main" val="329570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70248F-906E-4DA5-BE30-E214F0544CD1}" type="datetimeFigureOut">
              <a:rPr lang="ar-SA" smtClean="0"/>
              <a:t>26/05/36</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EF02581F-5963-48E8-A49D-16744DB2C94E}" type="slidenum">
              <a:rPr lang="ar-SA" smtClean="0"/>
              <a:t>‹#›</a:t>
            </a:fld>
            <a:endParaRPr lang="ar-SA"/>
          </a:p>
        </p:txBody>
      </p:sp>
    </p:spTree>
    <p:extLst>
      <p:ext uri="{BB962C8B-B14F-4D97-AF65-F5344CB8AC3E}">
        <p14:creationId xmlns:p14="http://schemas.microsoft.com/office/powerpoint/2010/main" val="2652539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ar-S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70248F-906E-4DA5-BE30-E214F0544CD1}" type="datetimeFigureOut">
              <a:rPr lang="ar-SA" smtClean="0"/>
              <a:t>26/05/36</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EF02581F-5963-48E8-A49D-16744DB2C94E}" type="slidenum">
              <a:rPr lang="ar-SA" smtClean="0"/>
              <a:t>‹#›</a:t>
            </a:fld>
            <a:endParaRPr lang="ar-SA"/>
          </a:p>
        </p:txBody>
      </p:sp>
    </p:spTree>
    <p:extLst>
      <p:ext uri="{BB962C8B-B14F-4D97-AF65-F5344CB8AC3E}">
        <p14:creationId xmlns:p14="http://schemas.microsoft.com/office/powerpoint/2010/main" val="1029149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ar-S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70248F-906E-4DA5-BE30-E214F0544CD1}" type="datetimeFigureOut">
              <a:rPr lang="ar-SA" smtClean="0"/>
              <a:t>26/05/36</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EF02581F-5963-48E8-A49D-16744DB2C94E}" type="slidenum">
              <a:rPr lang="ar-SA" smtClean="0"/>
              <a:t>‹#›</a:t>
            </a:fld>
            <a:endParaRPr lang="ar-SA"/>
          </a:p>
        </p:txBody>
      </p:sp>
    </p:spTree>
    <p:extLst>
      <p:ext uri="{BB962C8B-B14F-4D97-AF65-F5344CB8AC3E}">
        <p14:creationId xmlns:p14="http://schemas.microsoft.com/office/powerpoint/2010/main" val="7565866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ar-S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A470248F-906E-4DA5-BE30-E214F0544CD1}" type="datetimeFigureOut">
              <a:rPr lang="ar-SA" smtClean="0"/>
              <a:t>26/05/36</a:t>
            </a:fld>
            <a:endParaRPr lang="ar-S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EF02581F-5963-48E8-A49D-16744DB2C94E}" type="slidenum">
              <a:rPr lang="ar-SA" smtClean="0"/>
              <a:t>‹#›</a:t>
            </a:fld>
            <a:endParaRPr lang="ar-SA"/>
          </a:p>
        </p:txBody>
      </p:sp>
    </p:spTree>
    <p:extLst>
      <p:ext uri="{BB962C8B-B14F-4D97-AF65-F5344CB8AC3E}">
        <p14:creationId xmlns:p14="http://schemas.microsoft.com/office/powerpoint/2010/main" val="1162770763"/>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Getting Started with Oracle11g</a:t>
            </a:r>
            <a:endParaRPr lang="ar-SA" dirty="0"/>
          </a:p>
        </p:txBody>
      </p:sp>
      <p:sp>
        <p:nvSpPr>
          <p:cNvPr id="3" name="Subtitle 2"/>
          <p:cNvSpPr>
            <a:spLocks noGrp="1"/>
          </p:cNvSpPr>
          <p:nvPr>
            <p:ph type="subTitle" idx="1"/>
          </p:nvPr>
        </p:nvSpPr>
        <p:spPr/>
        <p:txBody>
          <a:bodyPr/>
          <a:lstStyle/>
          <a:p>
            <a:r>
              <a:rPr lang="en-US" dirty="0" smtClean="0"/>
              <a:t>Abeer bin humaid</a:t>
            </a:r>
            <a:endParaRPr lang="ar-SA"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1379" y="855007"/>
            <a:ext cx="3853308" cy="1162636"/>
          </a:xfrm>
          <a:prstGeom prst="rect">
            <a:avLst/>
          </a:prstGeom>
        </p:spPr>
      </p:pic>
    </p:spTree>
    <p:extLst>
      <p:ext uri="{BB962C8B-B14F-4D97-AF65-F5344CB8AC3E}">
        <p14:creationId xmlns:p14="http://schemas.microsoft.com/office/powerpoint/2010/main" val="15291360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David" panose="020E0502060401010101" pitchFamily="34" charset="-79"/>
                <a:cs typeface="David" panose="020E0502060401010101" pitchFamily="34" charset="-79"/>
              </a:rPr>
              <a:t>Create database user</a:t>
            </a:r>
            <a:endParaRPr lang="ar-SA" b="1" dirty="0">
              <a:latin typeface="David" panose="020E0502060401010101" pitchFamily="34" charset="-79"/>
            </a:endParaRPr>
          </a:p>
        </p:txBody>
      </p:sp>
      <p:sp>
        <p:nvSpPr>
          <p:cNvPr id="5" name="Content Placeholder 4"/>
          <p:cNvSpPr>
            <a:spLocks noGrp="1"/>
          </p:cNvSpPr>
          <p:nvPr>
            <p:ph idx="1"/>
          </p:nvPr>
        </p:nvSpPr>
        <p:spPr/>
        <p:txBody>
          <a:bodyPr/>
          <a:lstStyle/>
          <a:p>
            <a:pPr marL="0" indent="0" algn="l">
              <a:buNone/>
            </a:pPr>
            <a:r>
              <a:rPr lang="en-US" dirty="0" smtClean="0">
                <a:effectLst/>
              </a:rPr>
              <a:t>You should create at least one database user that you will use to create database objects. </a:t>
            </a:r>
          </a:p>
          <a:p>
            <a:pPr marL="0" indent="0" algn="l">
              <a:buNone/>
            </a:pPr>
            <a:endParaRPr lang="en-US" dirty="0"/>
          </a:p>
          <a:p>
            <a:pPr marL="0" indent="0" algn="l">
              <a:buNone/>
            </a:pPr>
            <a:r>
              <a:rPr lang="en-US" dirty="0" smtClean="0">
                <a:effectLst/>
              </a:rPr>
              <a:t>A database user is a type of database object: a user is associated with a database schema, you connect to the database as a database user, and the database user is the owner of any database objects (tables and so on) that you create in the schema associated with the user.</a:t>
            </a:r>
            <a:endParaRPr lang="ar-SA" dirty="0"/>
          </a:p>
        </p:txBody>
      </p:sp>
    </p:spTree>
    <p:extLst>
      <p:ext uri="{BB962C8B-B14F-4D97-AF65-F5344CB8AC3E}">
        <p14:creationId xmlns:p14="http://schemas.microsoft.com/office/powerpoint/2010/main" val="35367293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David" panose="020E0502060401010101" pitchFamily="34" charset="-79"/>
                <a:cs typeface="David" panose="020E0502060401010101" pitchFamily="34" charset="-79"/>
              </a:rPr>
              <a:t>Create database user</a:t>
            </a:r>
            <a:endParaRPr lang="ar-SA" dirty="0"/>
          </a:p>
        </p:txBody>
      </p:sp>
      <p:sp>
        <p:nvSpPr>
          <p:cNvPr id="3" name="Content Placeholder 2"/>
          <p:cNvSpPr>
            <a:spLocks noGrp="1"/>
          </p:cNvSpPr>
          <p:nvPr>
            <p:ph idx="1"/>
          </p:nvPr>
        </p:nvSpPr>
        <p:spPr/>
        <p:txBody>
          <a:bodyPr/>
          <a:lstStyle/>
          <a:p>
            <a:pPr marL="0" indent="0" algn="l">
              <a:buNone/>
            </a:pPr>
            <a:r>
              <a:rPr lang="en-US" dirty="0" smtClean="0"/>
              <a:t>Two ways to create new user :</a:t>
            </a:r>
          </a:p>
          <a:p>
            <a:pPr marL="0" indent="0" algn="l">
              <a:buNone/>
            </a:pPr>
            <a:endParaRPr lang="en-US" dirty="0" smtClean="0"/>
          </a:p>
          <a:p>
            <a:pPr marL="0" indent="0" algn="l">
              <a:buNone/>
            </a:pPr>
            <a:r>
              <a:rPr lang="en-US" b="1" dirty="0" smtClean="0">
                <a:latin typeface="David" panose="020E0502060401010101" pitchFamily="34" charset="-79"/>
                <a:cs typeface="David" panose="020E0502060401010101" pitchFamily="34" charset="-79"/>
              </a:rPr>
              <a:t>1- Using SQL command line</a:t>
            </a:r>
          </a:p>
          <a:p>
            <a:pPr marL="0" indent="0" algn="l">
              <a:buNone/>
            </a:pPr>
            <a:r>
              <a:rPr lang="en-US" b="1" dirty="0" smtClean="0">
                <a:latin typeface="David" panose="020E0502060401010101" pitchFamily="34" charset="-79"/>
                <a:cs typeface="David" panose="020E0502060401010101" pitchFamily="34" charset="-79"/>
              </a:rPr>
              <a:t>2- Using SQL DEVELOPER (this is the way we are going to use in lab)</a:t>
            </a:r>
            <a:endParaRPr lang="ar-SA" b="1" dirty="0">
              <a:latin typeface="David" panose="020E0502060401010101" pitchFamily="34" charset="-79"/>
            </a:endParaRPr>
          </a:p>
        </p:txBody>
      </p:sp>
    </p:spTree>
    <p:extLst>
      <p:ext uri="{BB962C8B-B14F-4D97-AF65-F5344CB8AC3E}">
        <p14:creationId xmlns:p14="http://schemas.microsoft.com/office/powerpoint/2010/main" val="11310054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David" panose="020E0502060401010101" pitchFamily="34" charset="-79"/>
                <a:cs typeface="David" panose="020E0502060401010101" pitchFamily="34" charset="-79"/>
              </a:rPr>
              <a:t>2- using SQL DEVELOPER</a:t>
            </a:r>
            <a:endParaRPr lang="ar-SA" b="1" dirty="0">
              <a:latin typeface="David" panose="020E0502060401010101" pitchFamily="34" charset="-79"/>
            </a:endParaRPr>
          </a:p>
        </p:txBody>
      </p:sp>
      <p:sp>
        <p:nvSpPr>
          <p:cNvPr id="3" name="Content Placeholder 2"/>
          <p:cNvSpPr>
            <a:spLocks noGrp="1"/>
          </p:cNvSpPr>
          <p:nvPr>
            <p:ph idx="1"/>
          </p:nvPr>
        </p:nvSpPr>
        <p:spPr/>
        <p:txBody>
          <a:bodyPr>
            <a:normAutofit/>
          </a:bodyPr>
          <a:lstStyle/>
          <a:p>
            <a:pPr marL="0" indent="0" algn="l">
              <a:buNone/>
            </a:pPr>
            <a:r>
              <a:rPr lang="en-US" dirty="0" smtClean="0">
                <a:effectLst/>
              </a:rPr>
              <a:t>SQL Developer as an Alternative for Creating Database Users:</a:t>
            </a:r>
          </a:p>
          <a:p>
            <a:pPr marL="0" indent="0" algn="l">
              <a:buNone/>
            </a:pPr>
            <a:r>
              <a:rPr lang="en-US" dirty="0" smtClean="0">
                <a:effectLst/>
              </a:rPr>
              <a:t>Create a database connection for the SYSTEM user.</a:t>
            </a:r>
          </a:p>
          <a:p>
            <a:pPr marL="0" indent="0" algn="l">
              <a:buNone/>
            </a:pPr>
            <a:endParaRPr lang="ar-SA" dirty="0"/>
          </a:p>
        </p:txBody>
      </p:sp>
      <p:pic>
        <p:nvPicPr>
          <p:cNvPr id="4" name="Picture 3"/>
          <p:cNvPicPr>
            <a:picLocks noChangeAspect="1"/>
          </p:cNvPicPr>
          <p:nvPr/>
        </p:nvPicPr>
        <p:blipFill>
          <a:blip r:embed="rId2"/>
          <a:stretch>
            <a:fillRect/>
          </a:stretch>
        </p:blipFill>
        <p:spPr>
          <a:xfrm>
            <a:off x="978408" y="3054096"/>
            <a:ext cx="6379464" cy="3588449"/>
          </a:xfrm>
          <a:prstGeom prst="rect">
            <a:avLst/>
          </a:prstGeom>
        </p:spPr>
      </p:pic>
      <p:sp>
        <p:nvSpPr>
          <p:cNvPr id="5" name="TextBox 4"/>
          <p:cNvSpPr txBox="1"/>
          <p:nvPr/>
        </p:nvSpPr>
        <p:spPr>
          <a:xfrm>
            <a:off x="7833360" y="3524881"/>
            <a:ext cx="3044952" cy="1631216"/>
          </a:xfrm>
          <a:prstGeom prst="rect">
            <a:avLst/>
          </a:prstGeom>
          <a:noFill/>
        </p:spPr>
        <p:txBody>
          <a:bodyPr wrap="square" rtlCol="1">
            <a:spAutoFit/>
          </a:bodyPr>
          <a:lstStyle/>
          <a:p>
            <a:pPr algn="l"/>
            <a:r>
              <a:rPr lang="en-US" sz="2000" b="1" dirty="0" smtClean="0"/>
              <a:t>Write </a:t>
            </a:r>
            <a:r>
              <a:rPr lang="en-US" sz="2000" b="1" dirty="0" smtClean="0">
                <a:latin typeface="Miriam Fixed" panose="020B0509050101010101" pitchFamily="49" charset="-79"/>
                <a:cs typeface="Miriam Fixed" panose="020B0509050101010101" pitchFamily="49" charset="-79"/>
              </a:rPr>
              <a:t>SYSTEM</a:t>
            </a:r>
            <a:r>
              <a:rPr lang="en-US" sz="2000" b="1" dirty="0" smtClean="0"/>
              <a:t> as username</a:t>
            </a:r>
          </a:p>
          <a:p>
            <a:pPr algn="l"/>
            <a:endParaRPr lang="en-US" sz="2000" b="1" dirty="0" smtClean="0"/>
          </a:p>
          <a:p>
            <a:pPr algn="l"/>
            <a:r>
              <a:rPr lang="en-US" sz="2000" b="1" dirty="0" smtClean="0"/>
              <a:t>And password as you put when installing the oracle</a:t>
            </a:r>
            <a:endParaRPr lang="ar-SA" sz="2000" b="1" dirty="0"/>
          </a:p>
        </p:txBody>
      </p:sp>
      <p:cxnSp>
        <p:nvCxnSpPr>
          <p:cNvPr id="7" name="Straight Arrow Connector 6"/>
          <p:cNvCxnSpPr/>
          <p:nvPr/>
        </p:nvCxnSpPr>
        <p:spPr>
          <a:xfrm flipH="1">
            <a:off x="2414016" y="3346704"/>
            <a:ext cx="411480" cy="374904"/>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40773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David" panose="020E0502060401010101" pitchFamily="34" charset="-79"/>
                <a:cs typeface="David" panose="020E0502060401010101" pitchFamily="34" charset="-79"/>
              </a:rPr>
              <a:t>2- using SQL DEVELOPER</a:t>
            </a:r>
            <a:endParaRPr lang="ar-SA" dirty="0"/>
          </a:p>
        </p:txBody>
      </p:sp>
      <p:sp>
        <p:nvSpPr>
          <p:cNvPr id="3" name="Content Placeholder 2"/>
          <p:cNvSpPr>
            <a:spLocks noGrp="1"/>
          </p:cNvSpPr>
          <p:nvPr>
            <p:ph idx="1"/>
          </p:nvPr>
        </p:nvSpPr>
        <p:spPr/>
        <p:txBody>
          <a:bodyPr/>
          <a:lstStyle/>
          <a:p>
            <a:pPr marL="0" indent="0" algn="l">
              <a:buNone/>
            </a:pPr>
            <a:r>
              <a:rPr lang="en-US" dirty="0" smtClean="0">
                <a:effectLst/>
              </a:rPr>
              <a:t>Open that database connection for the SYSTEM user.</a:t>
            </a:r>
          </a:p>
          <a:p>
            <a:pPr marL="0" indent="0" algn="l">
              <a:buNone/>
            </a:pPr>
            <a:r>
              <a:rPr lang="en-US" dirty="0" smtClean="0">
                <a:effectLst/>
              </a:rPr>
              <a:t>Right-click the Other Users node in the Connections navigator under that connection . select Create user</a:t>
            </a:r>
          </a:p>
          <a:p>
            <a:endParaRPr lang="ar-SA" dirty="0"/>
          </a:p>
        </p:txBody>
      </p:sp>
      <p:pic>
        <p:nvPicPr>
          <p:cNvPr id="4" name="Picture 3"/>
          <p:cNvPicPr>
            <a:picLocks noChangeAspect="1"/>
          </p:cNvPicPr>
          <p:nvPr/>
        </p:nvPicPr>
        <p:blipFill>
          <a:blip r:embed="rId2"/>
          <a:stretch>
            <a:fillRect/>
          </a:stretch>
        </p:blipFill>
        <p:spPr>
          <a:xfrm>
            <a:off x="1838396" y="3252089"/>
            <a:ext cx="6052876" cy="3404743"/>
          </a:xfrm>
          <a:prstGeom prst="rect">
            <a:avLst/>
          </a:prstGeom>
        </p:spPr>
      </p:pic>
      <p:cxnSp>
        <p:nvCxnSpPr>
          <p:cNvPr id="6" name="Straight Arrow Connector 5"/>
          <p:cNvCxnSpPr/>
          <p:nvPr/>
        </p:nvCxnSpPr>
        <p:spPr>
          <a:xfrm flipH="1">
            <a:off x="3191256" y="4379976"/>
            <a:ext cx="621792" cy="493776"/>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7529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David" panose="020E0502060401010101" pitchFamily="34" charset="-79"/>
                <a:cs typeface="David" panose="020E0502060401010101" pitchFamily="34" charset="-79"/>
              </a:rPr>
              <a:t>2- using SQL DEVELOPER</a:t>
            </a:r>
            <a:endParaRPr lang="ar-SA" dirty="0"/>
          </a:p>
        </p:txBody>
      </p:sp>
      <p:sp>
        <p:nvSpPr>
          <p:cNvPr id="3" name="Content Placeholder 2"/>
          <p:cNvSpPr>
            <a:spLocks noGrp="1"/>
          </p:cNvSpPr>
          <p:nvPr>
            <p:ph idx="1"/>
          </p:nvPr>
        </p:nvSpPr>
        <p:spPr/>
        <p:txBody>
          <a:bodyPr/>
          <a:lstStyle/>
          <a:p>
            <a:pPr marL="0" indent="0" algn="l">
              <a:buNone/>
            </a:pPr>
            <a:r>
              <a:rPr lang="en-US" dirty="0" smtClean="0">
                <a:effectLst/>
              </a:rPr>
              <a:t>specify the necessary information. </a:t>
            </a:r>
          </a:p>
          <a:p>
            <a:pPr marL="0" indent="0" algn="l">
              <a:buNone/>
            </a:pPr>
            <a:r>
              <a:rPr lang="en-US" dirty="0" smtClean="0">
                <a:effectLst/>
              </a:rPr>
              <a:t>(Under System Privileges, grant ALTER SESSION, CREATE SESSION, CREATE DATABASE LINK, CREATE MATERIALIZED VIEW, CREATE PROCEDURE, CREATE PUBLIC SYNONYM, CREATE ROLE, CREATE SEQUENCE, CREATE SYNONYM, CREATE TABLE, CREATE TRIGGER, CREATE TYPE, CREATE VIEW, and UNLIMITED TABLESPACE.)</a:t>
            </a:r>
          </a:p>
          <a:p>
            <a:pPr marL="0" indent="0" algn="l">
              <a:buNone/>
            </a:pPr>
            <a:endParaRPr lang="ar-SA" dirty="0"/>
          </a:p>
        </p:txBody>
      </p:sp>
    </p:spTree>
    <p:extLst>
      <p:ext uri="{BB962C8B-B14F-4D97-AF65-F5344CB8AC3E}">
        <p14:creationId xmlns:p14="http://schemas.microsoft.com/office/powerpoint/2010/main" val="42345545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David" panose="020E0502060401010101" pitchFamily="34" charset="-79"/>
                <a:cs typeface="David" panose="020E0502060401010101" pitchFamily="34" charset="-79"/>
              </a:rPr>
              <a:t>2- using SQL DEVELOPER</a:t>
            </a:r>
            <a:endParaRPr lang="ar-SA" dirty="0"/>
          </a:p>
        </p:txBody>
      </p:sp>
      <p:pic>
        <p:nvPicPr>
          <p:cNvPr id="6" name="Content Placeholder 5"/>
          <p:cNvPicPr>
            <a:picLocks noGrp="1" noChangeAspect="1"/>
          </p:cNvPicPr>
          <p:nvPr>
            <p:ph idx="1"/>
          </p:nvPr>
        </p:nvPicPr>
        <p:blipFill>
          <a:blip r:embed="rId2"/>
          <a:stretch>
            <a:fillRect/>
          </a:stretch>
        </p:blipFill>
        <p:spPr>
          <a:xfrm>
            <a:off x="2228144" y="1825625"/>
            <a:ext cx="7735712" cy="4351338"/>
          </a:xfrm>
          <a:prstGeom prst="rect">
            <a:avLst/>
          </a:prstGeom>
        </p:spPr>
      </p:pic>
      <p:cxnSp>
        <p:nvCxnSpPr>
          <p:cNvPr id="9" name="Straight Arrow Connector 8"/>
          <p:cNvCxnSpPr/>
          <p:nvPr/>
        </p:nvCxnSpPr>
        <p:spPr>
          <a:xfrm flipH="1">
            <a:off x="5687568" y="2368296"/>
            <a:ext cx="408432" cy="347472"/>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74951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smtClean="0">
                <a:latin typeface="David" panose="020E0502060401010101" pitchFamily="34" charset="-79"/>
                <a:cs typeface="David" panose="020E0502060401010101" pitchFamily="34" charset="-79"/>
              </a:rPr>
              <a:t>2- using SQL DEVELOPER</a:t>
            </a:r>
            <a:endParaRPr lang="ar-SA" dirty="0"/>
          </a:p>
        </p:txBody>
      </p:sp>
      <p:pic>
        <p:nvPicPr>
          <p:cNvPr id="4" name="Content Placeholder 3"/>
          <p:cNvPicPr>
            <a:picLocks noGrp="1" noChangeAspect="1"/>
          </p:cNvPicPr>
          <p:nvPr>
            <p:ph idx="1"/>
          </p:nvPr>
        </p:nvPicPr>
        <p:blipFill>
          <a:blip r:embed="rId2"/>
          <a:stretch>
            <a:fillRect/>
          </a:stretch>
        </p:blipFill>
        <p:spPr>
          <a:xfrm>
            <a:off x="1048568" y="2156491"/>
            <a:ext cx="6806128" cy="3828447"/>
          </a:xfrm>
          <a:prstGeom prst="rect">
            <a:avLst/>
          </a:prstGeom>
        </p:spPr>
      </p:pic>
      <p:sp>
        <p:nvSpPr>
          <p:cNvPr id="5" name="TextBox 4"/>
          <p:cNvSpPr txBox="1"/>
          <p:nvPr/>
        </p:nvSpPr>
        <p:spPr>
          <a:xfrm>
            <a:off x="8119872" y="2395728"/>
            <a:ext cx="3337560" cy="2062103"/>
          </a:xfrm>
          <a:prstGeom prst="rect">
            <a:avLst/>
          </a:prstGeom>
          <a:noFill/>
        </p:spPr>
        <p:txBody>
          <a:bodyPr wrap="square" rtlCol="1">
            <a:spAutoFit/>
          </a:bodyPr>
          <a:lstStyle/>
          <a:p>
            <a:pPr algn="l"/>
            <a:r>
              <a:rPr lang="en-US" sz="3200" b="1" dirty="0" smtClean="0"/>
              <a:t>Or you can write your own command using the SQL tab </a:t>
            </a:r>
            <a:endParaRPr lang="ar-SA" sz="3200" b="1" dirty="0"/>
          </a:p>
        </p:txBody>
      </p:sp>
      <p:cxnSp>
        <p:nvCxnSpPr>
          <p:cNvPr id="7" name="Straight Arrow Connector 6"/>
          <p:cNvCxnSpPr/>
          <p:nvPr/>
        </p:nvCxnSpPr>
        <p:spPr>
          <a:xfrm flipH="1">
            <a:off x="4727448" y="2395728"/>
            <a:ext cx="429768" cy="438912"/>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775632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107</TotalTime>
  <Words>262</Words>
  <Application>Microsoft Office PowerPoint</Application>
  <PresentationFormat>Widescreen</PresentationFormat>
  <Paragraphs>27</Paragraphs>
  <Slides>8</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Calibri</vt:lpstr>
      <vt:lpstr>Calibri Light</vt:lpstr>
      <vt:lpstr>David</vt:lpstr>
      <vt:lpstr>Miriam Fixed</vt:lpstr>
      <vt:lpstr>Times New Roman</vt:lpstr>
      <vt:lpstr>Office Theme</vt:lpstr>
      <vt:lpstr>Getting Started with Oracle11g</vt:lpstr>
      <vt:lpstr>Create database user</vt:lpstr>
      <vt:lpstr>Create database user</vt:lpstr>
      <vt:lpstr>2- using SQL DEVELOPER</vt:lpstr>
      <vt:lpstr>2- using SQL DEVELOPER</vt:lpstr>
      <vt:lpstr>2- using SQL DEVELOPER</vt:lpstr>
      <vt:lpstr>2- using SQL DEVELOPER</vt:lpstr>
      <vt:lpstr>2- using SQL DEVELOPER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Started with Oracle11g</dc:title>
  <dc:creator>abeer bin humaid</dc:creator>
  <cp:lastModifiedBy>abeer bin humaid</cp:lastModifiedBy>
  <cp:revision>40</cp:revision>
  <dcterms:created xsi:type="dcterms:W3CDTF">2014-10-13T19:04:15Z</dcterms:created>
  <dcterms:modified xsi:type="dcterms:W3CDTF">2015-03-16T09:23:28Z</dcterms:modified>
</cp:coreProperties>
</file>