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9" r:id="rId20"/>
    <p:sldId id="280" r:id="rId21"/>
    <p:sldId id="282" r:id="rId22"/>
    <p:sldId id="281" r:id="rId23"/>
    <p:sldId id="283" r:id="rId24"/>
    <p:sldId id="284" r:id="rId25"/>
    <p:sldId id="285" r:id="rId26"/>
    <p:sldId id="273" r:id="rId27"/>
    <p:sldId id="274" r:id="rId28"/>
    <p:sldId id="275" r:id="rId29"/>
    <p:sldId id="286" r:id="rId30"/>
    <p:sldId id="276" r:id="rId31"/>
    <p:sldId id="287" r:id="rId32"/>
    <p:sldId id="294" r:id="rId33"/>
    <p:sldId id="295" r:id="rId34"/>
    <p:sldId id="298" r:id="rId35"/>
    <p:sldId id="296" r:id="rId36"/>
    <p:sldId id="300" r:id="rId37"/>
    <p:sldId id="288" r:id="rId38"/>
    <p:sldId id="289" r:id="rId39"/>
    <p:sldId id="299" r:id="rId40"/>
    <p:sldId id="302" r:id="rId41"/>
    <p:sldId id="303" r:id="rId42"/>
    <p:sldId id="301" r:id="rId43"/>
    <p:sldId id="304" r:id="rId44"/>
    <p:sldId id="305" r:id="rId45"/>
    <p:sldId id="306" r:id="rId46"/>
    <p:sldId id="290" r:id="rId47"/>
    <p:sldId id="291" r:id="rId48"/>
    <p:sldId id="292" r:id="rId49"/>
    <p:sldId id="293" r:id="rId50"/>
    <p:sldId id="307" r:id="rId51"/>
    <p:sldId id="310" r:id="rId52"/>
    <p:sldId id="309" r:id="rId53"/>
    <p:sldId id="311" r:id="rId54"/>
    <p:sldId id="312" r:id="rId55"/>
    <p:sldId id="313" r:id="rId56"/>
    <p:sldId id="314" r:id="rId57"/>
    <p:sldId id="308" r:id="rId58"/>
    <p:sldId id="27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4660"/>
  </p:normalViewPr>
  <p:slideViewPr>
    <p:cSldViewPr snapToGrid="0">
      <p:cViewPr varScale="1">
        <p:scale>
          <a:sx n="76" d="100"/>
          <a:sy n="76" d="100"/>
        </p:scale>
        <p:origin x="8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ABF6-E1B6-4184-9B4F-43DBE35D8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B0553-29D2-4362-B7FC-7551AC728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812C-86B5-4DDE-B7BA-03A65E91DBDD}"/>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545D535A-3700-427F-9775-36E245F83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B5BDD-BE4C-44E0-81F0-AB2CE55B5BCB}"/>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408705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35D1-5F39-4A50-A742-C3B96CF85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1DD06-9AFB-46F2-BAB2-530ADEE87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A3581-45BC-4A44-BBB1-DF08272DCE88}"/>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0BA67A94-836E-497A-ABEA-D733505AB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DFDAF-2FDD-48BB-A372-C64999860BAB}"/>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127615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5EB667-C05E-40D4-A1FB-A55C68B890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0D018E-DFFC-4444-9420-D73F16731B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5FDEB-E039-4444-9478-39734F5DF4B1}"/>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78FAC69F-7F90-41C4-9B9A-5E2EBDBD8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D0FDE-9CBF-4907-9794-9BB8C152A823}"/>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28970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45CD-2AC3-46B2-A036-42D1A2A99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2E26D-1CA1-4708-9D8B-6D898117D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9BF18-6566-41ED-AD65-2D8214ED196C}"/>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721AB7C6-FD15-4B9C-83D0-0927ADDB9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73D7C-175F-4179-8F63-6E48A2AEBEFB}"/>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396797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BFC2-3DCA-47A9-B74A-05F64CC8A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4E278-0F96-4F6F-B13B-9C550E0C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6939B-2304-4002-9C6D-4875FB0FE0F2}"/>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2DD1535D-CE0E-4148-936C-22EDE4576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4BE24-D4A6-4DCA-AACC-5C0F8C33BAEF}"/>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263360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3AA6-5884-4E37-9EF2-69344A392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70635F-65C8-4981-BD0A-578686DC9C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986B5-2B52-49B0-A76D-2FD84D1BD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8CB6-80B0-4251-8965-E7E081986551}"/>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6" name="Footer Placeholder 5">
            <a:extLst>
              <a:ext uri="{FF2B5EF4-FFF2-40B4-BE49-F238E27FC236}">
                <a16:creationId xmlns:a16="http://schemas.microsoft.com/office/drawing/2014/main" id="{CE0E6073-682D-4A8E-A071-F01430186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BA196-E31F-4B8E-99E3-6BCDB75CB6A3}"/>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90098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E59D-9580-45A7-92C7-168C57568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9BC004-BB36-4FE7-8FED-BD318A17B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843923-FD79-411A-92B8-8359E1855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664B74-6CA3-49D5-B48E-DEE23D118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B6164-562E-4DFF-9457-A07BC9A35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BA2648-704B-4630-9DA1-3141B8AB5F29}"/>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8" name="Footer Placeholder 7">
            <a:extLst>
              <a:ext uri="{FF2B5EF4-FFF2-40B4-BE49-F238E27FC236}">
                <a16:creationId xmlns:a16="http://schemas.microsoft.com/office/drawing/2014/main" id="{D9120FA4-EEB2-490F-8401-234030FB3D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181549-F0F8-4DD7-B1B3-859E433BD66A}"/>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298224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62E4-C157-4EAC-8CDB-C6E1EA013C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6E7BAE-E56B-4DFE-8188-1427F7FBBA3D}"/>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4" name="Footer Placeholder 3">
            <a:extLst>
              <a:ext uri="{FF2B5EF4-FFF2-40B4-BE49-F238E27FC236}">
                <a16:creationId xmlns:a16="http://schemas.microsoft.com/office/drawing/2014/main" id="{A33D27F0-C38E-4015-9809-9148543C7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413C2C-DF58-4988-BD3D-F6FD0CFB133C}"/>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189533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C4DAD-16CF-4091-B555-3FF2713C487E}"/>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3" name="Footer Placeholder 2">
            <a:extLst>
              <a:ext uri="{FF2B5EF4-FFF2-40B4-BE49-F238E27FC236}">
                <a16:creationId xmlns:a16="http://schemas.microsoft.com/office/drawing/2014/main" id="{45592806-24DB-40F6-BEC1-AF8F42A70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B999D-A6F3-4A0B-A7E3-3BDCF0C5E27A}"/>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227826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F2DA-C82F-4D1A-BDD4-9D025ED66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9849A-6EC9-4776-A733-5F34B520D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A91F5A-BC07-4AB9-B784-7562DD620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40C21-9E24-4249-AA75-8D637C0CF2B9}"/>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6" name="Footer Placeholder 5">
            <a:extLst>
              <a:ext uri="{FF2B5EF4-FFF2-40B4-BE49-F238E27FC236}">
                <a16:creationId xmlns:a16="http://schemas.microsoft.com/office/drawing/2014/main" id="{5BBC674C-763C-41F8-9CF7-102AB3A69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870CE-DEBA-4880-9FD4-78D6E4F7F739}"/>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226388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9B25-734C-4377-A90C-8B53CABB4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9EE79-3601-425E-ADE7-DC4DD1D90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8BD4A7-11A6-4A4C-860F-C5598277F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EC341-4E1B-4722-8C1D-9A3A2638F543}"/>
              </a:ext>
            </a:extLst>
          </p:cNvPr>
          <p:cNvSpPr>
            <a:spLocks noGrp="1"/>
          </p:cNvSpPr>
          <p:nvPr>
            <p:ph type="dt" sz="half" idx="10"/>
          </p:nvPr>
        </p:nvSpPr>
        <p:spPr/>
        <p:txBody>
          <a:bodyPr/>
          <a:lstStyle/>
          <a:p>
            <a:fld id="{71006B4A-8259-46D2-86BE-8DC1E0022383}" type="datetimeFigureOut">
              <a:rPr lang="en-US" smtClean="0"/>
              <a:t>10/20/2020</a:t>
            </a:fld>
            <a:endParaRPr lang="en-US"/>
          </a:p>
        </p:txBody>
      </p:sp>
      <p:sp>
        <p:nvSpPr>
          <p:cNvPr id="6" name="Footer Placeholder 5">
            <a:extLst>
              <a:ext uri="{FF2B5EF4-FFF2-40B4-BE49-F238E27FC236}">
                <a16:creationId xmlns:a16="http://schemas.microsoft.com/office/drawing/2014/main" id="{E335D883-06A1-4F26-9ADE-644637CD2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11E6D-8E5E-4C49-9987-5389381EA387}"/>
              </a:ext>
            </a:extLst>
          </p:cNvPr>
          <p:cNvSpPr>
            <a:spLocks noGrp="1"/>
          </p:cNvSpPr>
          <p:nvPr>
            <p:ph type="sldNum" sz="quarter" idx="12"/>
          </p:nvPr>
        </p:nvSpPr>
        <p:spPr/>
        <p:txBody>
          <a:bodyPr/>
          <a:lstStyle/>
          <a:p>
            <a:fld id="{564B6F21-17E1-446E-8BEF-8CD12A56CB64}" type="slidenum">
              <a:rPr lang="en-US" smtClean="0"/>
              <a:t>‹#›</a:t>
            </a:fld>
            <a:endParaRPr lang="en-US"/>
          </a:p>
        </p:txBody>
      </p:sp>
    </p:spTree>
    <p:extLst>
      <p:ext uri="{BB962C8B-B14F-4D97-AF65-F5344CB8AC3E}">
        <p14:creationId xmlns:p14="http://schemas.microsoft.com/office/powerpoint/2010/main" val="17326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81383-B437-408C-99A1-A9905534D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BE5E86-E160-43FD-B7B5-C965A6D15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4FDCC-8D09-4210-A1CF-D4FC600A2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06B4A-8259-46D2-86BE-8DC1E0022383}" type="datetimeFigureOut">
              <a:rPr lang="en-US" smtClean="0"/>
              <a:t>10/20/2020</a:t>
            </a:fld>
            <a:endParaRPr lang="en-US"/>
          </a:p>
        </p:txBody>
      </p:sp>
      <p:sp>
        <p:nvSpPr>
          <p:cNvPr id="5" name="Footer Placeholder 4">
            <a:extLst>
              <a:ext uri="{FF2B5EF4-FFF2-40B4-BE49-F238E27FC236}">
                <a16:creationId xmlns:a16="http://schemas.microsoft.com/office/drawing/2014/main" id="{2A4E6A1F-92C8-4776-A091-76A3AC556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FC43A7-EB14-4AA1-A9D6-D06497110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6F21-17E1-446E-8BEF-8CD12A56CB64}" type="slidenum">
              <a:rPr lang="en-US" smtClean="0"/>
              <a:t>‹#›</a:t>
            </a:fld>
            <a:endParaRPr lang="en-US"/>
          </a:p>
        </p:txBody>
      </p:sp>
    </p:spTree>
    <p:extLst>
      <p:ext uri="{BB962C8B-B14F-4D97-AF65-F5344CB8AC3E}">
        <p14:creationId xmlns:p14="http://schemas.microsoft.com/office/powerpoint/2010/main" val="24297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203186-6CF2-4333-8988-88F335743792}"/>
              </a:ext>
            </a:extLst>
          </p:cNvPr>
          <p:cNvSpPr txBox="1"/>
          <p:nvPr/>
        </p:nvSpPr>
        <p:spPr>
          <a:xfrm>
            <a:off x="423948" y="207818"/>
            <a:ext cx="11496503" cy="5632311"/>
          </a:xfrm>
          <a:prstGeom prst="rect">
            <a:avLst/>
          </a:prstGeom>
          <a:noFill/>
        </p:spPr>
        <p:txBody>
          <a:bodyPr wrap="square">
            <a:spAutoFit/>
          </a:bodyPr>
          <a:lstStyle/>
          <a:p>
            <a:r>
              <a:rPr lang="en-US" sz="3600" dirty="0"/>
              <a:t>What is Gravity Method? </a:t>
            </a:r>
          </a:p>
          <a:p>
            <a:r>
              <a:rPr lang="en-US" sz="3600" dirty="0"/>
              <a:t> The gravity method involves measuring the earth’s gravitational field at specific locations on the earth’s subsurface to determine the location of subsurface density variations. </a:t>
            </a:r>
          </a:p>
          <a:p>
            <a:r>
              <a:rPr lang="en-US" sz="3600" dirty="0"/>
              <a:t>The gravity method involves measuring the gravitational attraction exerted by the earth at a measurement station on the surface. </a:t>
            </a:r>
          </a:p>
          <a:p>
            <a:r>
              <a:rPr lang="en-US" sz="3600" dirty="0"/>
              <a:t>Geologists can make inferences about the distribution of strata</a:t>
            </a:r>
            <a:r>
              <a:rPr lang="en-US" sz="2400" dirty="0"/>
              <a:t>. </a:t>
            </a:r>
          </a:p>
        </p:txBody>
      </p:sp>
    </p:spTree>
    <p:extLst>
      <p:ext uri="{BB962C8B-B14F-4D97-AF65-F5344CB8AC3E}">
        <p14:creationId xmlns:p14="http://schemas.microsoft.com/office/powerpoint/2010/main" val="275519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1D998C-8C15-4303-843E-755F108EE57E}"/>
              </a:ext>
            </a:extLst>
          </p:cNvPr>
          <p:cNvPicPr>
            <a:picLocks noGrp="1" noChangeAspect="1"/>
          </p:cNvPicPr>
          <p:nvPr>
            <p:ph idx="1"/>
          </p:nvPr>
        </p:nvPicPr>
        <p:blipFill>
          <a:blip r:embed="rId2"/>
          <a:stretch>
            <a:fillRect/>
          </a:stretch>
        </p:blipFill>
        <p:spPr>
          <a:xfrm>
            <a:off x="953111" y="315884"/>
            <a:ext cx="8178975" cy="5861079"/>
          </a:xfrm>
          <a:prstGeom prst="rect">
            <a:avLst/>
          </a:prstGeom>
        </p:spPr>
      </p:pic>
    </p:spTree>
    <p:extLst>
      <p:ext uri="{BB962C8B-B14F-4D97-AF65-F5344CB8AC3E}">
        <p14:creationId xmlns:p14="http://schemas.microsoft.com/office/powerpoint/2010/main" val="399610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F9FDD8-520E-4A87-9893-C853CE4F2830}"/>
              </a:ext>
            </a:extLst>
          </p:cNvPr>
          <p:cNvPicPr>
            <a:picLocks noGrp="1" noChangeAspect="1"/>
          </p:cNvPicPr>
          <p:nvPr>
            <p:ph idx="1"/>
          </p:nvPr>
        </p:nvPicPr>
        <p:blipFill>
          <a:blip r:embed="rId2"/>
          <a:stretch>
            <a:fillRect/>
          </a:stretch>
        </p:blipFill>
        <p:spPr>
          <a:xfrm>
            <a:off x="1080655" y="241015"/>
            <a:ext cx="7917186" cy="5935948"/>
          </a:xfrm>
          <a:prstGeom prst="rect">
            <a:avLst/>
          </a:prstGeom>
        </p:spPr>
      </p:pic>
    </p:spTree>
    <p:extLst>
      <p:ext uri="{BB962C8B-B14F-4D97-AF65-F5344CB8AC3E}">
        <p14:creationId xmlns:p14="http://schemas.microsoft.com/office/powerpoint/2010/main" val="226117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15C98B-B71F-4360-85CB-F900E022EEE3}"/>
              </a:ext>
            </a:extLst>
          </p:cNvPr>
          <p:cNvPicPr>
            <a:picLocks noGrp="1" noChangeAspect="1"/>
          </p:cNvPicPr>
          <p:nvPr>
            <p:ph idx="1"/>
          </p:nvPr>
        </p:nvPicPr>
        <p:blipFill>
          <a:blip r:embed="rId2"/>
          <a:stretch>
            <a:fillRect/>
          </a:stretch>
        </p:blipFill>
        <p:spPr>
          <a:xfrm>
            <a:off x="335726" y="257695"/>
            <a:ext cx="9107975" cy="5919268"/>
          </a:xfrm>
          <a:prstGeom prst="rect">
            <a:avLst/>
          </a:prstGeom>
        </p:spPr>
      </p:pic>
    </p:spTree>
    <p:extLst>
      <p:ext uri="{BB962C8B-B14F-4D97-AF65-F5344CB8AC3E}">
        <p14:creationId xmlns:p14="http://schemas.microsoft.com/office/powerpoint/2010/main" val="372555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0D1AD6-1B85-497A-95DE-1D60A0333C60}"/>
              </a:ext>
            </a:extLst>
          </p:cNvPr>
          <p:cNvPicPr>
            <a:picLocks noGrp="1" noChangeAspect="1"/>
          </p:cNvPicPr>
          <p:nvPr>
            <p:ph idx="1"/>
          </p:nvPr>
        </p:nvPicPr>
        <p:blipFill>
          <a:blip r:embed="rId2"/>
          <a:stretch>
            <a:fillRect/>
          </a:stretch>
        </p:blipFill>
        <p:spPr>
          <a:xfrm>
            <a:off x="767447" y="315884"/>
            <a:ext cx="8474246" cy="5861079"/>
          </a:xfrm>
          <a:prstGeom prst="rect">
            <a:avLst/>
          </a:prstGeom>
        </p:spPr>
      </p:pic>
    </p:spTree>
    <p:extLst>
      <p:ext uri="{BB962C8B-B14F-4D97-AF65-F5344CB8AC3E}">
        <p14:creationId xmlns:p14="http://schemas.microsoft.com/office/powerpoint/2010/main" val="238335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110772-EF19-4C71-8FA6-B60CED680631}"/>
              </a:ext>
            </a:extLst>
          </p:cNvPr>
          <p:cNvPicPr>
            <a:picLocks noGrp="1" noChangeAspect="1"/>
          </p:cNvPicPr>
          <p:nvPr>
            <p:ph idx="1"/>
          </p:nvPr>
        </p:nvPicPr>
        <p:blipFill>
          <a:blip r:embed="rId2"/>
          <a:stretch>
            <a:fillRect/>
          </a:stretch>
        </p:blipFill>
        <p:spPr>
          <a:xfrm>
            <a:off x="953660" y="191193"/>
            <a:ext cx="8078753" cy="5985770"/>
          </a:xfrm>
          <a:prstGeom prst="rect">
            <a:avLst/>
          </a:prstGeom>
        </p:spPr>
      </p:pic>
    </p:spTree>
    <p:extLst>
      <p:ext uri="{BB962C8B-B14F-4D97-AF65-F5344CB8AC3E}">
        <p14:creationId xmlns:p14="http://schemas.microsoft.com/office/powerpoint/2010/main" val="163385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8AF68A-CEE1-41F3-8727-D1032333EBE8}"/>
              </a:ext>
            </a:extLst>
          </p:cNvPr>
          <p:cNvPicPr>
            <a:picLocks noGrp="1" noChangeAspect="1"/>
          </p:cNvPicPr>
          <p:nvPr>
            <p:ph idx="1"/>
          </p:nvPr>
        </p:nvPicPr>
        <p:blipFill>
          <a:blip r:embed="rId2"/>
          <a:stretch>
            <a:fillRect/>
          </a:stretch>
        </p:blipFill>
        <p:spPr>
          <a:xfrm>
            <a:off x="1152619" y="365760"/>
            <a:ext cx="7901726" cy="5811203"/>
          </a:xfrm>
          <a:prstGeom prst="rect">
            <a:avLst/>
          </a:prstGeom>
        </p:spPr>
      </p:pic>
    </p:spTree>
    <p:extLst>
      <p:ext uri="{BB962C8B-B14F-4D97-AF65-F5344CB8AC3E}">
        <p14:creationId xmlns:p14="http://schemas.microsoft.com/office/powerpoint/2010/main" val="265283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E275D1-0288-45C2-B93C-51F19F05A53F}"/>
              </a:ext>
            </a:extLst>
          </p:cNvPr>
          <p:cNvPicPr>
            <a:picLocks noGrp="1" noChangeAspect="1"/>
          </p:cNvPicPr>
          <p:nvPr>
            <p:ph idx="1"/>
          </p:nvPr>
        </p:nvPicPr>
        <p:blipFill>
          <a:blip r:embed="rId2"/>
          <a:stretch>
            <a:fillRect/>
          </a:stretch>
        </p:blipFill>
        <p:spPr>
          <a:xfrm>
            <a:off x="906087" y="212368"/>
            <a:ext cx="8170054" cy="5964595"/>
          </a:xfrm>
          <a:prstGeom prst="rect">
            <a:avLst/>
          </a:prstGeom>
        </p:spPr>
      </p:pic>
    </p:spTree>
    <p:extLst>
      <p:ext uri="{BB962C8B-B14F-4D97-AF65-F5344CB8AC3E}">
        <p14:creationId xmlns:p14="http://schemas.microsoft.com/office/powerpoint/2010/main" val="309084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CB08E0-355E-4B51-894B-7C7AD80A36A6}"/>
              </a:ext>
            </a:extLst>
          </p:cNvPr>
          <p:cNvPicPr>
            <a:picLocks noGrp="1" noChangeAspect="1"/>
          </p:cNvPicPr>
          <p:nvPr>
            <p:ph idx="1"/>
          </p:nvPr>
        </p:nvPicPr>
        <p:blipFill>
          <a:blip r:embed="rId2"/>
          <a:stretch>
            <a:fillRect/>
          </a:stretch>
        </p:blipFill>
        <p:spPr>
          <a:xfrm>
            <a:off x="798247" y="349135"/>
            <a:ext cx="8453738" cy="5827828"/>
          </a:xfrm>
          <a:prstGeom prst="rect">
            <a:avLst/>
          </a:prstGeom>
        </p:spPr>
      </p:pic>
    </p:spTree>
    <p:extLst>
      <p:ext uri="{BB962C8B-B14F-4D97-AF65-F5344CB8AC3E}">
        <p14:creationId xmlns:p14="http://schemas.microsoft.com/office/powerpoint/2010/main" val="120432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81B0-88D9-4E4A-AB3C-F75B99052B9B}"/>
              </a:ext>
            </a:extLst>
          </p:cNvPr>
          <p:cNvSpPr>
            <a:spLocks noGrp="1"/>
          </p:cNvSpPr>
          <p:nvPr>
            <p:ph idx="1"/>
          </p:nvPr>
        </p:nvSpPr>
        <p:spPr>
          <a:xfrm>
            <a:off x="838200" y="507076"/>
            <a:ext cx="10515600" cy="5669887"/>
          </a:xfrm>
        </p:spPr>
        <p:txBody>
          <a:bodyPr/>
          <a:lstStyle/>
          <a:p>
            <a:pPr marL="228600" marR="0" indent="0" algn="ctr">
              <a:spcBef>
                <a:spcPts val="1200"/>
              </a:spcBef>
              <a:spcAft>
                <a:spcPts val="300"/>
              </a:spcAft>
              <a:tabLst>
                <a:tab pos="502920" algn="l"/>
                <a:tab pos="457200" algn="l"/>
              </a:tabLst>
            </a:pPr>
            <a:r>
              <a:rPr lang="en-GB" sz="1800" b="1" i="1" dirty="0">
                <a:effectLst/>
                <a:latin typeface="Arial" panose="020B0604020202020204" pitchFamily="34" charset="0"/>
              </a:rPr>
              <a:t>Gravity Data Reductions</a:t>
            </a:r>
            <a:endParaRPr lang="en-US" sz="1800" b="1" i="1" dirty="0">
              <a:effectLst/>
              <a:latin typeface="Arial" panose="020B0604020202020204" pitchFamily="34" charset="0"/>
            </a:endParaRPr>
          </a:p>
          <a:p>
            <a:pPr marL="0" marR="0">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GB" sz="2400" dirty="0">
                <a:effectLst/>
                <a:latin typeface="Times New Roman" panose="02020603050405020304" pitchFamily="18" charset="0"/>
                <a:ea typeface="Times New Roman" panose="02020603050405020304" pitchFamily="18" charset="0"/>
              </a:rPr>
              <a:t>Gravity values vary from place to place. Some of those variations have obvious causes such as earth flattening and rotation, variation in the distance from the earth’s centre, and the fact that there would appear to be more mass beneath a high gravity site than a lower one, causing the gravity values measured at these sites to differ.</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GB" sz="2400" dirty="0">
                <a:effectLst/>
                <a:latin typeface="Times New Roman" panose="02020603050405020304" pitchFamily="18" charset="0"/>
                <a:ea typeface="Times New Roman" panose="02020603050405020304" pitchFamily="18" charset="0"/>
              </a:rPr>
              <a:t>By correcting for the above factors, (a process referred to as “reduction”) the remaining changes of gravity values will only depend on the density contrast relating to geological features or structures</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3757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0ADE6-F34A-4070-B235-C6032E1C0C47}"/>
              </a:ext>
            </a:extLst>
          </p:cNvPr>
          <p:cNvSpPr>
            <a:spLocks noGrp="1"/>
          </p:cNvSpPr>
          <p:nvPr>
            <p:ph idx="1"/>
          </p:nvPr>
        </p:nvSpPr>
        <p:spPr>
          <a:xfrm>
            <a:off x="838200" y="216131"/>
            <a:ext cx="10515600" cy="5960832"/>
          </a:xfrm>
        </p:spPr>
        <p:txBody>
          <a:bodyPr/>
          <a:lstStyle/>
          <a:p>
            <a:pPr marL="0" marR="0" algn="just">
              <a:lnSpc>
                <a:spcPct val="150000"/>
              </a:lnSpc>
              <a:spcBef>
                <a:spcPts val="1200"/>
              </a:spcBef>
              <a:spcAft>
                <a:spcPts val="300"/>
              </a:spcAft>
            </a:pPr>
            <a:r>
              <a:rPr lang="en-GB" sz="1800" b="1" u="sng" dirty="0">
                <a:effectLst/>
                <a:latin typeface="Times New Roman" panose="02020603050405020304" pitchFamily="18" charset="0"/>
              </a:rPr>
              <a:t>Latitude correction  </a:t>
            </a:r>
            <a:endParaRPr lang="en-US" sz="1800" b="1" u="sng" dirty="0">
              <a:effectLst/>
              <a:latin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Variation of gravity with latitude is due to the none-spherical shape of the earth and the angular velocity variations from zero at the pole to its maximum at the equator (</a:t>
            </a:r>
            <a:r>
              <a:rPr lang="en-GB" sz="2400" dirty="0" err="1">
                <a:effectLst/>
                <a:latin typeface="Times New Roman" panose="02020603050405020304" pitchFamily="18" charset="0"/>
                <a:ea typeface="Times New Roman" panose="02020603050405020304" pitchFamily="18" charset="0"/>
              </a:rPr>
              <a:t>Kearey</a:t>
            </a:r>
            <a:r>
              <a:rPr lang="en-GB" sz="2400" dirty="0">
                <a:effectLst/>
                <a:latin typeface="Times New Roman" panose="02020603050405020304" pitchFamily="18" charset="0"/>
                <a:ea typeface="Times New Roman" panose="02020603050405020304" pitchFamily="18" charset="0"/>
              </a:rPr>
              <a:t> and Brooks 1991). Rotation generated centripetal acceleration causes the gravity to increase from equator to the pole. And effect that is partly counteracted by the larger radius at the equator than the pole. Never the less these remains a net increase of approximately 5186 </a:t>
            </a:r>
            <a:r>
              <a:rPr lang="en-GB" sz="2400" dirty="0" err="1">
                <a:effectLst/>
                <a:latin typeface="Times New Roman" panose="02020603050405020304" pitchFamily="18" charset="0"/>
                <a:ea typeface="Times New Roman" panose="02020603050405020304" pitchFamily="18" charset="0"/>
              </a:rPr>
              <a:t>mGal</a:t>
            </a:r>
            <a:r>
              <a:rPr lang="en-GB" sz="2400" dirty="0">
                <a:effectLst/>
                <a:latin typeface="Times New Roman" panose="02020603050405020304" pitchFamily="18" charset="0"/>
                <a:ea typeface="Times New Roman" panose="02020603050405020304" pitchFamily="18" charset="0"/>
              </a:rPr>
              <a:t> from equator to pole. Also the radius at the equator is longer than at the pole which is partly counteracted by the increased mass at the equator, but still caused the gravity to increase from the equator to pole the net result of the above two factors is approximately 5186 </a:t>
            </a:r>
            <a:r>
              <a:rPr lang="en-GB" sz="2400" dirty="0" err="1">
                <a:effectLst/>
                <a:latin typeface="Times New Roman" panose="02020603050405020304" pitchFamily="18" charset="0"/>
                <a:ea typeface="Times New Roman" panose="02020603050405020304" pitchFamily="18" charset="0"/>
              </a:rPr>
              <a:t>mGal</a:t>
            </a:r>
            <a:r>
              <a:rPr lang="en-GB" sz="2400" dirty="0">
                <a:effectLst/>
                <a:latin typeface="Times New Roman" panose="02020603050405020304" pitchFamily="18" charset="0"/>
                <a:ea typeface="Times New Roman" panose="02020603050405020304" pitchFamily="18" charset="0"/>
              </a:rPr>
              <a:t> increase of gravity at the pole with respect to the equator. </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1960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20BE84-9056-4971-BFDB-CA82B1502046}"/>
              </a:ext>
            </a:extLst>
          </p:cNvPr>
          <p:cNvSpPr txBox="1"/>
          <p:nvPr/>
        </p:nvSpPr>
        <p:spPr>
          <a:xfrm>
            <a:off x="263929" y="229632"/>
            <a:ext cx="9919162" cy="830997"/>
          </a:xfrm>
          <a:prstGeom prst="rect">
            <a:avLst/>
          </a:prstGeom>
          <a:noFill/>
        </p:spPr>
        <p:txBody>
          <a:bodyPr wrap="square">
            <a:spAutoFit/>
          </a:bodyPr>
          <a:lstStyle/>
          <a:p>
            <a:r>
              <a:rPr lang="en-US" sz="2400" dirty="0"/>
              <a:t>The primary goal of studying detailed gravity data is to provide a better understanding of the subsurface</a:t>
            </a:r>
            <a:r>
              <a:rPr lang="en-US" dirty="0"/>
              <a:t>.</a:t>
            </a:r>
          </a:p>
        </p:txBody>
      </p:sp>
      <p:pic>
        <p:nvPicPr>
          <p:cNvPr id="6" name="Picture 5">
            <a:extLst>
              <a:ext uri="{FF2B5EF4-FFF2-40B4-BE49-F238E27FC236}">
                <a16:creationId xmlns:a16="http://schemas.microsoft.com/office/drawing/2014/main" id="{B0F9DC6C-119D-4594-B943-CB47BB700CF8}"/>
              </a:ext>
            </a:extLst>
          </p:cNvPr>
          <p:cNvPicPr>
            <a:picLocks noChangeAspect="1"/>
          </p:cNvPicPr>
          <p:nvPr/>
        </p:nvPicPr>
        <p:blipFill>
          <a:blip r:embed="rId2"/>
          <a:stretch>
            <a:fillRect/>
          </a:stretch>
        </p:blipFill>
        <p:spPr>
          <a:xfrm>
            <a:off x="179589" y="1168197"/>
            <a:ext cx="11068050" cy="5286375"/>
          </a:xfrm>
          <a:prstGeom prst="rect">
            <a:avLst/>
          </a:prstGeom>
        </p:spPr>
      </p:pic>
    </p:spTree>
    <p:extLst>
      <p:ext uri="{BB962C8B-B14F-4D97-AF65-F5344CB8AC3E}">
        <p14:creationId xmlns:p14="http://schemas.microsoft.com/office/powerpoint/2010/main" val="178599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975101-2E13-457F-9EA6-5EAE3DAD82B5}"/>
              </a:ext>
            </a:extLst>
          </p:cNvPr>
          <p:cNvGraphicFramePr>
            <a:graphicFrameLocks noGrp="1"/>
          </p:cNvGraphicFramePr>
          <p:nvPr>
            <p:ph idx="1"/>
            <p:extLst>
              <p:ext uri="{D42A27DB-BD31-4B8C-83A1-F6EECF244321}">
                <p14:modId xmlns:p14="http://schemas.microsoft.com/office/powerpoint/2010/main" val="3534016773"/>
              </p:ext>
            </p:extLst>
          </p:nvPr>
        </p:nvGraphicFramePr>
        <p:xfrm>
          <a:off x="3305233" y="1553017"/>
          <a:ext cx="5581072" cy="483601"/>
        </p:xfrm>
        <a:graphic>
          <a:graphicData uri="http://schemas.openxmlformats.org/drawingml/2006/table">
            <a:tbl>
              <a:tblPr>
                <a:tableStyleId>{5C22544A-7EE6-4342-B048-85BDC9FD1C3A}</a:tableStyleId>
              </a:tblPr>
              <a:tblGrid>
                <a:gridCol w="2790536">
                  <a:extLst>
                    <a:ext uri="{9D8B030D-6E8A-4147-A177-3AD203B41FA5}">
                      <a16:colId xmlns:a16="http://schemas.microsoft.com/office/drawing/2014/main" val="2279721865"/>
                    </a:ext>
                  </a:extLst>
                </a:gridCol>
                <a:gridCol w="2790536">
                  <a:extLst>
                    <a:ext uri="{9D8B030D-6E8A-4147-A177-3AD203B41FA5}">
                      <a16:colId xmlns:a16="http://schemas.microsoft.com/office/drawing/2014/main" val="1544335012"/>
                    </a:ext>
                  </a:extLst>
                </a:gridCol>
              </a:tblGrid>
              <a:tr h="483601">
                <a:tc>
                  <a:txBody>
                    <a:bodyPr/>
                    <a:lstStyle/>
                    <a:p>
                      <a:pPr marL="0" marR="0" algn="ctr">
                        <a:lnSpc>
                          <a:spcPct val="150000"/>
                        </a:lnSpc>
                        <a:spcBef>
                          <a:spcPts val="600"/>
                        </a:spcBef>
                        <a:spcAft>
                          <a:spcPts val="0"/>
                        </a:spcAft>
                      </a:pP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600"/>
                        </a:spcBef>
                        <a:spcAft>
                          <a:spcPts val="600"/>
                        </a:spcAft>
                      </a:pPr>
                      <a:r>
                        <a:rPr lang="en-GB" sz="1200" dirty="0">
                          <a:effectLst/>
                        </a:rPr>
                        <a:t> </a:t>
                      </a:r>
                      <a:endParaRPr lang="en-US"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3416577"/>
                  </a:ext>
                </a:extLst>
              </a:tr>
            </a:tbl>
          </a:graphicData>
        </a:graphic>
      </p:graphicFrame>
      <p:graphicFrame>
        <p:nvGraphicFramePr>
          <p:cNvPr id="6" name="Object 5">
            <a:extLst>
              <a:ext uri="{FF2B5EF4-FFF2-40B4-BE49-F238E27FC236}">
                <a16:creationId xmlns:a16="http://schemas.microsoft.com/office/drawing/2014/main" id="{07065F5C-0CB9-4C20-93F0-C2A3A73FA7F6}"/>
              </a:ext>
            </a:extLst>
          </p:cNvPr>
          <p:cNvGraphicFramePr>
            <a:graphicFrameLocks noChangeAspect="1"/>
          </p:cNvGraphicFramePr>
          <p:nvPr>
            <p:extLst>
              <p:ext uri="{D42A27DB-BD31-4B8C-83A1-F6EECF244321}">
                <p14:modId xmlns:p14="http://schemas.microsoft.com/office/powerpoint/2010/main" val="1689649090"/>
              </p:ext>
            </p:extLst>
          </p:nvPr>
        </p:nvGraphicFramePr>
        <p:xfrm>
          <a:off x="3304598" y="1552287"/>
          <a:ext cx="5062822" cy="476206"/>
        </p:xfrm>
        <a:graphic>
          <a:graphicData uri="http://schemas.openxmlformats.org/presentationml/2006/ole">
            <mc:AlternateContent xmlns:mc="http://schemas.openxmlformats.org/markup-compatibility/2006">
              <mc:Choice xmlns:v="urn:schemas-microsoft-com:vml" Requires="v">
                <p:oleObj spid="_x0000_s1064" r:id="rId3" imgW="2959100" imgH="279400" progId="Equation.3">
                  <p:embed/>
                </p:oleObj>
              </mc:Choice>
              <mc:Fallback>
                <p:oleObj r:id="rId3" imgW="2959100" imgH="279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598" y="1552287"/>
                        <a:ext cx="5062822" cy="47620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B2577336-BAC0-4508-8BDD-438C9E627CA5}"/>
              </a:ext>
            </a:extLst>
          </p:cNvPr>
          <p:cNvSpPr txBox="1"/>
          <p:nvPr/>
        </p:nvSpPr>
        <p:spPr>
          <a:xfrm>
            <a:off x="3047308" y="2260625"/>
            <a:ext cx="6097384" cy="458074"/>
          </a:xfrm>
          <a:prstGeom prst="rect">
            <a:avLst/>
          </a:prstGeom>
          <a:noFill/>
        </p:spPr>
        <p:txBody>
          <a:bodyPr wrap="square">
            <a:spAutoFit/>
          </a:bodyPr>
          <a:lstStyle/>
          <a:p>
            <a:pPr marL="0" marR="0" algn="just">
              <a:lnSpc>
                <a:spcPct val="15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The latitude correction is determined by the Clairaut’s formula: </a:t>
            </a:r>
            <a:endParaRPr lang="en-US" sz="1200" dirty="0">
              <a:effectLst/>
              <a:latin typeface="Times New Roman" panose="02020603050405020304" pitchFamily="18" charset="0"/>
              <a:ea typeface="Times New Roman" panose="02020603050405020304" pitchFamily="18" charset="0"/>
            </a:endParaRPr>
          </a:p>
        </p:txBody>
      </p:sp>
      <p:sp>
        <p:nvSpPr>
          <p:cNvPr id="10" name="Rectangle 5">
            <a:extLst>
              <a:ext uri="{FF2B5EF4-FFF2-40B4-BE49-F238E27FC236}">
                <a16:creationId xmlns:a16="http://schemas.microsoft.com/office/drawing/2014/main" id="{A7E6391F-1762-4F34-823D-684A58B56587}"/>
              </a:ext>
            </a:extLst>
          </p:cNvPr>
          <p:cNvSpPr>
            <a:spLocks noChangeArrowheads="1"/>
          </p:cNvSpPr>
          <p:nvPr/>
        </p:nvSpPr>
        <p:spPr bwMode="auto">
          <a:xfrm>
            <a:off x="629348" y="3253473"/>
            <a:ext cx="1123256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This formula relates gravity to latitude on the reference spheroid,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where </a:t>
            </a:r>
            <a:r>
              <a:rPr kumimoji="0" lang="en-GB" altLang="en-US" sz="20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a:t>
            </a:r>
            <a:r>
              <a:rPr kumimoji="0" lang="en-GB" altLang="en-US" sz="20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rPr>
              <a:t>lat</a:t>
            </a:r>
            <a:r>
              <a:rPr kumimoji="0" lang="en-GB"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the theoretical gravity value at the latitude of the gravity reading.</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20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a:t>
            </a:r>
            <a:r>
              <a:rPr kumimoji="0" lang="en-GB" altLang="en-US" sz="20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rPr>
              <a:t>equator</a:t>
            </a:r>
            <a:r>
              <a:rPr kumimoji="0" lang="en-GB" altLang="en-US" sz="20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the gravity value at the equator</a:t>
            </a: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a:t>
            </a:r>
            <a:r>
              <a:rPr kumimoji="0" lang="en-GB"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a:t>
            </a: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a:t>
            </a:r>
            <a:r>
              <a:rPr kumimoji="0" lang="en-GB"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a:t>
            </a:r>
            <a:r>
              <a:rPr kumimoji="0" lang="en-GB"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2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are constants dependent on the shape and speed of rotation of the earth.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resulting </a:t>
            </a:r>
            <a:r>
              <a:rPr kumimoji="0" lang="en-GB" altLang="en-US" sz="20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a:t>
            </a:r>
            <a:r>
              <a:rPr kumimoji="0" lang="en-GB" altLang="en-US" sz="20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rPr>
              <a:t>lat</a:t>
            </a:r>
            <a:r>
              <a:rPr kumimoji="0" lang="en-GB"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should be subtracted from the observed value to correct for the latitude variation</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754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C18A2-B1AF-427D-896D-C22E5CB9578F}"/>
              </a:ext>
            </a:extLst>
          </p:cNvPr>
          <p:cNvSpPr>
            <a:spLocks noGrp="1"/>
          </p:cNvSpPr>
          <p:nvPr>
            <p:ph idx="1"/>
          </p:nvPr>
        </p:nvSpPr>
        <p:spPr/>
        <p:txBody>
          <a:bodyPr/>
          <a:lstStyle/>
          <a:p>
            <a:r>
              <a:rPr lang="en-GB" sz="1800" dirty="0">
                <a:effectLst/>
                <a:latin typeface="Times New Roman" panose="02020603050405020304" pitchFamily="18" charset="0"/>
                <a:ea typeface="Times New Roman" panose="02020603050405020304" pitchFamily="18" charset="0"/>
              </a:rPr>
              <a:t>The Gravity formula was modified at least three times in this century in 1930, 1967 and 1984. In 1930 the first international accepted reference ellipsoid was established and its parameters were used for the 1930 International Gravity Formula:</a:t>
            </a:r>
            <a:endParaRPr lang="en-US" sz="1800" dirty="0">
              <a:effectLst/>
              <a:latin typeface="Times New Roman" panose="02020603050405020304" pitchFamily="18" charset="0"/>
              <a:ea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10EDD5CB-356D-4003-B740-D1CB06F25138}"/>
              </a:ext>
            </a:extLst>
          </p:cNvPr>
          <p:cNvGraphicFramePr>
            <a:graphicFrameLocks noGrp="1"/>
          </p:cNvGraphicFramePr>
          <p:nvPr>
            <p:extLst>
              <p:ext uri="{D42A27DB-BD31-4B8C-83A1-F6EECF244321}">
                <p14:modId xmlns:p14="http://schemas.microsoft.com/office/powerpoint/2010/main" val="674965254"/>
              </p:ext>
            </p:extLst>
          </p:nvPr>
        </p:nvGraphicFramePr>
        <p:xfrm>
          <a:off x="1602278" y="2783300"/>
          <a:ext cx="9187642" cy="408305"/>
        </p:xfrm>
        <a:graphic>
          <a:graphicData uri="http://schemas.openxmlformats.org/drawingml/2006/table">
            <a:tbl>
              <a:tblPr>
                <a:tableStyleId>{5C22544A-7EE6-4342-B048-85BDC9FD1C3A}</a:tableStyleId>
              </a:tblPr>
              <a:tblGrid>
                <a:gridCol w="6420071">
                  <a:extLst>
                    <a:ext uri="{9D8B030D-6E8A-4147-A177-3AD203B41FA5}">
                      <a16:colId xmlns:a16="http://schemas.microsoft.com/office/drawing/2014/main" val="656697733"/>
                    </a:ext>
                  </a:extLst>
                </a:gridCol>
                <a:gridCol w="2767571">
                  <a:extLst>
                    <a:ext uri="{9D8B030D-6E8A-4147-A177-3AD203B41FA5}">
                      <a16:colId xmlns:a16="http://schemas.microsoft.com/office/drawing/2014/main" val="2149784470"/>
                    </a:ext>
                  </a:extLst>
                </a:gridCol>
              </a:tblGrid>
              <a:tr h="0">
                <a:tc>
                  <a:txBody>
                    <a:bodyPr/>
                    <a:lstStyle/>
                    <a:p>
                      <a:pPr marL="0" marR="0">
                        <a:lnSpc>
                          <a:spcPct val="150000"/>
                        </a:lnSpc>
                        <a:spcBef>
                          <a:spcPts val="0"/>
                        </a:spcBef>
                        <a:spcAft>
                          <a:spcPts val="0"/>
                        </a:spcAft>
                      </a:pPr>
                      <a:r>
                        <a:rPr lang="en-GB" sz="2000" dirty="0" err="1">
                          <a:effectLst/>
                        </a:rPr>
                        <a:t>G</a:t>
                      </a:r>
                      <a:r>
                        <a:rPr lang="en-GB" sz="2000" baseline="-25000" dirty="0" err="1">
                          <a:effectLst/>
                        </a:rPr>
                        <a:t>lat</a:t>
                      </a:r>
                      <a:r>
                        <a:rPr lang="en-GB" sz="2000" dirty="0">
                          <a:effectLst/>
                        </a:rPr>
                        <a:t>=978049.0(1+0.0052884sin</a:t>
                      </a:r>
                      <a:r>
                        <a:rPr lang="en-GB" sz="2000" baseline="30000" dirty="0">
                          <a:effectLst/>
                        </a:rPr>
                        <a:t>2</a:t>
                      </a:r>
                      <a:r>
                        <a:rPr lang="en-GB" sz="2000" dirty="0">
                          <a:effectLst/>
                        </a:rPr>
                        <a:t>(</a:t>
                      </a:r>
                      <a:r>
                        <a:rPr lang="en-GB" sz="2000" dirty="0" err="1">
                          <a:effectLst/>
                        </a:rPr>
                        <a:t>lat</a:t>
                      </a:r>
                      <a:r>
                        <a:rPr lang="en-GB" sz="2000" dirty="0">
                          <a:effectLst/>
                        </a:rPr>
                        <a:t>)-0.0000059sin</a:t>
                      </a:r>
                      <a:r>
                        <a:rPr lang="en-GB" sz="2000" baseline="30000" dirty="0">
                          <a:effectLst/>
                        </a:rPr>
                        <a:t>2</a:t>
                      </a:r>
                      <a:r>
                        <a:rPr lang="en-GB" sz="2000" dirty="0">
                          <a:effectLst/>
                        </a:rPr>
                        <a:t> (2xlat))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GB" sz="12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5984604"/>
                  </a:ext>
                </a:extLst>
              </a:tr>
            </a:tbl>
          </a:graphicData>
        </a:graphic>
      </p:graphicFrame>
    </p:spTree>
    <p:extLst>
      <p:ext uri="{BB962C8B-B14F-4D97-AF65-F5344CB8AC3E}">
        <p14:creationId xmlns:p14="http://schemas.microsoft.com/office/powerpoint/2010/main" val="284967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B60DB-F032-4217-A500-4FE8F065A610}"/>
              </a:ext>
            </a:extLst>
          </p:cNvPr>
          <p:cNvSpPr>
            <a:spLocks noGrp="1"/>
          </p:cNvSpPr>
          <p:nvPr>
            <p:ph idx="1"/>
          </p:nvPr>
        </p:nvSpPr>
        <p:spPr/>
        <p:txBody>
          <a:bodyPr/>
          <a:lstStyle/>
          <a:p>
            <a:r>
              <a:rPr lang="en-GB" sz="2400" dirty="0">
                <a:effectLst/>
                <a:latin typeface="Times New Roman" panose="02020603050405020304" pitchFamily="18" charset="0"/>
                <a:ea typeface="Times New Roman" panose="02020603050405020304" pitchFamily="18" charset="0"/>
              </a:rPr>
              <a:t>However, by calculating more precise geodetic parameters from satellite observations the 1930 gravity formula was modified to the 1967 Geodetic Reference System Formula (GRS67)</a:t>
            </a:r>
          </a:p>
          <a:p>
            <a:endParaRPr lang="en-US" sz="2400" dirty="0">
              <a:effectLst/>
              <a:latin typeface="Times New Roman" panose="02020603050405020304" pitchFamily="18" charset="0"/>
              <a:ea typeface="Times New Roman" panose="02020603050405020304" pitchFamily="18" charset="0"/>
            </a:endParaRPr>
          </a:p>
          <a:p>
            <a:endParaRPr lang="en-US" dirty="0"/>
          </a:p>
        </p:txBody>
      </p:sp>
      <p:graphicFrame>
        <p:nvGraphicFramePr>
          <p:cNvPr id="5" name="Table 4">
            <a:extLst>
              <a:ext uri="{FF2B5EF4-FFF2-40B4-BE49-F238E27FC236}">
                <a16:creationId xmlns:a16="http://schemas.microsoft.com/office/drawing/2014/main" id="{61F0811F-C962-4C81-A71B-273D403AFA89}"/>
              </a:ext>
            </a:extLst>
          </p:cNvPr>
          <p:cNvGraphicFramePr>
            <a:graphicFrameLocks noGrp="1"/>
          </p:cNvGraphicFramePr>
          <p:nvPr>
            <p:extLst>
              <p:ext uri="{D42A27DB-BD31-4B8C-83A1-F6EECF244321}">
                <p14:modId xmlns:p14="http://schemas.microsoft.com/office/powerpoint/2010/main" val="2903425420"/>
              </p:ext>
            </p:extLst>
          </p:nvPr>
        </p:nvGraphicFramePr>
        <p:xfrm>
          <a:off x="1404851" y="3890613"/>
          <a:ext cx="9218813" cy="490030"/>
        </p:xfrm>
        <a:graphic>
          <a:graphicData uri="http://schemas.openxmlformats.org/drawingml/2006/table">
            <a:tbl>
              <a:tblPr>
                <a:tableStyleId>{5C22544A-7EE6-4342-B048-85BDC9FD1C3A}</a:tableStyleId>
              </a:tblPr>
              <a:tblGrid>
                <a:gridCol w="9218813">
                  <a:extLst>
                    <a:ext uri="{9D8B030D-6E8A-4147-A177-3AD203B41FA5}">
                      <a16:colId xmlns:a16="http://schemas.microsoft.com/office/drawing/2014/main" val="4114598925"/>
                    </a:ext>
                  </a:extLst>
                </a:gridCol>
              </a:tblGrid>
              <a:tr h="0">
                <a:tc>
                  <a:txBody>
                    <a:bodyPr/>
                    <a:lstStyle/>
                    <a:p>
                      <a:pPr marL="0" marR="0">
                        <a:lnSpc>
                          <a:spcPct val="150000"/>
                        </a:lnSpc>
                        <a:spcBef>
                          <a:spcPts val="0"/>
                        </a:spcBef>
                        <a:spcAft>
                          <a:spcPts val="0"/>
                        </a:spcAft>
                      </a:pPr>
                      <a:r>
                        <a:rPr lang="en-GB" sz="2400" dirty="0" err="1">
                          <a:effectLst/>
                        </a:rPr>
                        <a:t>G</a:t>
                      </a:r>
                      <a:r>
                        <a:rPr lang="en-GB" sz="2400" baseline="-25000" dirty="0" err="1">
                          <a:effectLst/>
                        </a:rPr>
                        <a:t>lat</a:t>
                      </a:r>
                      <a:r>
                        <a:rPr lang="en-GB" sz="2400" dirty="0">
                          <a:effectLst/>
                        </a:rPr>
                        <a:t>=978031.846(1+0.0053024sin</a:t>
                      </a:r>
                      <a:r>
                        <a:rPr lang="en-GB" sz="2400" baseline="30000" dirty="0">
                          <a:effectLst/>
                        </a:rPr>
                        <a:t>2</a:t>
                      </a:r>
                      <a:r>
                        <a:rPr lang="en-GB" sz="2400" dirty="0">
                          <a:effectLst/>
                        </a:rPr>
                        <a:t>(</a:t>
                      </a:r>
                      <a:r>
                        <a:rPr lang="en-GB" sz="2400" dirty="0" err="1">
                          <a:effectLst/>
                        </a:rPr>
                        <a:t>lat</a:t>
                      </a:r>
                      <a:r>
                        <a:rPr lang="en-GB" sz="2400" dirty="0">
                          <a:effectLst/>
                        </a:rPr>
                        <a:t>)-0.0000059sin</a:t>
                      </a:r>
                      <a:r>
                        <a:rPr lang="en-GB" sz="2400" baseline="30000" dirty="0">
                          <a:effectLst/>
                        </a:rPr>
                        <a:t>2</a:t>
                      </a:r>
                      <a:r>
                        <a:rPr lang="en-GB" sz="2400" dirty="0">
                          <a:effectLst/>
                        </a:rPr>
                        <a:t> (2xlat))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128276"/>
                  </a:ext>
                </a:extLst>
              </a:tr>
            </a:tbl>
          </a:graphicData>
        </a:graphic>
      </p:graphicFrame>
    </p:spTree>
    <p:extLst>
      <p:ext uri="{BB962C8B-B14F-4D97-AF65-F5344CB8AC3E}">
        <p14:creationId xmlns:p14="http://schemas.microsoft.com/office/powerpoint/2010/main" val="201570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FEF4D-3F96-40D3-8A67-6FDCDF090FE2}"/>
              </a:ext>
            </a:extLst>
          </p:cNvPr>
          <p:cNvSpPr>
            <a:spLocks noGrp="1"/>
          </p:cNvSpPr>
          <p:nvPr>
            <p:ph idx="1"/>
          </p:nvPr>
        </p:nvSpPr>
        <p:spPr/>
        <p:txBody>
          <a:bodyPr/>
          <a:lstStyle/>
          <a:p>
            <a:r>
              <a:rPr lang="en-GB" sz="2400" dirty="0">
                <a:effectLst/>
                <a:latin typeface="Times New Roman" panose="02020603050405020304" pitchFamily="18" charset="0"/>
                <a:ea typeface="Times New Roman" panose="02020603050405020304" pitchFamily="18" charset="0"/>
              </a:rPr>
              <a:t>In 1979 the International Association of Geodesy (</a:t>
            </a:r>
            <a:r>
              <a:rPr lang="en-GB" sz="2400" dirty="0" err="1">
                <a:effectLst/>
                <a:latin typeface="Times New Roman" panose="02020603050405020304" pitchFamily="18" charset="0"/>
                <a:ea typeface="Times New Roman" panose="02020603050405020304" pitchFamily="18" charset="0"/>
              </a:rPr>
              <a:t>IAG</a:t>
            </a:r>
            <a:r>
              <a:rPr lang="en-GB" sz="2400" dirty="0">
                <a:effectLst/>
                <a:latin typeface="Times New Roman" panose="02020603050405020304" pitchFamily="18" charset="0"/>
                <a:ea typeface="Times New Roman" panose="02020603050405020304" pitchFamily="18" charset="0"/>
              </a:rPr>
              <a:t>) adopted the Geodetic Reference System 1980 (GRS80) which led the World Geodetic System 1984 (WGS84) and a theoretical gravity formula approximated by:</a:t>
            </a:r>
          </a:p>
          <a:p>
            <a:r>
              <a:rPr lang="en-GB" sz="1800" b="1" dirty="0" err="1">
                <a:effectLst/>
                <a:latin typeface="Times New Roman" panose="02020603050405020304" pitchFamily="18" charset="0"/>
                <a:ea typeface="Times New Roman" panose="02020603050405020304" pitchFamily="18" charset="0"/>
              </a:rPr>
              <a:t>G</a:t>
            </a:r>
            <a:r>
              <a:rPr lang="en-GB" sz="1800" b="1" baseline="-25000" dirty="0" err="1">
                <a:effectLst/>
                <a:latin typeface="Times New Roman" panose="02020603050405020304" pitchFamily="18" charset="0"/>
                <a:ea typeface="Times New Roman" panose="02020603050405020304" pitchFamily="18" charset="0"/>
              </a:rPr>
              <a:t>lat</a:t>
            </a:r>
            <a:r>
              <a:rPr lang="en-GB" sz="1800" b="1" dirty="0">
                <a:effectLst/>
                <a:latin typeface="Times New Roman" panose="02020603050405020304" pitchFamily="18" charset="0"/>
                <a:ea typeface="Times New Roman" panose="02020603050405020304" pitchFamily="18" charset="0"/>
              </a:rPr>
              <a:t>=978032.67714(1+0.00193185138639sin</a:t>
            </a:r>
            <a:r>
              <a:rPr lang="en-GB" sz="1800" b="1" baseline="30000" dirty="0">
                <a:effectLst/>
                <a:latin typeface="Times New Roman" panose="02020603050405020304" pitchFamily="18" charset="0"/>
                <a:ea typeface="Times New Roman" panose="02020603050405020304" pitchFamily="18" charset="0"/>
              </a:rPr>
              <a:t>2</a:t>
            </a:r>
            <a:r>
              <a:rPr lang="en-GB" sz="1800" b="1" dirty="0">
                <a:effectLst/>
                <a:latin typeface="Times New Roman" panose="02020603050405020304" pitchFamily="18" charset="0"/>
                <a:ea typeface="Times New Roman" panose="02020603050405020304" pitchFamily="18" charset="0"/>
              </a:rPr>
              <a:t>(</a:t>
            </a:r>
            <a:r>
              <a:rPr lang="en-GB" sz="1800" b="1" dirty="0" err="1">
                <a:effectLst/>
                <a:latin typeface="Times New Roman" panose="02020603050405020304" pitchFamily="18" charset="0"/>
                <a:ea typeface="Times New Roman" panose="02020603050405020304" pitchFamily="18" charset="0"/>
              </a:rPr>
              <a:t>lat</a:t>
            </a:r>
            <a:r>
              <a:rPr lang="en-GB" sz="1800" b="1" dirty="0">
                <a:effectLst/>
                <a:latin typeface="Times New Roman" panose="02020603050405020304" pitchFamily="18" charset="0"/>
                <a:ea typeface="Times New Roman" panose="02020603050405020304" pitchFamily="18" charset="0"/>
              </a:rPr>
              <a:t>)/(1-0.00669437999013sin</a:t>
            </a:r>
            <a:r>
              <a:rPr lang="en-GB" sz="1800" b="1" baseline="30000" dirty="0">
                <a:effectLst/>
                <a:latin typeface="Times New Roman" panose="02020603050405020304" pitchFamily="18" charset="0"/>
                <a:ea typeface="Times New Roman" panose="02020603050405020304" pitchFamily="18" charset="0"/>
              </a:rPr>
              <a:t>2</a:t>
            </a:r>
            <a:r>
              <a:rPr lang="en-GB" sz="1800" b="1" dirty="0">
                <a:effectLst/>
                <a:latin typeface="Times New Roman" panose="02020603050405020304" pitchFamily="18" charset="0"/>
                <a:ea typeface="Times New Roman" panose="02020603050405020304" pitchFamily="18" charset="0"/>
              </a:rPr>
              <a:t>(</a:t>
            </a:r>
            <a:r>
              <a:rPr lang="en-GB" sz="1800" b="1" dirty="0" err="1">
                <a:effectLst/>
                <a:latin typeface="Times New Roman" panose="02020603050405020304" pitchFamily="18" charset="0"/>
                <a:ea typeface="Times New Roman" panose="02020603050405020304" pitchFamily="18" charset="0"/>
              </a:rPr>
              <a:t>lat</a:t>
            </a:r>
            <a:r>
              <a:rPr lang="en-GB" sz="1800" b="1" dirty="0">
                <a:effectLst/>
                <a:latin typeface="Times New Roman" panose="02020603050405020304" pitchFamily="18" charset="0"/>
                <a:ea typeface="Times New Roman" panose="02020603050405020304" pitchFamily="18" charset="0"/>
              </a:rPr>
              <a:t>))</a:t>
            </a:r>
            <a:r>
              <a:rPr lang="en-GB" sz="1800" b="1" baseline="30000" dirty="0">
                <a:effectLst/>
                <a:latin typeface="Times New Roman" panose="02020603050405020304" pitchFamily="18" charset="0"/>
                <a:ea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648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EBD0EFF-8ACF-48FA-A8F1-5733E378CFE8}"/>
              </a:ext>
            </a:extLst>
          </p:cNvPr>
          <p:cNvSpPr>
            <a:spLocks noGrp="1" noChangeArrowheads="1"/>
          </p:cNvSpPr>
          <p:nvPr>
            <p:ph idx="1"/>
          </p:nvPr>
        </p:nvSpPr>
        <p:spPr bwMode="auto">
          <a:xfrm>
            <a:off x="838200" y="2523966"/>
            <a:ext cx="10134506"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summary Results of measurements of gravity (g) presented as </a:t>
            </a:r>
            <a:r>
              <a:rPr kumimoji="0" lang="en-GB" altLang="en-US"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deviations</a:t>
            </a: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from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mean value of gravity, the normal gravity or theoretical gravity</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1"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a:t>
            </a:r>
            <a:r>
              <a:rPr kumimoji="0" lang="en-GB" altLang="en-US" sz="24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 called  Normal gravity </a:t>
            </a:r>
            <a:r>
              <a:rPr kumimoji="0" lang="en-GB"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1"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GB" altLang="en-US" sz="2400" b="1"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 theoretical gravity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Average gravitational acceleration on the surface of the earth, </a:t>
            </a:r>
            <a:r>
              <a:rPr kumimoji="0" lang="en-GB"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depends on latitude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greatest at the poles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en-GB" altLang="en-US"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GB"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least at the equator</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46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48AC-A8D1-4FD6-9C2A-6CC4FE2ABBA4}"/>
              </a:ext>
            </a:extLst>
          </p:cNvPr>
          <p:cNvSpPr>
            <a:spLocks noGrp="1"/>
          </p:cNvSpPr>
          <p:nvPr>
            <p:ph type="title"/>
          </p:nvPr>
        </p:nvSpPr>
        <p:spPr/>
        <p:txBody>
          <a:bodyPr/>
          <a:lstStyle/>
          <a:p>
            <a:r>
              <a:rPr lang="en-US" dirty="0"/>
              <a:t>Latitude Correction </a:t>
            </a:r>
          </a:p>
        </p:txBody>
      </p:sp>
      <p:sp>
        <p:nvSpPr>
          <p:cNvPr id="3" name="Content Placeholder 2">
            <a:extLst>
              <a:ext uri="{FF2B5EF4-FFF2-40B4-BE49-F238E27FC236}">
                <a16:creationId xmlns:a16="http://schemas.microsoft.com/office/drawing/2014/main" id="{95AB927E-E581-40D4-8BA2-78017604364B}"/>
              </a:ext>
            </a:extLst>
          </p:cNvPr>
          <p:cNvSpPr>
            <a:spLocks noGrp="1"/>
          </p:cNvSpPr>
          <p:nvPr>
            <p:ph idx="1"/>
          </p:nvPr>
        </p:nvSpPr>
        <p:spPr/>
        <p:txBody>
          <a:bodyPr/>
          <a:lstStyle/>
          <a:p>
            <a:r>
              <a:rPr lang="en-US" dirty="0">
                <a:effectLst/>
                <a:latin typeface="Times New Roman" panose="02020603050405020304" pitchFamily="18" charset="0"/>
              </a:rPr>
              <a:t>Correction from gobs that accounts for Earth's elliptical shape and rotation. The gravity value that would be observed if Earth were a perfect (no geologic or topographic complexities), rotating ellipsoid is referred to as the normal gravity. Gravity INCREASES with increasing latitude. Correction is ADDED as we move toward the equator. Correction is applied ONLY in the N-S direction</a:t>
            </a:r>
            <a:endParaRPr lang="en-US" dirty="0"/>
          </a:p>
        </p:txBody>
      </p:sp>
    </p:spTree>
    <p:extLst>
      <p:ext uri="{BB962C8B-B14F-4D97-AF65-F5344CB8AC3E}">
        <p14:creationId xmlns:p14="http://schemas.microsoft.com/office/powerpoint/2010/main" val="401777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D7CE12-366E-45CF-AC90-0F3F1A643E1E}"/>
              </a:ext>
            </a:extLst>
          </p:cNvPr>
          <p:cNvPicPr>
            <a:picLocks noGrp="1" noChangeAspect="1"/>
          </p:cNvPicPr>
          <p:nvPr>
            <p:ph idx="1"/>
          </p:nvPr>
        </p:nvPicPr>
        <p:blipFill>
          <a:blip r:embed="rId2"/>
          <a:stretch>
            <a:fillRect/>
          </a:stretch>
        </p:blipFill>
        <p:spPr>
          <a:xfrm>
            <a:off x="1910744" y="1825625"/>
            <a:ext cx="8370512" cy="4351338"/>
          </a:xfrm>
          <a:prstGeom prst="rect">
            <a:avLst/>
          </a:prstGeom>
        </p:spPr>
      </p:pic>
    </p:spTree>
    <p:extLst>
      <p:ext uri="{BB962C8B-B14F-4D97-AF65-F5344CB8AC3E}">
        <p14:creationId xmlns:p14="http://schemas.microsoft.com/office/powerpoint/2010/main" val="174013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9DCA508-F732-4C6C-889F-850E8E8A2727}"/>
              </a:ext>
            </a:extLst>
          </p:cNvPr>
          <p:cNvPicPr>
            <a:picLocks noGrp="1" noChangeAspect="1"/>
          </p:cNvPicPr>
          <p:nvPr>
            <p:ph idx="1"/>
          </p:nvPr>
        </p:nvPicPr>
        <p:blipFill>
          <a:blip r:embed="rId2"/>
          <a:stretch>
            <a:fillRect/>
          </a:stretch>
        </p:blipFill>
        <p:spPr>
          <a:xfrm>
            <a:off x="2510444" y="645178"/>
            <a:ext cx="5909963" cy="5531785"/>
          </a:xfrm>
          <a:prstGeom prst="rect">
            <a:avLst/>
          </a:prstGeom>
        </p:spPr>
      </p:pic>
    </p:spTree>
    <p:extLst>
      <p:ext uri="{BB962C8B-B14F-4D97-AF65-F5344CB8AC3E}">
        <p14:creationId xmlns:p14="http://schemas.microsoft.com/office/powerpoint/2010/main" val="146198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7D5A9C-4357-445A-A195-714F8E8306B7}"/>
              </a:ext>
            </a:extLst>
          </p:cNvPr>
          <p:cNvPicPr>
            <a:picLocks noGrp="1" noChangeAspect="1"/>
          </p:cNvPicPr>
          <p:nvPr>
            <p:ph idx="1"/>
          </p:nvPr>
        </p:nvPicPr>
        <p:blipFill>
          <a:blip r:embed="rId2"/>
          <a:stretch>
            <a:fillRect/>
          </a:stretch>
        </p:blipFill>
        <p:spPr>
          <a:xfrm>
            <a:off x="2992583" y="197256"/>
            <a:ext cx="4878376" cy="5979707"/>
          </a:xfrm>
          <a:prstGeom prst="rect">
            <a:avLst/>
          </a:prstGeom>
        </p:spPr>
      </p:pic>
    </p:spTree>
    <p:extLst>
      <p:ext uri="{BB962C8B-B14F-4D97-AF65-F5344CB8AC3E}">
        <p14:creationId xmlns:p14="http://schemas.microsoft.com/office/powerpoint/2010/main" val="420208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28F64C-3F6A-4AAB-ADD2-969604261D1D}"/>
              </a:ext>
            </a:extLst>
          </p:cNvPr>
          <p:cNvPicPr>
            <a:picLocks noGrp="1" noChangeAspect="1"/>
          </p:cNvPicPr>
          <p:nvPr>
            <p:ph idx="1"/>
          </p:nvPr>
        </p:nvPicPr>
        <p:blipFill>
          <a:blip r:embed="rId2"/>
          <a:stretch>
            <a:fillRect/>
          </a:stretch>
        </p:blipFill>
        <p:spPr>
          <a:xfrm>
            <a:off x="1074631" y="545285"/>
            <a:ext cx="9638179" cy="4859891"/>
          </a:xfrm>
          <a:prstGeom prst="rect">
            <a:avLst/>
          </a:prstGeom>
        </p:spPr>
      </p:pic>
    </p:spTree>
    <p:extLst>
      <p:ext uri="{BB962C8B-B14F-4D97-AF65-F5344CB8AC3E}">
        <p14:creationId xmlns:p14="http://schemas.microsoft.com/office/powerpoint/2010/main" val="164673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D4615D-E61D-4D68-BB04-D18A8713A6E0}"/>
              </a:ext>
            </a:extLst>
          </p:cNvPr>
          <p:cNvSpPr txBox="1"/>
          <p:nvPr/>
        </p:nvSpPr>
        <p:spPr>
          <a:xfrm>
            <a:off x="615142" y="390698"/>
            <a:ext cx="8530935" cy="5201424"/>
          </a:xfrm>
          <a:prstGeom prst="rect">
            <a:avLst/>
          </a:prstGeom>
          <a:noFill/>
        </p:spPr>
        <p:txBody>
          <a:bodyPr wrap="square">
            <a:spAutoFit/>
          </a:bodyPr>
          <a:lstStyle/>
          <a:p>
            <a:r>
              <a:rPr lang="en-US" sz="2400" b="1" dirty="0"/>
              <a:t>Why Gravity Method used widely?</a:t>
            </a:r>
          </a:p>
          <a:p>
            <a:r>
              <a:rPr lang="en-US" dirty="0"/>
              <a:t> </a:t>
            </a:r>
            <a:r>
              <a:rPr lang="en-US" sz="2800" dirty="0"/>
              <a:t>Non-destructive geophysical technique </a:t>
            </a:r>
          </a:p>
          <a:p>
            <a:r>
              <a:rPr lang="en-US" sz="2800" dirty="0"/>
              <a:t> Measures differences in the Earth’s gravitational </a:t>
            </a:r>
          </a:p>
          <a:p>
            <a:r>
              <a:rPr lang="en-US" sz="2800" dirty="0"/>
              <a:t>field at specific locations</a:t>
            </a:r>
          </a:p>
          <a:p>
            <a:r>
              <a:rPr lang="en-US" sz="2800" dirty="0"/>
              <a:t> Provides a better understanding of the subsurface </a:t>
            </a:r>
          </a:p>
          <a:p>
            <a:r>
              <a:rPr lang="en-US" sz="2800" dirty="0"/>
              <a:t>geology</a:t>
            </a:r>
          </a:p>
          <a:p>
            <a:r>
              <a:rPr lang="en-US" sz="2800" dirty="0"/>
              <a:t> Relatively cheap</a:t>
            </a:r>
          </a:p>
          <a:p>
            <a:r>
              <a:rPr lang="en-US" sz="2800" dirty="0"/>
              <a:t> Non-invasive</a:t>
            </a:r>
          </a:p>
          <a:p>
            <a:r>
              <a:rPr lang="en-US" sz="2800" dirty="0"/>
              <a:t> remote sensing method</a:t>
            </a:r>
          </a:p>
          <a:p>
            <a:r>
              <a:rPr lang="en-US" sz="2800" dirty="0"/>
              <a:t> No energy need be put into the ground in order to </a:t>
            </a:r>
          </a:p>
          <a:p>
            <a:r>
              <a:rPr lang="en-US" sz="2800" dirty="0"/>
              <a:t>acquire data</a:t>
            </a:r>
          </a:p>
          <a:p>
            <a:r>
              <a:rPr lang="en-US" sz="2800" dirty="0"/>
              <a:t> Well suited to a populated setting </a:t>
            </a:r>
          </a:p>
        </p:txBody>
      </p:sp>
    </p:spTree>
    <p:extLst>
      <p:ext uri="{BB962C8B-B14F-4D97-AF65-F5344CB8AC3E}">
        <p14:creationId xmlns:p14="http://schemas.microsoft.com/office/powerpoint/2010/main" val="260606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8C84E5-9B97-4B80-AFF9-4F556A0C4670}"/>
              </a:ext>
            </a:extLst>
          </p:cNvPr>
          <p:cNvPicPr>
            <a:picLocks noGrp="1" noChangeAspect="1"/>
          </p:cNvPicPr>
          <p:nvPr>
            <p:ph idx="1"/>
          </p:nvPr>
        </p:nvPicPr>
        <p:blipFill>
          <a:blip r:embed="rId2"/>
          <a:stretch>
            <a:fillRect/>
          </a:stretch>
        </p:blipFill>
        <p:spPr>
          <a:xfrm>
            <a:off x="927402" y="498764"/>
            <a:ext cx="8379179" cy="5678199"/>
          </a:xfrm>
          <a:prstGeom prst="rect">
            <a:avLst/>
          </a:prstGeom>
        </p:spPr>
      </p:pic>
    </p:spTree>
    <p:extLst>
      <p:ext uri="{BB962C8B-B14F-4D97-AF65-F5344CB8AC3E}">
        <p14:creationId xmlns:p14="http://schemas.microsoft.com/office/powerpoint/2010/main" val="248327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0A82E0-7C62-479A-94ED-100A3FEDF809}"/>
              </a:ext>
            </a:extLst>
          </p:cNvPr>
          <p:cNvPicPr>
            <a:picLocks noGrp="1" noChangeAspect="1"/>
          </p:cNvPicPr>
          <p:nvPr>
            <p:ph idx="1"/>
          </p:nvPr>
        </p:nvPicPr>
        <p:blipFill>
          <a:blip r:embed="rId2"/>
          <a:stretch>
            <a:fillRect/>
          </a:stretch>
        </p:blipFill>
        <p:spPr>
          <a:xfrm>
            <a:off x="652843" y="570452"/>
            <a:ext cx="9738345" cy="4952170"/>
          </a:xfrm>
          <a:prstGeom prst="rect">
            <a:avLst/>
          </a:prstGeom>
        </p:spPr>
      </p:pic>
    </p:spTree>
    <p:extLst>
      <p:ext uri="{BB962C8B-B14F-4D97-AF65-F5344CB8AC3E}">
        <p14:creationId xmlns:p14="http://schemas.microsoft.com/office/powerpoint/2010/main" val="178425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E947-B73F-4FCE-929D-A4E6EF6ED681}"/>
              </a:ext>
            </a:extLst>
          </p:cNvPr>
          <p:cNvSpPr>
            <a:spLocks noGrp="1"/>
          </p:cNvSpPr>
          <p:nvPr>
            <p:ph type="title"/>
          </p:nvPr>
        </p:nvSpPr>
        <p:spPr/>
        <p:txBody>
          <a:bodyPr/>
          <a:lstStyle/>
          <a:p>
            <a:r>
              <a:rPr lang="en-US" dirty="0"/>
              <a:t>Equipment Of Gravity survey</a:t>
            </a:r>
          </a:p>
        </p:txBody>
      </p:sp>
      <p:sp>
        <p:nvSpPr>
          <p:cNvPr id="3" name="Content Placeholder 2">
            <a:extLst>
              <a:ext uri="{FF2B5EF4-FFF2-40B4-BE49-F238E27FC236}">
                <a16:creationId xmlns:a16="http://schemas.microsoft.com/office/drawing/2014/main" id="{117EEDCD-0B14-4967-BECE-AFC11DE97ED0}"/>
              </a:ext>
            </a:extLst>
          </p:cNvPr>
          <p:cNvSpPr>
            <a:spLocks noGrp="1"/>
          </p:cNvSpPr>
          <p:nvPr>
            <p:ph idx="1"/>
          </p:nvPr>
        </p:nvSpPr>
        <p:spPr/>
        <p:txBody>
          <a:bodyPr>
            <a:normAutofit lnSpcReduction="10000"/>
          </a:bodyPr>
          <a:lstStyle/>
          <a:p>
            <a:pPr marL="0" indent="0">
              <a:buNone/>
            </a:pPr>
            <a:r>
              <a:rPr lang="en-US" dirty="0"/>
              <a:t>A gravity meter or gravimeter measures the variations in the earth's gravitational field. </a:t>
            </a:r>
          </a:p>
          <a:p>
            <a:pPr marL="0" indent="0">
              <a:buNone/>
            </a:pPr>
            <a:r>
              <a:rPr lang="en-US" dirty="0"/>
              <a:t>The most commonly used meters do not measure an absolute gravitational acceleration but differences in relative acceleration. </a:t>
            </a:r>
          </a:p>
          <a:p>
            <a:pPr marL="0" indent="0">
              <a:buNone/>
            </a:pPr>
            <a:r>
              <a:rPr lang="en-US" dirty="0"/>
              <a:t>The common gravimeters on the market are the Worden gravimeter, the </a:t>
            </a:r>
            <a:r>
              <a:rPr lang="en-US" dirty="0" err="1"/>
              <a:t>Scintrex</a:t>
            </a:r>
            <a:r>
              <a:rPr lang="en-US" dirty="0"/>
              <a:t> and the La </a:t>
            </a:r>
            <a:r>
              <a:rPr lang="en-US" dirty="0" err="1"/>
              <a:t>Coste</a:t>
            </a:r>
            <a:r>
              <a:rPr lang="en-US" dirty="0"/>
              <a:t> Romberg gravimeter. </a:t>
            </a:r>
          </a:p>
          <a:p>
            <a:pPr marL="0" indent="0">
              <a:buNone/>
            </a:pPr>
            <a:r>
              <a:rPr lang="en-US" dirty="0"/>
              <a:t>The </a:t>
            </a:r>
            <a:r>
              <a:rPr lang="en-US" dirty="0" err="1"/>
              <a:t>Scintrex</a:t>
            </a:r>
            <a:r>
              <a:rPr lang="en-US" dirty="0"/>
              <a:t> </a:t>
            </a:r>
            <a:r>
              <a:rPr lang="en-US" dirty="0" err="1"/>
              <a:t>Autograv</a:t>
            </a:r>
            <a:r>
              <a:rPr lang="en-US" dirty="0"/>
              <a:t> is semi-automated, but although a bit more expensive. </a:t>
            </a:r>
          </a:p>
          <a:p>
            <a:pPr marL="0" indent="0">
              <a:buNone/>
            </a:pPr>
            <a:r>
              <a:rPr lang="en-US" dirty="0"/>
              <a:t>The Lacoste and Romberg model gravity meter is one of the preferred instruments for conducting gravity surveys in industry.</a:t>
            </a:r>
          </a:p>
        </p:txBody>
      </p:sp>
    </p:spTree>
    <p:extLst>
      <p:ext uri="{BB962C8B-B14F-4D97-AF65-F5344CB8AC3E}">
        <p14:creationId xmlns:p14="http://schemas.microsoft.com/office/powerpoint/2010/main" val="327844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1AA38C-7345-471B-86BF-A4D21E861758}"/>
              </a:ext>
            </a:extLst>
          </p:cNvPr>
          <p:cNvPicPr>
            <a:picLocks noGrp="1" noChangeAspect="1"/>
          </p:cNvPicPr>
          <p:nvPr>
            <p:ph idx="1"/>
          </p:nvPr>
        </p:nvPicPr>
        <p:blipFill>
          <a:blip r:embed="rId2"/>
          <a:stretch>
            <a:fillRect/>
          </a:stretch>
        </p:blipFill>
        <p:spPr>
          <a:xfrm>
            <a:off x="855677" y="394800"/>
            <a:ext cx="9026554" cy="6212253"/>
          </a:xfrm>
          <a:prstGeom prst="rect">
            <a:avLst/>
          </a:prstGeom>
        </p:spPr>
      </p:pic>
    </p:spTree>
    <p:extLst>
      <p:ext uri="{BB962C8B-B14F-4D97-AF65-F5344CB8AC3E}">
        <p14:creationId xmlns:p14="http://schemas.microsoft.com/office/powerpoint/2010/main" val="76522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FBD9471-80C0-409C-9893-80A01CFFF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44148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30E8C058-B5D2-407C-AC4E-8F792C456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4238"/>
            <a:ext cx="35052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1BF8716C-7C96-41DF-8F06-F797EB22E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926" y="3276600"/>
            <a:ext cx="2505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B291B377-BCFB-4022-8E37-33AF35A386DB}"/>
              </a:ext>
            </a:extLst>
          </p:cNvPr>
          <p:cNvSpPr txBox="1">
            <a:spLocks noChangeArrowheads="1"/>
          </p:cNvSpPr>
          <p:nvPr/>
        </p:nvSpPr>
        <p:spPr bwMode="auto">
          <a:xfrm>
            <a:off x="5181600" y="4343401"/>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50000"/>
              </a:spcBef>
              <a:spcAft>
                <a:spcPct val="0"/>
              </a:spcAft>
            </a:pPr>
            <a:r>
              <a:rPr lang="en-US" altLang="en-US">
                <a:solidFill>
                  <a:srgbClr val="000000"/>
                </a:solidFill>
              </a:rPr>
              <a:t>Views of the Lacoste-Romberg Gravity Meter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1+#ppt_w/2"/>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2BC5-8385-4E6F-AE42-0856EB2874C5}"/>
              </a:ext>
            </a:extLst>
          </p:cNvPr>
          <p:cNvSpPr>
            <a:spLocks noGrp="1"/>
          </p:cNvSpPr>
          <p:nvPr>
            <p:ph type="title"/>
          </p:nvPr>
        </p:nvSpPr>
        <p:spPr/>
        <p:txBody>
          <a:bodyPr/>
          <a:lstStyle/>
          <a:p>
            <a:r>
              <a:rPr lang="en-US" dirty="0"/>
              <a:t>CG 5 </a:t>
            </a:r>
            <a:r>
              <a:rPr lang="en-US" dirty="0" err="1"/>
              <a:t>Scintrex</a:t>
            </a:r>
            <a:r>
              <a:rPr lang="en-US" dirty="0"/>
              <a:t> </a:t>
            </a:r>
          </a:p>
        </p:txBody>
      </p:sp>
      <p:pic>
        <p:nvPicPr>
          <p:cNvPr id="2050" name="Picture 2" descr="Instrument Scintrex CG-5">
            <a:extLst>
              <a:ext uri="{FF2B5EF4-FFF2-40B4-BE49-F238E27FC236}">
                <a16:creationId xmlns:a16="http://schemas.microsoft.com/office/drawing/2014/main" id="{218ABFE1-4E73-47C6-A442-949A2BC9F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2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C1218D-3E32-4705-AC3F-4864A55F580B}"/>
              </a:ext>
            </a:extLst>
          </p:cNvPr>
          <p:cNvPicPr>
            <a:picLocks noGrp="1" noChangeAspect="1"/>
          </p:cNvPicPr>
          <p:nvPr>
            <p:ph idx="1"/>
          </p:nvPr>
        </p:nvPicPr>
        <p:blipFill>
          <a:blip r:embed="rId2"/>
          <a:stretch>
            <a:fillRect/>
          </a:stretch>
        </p:blipFill>
        <p:spPr>
          <a:xfrm>
            <a:off x="1132514" y="219834"/>
            <a:ext cx="8430936" cy="6423157"/>
          </a:xfrm>
          <a:prstGeom prst="rect">
            <a:avLst/>
          </a:prstGeom>
        </p:spPr>
      </p:pic>
    </p:spTree>
    <p:extLst>
      <p:ext uri="{BB962C8B-B14F-4D97-AF65-F5344CB8AC3E}">
        <p14:creationId xmlns:p14="http://schemas.microsoft.com/office/powerpoint/2010/main" val="364922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5B3A-1351-4058-926D-16648D867822}"/>
              </a:ext>
            </a:extLst>
          </p:cNvPr>
          <p:cNvSpPr>
            <a:spLocks noGrp="1"/>
          </p:cNvSpPr>
          <p:nvPr>
            <p:ph type="title"/>
          </p:nvPr>
        </p:nvSpPr>
        <p:spPr/>
        <p:txBody>
          <a:bodyPr/>
          <a:lstStyle/>
          <a:p>
            <a:r>
              <a:rPr lang="en-US" dirty="0"/>
              <a:t>Drift correction</a:t>
            </a:r>
          </a:p>
        </p:txBody>
      </p:sp>
      <p:sp>
        <p:nvSpPr>
          <p:cNvPr id="3" name="Content Placeholder 2">
            <a:extLst>
              <a:ext uri="{FF2B5EF4-FFF2-40B4-BE49-F238E27FC236}">
                <a16:creationId xmlns:a16="http://schemas.microsoft.com/office/drawing/2014/main" id="{7A6E73D9-62DE-4FC4-B6E5-A122CC15BAFA}"/>
              </a:ext>
            </a:extLst>
          </p:cNvPr>
          <p:cNvSpPr>
            <a:spLocks noGrp="1"/>
          </p:cNvSpPr>
          <p:nvPr>
            <p:ph idx="1"/>
          </p:nvPr>
        </p:nvSpPr>
        <p:spPr/>
        <p:txBody>
          <a:bodyPr/>
          <a:lstStyle/>
          <a:p>
            <a:r>
              <a:rPr lang="en-US" dirty="0"/>
              <a:t>Correction for instrumental drift is based on repeated readings at a base station at recorded times throughout the day. The meter reading is plotted against time and drift is assumed to be linear between consecutive base readings.</a:t>
            </a:r>
          </a:p>
          <a:p>
            <a:endParaRPr lang="en-US" dirty="0"/>
          </a:p>
        </p:txBody>
      </p:sp>
    </p:spTree>
    <p:extLst>
      <p:ext uri="{BB962C8B-B14F-4D97-AF65-F5344CB8AC3E}">
        <p14:creationId xmlns:p14="http://schemas.microsoft.com/office/powerpoint/2010/main" val="2011054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1223BA-D53A-4400-9583-28A06DEB03BD}"/>
              </a:ext>
            </a:extLst>
          </p:cNvPr>
          <p:cNvPicPr>
            <a:picLocks noGrp="1" noChangeAspect="1"/>
          </p:cNvPicPr>
          <p:nvPr>
            <p:ph idx="1"/>
          </p:nvPr>
        </p:nvPicPr>
        <p:blipFill>
          <a:blip r:embed="rId2"/>
          <a:stretch>
            <a:fillRect/>
          </a:stretch>
        </p:blipFill>
        <p:spPr>
          <a:xfrm>
            <a:off x="1827280" y="441441"/>
            <a:ext cx="6339524" cy="4351338"/>
          </a:xfrm>
          <a:prstGeom prst="rect">
            <a:avLst/>
          </a:prstGeom>
        </p:spPr>
      </p:pic>
      <p:sp>
        <p:nvSpPr>
          <p:cNvPr id="6" name="TextBox 5">
            <a:extLst>
              <a:ext uri="{FF2B5EF4-FFF2-40B4-BE49-F238E27FC236}">
                <a16:creationId xmlns:a16="http://schemas.microsoft.com/office/drawing/2014/main" id="{E88B101D-2791-49CB-AD73-2A08229A9963}"/>
              </a:ext>
            </a:extLst>
          </p:cNvPr>
          <p:cNvSpPr txBox="1"/>
          <p:nvPr/>
        </p:nvSpPr>
        <p:spPr>
          <a:xfrm>
            <a:off x="1092666" y="5234459"/>
            <a:ext cx="9443905" cy="646331"/>
          </a:xfrm>
          <a:prstGeom prst="rect">
            <a:avLst/>
          </a:prstGeom>
          <a:noFill/>
        </p:spPr>
        <p:txBody>
          <a:bodyPr wrap="square">
            <a:spAutoFit/>
          </a:bodyPr>
          <a:lstStyle/>
          <a:p>
            <a:r>
              <a:rPr lang="en-US" dirty="0"/>
              <a:t>From the figure drift is assumed to be linear between consecutive base  readings. The drift correction at time t is d, which is subtracted from the  observed value.</a:t>
            </a:r>
          </a:p>
        </p:txBody>
      </p:sp>
    </p:spTree>
    <p:extLst>
      <p:ext uri="{BB962C8B-B14F-4D97-AF65-F5344CB8AC3E}">
        <p14:creationId xmlns:p14="http://schemas.microsoft.com/office/powerpoint/2010/main" val="163893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7090213-61F5-429F-B79F-353B67F766BD}"/>
              </a:ext>
            </a:extLst>
          </p:cNvPr>
          <p:cNvSpPr txBox="1">
            <a:spLocks noChangeArrowheads="1"/>
          </p:cNvSpPr>
          <p:nvPr/>
        </p:nvSpPr>
        <p:spPr bwMode="auto">
          <a:xfrm>
            <a:off x="1524000" y="228600"/>
            <a:ext cx="9144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0" fontAlgn="base" hangingPunct="0">
              <a:spcBef>
                <a:spcPct val="50000"/>
              </a:spcBef>
              <a:spcAft>
                <a:spcPct val="0"/>
              </a:spcAft>
            </a:pPr>
            <a:r>
              <a:rPr lang="en-US" altLang="en-US" sz="2800" b="1" dirty="0">
                <a:solidFill>
                  <a:srgbClr val="000000"/>
                </a:solidFill>
              </a:rPr>
              <a:t>Free-Air Correction</a:t>
            </a:r>
            <a:endParaRPr lang="en-US" altLang="en-US" dirty="0">
              <a:solidFill>
                <a:srgbClr val="000000"/>
              </a:solidFill>
            </a:endParaRPr>
          </a:p>
          <a:p>
            <a:pPr eaLnBrk="0" fontAlgn="base" hangingPunct="0">
              <a:spcBef>
                <a:spcPct val="50000"/>
              </a:spcBef>
              <a:spcAft>
                <a:spcPct val="0"/>
              </a:spcAft>
            </a:pPr>
            <a:r>
              <a:rPr lang="en-US" altLang="en-US" dirty="0">
                <a:solidFill>
                  <a:srgbClr val="000000"/>
                </a:solidFill>
              </a:rPr>
              <a:t>Often we make observations at different elevations, and we know that gravity will decrease as we get farther from the center of mass of the Earth.   </a:t>
            </a:r>
          </a:p>
          <a:p>
            <a:pPr eaLnBrk="0" fontAlgn="base" hangingPunct="0">
              <a:spcBef>
                <a:spcPct val="50000"/>
              </a:spcBef>
              <a:spcAft>
                <a:spcPct val="0"/>
              </a:spcAft>
            </a:pPr>
            <a:r>
              <a:rPr lang="en-US" altLang="en-US" dirty="0">
                <a:solidFill>
                  <a:srgbClr val="000000"/>
                </a:solidFill>
              </a:rPr>
              <a:t>Therefore, we choose a reference elevation (typically sea level) and adjust our readings to be what they would be at that elevation.  To compute this correction, recall that</a:t>
            </a:r>
          </a:p>
          <a:p>
            <a:pPr algn="ctr" eaLnBrk="0" fontAlgn="base" hangingPunct="0">
              <a:spcBef>
                <a:spcPct val="50000"/>
              </a:spcBef>
              <a:spcAft>
                <a:spcPct val="0"/>
              </a:spcAft>
            </a:pPr>
            <a:r>
              <a:rPr lang="en-US" altLang="en-US" dirty="0">
                <a:solidFill>
                  <a:srgbClr val="000000"/>
                </a:solidFill>
              </a:rPr>
              <a:t>g = GM/r</a:t>
            </a:r>
            <a:r>
              <a:rPr lang="en-US" altLang="en-US" baseline="30000" dirty="0">
                <a:solidFill>
                  <a:srgbClr val="000000"/>
                </a:solidFill>
              </a:rPr>
              <a:t>2</a:t>
            </a:r>
            <a:endParaRPr lang="en-US" altLang="en-US" dirty="0">
              <a:solidFill>
                <a:srgbClr val="000000"/>
              </a:solidFill>
            </a:endParaRPr>
          </a:p>
          <a:p>
            <a:pPr eaLnBrk="0" fontAlgn="base" hangingPunct="0">
              <a:spcBef>
                <a:spcPct val="50000"/>
              </a:spcBef>
              <a:spcAft>
                <a:spcPct val="0"/>
              </a:spcAft>
            </a:pPr>
            <a:r>
              <a:rPr lang="en-US" altLang="en-US" dirty="0">
                <a:solidFill>
                  <a:srgbClr val="000000"/>
                </a:solidFill>
              </a:rPr>
              <a:t>And so</a:t>
            </a:r>
          </a:p>
          <a:p>
            <a:pPr algn="ctr" eaLnBrk="0" fontAlgn="base" hangingPunct="0">
              <a:spcBef>
                <a:spcPct val="50000"/>
              </a:spcBef>
              <a:spcAft>
                <a:spcPct val="0"/>
              </a:spcAft>
            </a:pPr>
            <a:r>
              <a:rPr lang="en-US" altLang="en-US" dirty="0">
                <a:solidFill>
                  <a:srgbClr val="000000"/>
                </a:solidFill>
                <a:latin typeface="Symbol" panose="05050102010706020507" pitchFamily="18" charset="2"/>
              </a:rPr>
              <a:t>d</a:t>
            </a:r>
            <a:r>
              <a:rPr lang="en-US" altLang="en-US" dirty="0">
                <a:solidFill>
                  <a:srgbClr val="000000"/>
                </a:solidFill>
              </a:rPr>
              <a:t>g/</a:t>
            </a:r>
            <a:r>
              <a:rPr lang="en-US" altLang="en-US" dirty="0" err="1">
                <a:solidFill>
                  <a:srgbClr val="000000"/>
                </a:solidFill>
                <a:latin typeface="Symbol" panose="05050102010706020507" pitchFamily="18" charset="2"/>
              </a:rPr>
              <a:t>d</a:t>
            </a:r>
            <a:r>
              <a:rPr lang="en-US" altLang="en-US" dirty="0" err="1">
                <a:solidFill>
                  <a:srgbClr val="000000"/>
                </a:solidFill>
              </a:rPr>
              <a:t>r</a:t>
            </a:r>
            <a:r>
              <a:rPr lang="en-US" altLang="en-US" dirty="0">
                <a:solidFill>
                  <a:srgbClr val="000000"/>
                </a:solidFill>
              </a:rPr>
              <a:t> = -2GM/r</a:t>
            </a:r>
            <a:r>
              <a:rPr lang="en-US" altLang="en-US" baseline="30000" dirty="0">
                <a:solidFill>
                  <a:srgbClr val="000000"/>
                </a:solidFill>
              </a:rPr>
              <a:t>3</a:t>
            </a:r>
            <a:r>
              <a:rPr lang="en-US" altLang="en-US" dirty="0">
                <a:solidFill>
                  <a:srgbClr val="000000"/>
                </a:solidFill>
              </a:rPr>
              <a:t> = -2g/r = -0.3085 </a:t>
            </a:r>
            <a:r>
              <a:rPr lang="en-US" altLang="en-US" dirty="0" err="1">
                <a:solidFill>
                  <a:srgbClr val="000000"/>
                </a:solidFill>
              </a:rPr>
              <a:t>mgals</a:t>
            </a:r>
            <a:r>
              <a:rPr lang="en-US" altLang="en-US" dirty="0">
                <a:solidFill>
                  <a:srgbClr val="000000"/>
                </a:solidFill>
              </a:rPr>
              <a:t>/m = -0.09406 </a:t>
            </a:r>
            <a:r>
              <a:rPr lang="en-US" altLang="en-US" dirty="0" err="1">
                <a:solidFill>
                  <a:srgbClr val="000000"/>
                </a:solidFill>
              </a:rPr>
              <a:t>mgals</a:t>
            </a:r>
            <a:r>
              <a:rPr lang="en-US" altLang="en-US" dirty="0">
                <a:solidFill>
                  <a:srgbClr val="000000"/>
                </a:solidFill>
              </a:rPr>
              <a:t>/ft.</a:t>
            </a:r>
          </a:p>
          <a:p>
            <a:pPr eaLnBrk="0" fontAlgn="base" hangingPunct="0">
              <a:spcBef>
                <a:spcPct val="50000"/>
              </a:spcBef>
              <a:spcAft>
                <a:spcPct val="0"/>
              </a:spcAft>
            </a:pPr>
            <a:r>
              <a:rPr lang="en-US" altLang="en-US"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500"/>
                                        <p:tgtEl>
                                          <p:spTgt spid="2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500"/>
                                        <p:tgtEl>
                                          <p:spTgt spid="2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fade">
                                      <p:cBhvr>
                                        <p:cTn id="22" dur="500"/>
                                        <p:tgtEl>
                                          <p:spTgt spid="2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fade">
                                      <p:cBhvr>
                                        <p:cTn id="27" dur="500"/>
                                        <p:tgtEl>
                                          <p:spTgt spid="2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fade">
                                      <p:cBhvr>
                                        <p:cTn id="32" dur="500"/>
                                        <p:tgtEl>
                                          <p:spTgt spid="215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6">
                                            <p:txEl>
                                              <p:pRg st="6" end="6"/>
                                            </p:txEl>
                                          </p:spTgt>
                                        </p:tgtEl>
                                        <p:attrNameLst>
                                          <p:attrName>style.visibility</p:attrName>
                                        </p:attrNameLst>
                                      </p:cBhvr>
                                      <p:to>
                                        <p:strVal val="visible"/>
                                      </p:to>
                                    </p:set>
                                    <p:animEffect transition="in" filter="fade">
                                      <p:cBhvr>
                                        <p:cTn id="37" dur="5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D325A-49D2-456C-878B-5D4069764B3E}"/>
              </a:ext>
            </a:extLst>
          </p:cNvPr>
          <p:cNvSpPr>
            <a:spLocks noGrp="1"/>
          </p:cNvSpPr>
          <p:nvPr>
            <p:ph idx="1"/>
          </p:nvPr>
        </p:nvSpPr>
        <p:spPr>
          <a:xfrm>
            <a:off x="838200" y="99753"/>
            <a:ext cx="10515600" cy="6077210"/>
          </a:xfrm>
        </p:spPr>
        <p:txBody>
          <a:bodyPr>
            <a:normAutofit/>
          </a:bodyPr>
          <a:lstStyle/>
          <a:p>
            <a:pPr marL="0" indent="0">
              <a:buNone/>
            </a:pPr>
            <a:r>
              <a:rPr lang="en-US" dirty="0"/>
              <a:t>Applications of Gravity method in: </a:t>
            </a:r>
          </a:p>
          <a:p>
            <a:r>
              <a:rPr lang="en-US" dirty="0"/>
              <a:t>Engineering, Environmental  and Geothermal studies including: </a:t>
            </a:r>
          </a:p>
          <a:p>
            <a:r>
              <a:rPr lang="en-US" dirty="0"/>
              <a:t>Locating voids,</a:t>
            </a:r>
          </a:p>
          <a:p>
            <a:r>
              <a:rPr lang="en-US" dirty="0"/>
              <a:t>Faults, </a:t>
            </a:r>
          </a:p>
          <a:p>
            <a:r>
              <a:rPr lang="en-US" dirty="0"/>
              <a:t>Buried stream valleys,</a:t>
            </a:r>
          </a:p>
          <a:p>
            <a:r>
              <a:rPr lang="en-US" dirty="0"/>
              <a:t>Water table levels and Geothermal heat sources</a:t>
            </a:r>
          </a:p>
          <a:p>
            <a:r>
              <a:rPr lang="en-US" dirty="0"/>
              <a:t>The thickness of the soil layer</a:t>
            </a:r>
          </a:p>
        </p:txBody>
      </p:sp>
    </p:spTree>
    <p:extLst>
      <p:ext uri="{BB962C8B-B14F-4D97-AF65-F5344CB8AC3E}">
        <p14:creationId xmlns:p14="http://schemas.microsoft.com/office/powerpoint/2010/main" val="87098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A013BD-BFA8-4363-9B6E-E9E87488CDA1}"/>
              </a:ext>
            </a:extLst>
          </p:cNvPr>
          <p:cNvPicPr>
            <a:picLocks noChangeAspect="1"/>
          </p:cNvPicPr>
          <p:nvPr/>
        </p:nvPicPr>
        <p:blipFill>
          <a:blip r:embed="rId2"/>
          <a:stretch>
            <a:fillRect/>
          </a:stretch>
        </p:blipFill>
        <p:spPr>
          <a:xfrm>
            <a:off x="1708584" y="0"/>
            <a:ext cx="8774832" cy="6858000"/>
          </a:xfrm>
          <a:prstGeom prst="rect">
            <a:avLst/>
          </a:prstGeom>
        </p:spPr>
      </p:pic>
    </p:spTree>
    <p:extLst>
      <p:ext uri="{BB962C8B-B14F-4D97-AF65-F5344CB8AC3E}">
        <p14:creationId xmlns:p14="http://schemas.microsoft.com/office/powerpoint/2010/main" val="2990843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449036-E205-4D0D-A2D3-7D1334F7F5A9}"/>
              </a:ext>
            </a:extLst>
          </p:cNvPr>
          <p:cNvPicPr>
            <a:picLocks noChangeAspect="1"/>
          </p:cNvPicPr>
          <p:nvPr/>
        </p:nvPicPr>
        <p:blipFill>
          <a:blip r:embed="rId2"/>
          <a:stretch>
            <a:fillRect/>
          </a:stretch>
        </p:blipFill>
        <p:spPr>
          <a:xfrm>
            <a:off x="1381125" y="1609725"/>
            <a:ext cx="9429750" cy="3638550"/>
          </a:xfrm>
          <a:prstGeom prst="rect">
            <a:avLst/>
          </a:prstGeom>
        </p:spPr>
      </p:pic>
    </p:spTree>
    <p:extLst>
      <p:ext uri="{BB962C8B-B14F-4D97-AF65-F5344CB8AC3E}">
        <p14:creationId xmlns:p14="http://schemas.microsoft.com/office/powerpoint/2010/main" val="1034718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58623B-0AC4-4856-BA68-B6E9A1CC9955}"/>
              </a:ext>
            </a:extLst>
          </p:cNvPr>
          <p:cNvPicPr>
            <a:picLocks noChangeAspect="1"/>
          </p:cNvPicPr>
          <p:nvPr/>
        </p:nvPicPr>
        <p:blipFill>
          <a:blip r:embed="rId2"/>
          <a:stretch>
            <a:fillRect/>
          </a:stretch>
        </p:blipFill>
        <p:spPr>
          <a:xfrm>
            <a:off x="234892" y="129861"/>
            <a:ext cx="11006356" cy="6195330"/>
          </a:xfrm>
          <a:prstGeom prst="rect">
            <a:avLst/>
          </a:prstGeom>
        </p:spPr>
      </p:pic>
    </p:spTree>
    <p:extLst>
      <p:ext uri="{BB962C8B-B14F-4D97-AF65-F5344CB8AC3E}">
        <p14:creationId xmlns:p14="http://schemas.microsoft.com/office/powerpoint/2010/main" val="48817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C2DE6-925E-4DEF-833A-BBE8746D86DB}"/>
              </a:ext>
            </a:extLst>
          </p:cNvPr>
          <p:cNvPicPr>
            <a:picLocks noChangeAspect="1"/>
          </p:cNvPicPr>
          <p:nvPr/>
        </p:nvPicPr>
        <p:blipFill>
          <a:blip r:embed="rId2"/>
          <a:stretch>
            <a:fillRect/>
          </a:stretch>
        </p:blipFill>
        <p:spPr>
          <a:xfrm>
            <a:off x="1337898" y="0"/>
            <a:ext cx="9516204" cy="6858000"/>
          </a:xfrm>
          <a:prstGeom prst="rect">
            <a:avLst/>
          </a:prstGeom>
        </p:spPr>
      </p:pic>
    </p:spTree>
    <p:extLst>
      <p:ext uri="{BB962C8B-B14F-4D97-AF65-F5344CB8AC3E}">
        <p14:creationId xmlns:p14="http://schemas.microsoft.com/office/powerpoint/2010/main" val="2226049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06AE8E-E234-4D2C-8C6F-4AE20DFC48BF}"/>
              </a:ext>
            </a:extLst>
          </p:cNvPr>
          <p:cNvPicPr>
            <a:picLocks noChangeAspect="1"/>
          </p:cNvPicPr>
          <p:nvPr/>
        </p:nvPicPr>
        <p:blipFill>
          <a:blip r:embed="rId2"/>
          <a:stretch>
            <a:fillRect/>
          </a:stretch>
        </p:blipFill>
        <p:spPr>
          <a:xfrm>
            <a:off x="1009650" y="452437"/>
            <a:ext cx="10172700" cy="5953125"/>
          </a:xfrm>
          <a:prstGeom prst="rect">
            <a:avLst/>
          </a:prstGeom>
        </p:spPr>
      </p:pic>
    </p:spTree>
    <p:extLst>
      <p:ext uri="{BB962C8B-B14F-4D97-AF65-F5344CB8AC3E}">
        <p14:creationId xmlns:p14="http://schemas.microsoft.com/office/powerpoint/2010/main" val="58090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75899-8AB4-4669-99C8-CB44C5ADE913}"/>
              </a:ext>
            </a:extLst>
          </p:cNvPr>
          <p:cNvPicPr>
            <a:picLocks noChangeAspect="1"/>
          </p:cNvPicPr>
          <p:nvPr/>
        </p:nvPicPr>
        <p:blipFill>
          <a:blip r:embed="rId2"/>
          <a:stretch>
            <a:fillRect/>
          </a:stretch>
        </p:blipFill>
        <p:spPr>
          <a:xfrm>
            <a:off x="1392062" y="0"/>
            <a:ext cx="9407876" cy="6858000"/>
          </a:xfrm>
          <a:prstGeom prst="rect">
            <a:avLst/>
          </a:prstGeom>
        </p:spPr>
      </p:pic>
    </p:spTree>
    <p:extLst>
      <p:ext uri="{BB962C8B-B14F-4D97-AF65-F5344CB8AC3E}">
        <p14:creationId xmlns:p14="http://schemas.microsoft.com/office/powerpoint/2010/main" val="3019482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EAEF4B-EE58-4DD4-BC6C-160E466810CE}"/>
              </a:ext>
            </a:extLst>
          </p:cNvPr>
          <p:cNvPicPr>
            <a:picLocks noGrp="1" noChangeAspect="1"/>
          </p:cNvPicPr>
          <p:nvPr>
            <p:ph idx="1"/>
          </p:nvPr>
        </p:nvPicPr>
        <p:blipFill>
          <a:blip r:embed="rId2"/>
          <a:stretch>
            <a:fillRect/>
          </a:stretch>
        </p:blipFill>
        <p:spPr>
          <a:xfrm>
            <a:off x="447770" y="436228"/>
            <a:ext cx="9095201" cy="5740735"/>
          </a:xfrm>
          <a:prstGeom prst="rect">
            <a:avLst/>
          </a:prstGeom>
        </p:spPr>
      </p:pic>
    </p:spTree>
    <p:extLst>
      <p:ext uri="{BB962C8B-B14F-4D97-AF65-F5344CB8AC3E}">
        <p14:creationId xmlns:p14="http://schemas.microsoft.com/office/powerpoint/2010/main" val="259969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9E6CE-363B-4E4F-8D60-24650AA29D50}"/>
              </a:ext>
            </a:extLst>
          </p:cNvPr>
          <p:cNvSpPr>
            <a:spLocks noGrp="1"/>
          </p:cNvSpPr>
          <p:nvPr>
            <p:ph idx="1"/>
          </p:nvPr>
        </p:nvSpPr>
        <p:spPr>
          <a:xfrm>
            <a:off x="695587" y="558887"/>
            <a:ext cx="10515600" cy="4351338"/>
          </a:xfrm>
        </p:spPr>
        <p:txBody>
          <a:bodyPr>
            <a:normAutofit/>
          </a:bodyPr>
          <a:lstStyle/>
          <a:p>
            <a:r>
              <a:rPr lang="en-US" dirty="0"/>
              <a:t>The free-air correction (FAC) corrects for the decrease in gravity with height in free air resulting from increased distance from the </a:t>
            </a:r>
            <a:r>
              <a:rPr lang="en-US" dirty="0" err="1"/>
              <a:t>centre</a:t>
            </a:r>
            <a:r>
              <a:rPr lang="en-US" dirty="0"/>
              <a:t> of the Earth.</a:t>
            </a:r>
          </a:p>
          <a:p>
            <a:r>
              <a:rPr lang="en-US" dirty="0"/>
              <a:t>The FAC is positive for an observation point above datum to correct for the decrease in gravity with elevation. </a:t>
            </a:r>
          </a:p>
          <a:p>
            <a:r>
              <a:rPr lang="en-US" dirty="0"/>
              <a:t>The free-air correction accounts solely for variation in the distance of the observation point from the </a:t>
            </a:r>
            <a:r>
              <a:rPr lang="en-US" dirty="0" err="1"/>
              <a:t>centre</a:t>
            </a:r>
            <a:r>
              <a:rPr lang="en-US" dirty="0"/>
              <a:t> of the Earth; </a:t>
            </a:r>
          </a:p>
          <a:p>
            <a:r>
              <a:rPr lang="en-US" dirty="0"/>
              <a:t>no account is taken of the gravitational effect of the rock present between the observation point and datum.</a:t>
            </a:r>
          </a:p>
        </p:txBody>
      </p:sp>
    </p:spTree>
    <p:extLst>
      <p:ext uri="{BB962C8B-B14F-4D97-AF65-F5344CB8AC3E}">
        <p14:creationId xmlns:p14="http://schemas.microsoft.com/office/powerpoint/2010/main" val="341783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9ED16-D77D-42C7-AE98-987EC2ECED17}"/>
              </a:ext>
            </a:extLst>
          </p:cNvPr>
          <p:cNvSpPr>
            <a:spLocks noGrp="1"/>
          </p:cNvSpPr>
          <p:nvPr>
            <p:ph idx="1"/>
          </p:nvPr>
        </p:nvSpPr>
        <p:spPr>
          <a:xfrm>
            <a:off x="745921" y="777001"/>
            <a:ext cx="10515600" cy="4351338"/>
          </a:xfrm>
        </p:spPr>
        <p:txBody>
          <a:bodyPr/>
          <a:lstStyle/>
          <a:p>
            <a:pPr marL="0" indent="0">
              <a:buNone/>
            </a:pPr>
            <a:r>
              <a:rPr lang="en-US" dirty="0"/>
              <a:t> Bouguer correction</a:t>
            </a:r>
          </a:p>
          <a:p>
            <a:r>
              <a:rPr lang="en-US" dirty="0"/>
              <a:t>On land the Bouguer correction must be subtracted, as the gravitational attraction of the rock between observation point and datum must be removed from the observed gravity value. </a:t>
            </a:r>
          </a:p>
          <a:p>
            <a:r>
              <a:rPr lang="en-US" dirty="0"/>
              <a:t>The Bouguer correction of sea surface observations is positive to account for the lack of rock between surface and sea bed. The correction is equivalent to the replacement of the water layer by material of a specified rock density</a:t>
            </a:r>
          </a:p>
        </p:txBody>
      </p:sp>
    </p:spTree>
    <p:extLst>
      <p:ext uri="{BB962C8B-B14F-4D97-AF65-F5344CB8AC3E}">
        <p14:creationId xmlns:p14="http://schemas.microsoft.com/office/powerpoint/2010/main" val="1624724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A48B9-ED70-4133-AD66-7B5D276FFED9}"/>
              </a:ext>
            </a:extLst>
          </p:cNvPr>
          <p:cNvSpPr>
            <a:spLocks noGrp="1"/>
          </p:cNvSpPr>
          <p:nvPr>
            <p:ph idx="1"/>
          </p:nvPr>
        </p:nvSpPr>
        <p:spPr/>
        <p:txBody>
          <a:bodyPr/>
          <a:lstStyle/>
          <a:p>
            <a:pPr marL="0" indent="0">
              <a:buNone/>
            </a:pPr>
            <a:r>
              <a:rPr lang="en-US" dirty="0"/>
              <a:t>Terrain corrections</a:t>
            </a:r>
          </a:p>
          <a:p>
            <a:r>
              <a:rPr lang="en-US" dirty="0"/>
              <a:t>A correction applied to observed values obtained  in geophysical surveys in order to remove the effect of  variations in the observations due to the topography  near observation sites.</a:t>
            </a:r>
          </a:p>
        </p:txBody>
      </p:sp>
    </p:spTree>
    <p:extLst>
      <p:ext uri="{BB962C8B-B14F-4D97-AF65-F5344CB8AC3E}">
        <p14:creationId xmlns:p14="http://schemas.microsoft.com/office/powerpoint/2010/main" val="182665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A16122-60FE-4BA5-AB8D-39CFBD7DBDE4}"/>
              </a:ext>
            </a:extLst>
          </p:cNvPr>
          <p:cNvPicPr>
            <a:picLocks noGrp="1" noChangeAspect="1"/>
          </p:cNvPicPr>
          <p:nvPr>
            <p:ph idx="1"/>
          </p:nvPr>
        </p:nvPicPr>
        <p:blipFill>
          <a:blip r:embed="rId2"/>
          <a:stretch>
            <a:fillRect/>
          </a:stretch>
        </p:blipFill>
        <p:spPr>
          <a:xfrm>
            <a:off x="783543" y="714895"/>
            <a:ext cx="8829421" cy="5462068"/>
          </a:xfrm>
          <a:prstGeom prst="rect">
            <a:avLst/>
          </a:prstGeom>
        </p:spPr>
      </p:pic>
    </p:spTree>
    <p:extLst>
      <p:ext uri="{BB962C8B-B14F-4D97-AF65-F5344CB8AC3E}">
        <p14:creationId xmlns:p14="http://schemas.microsoft.com/office/powerpoint/2010/main" val="3507176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4BAEBB-C7DB-4912-B794-C073C8B6575A}"/>
              </a:ext>
            </a:extLst>
          </p:cNvPr>
          <p:cNvPicPr>
            <a:picLocks noGrp="1" noChangeAspect="1"/>
          </p:cNvPicPr>
          <p:nvPr>
            <p:ph idx="1"/>
          </p:nvPr>
        </p:nvPicPr>
        <p:blipFill>
          <a:blip r:embed="rId2"/>
          <a:stretch>
            <a:fillRect/>
          </a:stretch>
        </p:blipFill>
        <p:spPr>
          <a:xfrm>
            <a:off x="462924" y="478172"/>
            <a:ext cx="10934510" cy="5209563"/>
          </a:xfrm>
          <a:prstGeom prst="rect">
            <a:avLst/>
          </a:prstGeom>
        </p:spPr>
      </p:pic>
    </p:spTree>
    <p:extLst>
      <p:ext uri="{BB962C8B-B14F-4D97-AF65-F5344CB8AC3E}">
        <p14:creationId xmlns:p14="http://schemas.microsoft.com/office/powerpoint/2010/main" val="433717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85E06A-0296-45FB-B922-5936CA76D633}"/>
              </a:ext>
            </a:extLst>
          </p:cNvPr>
          <p:cNvPicPr>
            <a:picLocks noGrp="1" noChangeAspect="1"/>
          </p:cNvPicPr>
          <p:nvPr>
            <p:ph idx="1"/>
          </p:nvPr>
        </p:nvPicPr>
        <p:blipFill>
          <a:blip r:embed="rId2"/>
          <a:stretch>
            <a:fillRect/>
          </a:stretch>
        </p:blipFill>
        <p:spPr>
          <a:xfrm>
            <a:off x="838200" y="3121517"/>
            <a:ext cx="10515600" cy="1759554"/>
          </a:xfrm>
          <a:prstGeom prst="rect">
            <a:avLst/>
          </a:prstGeom>
        </p:spPr>
      </p:pic>
    </p:spTree>
    <p:extLst>
      <p:ext uri="{BB962C8B-B14F-4D97-AF65-F5344CB8AC3E}">
        <p14:creationId xmlns:p14="http://schemas.microsoft.com/office/powerpoint/2010/main" val="1166412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5B34B2-4366-40C3-8910-B75A8494EB33}"/>
              </a:ext>
            </a:extLst>
          </p:cNvPr>
          <p:cNvSpPr txBox="1"/>
          <p:nvPr/>
        </p:nvSpPr>
        <p:spPr>
          <a:xfrm>
            <a:off x="201335" y="290760"/>
            <a:ext cx="11026629" cy="2862322"/>
          </a:xfrm>
          <a:prstGeom prst="rect">
            <a:avLst/>
          </a:prstGeom>
          <a:noFill/>
        </p:spPr>
        <p:txBody>
          <a:bodyPr wrap="square">
            <a:spAutoFit/>
          </a:bodyPr>
          <a:lstStyle/>
          <a:p>
            <a:r>
              <a:rPr lang="en-US" dirty="0"/>
              <a:t>Apparently the terrain correction was first considered by Hayford and Bowie, around 1912, in interpreting gravity anomalies in the US. The problem of how to estimate the terrain correction was tackled by the geodesists </a:t>
            </a:r>
            <a:r>
              <a:rPr lang="en-US" dirty="0" err="1"/>
              <a:t>Cassinis</a:t>
            </a:r>
            <a:r>
              <a:rPr lang="en-US" dirty="0"/>
              <a:t>, Bullard, and Lambert in the 1930s. Hammer developed a practical approach for performing terrain corrections out to about 22km from the station.</a:t>
            </a:r>
          </a:p>
          <a:p>
            <a:endParaRPr lang="en-US" dirty="0"/>
          </a:p>
          <a:p>
            <a:r>
              <a:rPr lang="en-US" dirty="0"/>
              <a:t>Bullard (1936) broke the topographic correction into three parts. The first two are the Bouguer correction (Bullard A), which approximates the topography to an infinite horizontal slab of thickness equal to the height of the station above the reference ellipsoid or another datum plane, and the curvature of the Earth (Bullard B) or spherical cap, which reduces the infinite Bouguer slab a spherical cap of the same thickness, with a surface radius of 166.735km approximately 1.5 degree.  </a:t>
            </a:r>
          </a:p>
        </p:txBody>
      </p:sp>
      <p:pic>
        <p:nvPicPr>
          <p:cNvPr id="11" name="Picture 10">
            <a:extLst>
              <a:ext uri="{FF2B5EF4-FFF2-40B4-BE49-F238E27FC236}">
                <a16:creationId xmlns:a16="http://schemas.microsoft.com/office/drawing/2014/main" id="{277476BF-C5C3-4ED0-82F3-E9DDBA135C54}"/>
              </a:ext>
            </a:extLst>
          </p:cNvPr>
          <p:cNvPicPr>
            <a:picLocks noChangeAspect="1"/>
          </p:cNvPicPr>
          <p:nvPr/>
        </p:nvPicPr>
        <p:blipFill>
          <a:blip r:embed="rId2"/>
          <a:stretch>
            <a:fillRect/>
          </a:stretch>
        </p:blipFill>
        <p:spPr>
          <a:xfrm>
            <a:off x="201335" y="3242956"/>
            <a:ext cx="6095303" cy="1595028"/>
          </a:xfrm>
          <a:prstGeom prst="rect">
            <a:avLst/>
          </a:prstGeom>
        </p:spPr>
      </p:pic>
    </p:spTree>
    <p:extLst>
      <p:ext uri="{BB962C8B-B14F-4D97-AF65-F5344CB8AC3E}">
        <p14:creationId xmlns:p14="http://schemas.microsoft.com/office/powerpoint/2010/main" val="353738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12B9C4-1C38-414C-B45B-66286B555C5A}"/>
              </a:ext>
            </a:extLst>
          </p:cNvPr>
          <p:cNvPicPr>
            <a:picLocks noGrp="1" noChangeAspect="1"/>
          </p:cNvPicPr>
          <p:nvPr>
            <p:ph idx="1"/>
          </p:nvPr>
        </p:nvPicPr>
        <p:blipFill>
          <a:blip r:embed="rId2"/>
          <a:stretch>
            <a:fillRect/>
          </a:stretch>
        </p:blipFill>
        <p:spPr>
          <a:xfrm>
            <a:off x="553673" y="216543"/>
            <a:ext cx="9295001" cy="6347382"/>
          </a:xfrm>
          <a:prstGeom prst="rect">
            <a:avLst/>
          </a:prstGeom>
        </p:spPr>
      </p:pic>
    </p:spTree>
    <p:extLst>
      <p:ext uri="{BB962C8B-B14F-4D97-AF65-F5344CB8AC3E}">
        <p14:creationId xmlns:p14="http://schemas.microsoft.com/office/powerpoint/2010/main" val="1095852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5DE9CE-7071-4BC7-A852-CEE94632245D}"/>
              </a:ext>
            </a:extLst>
          </p:cNvPr>
          <p:cNvPicPr>
            <a:picLocks noGrp="1" noChangeAspect="1"/>
          </p:cNvPicPr>
          <p:nvPr>
            <p:ph idx="1"/>
          </p:nvPr>
        </p:nvPicPr>
        <p:blipFill>
          <a:blip r:embed="rId2"/>
          <a:stretch>
            <a:fillRect/>
          </a:stretch>
        </p:blipFill>
        <p:spPr>
          <a:xfrm>
            <a:off x="654924" y="352338"/>
            <a:ext cx="9101472" cy="6103732"/>
          </a:xfrm>
          <a:prstGeom prst="rect">
            <a:avLst/>
          </a:prstGeom>
        </p:spPr>
      </p:pic>
    </p:spTree>
    <p:extLst>
      <p:ext uri="{BB962C8B-B14F-4D97-AF65-F5344CB8AC3E}">
        <p14:creationId xmlns:p14="http://schemas.microsoft.com/office/powerpoint/2010/main" val="274667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B05FDA-A6EE-42C6-B188-7A9438C0E92A}"/>
              </a:ext>
            </a:extLst>
          </p:cNvPr>
          <p:cNvPicPr>
            <a:picLocks noGrp="1" noChangeAspect="1"/>
          </p:cNvPicPr>
          <p:nvPr>
            <p:ph idx="1"/>
          </p:nvPr>
        </p:nvPicPr>
        <p:blipFill>
          <a:blip r:embed="rId2"/>
          <a:stretch>
            <a:fillRect/>
          </a:stretch>
        </p:blipFill>
        <p:spPr>
          <a:xfrm>
            <a:off x="419450" y="225443"/>
            <a:ext cx="9471170" cy="6299906"/>
          </a:xfrm>
          <a:prstGeom prst="rect">
            <a:avLst/>
          </a:prstGeom>
        </p:spPr>
      </p:pic>
    </p:spTree>
    <p:extLst>
      <p:ext uri="{BB962C8B-B14F-4D97-AF65-F5344CB8AC3E}">
        <p14:creationId xmlns:p14="http://schemas.microsoft.com/office/powerpoint/2010/main" val="1034371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F94394-4784-4362-A162-2CB3544363F1}"/>
              </a:ext>
            </a:extLst>
          </p:cNvPr>
          <p:cNvPicPr>
            <a:picLocks noGrp="1" noChangeAspect="1"/>
          </p:cNvPicPr>
          <p:nvPr>
            <p:ph idx="1"/>
          </p:nvPr>
        </p:nvPicPr>
        <p:blipFill>
          <a:blip r:embed="rId2"/>
          <a:stretch>
            <a:fillRect/>
          </a:stretch>
        </p:blipFill>
        <p:spPr>
          <a:xfrm>
            <a:off x="570451" y="110756"/>
            <a:ext cx="9521505" cy="6704091"/>
          </a:xfrm>
          <a:prstGeom prst="rect">
            <a:avLst/>
          </a:prstGeom>
        </p:spPr>
      </p:pic>
    </p:spTree>
    <p:extLst>
      <p:ext uri="{BB962C8B-B14F-4D97-AF65-F5344CB8AC3E}">
        <p14:creationId xmlns:p14="http://schemas.microsoft.com/office/powerpoint/2010/main" val="1005583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B8D9-B27F-4B91-826E-CAD10CE2BB5E}"/>
              </a:ext>
            </a:extLst>
          </p:cNvPr>
          <p:cNvSpPr>
            <a:spLocks noGrp="1"/>
          </p:cNvSpPr>
          <p:nvPr>
            <p:ph type="title"/>
          </p:nvPr>
        </p:nvSpPr>
        <p:spPr/>
        <p:txBody>
          <a:bodyPr>
            <a:norm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The Bullard B correction </a:t>
            </a:r>
            <a:r>
              <a:rPr lang="en-US" sz="1800" dirty="0">
                <a:effectLst/>
                <a:latin typeface="Calibri" panose="020F0502020204030204" pitchFamily="34" charset="0"/>
                <a:ea typeface="Calibri" panose="020F0502020204030204" pitchFamily="34" charset="0"/>
                <a:cs typeface="Arial" panose="020B0604020202020204" pitchFamily="34" charset="0"/>
              </a:rPr>
              <a:t>for the curvature of the Earth away from a gravity station GS : black is the section of the spherical cap directly underlying the infinite slab, which pulls downwards increasing the observed value of gravity</a:t>
            </a:r>
            <a:endParaRPr lang="en-US" dirty="0"/>
          </a:p>
        </p:txBody>
      </p:sp>
      <p:pic>
        <p:nvPicPr>
          <p:cNvPr id="5" name="Content Placeholder 4">
            <a:extLst>
              <a:ext uri="{FF2B5EF4-FFF2-40B4-BE49-F238E27FC236}">
                <a16:creationId xmlns:a16="http://schemas.microsoft.com/office/drawing/2014/main" id="{AE92142F-0BDC-4CD8-9789-645FACF05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076" y="2197915"/>
            <a:ext cx="9020102" cy="2021747"/>
          </a:xfrm>
        </p:spPr>
      </p:pic>
    </p:spTree>
    <p:extLst>
      <p:ext uri="{BB962C8B-B14F-4D97-AF65-F5344CB8AC3E}">
        <p14:creationId xmlns:p14="http://schemas.microsoft.com/office/powerpoint/2010/main" val="70285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557A42-78B6-45C1-A616-6D465E05B12B}"/>
              </a:ext>
            </a:extLst>
          </p:cNvPr>
          <p:cNvPicPr>
            <a:picLocks noGrp="1" noChangeAspect="1"/>
          </p:cNvPicPr>
          <p:nvPr>
            <p:ph idx="1"/>
          </p:nvPr>
        </p:nvPicPr>
        <p:blipFill>
          <a:blip r:embed="rId2"/>
          <a:stretch>
            <a:fillRect/>
          </a:stretch>
        </p:blipFill>
        <p:spPr>
          <a:xfrm>
            <a:off x="1020082" y="440575"/>
            <a:ext cx="8177404" cy="5736388"/>
          </a:xfrm>
          <a:prstGeom prst="rect">
            <a:avLst/>
          </a:prstGeom>
        </p:spPr>
      </p:pic>
    </p:spTree>
    <p:extLst>
      <p:ext uri="{BB962C8B-B14F-4D97-AF65-F5344CB8AC3E}">
        <p14:creationId xmlns:p14="http://schemas.microsoft.com/office/powerpoint/2010/main" val="26740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AF4D-D825-4BFF-84E1-256B21A5D871}"/>
              </a:ext>
            </a:extLst>
          </p:cNvPr>
          <p:cNvSpPr>
            <a:spLocks noGrp="1"/>
          </p:cNvSpPr>
          <p:nvPr>
            <p:ph type="title"/>
          </p:nvPr>
        </p:nvSpPr>
        <p:spPr>
          <a:xfrm>
            <a:off x="838200" y="365125"/>
            <a:ext cx="10515600" cy="1397173"/>
          </a:xfrm>
        </p:spPr>
        <p:txBody>
          <a:bodyPr/>
          <a:lstStyle/>
          <a:p>
            <a:r>
              <a:rPr lang="en-US" dirty="0"/>
              <a:t>Units of gravity</a:t>
            </a:r>
          </a:p>
        </p:txBody>
      </p:sp>
      <p:sp>
        <p:nvSpPr>
          <p:cNvPr id="3" name="Content Placeholder 2">
            <a:extLst>
              <a:ext uri="{FF2B5EF4-FFF2-40B4-BE49-F238E27FC236}">
                <a16:creationId xmlns:a16="http://schemas.microsoft.com/office/drawing/2014/main" id="{2E8DCE88-D15F-489A-B6FF-930F03879998}"/>
              </a:ext>
            </a:extLst>
          </p:cNvPr>
          <p:cNvSpPr>
            <a:spLocks noGrp="1"/>
          </p:cNvSpPr>
          <p:nvPr>
            <p:ph idx="1"/>
          </p:nvPr>
        </p:nvSpPr>
        <p:spPr/>
        <p:txBody>
          <a:bodyPr>
            <a:normAutofit fontScale="85000" lnSpcReduction="20000"/>
          </a:bodyPr>
          <a:lstStyle/>
          <a:p>
            <a:r>
              <a:rPr lang="en-US" dirty="0"/>
              <a:t>• The mean value of gravity at the Earth’s surface is about                </a:t>
            </a:r>
          </a:p>
          <a:p>
            <a:r>
              <a:rPr lang="en-US" dirty="0"/>
              <a:t>9.8ms-2.Variations in gravity caused by density variations  </a:t>
            </a:r>
          </a:p>
          <a:p>
            <a:r>
              <a:rPr lang="en-US" dirty="0"/>
              <a:t>in the subsurface are of the order of 100 micro-ms-2.</a:t>
            </a:r>
          </a:p>
          <a:p>
            <a:r>
              <a:rPr lang="en-US" dirty="0"/>
              <a:t>• This unit of the micrometer per second per second is </a:t>
            </a:r>
          </a:p>
          <a:p>
            <a:r>
              <a:rPr lang="en-US" dirty="0"/>
              <a:t>referred to as the gravity unit (</a:t>
            </a:r>
            <a:r>
              <a:rPr lang="en-US" dirty="0" err="1"/>
              <a:t>gu</a:t>
            </a:r>
            <a:r>
              <a:rPr lang="en-US" dirty="0"/>
              <a:t>). In gravity surveys on </a:t>
            </a:r>
          </a:p>
          <a:p>
            <a:r>
              <a:rPr lang="en-US" dirty="0"/>
              <a:t>land an accuracy of ±0.1 </a:t>
            </a:r>
            <a:r>
              <a:rPr lang="en-US" dirty="0" err="1"/>
              <a:t>gu</a:t>
            </a:r>
            <a:r>
              <a:rPr lang="en-US" dirty="0"/>
              <a:t> is readily attainable, </a:t>
            </a:r>
          </a:p>
          <a:p>
            <a:r>
              <a:rPr lang="en-US" dirty="0"/>
              <a:t>corresponding to about one hundred millionth of the </a:t>
            </a:r>
          </a:p>
          <a:p>
            <a:r>
              <a:rPr lang="en-US" dirty="0"/>
              <a:t>normal gravitational field.</a:t>
            </a:r>
          </a:p>
          <a:p>
            <a:r>
              <a:rPr lang="en-US" dirty="0"/>
              <a:t>• At sea the accuracy obtainable is considerably less, about </a:t>
            </a:r>
          </a:p>
          <a:p>
            <a:r>
              <a:rPr lang="en-US" dirty="0"/>
              <a:t>±10 </a:t>
            </a:r>
            <a:r>
              <a:rPr lang="en-US" dirty="0" err="1"/>
              <a:t>gu.The</a:t>
            </a:r>
            <a:r>
              <a:rPr lang="en-US" dirty="0"/>
              <a:t> </a:t>
            </a:r>
            <a:r>
              <a:rPr lang="en-US" dirty="0" err="1"/>
              <a:t>c.g.s</a:t>
            </a:r>
            <a:r>
              <a:rPr lang="en-US" dirty="0"/>
              <a:t>. unit of gravity is the </a:t>
            </a:r>
            <a:r>
              <a:rPr lang="en-US" dirty="0" err="1"/>
              <a:t>milligal</a:t>
            </a:r>
            <a:r>
              <a:rPr lang="en-US" dirty="0"/>
              <a:t> (1 </a:t>
            </a:r>
            <a:r>
              <a:rPr lang="en-US" dirty="0" err="1"/>
              <a:t>mgal</a:t>
            </a:r>
            <a:r>
              <a:rPr lang="en-US" dirty="0"/>
              <a:t> = </a:t>
            </a:r>
          </a:p>
          <a:p>
            <a:r>
              <a:rPr lang="en-US" dirty="0"/>
              <a:t>10-3 gal = 10-3cms-2), equivalent to 10 </a:t>
            </a:r>
            <a:r>
              <a:rPr lang="en-US" dirty="0" err="1"/>
              <a:t>gu</a:t>
            </a:r>
            <a:r>
              <a:rPr lang="en-US" dirty="0"/>
              <a:t>.</a:t>
            </a:r>
          </a:p>
        </p:txBody>
      </p:sp>
    </p:spTree>
    <p:extLst>
      <p:ext uri="{BB962C8B-B14F-4D97-AF65-F5344CB8AC3E}">
        <p14:creationId xmlns:p14="http://schemas.microsoft.com/office/powerpoint/2010/main" val="308609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67605-BBE3-4A38-A7E8-31EB13F19E4C}"/>
              </a:ext>
            </a:extLst>
          </p:cNvPr>
          <p:cNvSpPr>
            <a:spLocks noGrp="1"/>
          </p:cNvSpPr>
          <p:nvPr>
            <p:ph idx="1"/>
          </p:nvPr>
        </p:nvSpPr>
        <p:spPr/>
        <p:txBody>
          <a:bodyPr/>
          <a:lstStyle/>
          <a:p>
            <a:pPr marL="0" indent="0">
              <a:buNone/>
            </a:pPr>
            <a:r>
              <a:rPr lang="en-US" dirty="0"/>
              <a:t>Gravity techniques measure minute variations in the earth's gravity field. Based on these variations, subsurface density and thereby composition can be inferred.</a:t>
            </a:r>
          </a:p>
          <a:p>
            <a:pPr marL="0" indent="0">
              <a:buNone/>
            </a:pPr>
            <a:r>
              <a:rPr lang="en-US" dirty="0"/>
              <a:t>These variations can be determined by measuring the earth's gravity field at numerous stations along a traverse, and correcting the gravity data for elevation, tidal effects, topography, latitude, and instrument drift.</a:t>
            </a:r>
          </a:p>
        </p:txBody>
      </p:sp>
    </p:spTree>
    <p:extLst>
      <p:ext uri="{BB962C8B-B14F-4D97-AF65-F5344CB8AC3E}">
        <p14:creationId xmlns:p14="http://schemas.microsoft.com/office/powerpoint/2010/main" val="279305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31806-2549-4AEE-8A31-1C8E21F66C08}"/>
              </a:ext>
            </a:extLst>
          </p:cNvPr>
          <p:cNvSpPr>
            <a:spLocks noGrp="1"/>
          </p:cNvSpPr>
          <p:nvPr>
            <p:ph idx="1"/>
          </p:nvPr>
        </p:nvSpPr>
        <p:spPr/>
        <p:txBody>
          <a:bodyPr/>
          <a:lstStyle/>
          <a:p>
            <a:r>
              <a:rPr lang="en-US" dirty="0"/>
              <a:t>The gravity field on the surface of the Earth is not  uniformly the same everywhere. It varies with the  distribution of the mass materials below. A Gravity  survey </a:t>
            </a:r>
            <a:r>
              <a:rPr lang="en-US"/>
              <a:t>is a direct </a:t>
            </a:r>
            <a:r>
              <a:rPr lang="en-US" dirty="0"/>
              <a:t>means of calculating the density  property of subsurface materials.</a:t>
            </a:r>
          </a:p>
          <a:p>
            <a:pPr marL="0" indent="0">
              <a:buNone/>
            </a:pPr>
            <a:r>
              <a:rPr lang="en-US" dirty="0"/>
              <a:t>• The higher the gravity values, the denser the rock  beneath.</a:t>
            </a:r>
          </a:p>
        </p:txBody>
      </p:sp>
    </p:spTree>
    <p:extLst>
      <p:ext uri="{BB962C8B-B14F-4D97-AF65-F5344CB8AC3E}">
        <p14:creationId xmlns:p14="http://schemas.microsoft.com/office/powerpoint/2010/main" val="187784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4079D9-7E04-4EBD-8520-4187FE852FCB}"/>
              </a:ext>
            </a:extLst>
          </p:cNvPr>
          <p:cNvPicPr>
            <a:picLocks noGrp="1" noChangeAspect="1"/>
          </p:cNvPicPr>
          <p:nvPr>
            <p:ph idx="1"/>
          </p:nvPr>
        </p:nvPicPr>
        <p:blipFill>
          <a:blip r:embed="rId2"/>
          <a:stretch>
            <a:fillRect/>
          </a:stretch>
        </p:blipFill>
        <p:spPr>
          <a:xfrm>
            <a:off x="1060588" y="382385"/>
            <a:ext cx="8062676" cy="5794578"/>
          </a:xfrm>
          <a:prstGeom prst="rect">
            <a:avLst/>
          </a:prstGeom>
        </p:spPr>
      </p:pic>
    </p:spTree>
    <p:extLst>
      <p:ext uri="{BB962C8B-B14F-4D97-AF65-F5344CB8AC3E}">
        <p14:creationId xmlns:p14="http://schemas.microsoft.com/office/powerpoint/2010/main" val="94718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TotalTime>
  <Words>1667</Words>
  <Application>Microsoft Office PowerPoint</Application>
  <PresentationFormat>Widescreen</PresentationFormat>
  <Paragraphs>100</Paragraphs>
  <Slides>58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Arial</vt:lpstr>
      <vt:lpstr>Calibri</vt:lpstr>
      <vt:lpstr>Calibri Light</vt:lpstr>
      <vt:lpstr>Symbol</vt:lpstr>
      <vt:lpstr>Times</vt:lpstr>
      <vt:lpstr>Times New Roman</vt:lpstr>
      <vt:lpstr>Office Theme</vt:lpstr>
      <vt:lpstr>Equation.3</vt:lpstr>
      <vt:lpstr>PowerPoint Presentation</vt:lpstr>
      <vt:lpstr>PowerPoint Presentation</vt:lpstr>
      <vt:lpstr>PowerPoint Presentation</vt:lpstr>
      <vt:lpstr>PowerPoint Presentation</vt:lpstr>
      <vt:lpstr>PowerPoint Presentation</vt:lpstr>
      <vt:lpstr>Units of gravity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Latitude Correction </vt:lpstr>
      <vt:lpstr>PowerPoint Presentation</vt:lpstr>
      <vt:lpstr>PowerPoint Presentation</vt:lpstr>
      <vt:lpstr>PowerPoint Presentation</vt:lpstr>
      <vt:lpstr>PowerPoint Presentation</vt:lpstr>
      <vt:lpstr>PowerPoint Presentation</vt:lpstr>
      <vt:lpstr>PowerPoint Presentation</vt:lpstr>
      <vt:lpstr>Equipment Of Gravity survey</vt:lpstr>
      <vt:lpstr>PowerPoint Presentation</vt:lpstr>
      <vt:lpstr>PowerPoint Presentation</vt:lpstr>
      <vt:lpstr>CG 5 Scintrex </vt:lpstr>
      <vt:lpstr>PowerPoint Presentation</vt:lpstr>
      <vt:lpstr>Drift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Bullard B correction for the curvature of the Earth away from a gravity station GS : black is the section of the spherical cap directly underlying the infinite slab, which pulls downwards increasing the observed value of gravity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 Mogren</dc:creator>
  <cp:lastModifiedBy>Saad Mogren</cp:lastModifiedBy>
  <cp:revision>42</cp:revision>
  <dcterms:created xsi:type="dcterms:W3CDTF">2020-09-08T07:27:39Z</dcterms:created>
  <dcterms:modified xsi:type="dcterms:W3CDTF">2020-10-20T09:01:59Z</dcterms:modified>
</cp:coreProperties>
</file>