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53" r:id="rId1"/>
  </p:sldMasterIdLst>
  <p:notesMasterIdLst>
    <p:notesMasterId r:id="rId30"/>
  </p:notesMasterIdLst>
  <p:sldIdLst>
    <p:sldId id="256" r:id="rId2"/>
    <p:sldId id="257" r:id="rId3"/>
    <p:sldId id="394" r:id="rId4"/>
    <p:sldId id="395" r:id="rId5"/>
    <p:sldId id="420" r:id="rId6"/>
    <p:sldId id="396" r:id="rId7"/>
    <p:sldId id="403" r:id="rId8"/>
    <p:sldId id="417" r:id="rId9"/>
    <p:sldId id="418" r:id="rId10"/>
    <p:sldId id="405" r:id="rId11"/>
    <p:sldId id="419" r:id="rId12"/>
    <p:sldId id="397" r:id="rId13"/>
    <p:sldId id="402" r:id="rId14"/>
    <p:sldId id="406" r:id="rId15"/>
    <p:sldId id="415" r:id="rId16"/>
    <p:sldId id="413" r:id="rId17"/>
    <p:sldId id="398" r:id="rId18"/>
    <p:sldId id="414" r:id="rId19"/>
    <p:sldId id="416" r:id="rId20"/>
    <p:sldId id="411" r:id="rId21"/>
    <p:sldId id="422" r:id="rId22"/>
    <p:sldId id="409" r:id="rId23"/>
    <p:sldId id="421" r:id="rId24"/>
    <p:sldId id="410" r:id="rId25"/>
    <p:sldId id="400" r:id="rId26"/>
    <p:sldId id="407" r:id="rId27"/>
    <p:sldId id="401" r:id="rId28"/>
    <p:sldId id="393" r:id="rId29"/>
  </p:sldIdLst>
  <p:sldSz cx="9144000" cy="6858000" type="screen4x3"/>
  <p:notesSz cx="6858000" cy="9144000"/>
  <p:defaultTextStyle>
    <a:defPPr>
      <a:defRPr lang="ar-SA"/>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Traditional Arabic" panose="02020603050405020304" pitchFamily="18" charset="-78"/>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Traditional Arabic" panose="02020603050405020304" pitchFamily="18" charset="-78"/>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Traditional Arabic" panose="02020603050405020304" pitchFamily="18" charset="-78"/>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Traditional Arabic" panose="02020603050405020304" pitchFamily="18" charset="-78"/>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Traditional Arabic" panose="02020603050405020304" pitchFamily="18" charset="-78"/>
      </a:defRPr>
    </a:lvl5pPr>
    <a:lvl6pPr marL="2286000" algn="l" defTabSz="914400" rtl="0" eaLnBrk="1" latinLnBrk="0" hangingPunct="1">
      <a:defRPr sz="2800" kern="1200">
        <a:solidFill>
          <a:schemeClr val="tx1"/>
        </a:solidFill>
        <a:latin typeface="Times New Roman" panose="02020603050405020304" pitchFamily="18" charset="0"/>
        <a:ea typeface="+mn-ea"/>
        <a:cs typeface="Traditional Arabic" panose="02020603050405020304" pitchFamily="18" charset="-78"/>
      </a:defRPr>
    </a:lvl6pPr>
    <a:lvl7pPr marL="2743200" algn="l" defTabSz="914400" rtl="0" eaLnBrk="1" latinLnBrk="0" hangingPunct="1">
      <a:defRPr sz="2800" kern="1200">
        <a:solidFill>
          <a:schemeClr val="tx1"/>
        </a:solidFill>
        <a:latin typeface="Times New Roman" panose="02020603050405020304" pitchFamily="18" charset="0"/>
        <a:ea typeface="+mn-ea"/>
        <a:cs typeface="Traditional Arabic" panose="02020603050405020304" pitchFamily="18" charset="-78"/>
      </a:defRPr>
    </a:lvl7pPr>
    <a:lvl8pPr marL="3200400" algn="l" defTabSz="914400" rtl="0" eaLnBrk="1" latinLnBrk="0" hangingPunct="1">
      <a:defRPr sz="2800" kern="1200">
        <a:solidFill>
          <a:schemeClr val="tx1"/>
        </a:solidFill>
        <a:latin typeface="Times New Roman" panose="02020603050405020304" pitchFamily="18" charset="0"/>
        <a:ea typeface="+mn-ea"/>
        <a:cs typeface="Traditional Arabic" panose="02020603050405020304" pitchFamily="18" charset="-78"/>
      </a:defRPr>
    </a:lvl8pPr>
    <a:lvl9pPr marL="3657600" algn="l" defTabSz="914400" rtl="0" eaLnBrk="1" latinLnBrk="0" hangingPunct="1">
      <a:defRPr sz="2800" kern="1200">
        <a:solidFill>
          <a:schemeClr val="tx1"/>
        </a:solidFill>
        <a:latin typeface="Times New Roman" panose="02020603050405020304" pitchFamily="18" charset="0"/>
        <a:ea typeface="+mn-ea"/>
        <a:cs typeface="Traditional Arabic" panose="02020603050405020304" pitchFamily="18" charset="-7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FB85"/>
    <a:srgbClr val="6699FF"/>
    <a:srgbClr val="000000"/>
    <a:srgbClr val="079715"/>
    <a:srgbClr val="FF81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67254" autoAdjust="0"/>
    <p:restoredTop sz="94761" autoAdjust="0"/>
  </p:normalViewPr>
  <p:slideViewPr>
    <p:cSldViewPr>
      <p:cViewPr varScale="1">
        <p:scale>
          <a:sx n="103" d="100"/>
          <a:sy n="103" d="100"/>
        </p:scale>
        <p:origin x="10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1" eaLnBrk="1" hangingPunct="1">
              <a:spcBef>
                <a:spcPct val="0"/>
              </a:spcBef>
              <a:buClrTx/>
              <a:buSzTx/>
              <a:buFontTx/>
              <a:buNone/>
              <a:defRPr sz="1200"/>
            </a:lvl1pPr>
          </a:lstStyle>
          <a:p>
            <a:pPr>
              <a:defRPr/>
            </a:pPr>
            <a:endParaRPr lang="en-US" altLang="ar-SA"/>
          </a:p>
        </p:txBody>
      </p:sp>
      <p:sp>
        <p:nvSpPr>
          <p:cNvPr id="185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spcBef>
                <a:spcPct val="0"/>
              </a:spcBef>
              <a:buClrTx/>
              <a:buSzTx/>
              <a:buFontTx/>
              <a:buNone/>
              <a:defRPr sz="1200"/>
            </a:lvl1pPr>
          </a:lstStyle>
          <a:p>
            <a:pPr>
              <a:defRPr/>
            </a:pPr>
            <a:endParaRPr lang="en-US" altLang="ar-SA"/>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5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ar-SA" noProof="0"/>
              <a:t>Click to edit Master text styles</a:t>
            </a:r>
          </a:p>
          <a:p>
            <a:pPr lvl="1"/>
            <a:r>
              <a:rPr lang="en-US" altLang="ar-SA" noProof="0"/>
              <a:t>Second level</a:t>
            </a:r>
          </a:p>
          <a:p>
            <a:pPr lvl="2"/>
            <a:r>
              <a:rPr lang="en-US" altLang="ar-SA" noProof="0"/>
              <a:t>Third level</a:t>
            </a:r>
          </a:p>
          <a:p>
            <a:pPr lvl="3"/>
            <a:r>
              <a:rPr lang="en-US" altLang="ar-SA" noProof="0"/>
              <a:t>Fourth level</a:t>
            </a:r>
          </a:p>
          <a:p>
            <a:pPr lvl="4"/>
            <a:r>
              <a:rPr lang="en-US" altLang="ar-SA" noProof="0"/>
              <a:t>Fifth level</a:t>
            </a:r>
          </a:p>
        </p:txBody>
      </p:sp>
      <p:sp>
        <p:nvSpPr>
          <p:cNvPr id="185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1" eaLnBrk="1" hangingPunct="1">
              <a:spcBef>
                <a:spcPct val="0"/>
              </a:spcBef>
              <a:buClrTx/>
              <a:buSzTx/>
              <a:buFontTx/>
              <a:buNone/>
              <a:defRPr sz="1200"/>
            </a:lvl1pPr>
          </a:lstStyle>
          <a:p>
            <a:pPr>
              <a:defRPr/>
            </a:pPr>
            <a:endParaRPr lang="en-US" altLang="ar-SA"/>
          </a:p>
        </p:txBody>
      </p:sp>
      <p:sp>
        <p:nvSpPr>
          <p:cNvPr id="185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rtl="1" eaLnBrk="1" hangingPunct="1">
              <a:spcBef>
                <a:spcPct val="0"/>
              </a:spcBef>
              <a:buClrTx/>
              <a:buSzTx/>
              <a:buFontTx/>
              <a:buNone/>
              <a:defRPr sz="1200">
                <a:cs typeface="Times New Roman" panose="02020603050405020304" pitchFamily="18" charset="0"/>
              </a:defRPr>
            </a:lvl1pPr>
          </a:lstStyle>
          <a:p>
            <a:pPr>
              <a:defRPr/>
            </a:pPr>
            <a:fld id="{C6196FEE-BF51-4409-AB79-5FC038781DAE}" type="slidenum">
              <a:rPr lang="ar-SA" altLang="ar-SA"/>
              <a:pPr>
                <a:defRPr/>
              </a:pPr>
              <a:t>‹#›</a:t>
            </a:fld>
            <a:endParaRPr lang="en-US" altLang="ar-SA">
              <a:cs typeface="Traditional Arabic" panose="02020603050405020304" pitchFamily="18" charset="-78"/>
            </a:endParaRPr>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1" eaLnBrk="1" hangingPunct="1">
                <a:spcBef>
                  <a:spcPct val="20000"/>
                </a:spcBef>
                <a:buClr>
                  <a:schemeClr val="accent2"/>
                </a:buClr>
                <a:buSzPct val="80000"/>
                <a:buFont typeface="Wingdings" panose="05000000000000000000" pitchFamily="2" charset="2"/>
                <a:buChar char="l"/>
                <a:defRPr/>
              </a:pPr>
              <a:endParaRPr lang="ar-SA"/>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245"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ar-SA" altLang="ar-SA" noProof="0"/>
              <a:t>انقر لتحرير نمط العنوان الرئيسي</a:t>
            </a:r>
          </a:p>
        </p:txBody>
      </p:sp>
      <p:sp>
        <p:nvSpPr>
          <p:cNvPr id="10246"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pPr lvl="0"/>
            <a:r>
              <a:rPr lang="ar-SA" altLang="ar-SA" noProof="0"/>
              <a:t>انقر لتحرير نمط العنوان الثانوي الرئيسي</a:t>
            </a:r>
          </a:p>
        </p:txBody>
      </p:sp>
      <p:sp>
        <p:nvSpPr>
          <p:cNvPr id="7" name="Rectangle 7"/>
          <p:cNvSpPr>
            <a:spLocks noGrp="1" noChangeArrowheads="1"/>
          </p:cNvSpPr>
          <p:nvPr>
            <p:ph type="dt" sz="quarter" idx="10"/>
          </p:nvPr>
        </p:nvSpPr>
        <p:spPr/>
        <p:txBody>
          <a:bodyPr/>
          <a:lstStyle>
            <a:lvl1pPr>
              <a:defRPr/>
            </a:lvl1pPr>
          </a:lstStyle>
          <a:p>
            <a:pPr>
              <a:defRPr/>
            </a:pPr>
            <a:endParaRPr lang="en-US" altLang="ar-SA"/>
          </a:p>
        </p:txBody>
      </p:sp>
      <p:sp>
        <p:nvSpPr>
          <p:cNvPr id="8" name="Rectangle 8"/>
          <p:cNvSpPr>
            <a:spLocks noGrp="1" noChangeArrowheads="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9" name="Rectangle 9"/>
          <p:cNvSpPr>
            <a:spLocks noGrp="1" noChangeArrowheads="1"/>
          </p:cNvSpPr>
          <p:nvPr>
            <p:ph type="sldNum" sz="quarter" idx="12"/>
          </p:nvPr>
        </p:nvSpPr>
        <p:spPr/>
        <p:txBody>
          <a:bodyPr/>
          <a:lstStyle>
            <a:lvl1pPr>
              <a:defRPr/>
            </a:lvl1pPr>
          </a:lstStyle>
          <a:p>
            <a:pPr>
              <a:defRPr/>
            </a:pPr>
            <a:fld id="{67E64783-EF31-42CD-909F-A17B1DF440B6}" type="slidenum">
              <a:rPr lang="ar-SA" altLang="ar-SA"/>
              <a:pPr>
                <a:defRPr/>
              </a:pPr>
              <a:t>‹#›</a:t>
            </a:fld>
            <a:endParaRPr lang="en-US" altLang="ar-SA"/>
          </a:p>
        </p:txBody>
      </p:sp>
    </p:spTree>
    <p:extLst>
      <p:ext uri="{BB962C8B-B14F-4D97-AF65-F5344CB8AC3E}">
        <p14:creationId xmlns:p14="http://schemas.microsoft.com/office/powerpoint/2010/main" val="20489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ltLang="ar-SA"/>
          </a:p>
        </p:txBody>
      </p:sp>
      <p:sp>
        <p:nvSpPr>
          <p:cNvPr id="5" name="Footer Placeholder 4"/>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6" name="Slide Number Placeholder 5"/>
          <p:cNvSpPr>
            <a:spLocks noGrp="1"/>
          </p:cNvSpPr>
          <p:nvPr>
            <p:ph type="sldNum" sz="quarter" idx="12"/>
          </p:nvPr>
        </p:nvSpPr>
        <p:spPr/>
        <p:txBody>
          <a:bodyPr/>
          <a:lstStyle>
            <a:lvl1pPr>
              <a:defRPr/>
            </a:lvl1pPr>
          </a:lstStyle>
          <a:p>
            <a:pPr>
              <a:defRPr/>
            </a:pPr>
            <a:fld id="{B0C92B1A-8DA9-4319-8A65-8012E9ED0BD2}" type="slidenum">
              <a:rPr lang="ar-SA" altLang="ar-SA"/>
              <a:pPr>
                <a:defRPr/>
              </a:pPr>
              <a:t>‹#›</a:t>
            </a:fld>
            <a:endParaRPr lang="en-US" altLang="ar-SA"/>
          </a:p>
        </p:txBody>
      </p:sp>
    </p:spTree>
    <p:extLst>
      <p:ext uri="{BB962C8B-B14F-4D97-AF65-F5344CB8AC3E}">
        <p14:creationId xmlns:p14="http://schemas.microsoft.com/office/powerpoint/2010/main" val="3146643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ltLang="ar-SA"/>
          </a:p>
        </p:txBody>
      </p:sp>
      <p:sp>
        <p:nvSpPr>
          <p:cNvPr id="5" name="Footer Placeholder 4"/>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6" name="Slide Number Placeholder 5"/>
          <p:cNvSpPr>
            <a:spLocks noGrp="1"/>
          </p:cNvSpPr>
          <p:nvPr>
            <p:ph type="sldNum" sz="quarter" idx="12"/>
          </p:nvPr>
        </p:nvSpPr>
        <p:spPr/>
        <p:txBody>
          <a:bodyPr/>
          <a:lstStyle>
            <a:lvl1pPr>
              <a:defRPr/>
            </a:lvl1pPr>
          </a:lstStyle>
          <a:p>
            <a:pPr>
              <a:defRPr/>
            </a:pPr>
            <a:fld id="{D0485CC2-FA71-420C-AFFA-406FE236B19F}" type="slidenum">
              <a:rPr lang="ar-SA" altLang="ar-SA"/>
              <a:pPr>
                <a:defRPr/>
              </a:pPr>
              <a:t>‹#›</a:t>
            </a:fld>
            <a:endParaRPr lang="en-US" altLang="ar-SA"/>
          </a:p>
        </p:txBody>
      </p:sp>
    </p:spTree>
    <p:extLst>
      <p:ext uri="{BB962C8B-B14F-4D97-AF65-F5344CB8AC3E}">
        <p14:creationId xmlns:p14="http://schemas.microsoft.com/office/powerpoint/2010/main" val="2128652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pPr>
              <a:defRPr/>
            </a:pPr>
            <a:endParaRPr lang="en-US" altLang="ar-SA"/>
          </a:p>
        </p:txBody>
      </p:sp>
      <p:sp>
        <p:nvSpPr>
          <p:cNvPr id="6" name="Footer Placeholder 5"/>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7" name="Slide Number Placeholder 6"/>
          <p:cNvSpPr>
            <a:spLocks noGrp="1"/>
          </p:cNvSpPr>
          <p:nvPr>
            <p:ph type="sldNum" sz="quarter" idx="12"/>
          </p:nvPr>
        </p:nvSpPr>
        <p:spPr/>
        <p:txBody>
          <a:bodyPr/>
          <a:lstStyle>
            <a:lvl1pPr>
              <a:defRPr/>
            </a:lvl1pPr>
          </a:lstStyle>
          <a:p>
            <a:pPr>
              <a:defRPr/>
            </a:pPr>
            <a:fld id="{5ABFB99E-DE00-4A84-BC13-7F28BE1E11D6}" type="slidenum">
              <a:rPr lang="ar-SA" altLang="ar-SA"/>
              <a:pPr>
                <a:defRPr/>
              </a:pPr>
              <a:t>‹#›</a:t>
            </a:fld>
            <a:endParaRPr lang="en-US" altLang="ar-SA"/>
          </a:p>
        </p:txBody>
      </p:sp>
    </p:spTree>
    <p:extLst>
      <p:ext uri="{BB962C8B-B14F-4D97-AF65-F5344CB8AC3E}">
        <p14:creationId xmlns:p14="http://schemas.microsoft.com/office/powerpoint/2010/main" val="62949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Date Placeholder 5"/>
          <p:cNvSpPr>
            <a:spLocks noGrp="1"/>
          </p:cNvSpPr>
          <p:nvPr>
            <p:ph type="dt" sz="half" idx="10"/>
          </p:nvPr>
        </p:nvSpPr>
        <p:spPr/>
        <p:txBody>
          <a:bodyPr/>
          <a:lstStyle>
            <a:lvl1pPr>
              <a:defRPr/>
            </a:lvl1pPr>
          </a:lstStyle>
          <a:p>
            <a:pPr>
              <a:defRPr/>
            </a:pPr>
            <a:endParaRPr lang="en-US" altLang="ar-SA"/>
          </a:p>
        </p:txBody>
      </p:sp>
      <p:sp>
        <p:nvSpPr>
          <p:cNvPr id="7" name="Footer Placeholder 6"/>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8" name="Slide Number Placeholder 7"/>
          <p:cNvSpPr>
            <a:spLocks noGrp="1"/>
          </p:cNvSpPr>
          <p:nvPr>
            <p:ph type="sldNum" sz="quarter" idx="12"/>
          </p:nvPr>
        </p:nvSpPr>
        <p:spPr/>
        <p:txBody>
          <a:bodyPr/>
          <a:lstStyle>
            <a:lvl1pPr>
              <a:defRPr/>
            </a:lvl1pPr>
          </a:lstStyle>
          <a:p>
            <a:pPr>
              <a:defRPr/>
            </a:pPr>
            <a:fld id="{834CD606-595C-41D6-AD65-5DBB9CF27A25}" type="slidenum">
              <a:rPr lang="ar-SA" altLang="ar-SA"/>
              <a:pPr>
                <a:defRPr/>
              </a:pPr>
              <a:t>‹#›</a:t>
            </a:fld>
            <a:endParaRPr lang="en-US" altLang="ar-SA"/>
          </a:p>
        </p:txBody>
      </p:sp>
    </p:spTree>
    <p:extLst>
      <p:ext uri="{BB962C8B-B14F-4D97-AF65-F5344CB8AC3E}">
        <p14:creationId xmlns:p14="http://schemas.microsoft.com/office/powerpoint/2010/main" val="1813832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SA"/>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pPr>
              <a:defRPr/>
            </a:pPr>
            <a:endParaRPr lang="en-US" altLang="ar-SA"/>
          </a:p>
        </p:txBody>
      </p:sp>
      <p:sp>
        <p:nvSpPr>
          <p:cNvPr id="6" name="Footer Placeholder 5"/>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7" name="Slide Number Placeholder 6"/>
          <p:cNvSpPr>
            <a:spLocks noGrp="1"/>
          </p:cNvSpPr>
          <p:nvPr>
            <p:ph type="sldNum" sz="quarter" idx="12"/>
          </p:nvPr>
        </p:nvSpPr>
        <p:spPr/>
        <p:txBody>
          <a:bodyPr/>
          <a:lstStyle>
            <a:lvl1pPr>
              <a:defRPr/>
            </a:lvl1pPr>
          </a:lstStyle>
          <a:p>
            <a:pPr>
              <a:defRPr/>
            </a:pPr>
            <a:fld id="{16B27E44-02B0-4B31-B082-FF97F4BB7B6D}" type="slidenum">
              <a:rPr lang="ar-SA" altLang="ar-SA"/>
              <a:pPr>
                <a:defRPr/>
              </a:pPr>
              <a:t>‹#›</a:t>
            </a:fld>
            <a:endParaRPr lang="en-US" altLang="ar-SA"/>
          </a:p>
        </p:txBody>
      </p:sp>
    </p:spTree>
    <p:extLst>
      <p:ext uri="{BB962C8B-B14F-4D97-AF65-F5344CB8AC3E}">
        <p14:creationId xmlns:p14="http://schemas.microsoft.com/office/powerpoint/2010/main" val="2003671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endParaRPr lang="ar-SA"/>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pPr>
              <a:defRPr/>
            </a:pPr>
            <a:endParaRPr lang="en-US" altLang="ar-SA"/>
          </a:p>
        </p:txBody>
      </p:sp>
      <p:sp>
        <p:nvSpPr>
          <p:cNvPr id="8" name="Footer Placeholder 7"/>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9" name="Slide Number Placeholder 8"/>
          <p:cNvSpPr>
            <a:spLocks noGrp="1"/>
          </p:cNvSpPr>
          <p:nvPr>
            <p:ph type="sldNum" sz="quarter" idx="12"/>
          </p:nvPr>
        </p:nvSpPr>
        <p:spPr/>
        <p:txBody>
          <a:bodyPr/>
          <a:lstStyle>
            <a:lvl1pPr>
              <a:defRPr/>
            </a:lvl1pPr>
          </a:lstStyle>
          <a:p>
            <a:pPr>
              <a:defRPr/>
            </a:pPr>
            <a:fld id="{62F617A5-D722-4DBC-8415-504F7B539299}" type="slidenum">
              <a:rPr lang="ar-SA" altLang="ar-SA"/>
              <a:pPr>
                <a:defRPr/>
              </a:pPr>
              <a:t>‹#›</a:t>
            </a:fld>
            <a:endParaRPr lang="en-US" altLang="ar-SA"/>
          </a:p>
        </p:txBody>
      </p:sp>
    </p:spTree>
    <p:extLst>
      <p:ext uri="{BB962C8B-B14F-4D97-AF65-F5344CB8AC3E}">
        <p14:creationId xmlns:p14="http://schemas.microsoft.com/office/powerpoint/2010/main" val="1310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pPr>
              <a:defRPr/>
            </a:pPr>
            <a:endParaRPr lang="en-US" altLang="ar-SA"/>
          </a:p>
        </p:txBody>
      </p:sp>
      <p:sp>
        <p:nvSpPr>
          <p:cNvPr id="6" name="Footer Placeholder 5"/>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7" name="Slide Number Placeholder 6"/>
          <p:cNvSpPr>
            <a:spLocks noGrp="1"/>
          </p:cNvSpPr>
          <p:nvPr>
            <p:ph type="sldNum" sz="quarter" idx="12"/>
          </p:nvPr>
        </p:nvSpPr>
        <p:spPr/>
        <p:txBody>
          <a:bodyPr/>
          <a:lstStyle>
            <a:lvl1pPr>
              <a:defRPr/>
            </a:lvl1pPr>
          </a:lstStyle>
          <a:p>
            <a:pPr>
              <a:defRPr/>
            </a:pPr>
            <a:fld id="{8D3287E9-3442-4BD5-96AF-B1B77B2D752A}" type="slidenum">
              <a:rPr lang="ar-SA" altLang="ar-SA"/>
              <a:pPr>
                <a:defRPr/>
              </a:pPr>
              <a:t>‹#›</a:t>
            </a:fld>
            <a:endParaRPr lang="en-US" altLang="ar-SA"/>
          </a:p>
        </p:txBody>
      </p:sp>
    </p:spTree>
    <p:extLst>
      <p:ext uri="{BB962C8B-B14F-4D97-AF65-F5344CB8AC3E}">
        <p14:creationId xmlns:p14="http://schemas.microsoft.com/office/powerpoint/2010/main" val="253744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lvl1pPr>
              <a:defRPr/>
            </a:lvl1pPr>
          </a:lstStyle>
          <a:p>
            <a:pPr>
              <a:defRPr/>
            </a:pPr>
            <a:endParaRPr lang="en-US" altLang="ar-SA"/>
          </a:p>
        </p:txBody>
      </p:sp>
      <p:sp>
        <p:nvSpPr>
          <p:cNvPr id="5" name="Footer Placeholder 4"/>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6" name="Slide Number Placeholder 5"/>
          <p:cNvSpPr>
            <a:spLocks noGrp="1"/>
          </p:cNvSpPr>
          <p:nvPr>
            <p:ph type="sldNum" sz="quarter" idx="12"/>
          </p:nvPr>
        </p:nvSpPr>
        <p:spPr/>
        <p:txBody>
          <a:bodyPr/>
          <a:lstStyle>
            <a:lvl1pPr>
              <a:defRPr/>
            </a:lvl1pPr>
          </a:lstStyle>
          <a:p>
            <a:pPr>
              <a:defRPr/>
            </a:pPr>
            <a:fld id="{8A99673D-4CC7-4014-999A-36A8D4CD0615}" type="slidenum">
              <a:rPr lang="ar-SA" altLang="ar-SA"/>
              <a:pPr>
                <a:defRPr/>
              </a:pPr>
              <a:t>‹#›</a:t>
            </a:fld>
            <a:endParaRPr lang="en-US" altLang="ar-SA"/>
          </a:p>
        </p:txBody>
      </p:sp>
    </p:spTree>
    <p:extLst>
      <p:ext uri="{BB962C8B-B14F-4D97-AF65-F5344CB8AC3E}">
        <p14:creationId xmlns:p14="http://schemas.microsoft.com/office/powerpoint/2010/main" val="378958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ar-SA"/>
          </a:p>
        </p:txBody>
      </p:sp>
      <p:sp>
        <p:nvSpPr>
          <p:cNvPr id="5" name="Footer Placeholder 4"/>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6" name="Slide Number Placeholder 5"/>
          <p:cNvSpPr>
            <a:spLocks noGrp="1"/>
          </p:cNvSpPr>
          <p:nvPr>
            <p:ph type="sldNum" sz="quarter" idx="12"/>
          </p:nvPr>
        </p:nvSpPr>
        <p:spPr/>
        <p:txBody>
          <a:bodyPr/>
          <a:lstStyle>
            <a:lvl1pPr>
              <a:defRPr/>
            </a:lvl1pPr>
          </a:lstStyle>
          <a:p>
            <a:pPr>
              <a:defRPr/>
            </a:pPr>
            <a:fld id="{C6F8A4EF-4936-468D-9B09-87651B59932E}" type="slidenum">
              <a:rPr lang="ar-SA" altLang="ar-SA"/>
              <a:pPr>
                <a:defRPr/>
              </a:pPr>
              <a:t>‹#›</a:t>
            </a:fld>
            <a:endParaRPr lang="en-US" altLang="ar-SA"/>
          </a:p>
        </p:txBody>
      </p:sp>
    </p:spTree>
    <p:extLst>
      <p:ext uri="{BB962C8B-B14F-4D97-AF65-F5344CB8AC3E}">
        <p14:creationId xmlns:p14="http://schemas.microsoft.com/office/powerpoint/2010/main" val="278399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lvl1pPr>
              <a:defRPr/>
            </a:lvl1pPr>
          </a:lstStyle>
          <a:p>
            <a:pPr>
              <a:defRPr/>
            </a:pPr>
            <a:endParaRPr lang="en-US" altLang="ar-SA"/>
          </a:p>
        </p:txBody>
      </p:sp>
      <p:sp>
        <p:nvSpPr>
          <p:cNvPr id="6" name="Footer Placeholder 5"/>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7" name="Slide Number Placeholder 6"/>
          <p:cNvSpPr>
            <a:spLocks noGrp="1"/>
          </p:cNvSpPr>
          <p:nvPr>
            <p:ph type="sldNum" sz="quarter" idx="12"/>
          </p:nvPr>
        </p:nvSpPr>
        <p:spPr/>
        <p:txBody>
          <a:bodyPr/>
          <a:lstStyle>
            <a:lvl1pPr>
              <a:defRPr/>
            </a:lvl1pPr>
          </a:lstStyle>
          <a:p>
            <a:pPr>
              <a:defRPr/>
            </a:pPr>
            <a:fld id="{3960A2C5-DF16-493C-9B15-6621F584D474}" type="slidenum">
              <a:rPr lang="ar-SA" altLang="ar-SA"/>
              <a:pPr>
                <a:defRPr/>
              </a:pPr>
              <a:t>‹#›</a:t>
            </a:fld>
            <a:endParaRPr lang="en-US" altLang="ar-SA"/>
          </a:p>
        </p:txBody>
      </p:sp>
    </p:spTree>
    <p:extLst>
      <p:ext uri="{BB962C8B-B14F-4D97-AF65-F5344CB8AC3E}">
        <p14:creationId xmlns:p14="http://schemas.microsoft.com/office/powerpoint/2010/main" val="3916798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lvl1pPr>
              <a:defRPr/>
            </a:lvl1pPr>
          </a:lstStyle>
          <a:p>
            <a:pPr>
              <a:defRPr/>
            </a:pPr>
            <a:endParaRPr lang="en-US" altLang="ar-SA"/>
          </a:p>
        </p:txBody>
      </p:sp>
      <p:sp>
        <p:nvSpPr>
          <p:cNvPr id="8" name="Footer Placeholder 7"/>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9" name="Slide Number Placeholder 8"/>
          <p:cNvSpPr>
            <a:spLocks noGrp="1"/>
          </p:cNvSpPr>
          <p:nvPr>
            <p:ph type="sldNum" sz="quarter" idx="12"/>
          </p:nvPr>
        </p:nvSpPr>
        <p:spPr/>
        <p:txBody>
          <a:bodyPr/>
          <a:lstStyle>
            <a:lvl1pPr>
              <a:defRPr/>
            </a:lvl1pPr>
          </a:lstStyle>
          <a:p>
            <a:pPr>
              <a:defRPr/>
            </a:pPr>
            <a:fld id="{7FBCBBFF-F1CB-480A-8FAE-2C52AEA4D4FF}" type="slidenum">
              <a:rPr lang="ar-SA" altLang="ar-SA"/>
              <a:pPr>
                <a:defRPr/>
              </a:pPr>
              <a:t>‹#›</a:t>
            </a:fld>
            <a:endParaRPr lang="en-US" altLang="ar-SA"/>
          </a:p>
        </p:txBody>
      </p:sp>
    </p:spTree>
    <p:extLst>
      <p:ext uri="{BB962C8B-B14F-4D97-AF65-F5344CB8AC3E}">
        <p14:creationId xmlns:p14="http://schemas.microsoft.com/office/powerpoint/2010/main" val="2098899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ar-SA"/>
          </a:p>
        </p:txBody>
      </p:sp>
      <p:sp>
        <p:nvSpPr>
          <p:cNvPr id="4" name="Footer Placeholder 3"/>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5" name="Slide Number Placeholder 4"/>
          <p:cNvSpPr>
            <a:spLocks noGrp="1"/>
          </p:cNvSpPr>
          <p:nvPr>
            <p:ph type="sldNum" sz="quarter" idx="12"/>
          </p:nvPr>
        </p:nvSpPr>
        <p:spPr/>
        <p:txBody>
          <a:bodyPr/>
          <a:lstStyle>
            <a:lvl1pPr>
              <a:defRPr/>
            </a:lvl1pPr>
          </a:lstStyle>
          <a:p>
            <a:pPr>
              <a:defRPr/>
            </a:pPr>
            <a:fld id="{A5F4100E-9261-44F2-B2C1-2CF2E4F4E3B7}" type="slidenum">
              <a:rPr lang="ar-SA" altLang="ar-SA"/>
              <a:pPr>
                <a:defRPr/>
              </a:pPr>
              <a:t>‹#›</a:t>
            </a:fld>
            <a:endParaRPr lang="en-US" altLang="ar-SA"/>
          </a:p>
        </p:txBody>
      </p:sp>
    </p:spTree>
    <p:extLst>
      <p:ext uri="{BB962C8B-B14F-4D97-AF65-F5344CB8AC3E}">
        <p14:creationId xmlns:p14="http://schemas.microsoft.com/office/powerpoint/2010/main" val="4156602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ar-SA"/>
          </a:p>
        </p:txBody>
      </p:sp>
      <p:sp>
        <p:nvSpPr>
          <p:cNvPr id="3" name="Footer Placeholder 2"/>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4" name="Slide Number Placeholder 3"/>
          <p:cNvSpPr>
            <a:spLocks noGrp="1"/>
          </p:cNvSpPr>
          <p:nvPr>
            <p:ph type="sldNum" sz="quarter" idx="12"/>
          </p:nvPr>
        </p:nvSpPr>
        <p:spPr/>
        <p:txBody>
          <a:bodyPr/>
          <a:lstStyle>
            <a:lvl1pPr>
              <a:defRPr/>
            </a:lvl1pPr>
          </a:lstStyle>
          <a:p>
            <a:pPr>
              <a:defRPr/>
            </a:pPr>
            <a:fld id="{0981FC9A-204A-47B9-BAC4-15DB0504311D}" type="slidenum">
              <a:rPr lang="ar-SA" altLang="ar-SA"/>
              <a:pPr>
                <a:defRPr/>
              </a:pPr>
              <a:t>‹#›</a:t>
            </a:fld>
            <a:endParaRPr lang="en-US" altLang="ar-SA"/>
          </a:p>
        </p:txBody>
      </p:sp>
    </p:spTree>
    <p:extLst>
      <p:ext uri="{BB962C8B-B14F-4D97-AF65-F5344CB8AC3E}">
        <p14:creationId xmlns:p14="http://schemas.microsoft.com/office/powerpoint/2010/main" val="16616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ar-SA"/>
          </a:p>
        </p:txBody>
      </p:sp>
      <p:sp>
        <p:nvSpPr>
          <p:cNvPr id="6" name="Footer Placeholder 5"/>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7" name="Slide Number Placeholder 6"/>
          <p:cNvSpPr>
            <a:spLocks noGrp="1"/>
          </p:cNvSpPr>
          <p:nvPr>
            <p:ph type="sldNum" sz="quarter" idx="12"/>
          </p:nvPr>
        </p:nvSpPr>
        <p:spPr/>
        <p:txBody>
          <a:bodyPr/>
          <a:lstStyle>
            <a:lvl1pPr>
              <a:defRPr/>
            </a:lvl1pPr>
          </a:lstStyle>
          <a:p>
            <a:pPr>
              <a:defRPr/>
            </a:pPr>
            <a:fld id="{90C61B2A-EF06-4027-BFC5-EDFEC1538303}" type="slidenum">
              <a:rPr lang="ar-SA" altLang="ar-SA"/>
              <a:pPr>
                <a:defRPr/>
              </a:pPr>
              <a:t>‹#›</a:t>
            </a:fld>
            <a:endParaRPr lang="en-US" altLang="ar-SA"/>
          </a:p>
        </p:txBody>
      </p:sp>
    </p:spTree>
    <p:extLst>
      <p:ext uri="{BB962C8B-B14F-4D97-AF65-F5344CB8AC3E}">
        <p14:creationId xmlns:p14="http://schemas.microsoft.com/office/powerpoint/2010/main" val="223458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ltLang="ar-SA"/>
          </a:p>
        </p:txBody>
      </p:sp>
      <p:sp>
        <p:nvSpPr>
          <p:cNvPr id="6" name="Footer Placeholder 5"/>
          <p:cNvSpPr>
            <a:spLocks noGrp="1"/>
          </p:cNvSpPr>
          <p:nvPr>
            <p:ph type="ftr" sz="quarter" idx="11"/>
          </p:nvPr>
        </p:nvSpPr>
        <p:spPr/>
        <p:txBody>
          <a:bodyPr/>
          <a:lstStyle>
            <a:lvl1pPr>
              <a:defRPr/>
            </a:lvl1pPr>
          </a:lstStyle>
          <a:p>
            <a:pPr>
              <a:defRPr/>
            </a:pPr>
            <a:r>
              <a:rPr lang="en-US" altLang="ar-SA"/>
              <a:t>Gum Arabic Workshop, Africa City of Technology, Khartoum, Sudan, 25-26 July 2016</a:t>
            </a:r>
          </a:p>
        </p:txBody>
      </p:sp>
      <p:sp>
        <p:nvSpPr>
          <p:cNvPr id="7" name="Slide Number Placeholder 6"/>
          <p:cNvSpPr>
            <a:spLocks noGrp="1"/>
          </p:cNvSpPr>
          <p:nvPr>
            <p:ph type="sldNum" sz="quarter" idx="12"/>
          </p:nvPr>
        </p:nvSpPr>
        <p:spPr/>
        <p:txBody>
          <a:bodyPr/>
          <a:lstStyle>
            <a:lvl1pPr>
              <a:defRPr/>
            </a:lvl1pPr>
          </a:lstStyle>
          <a:p>
            <a:pPr>
              <a:defRPr/>
            </a:pPr>
            <a:fld id="{2EBE8A6E-743A-4A25-96A1-6FFBCAFCA5DB}" type="slidenum">
              <a:rPr lang="ar-SA" altLang="ar-SA"/>
              <a:pPr>
                <a:defRPr/>
              </a:pPr>
              <a:t>‹#›</a:t>
            </a:fld>
            <a:endParaRPr lang="en-US" altLang="ar-SA"/>
          </a:p>
        </p:txBody>
      </p:sp>
    </p:spTree>
    <p:extLst>
      <p:ext uri="{BB962C8B-B14F-4D97-AF65-F5344CB8AC3E}">
        <p14:creationId xmlns:p14="http://schemas.microsoft.com/office/powerpoint/2010/main" val="2981671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1027" name="Freeform 3"/>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rtl="1" eaLnBrk="1" hangingPunct="1">
                <a:spcBef>
                  <a:spcPct val="20000"/>
                </a:spcBef>
                <a:buClr>
                  <a:schemeClr val="accent2"/>
                </a:buClr>
                <a:buSzPct val="80000"/>
                <a:buFont typeface="Wingdings" panose="05000000000000000000" pitchFamily="2" charset="2"/>
                <a:buChar char="l"/>
                <a:defRPr/>
              </a:pPr>
              <a:endParaRPr lang="ar-SA"/>
            </a:p>
          </p:txBody>
        </p:sp>
        <p:sp>
          <p:nvSpPr>
            <p:cNvPr id="1033"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700" cap="rnd">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SA"/>
            </a:p>
          </p:txBody>
        </p:sp>
      </p:grpSp>
      <p:sp>
        <p:nvSpPr>
          <p:cNvPr id="102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ar-SA" altLang="ar-SA"/>
              <a:t>انقر لتحرير نمط العنوان الرئيسي</a:t>
            </a:r>
          </a:p>
        </p:txBody>
      </p:sp>
      <p:sp>
        <p:nvSpPr>
          <p:cNvPr id="1030" name="Rectangle 6"/>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l" rtl="0" eaLnBrk="1" hangingPunct="1">
              <a:spcBef>
                <a:spcPct val="0"/>
              </a:spcBef>
              <a:buClrTx/>
              <a:buSzTx/>
              <a:buFontTx/>
              <a:buNone/>
              <a:defRPr sz="1400">
                <a:cs typeface="+mn-cs"/>
              </a:defRPr>
            </a:lvl1pPr>
          </a:lstStyle>
          <a:p>
            <a:pPr>
              <a:defRPr/>
            </a:pPr>
            <a:endParaRPr lang="en-US" altLang="ar-SA"/>
          </a:p>
        </p:txBody>
      </p:sp>
      <p:sp>
        <p:nvSpPr>
          <p:cNvPr id="1031" name="Rectangle 7"/>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hangingPunct="1">
              <a:spcBef>
                <a:spcPct val="0"/>
              </a:spcBef>
              <a:buClrTx/>
              <a:buSzTx/>
              <a:buFontTx/>
              <a:buNone/>
              <a:defRPr sz="1400">
                <a:cs typeface="+mn-cs"/>
              </a:defRPr>
            </a:lvl1pPr>
          </a:lstStyle>
          <a:p>
            <a:pPr>
              <a:defRPr/>
            </a:pPr>
            <a:r>
              <a:rPr lang="en-US" altLang="ar-SA"/>
              <a:t>Gum Arabic Workshop, Africa City of Technology, Khartoum, Sudan, 25-26 July 2016</a:t>
            </a:r>
          </a:p>
        </p:txBody>
      </p:sp>
      <p:sp>
        <p:nvSpPr>
          <p:cNvPr id="1032" name="Rectangle 8"/>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r" rtl="0" eaLnBrk="1" hangingPunct="1">
              <a:spcBef>
                <a:spcPct val="0"/>
              </a:spcBef>
              <a:buClrTx/>
              <a:buSzTx/>
              <a:buFontTx/>
              <a:buNone/>
              <a:defRPr sz="1400">
                <a:cs typeface="Times New Roman" panose="02020603050405020304" pitchFamily="18" charset="0"/>
              </a:defRPr>
            </a:lvl1pPr>
          </a:lstStyle>
          <a:p>
            <a:pPr>
              <a:defRPr/>
            </a:pPr>
            <a:fld id="{11CBBCAA-D92A-45BC-92EF-50605DD051D8}" type="slidenum">
              <a:rPr lang="ar-SA" altLang="ar-SA"/>
              <a:pPr>
                <a:defRPr/>
              </a:pPr>
              <a:t>‹#›</a:t>
            </a:fld>
            <a:endParaRPr lang="en-US" altLang="ar-SA">
              <a:cs typeface="Traditional Arabic" panose="02020603050405020304" pitchFamily="18" charset="-78"/>
            </a:endParaRPr>
          </a:p>
        </p:txBody>
      </p:sp>
      <p:sp>
        <p:nvSpPr>
          <p:cNvPr id="2"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SA"/>
              <a:t>انقر لتحرير أنماط النص الرئيسي</a:t>
            </a:r>
          </a:p>
          <a:p>
            <a:pPr lvl="1"/>
            <a:r>
              <a:rPr lang="ar-SA" altLang="ar-SA"/>
              <a:t>المستوى الثاني</a:t>
            </a:r>
          </a:p>
          <a:p>
            <a:pPr lvl="2"/>
            <a:r>
              <a:rPr lang="ar-SA" altLang="ar-SA"/>
              <a:t>المستوى الثالث</a:t>
            </a:r>
          </a:p>
          <a:p>
            <a:pPr lvl="3"/>
            <a:r>
              <a:rPr lang="ar-SA" altLang="ar-SA"/>
              <a:t>المستوى الرابع</a:t>
            </a:r>
          </a:p>
          <a:p>
            <a:pPr lvl="4"/>
            <a:r>
              <a:rPr lang="ar-SA" altLang="ar-SA"/>
              <a:t>المستوى الخامس</a:t>
            </a:r>
          </a:p>
        </p:txBody>
      </p:sp>
    </p:spTree>
  </p:cSld>
  <p:clrMap bg1="dk2" tx1="lt1" bg2="dk1" tx2="lt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 id="2147484149" r:id="rId16"/>
  </p:sldLayoutIdLst>
  <p:hf hdr="0" dt="0"/>
  <p:txStyles>
    <p:title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r" rtl="1" eaLnBrk="0" fontAlgn="base" hangingPunct="0">
        <a:spcBef>
          <a:spcPct val="20000"/>
        </a:spcBef>
        <a:spcAft>
          <a:spcPct val="0"/>
        </a:spcAft>
        <a:buClr>
          <a:schemeClr val="accent2"/>
        </a:buClr>
        <a:buSzPct val="80000"/>
        <a:buFont typeface="Wingdings" panose="05000000000000000000" pitchFamily="2" charset="2"/>
        <a:buChar char="l"/>
        <a:defRPr sz="3200">
          <a:solidFill>
            <a:schemeClr val="tx1"/>
          </a:solidFill>
          <a:latin typeface="+mn-lt"/>
          <a:ea typeface="+mn-ea"/>
          <a:cs typeface="+mn-cs"/>
        </a:defRPr>
      </a:lvl1pPr>
      <a:lvl2pPr marL="742950" indent="-285750" algn="r" rtl="1" eaLnBrk="0" fontAlgn="base" hangingPunct="0">
        <a:spcBef>
          <a:spcPct val="20000"/>
        </a:spcBef>
        <a:spcAft>
          <a:spcPct val="0"/>
        </a:spcAft>
        <a:buClr>
          <a:schemeClr val="tx1"/>
        </a:buClr>
        <a:buSzPct val="90000"/>
        <a:buChar char="–"/>
        <a:defRPr sz="2800">
          <a:solidFill>
            <a:schemeClr val="tx1"/>
          </a:solidFill>
          <a:latin typeface="+mn-lt"/>
          <a:cs typeface="+mn-cs"/>
        </a:defRPr>
      </a:lvl2pPr>
      <a:lvl3pPr marL="1143000" indent="-228600" algn="r" rtl="1" eaLnBrk="0" fontAlgn="base" hangingPunct="0">
        <a:spcBef>
          <a:spcPct val="20000"/>
        </a:spcBef>
        <a:spcAft>
          <a:spcPct val="0"/>
        </a:spcAft>
        <a:buClr>
          <a:schemeClr val="accent1"/>
        </a:buClr>
        <a:buSzPct val="60000"/>
        <a:buFont typeface="Wingdings" panose="05000000000000000000" pitchFamily="2" charset="2"/>
        <a:buChar char="l"/>
        <a:defRPr sz="2400">
          <a:solidFill>
            <a:schemeClr val="tx1"/>
          </a:solidFill>
          <a:latin typeface="+mn-lt"/>
          <a:cs typeface="+mn-cs"/>
        </a:defRPr>
      </a:lvl3pPr>
      <a:lvl4pPr marL="1600200" indent="-228600" algn="r" rtl="1" eaLnBrk="0" fontAlgn="base" hangingPunct="0">
        <a:spcBef>
          <a:spcPct val="20000"/>
        </a:spcBef>
        <a:spcAft>
          <a:spcPct val="0"/>
        </a:spcAft>
        <a:buClr>
          <a:schemeClr val="tx1"/>
        </a:buClr>
        <a:buChar char="–"/>
        <a:defRPr sz="2000">
          <a:solidFill>
            <a:schemeClr val="tx1"/>
          </a:solidFill>
          <a:latin typeface="+mn-lt"/>
          <a:cs typeface="+mn-cs"/>
        </a:defRPr>
      </a:lvl4pPr>
      <a:lvl5pPr marL="2057400" indent="-228600" algn="r" rtl="1"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fontAlgn="base">
        <a:spcBef>
          <a:spcPct val="20000"/>
        </a:spcBef>
        <a:spcAft>
          <a:spcPct val="0"/>
        </a:spcAft>
        <a:buClr>
          <a:schemeClr val="accent1"/>
        </a:buClr>
        <a:buChar char="•"/>
        <a:defRPr sz="2000">
          <a:solidFill>
            <a:schemeClr val="tx1"/>
          </a:solidFill>
          <a:latin typeface="+mn-lt"/>
          <a:cs typeface="+mn-cs"/>
        </a:defRPr>
      </a:lvl6pPr>
      <a:lvl7pPr marL="2971800" indent="-228600" algn="r" rtl="1" fontAlgn="base">
        <a:spcBef>
          <a:spcPct val="20000"/>
        </a:spcBef>
        <a:spcAft>
          <a:spcPct val="0"/>
        </a:spcAft>
        <a:buClr>
          <a:schemeClr val="accent1"/>
        </a:buClr>
        <a:buChar char="•"/>
        <a:defRPr sz="2000">
          <a:solidFill>
            <a:schemeClr val="tx1"/>
          </a:solidFill>
          <a:latin typeface="+mn-lt"/>
          <a:cs typeface="+mn-cs"/>
        </a:defRPr>
      </a:lvl7pPr>
      <a:lvl8pPr marL="3429000" indent="-228600" algn="r" rtl="1" fontAlgn="base">
        <a:spcBef>
          <a:spcPct val="20000"/>
        </a:spcBef>
        <a:spcAft>
          <a:spcPct val="0"/>
        </a:spcAft>
        <a:buClr>
          <a:schemeClr val="accent1"/>
        </a:buClr>
        <a:buChar char="•"/>
        <a:defRPr sz="2000">
          <a:solidFill>
            <a:schemeClr val="tx1"/>
          </a:solidFill>
          <a:latin typeface="+mn-lt"/>
          <a:cs typeface="+mn-cs"/>
        </a:defRPr>
      </a:lvl8pPr>
      <a:lvl9pPr marL="3886200" indent="-228600" algn="r" rtl="1" fontAlgn="base">
        <a:spcBef>
          <a:spcPct val="20000"/>
        </a:spcBef>
        <a:spcAft>
          <a:spcPct val="0"/>
        </a:spcAft>
        <a:buClr>
          <a:schemeClr val="accent1"/>
        </a:buClr>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www.google.com.sa/imgres?imgurl=https://worldpoliticsblog.files.wordpress.com/2013/06/gum-arabic-on-an-acacia-t-008.jpg&amp;imgrefurl=https://worldpoliticsblog.wordpress.com/tag/conflict-resources/&amp;h=276&amp;w=460&amp;tbnid=-uu_oyfd7EyP2M:&amp;docid=dcmx5Sra6vMFBM&amp;ei=QqwoVvymLILnywORt5vgDQ&amp;tbm=isch&amp;ved=0CE8QMygVMBVqFQoTCPzP9PPh1cgCFYLzcgodkdsG3A" TargetMode="Externa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jpeg"/><Relationship Id="rId10" Type="http://schemas.openxmlformats.org/officeDocument/2006/relationships/image" Target="../media/image6.jpeg"/><Relationship Id="rId4" Type="http://schemas.openxmlformats.org/officeDocument/2006/relationships/hyperlink" Target="http://www.google.com.sa/imgres?imgurl=http://www1.american.edu/ted/images4/gumarabic.gif&amp;imgrefurl=http://www1.american.edu/ted/gumarab.htm&amp;h=209&amp;w=183&amp;tbnid=ki7pZhUhNCpbQM:&amp;docid=tm-RifU41REGzM&amp;ei=QqwoVvymLILnywORt5vgDQ&amp;tbm=isch&amp;ved=0CD8QMygPMA9qFQoTCPzP9PPh1cgCFYLzcgodkdsG3A" TargetMode="External"/><Relationship Id="rId9" Type="http://schemas.openxmlformats.org/officeDocument/2006/relationships/hyperlink" Target="https://www.google.com.sa/search?biw=1152&amp;bih=566&amp;tbm=isch&amp;q=gum+arabic+powder&amp;revid=970854883&amp;sa=X&amp;ved=0CCMQ1QJqFQoTCPzP9PPh1cgCFYLzcgodkdsG3A"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implnatures.com.my/" TargetMode="External"/><Relationship Id="rId2" Type="http://schemas.openxmlformats.org/officeDocument/2006/relationships/hyperlink" Target="http://www.nexira.co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www.alnasrltd.com/"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a:xfrm>
            <a:off x="3124200" y="6248400"/>
            <a:ext cx="3176588" cy="457200"/>
          </a:xfrm>
        </p:spPr>
        <p:txBody>
          <a:bodyPr/>
          <a:lstStyle/>
          <a:p>
            <a:pPr rtl="1">
              <a:defRPr/>
            </a:pPr>
            <a:r>
              <a:rPr lang="en-US" altLang="ar-SA"/>
              <a:t>Gum Arabic Workshop, Africa City of Technology, Khartoum, Sudan, 25-26 July 2016</a:t>
            </a:r>
            <a:endParaRPr lang="en-US" altLang="ar-SA" dirty="0"/>
          </a:p>
        </p:txBody>
      </p:sp>
      <p:sp>
        <p:nvSpPr>
          <p:cNvPr id="19459" name="Slide Number Placeholder 6"/>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673A5DDC-B410-4986-8CA8-36C5DED29C87}" type="slidenum">
              <a:rPr lang="ar-SA" altLang="ar-SA" sz="1400" smtClean="0"/>
              <a:pPr rtl="0">
                <a:spcBef>
                  <a:spcPct val="0"/>
                </a:spcBef>
                <a:buClrTx/>
                <a:buSzTx/>
                <a:buFontTx/>
                <a:buNone/>
              </a:pPr>
              <a:t>1</a:t>
            </a:fld>
            <a:endParaRPr lang="en-US" altLang="ar-SA" sz="1400"/>
          </a:p>
        </p:txBody>
      </p:sp>
      <p:sp>
        <p:nvSpPr>
          <p:cNvPr id="19460" name="Rectangle 2"/>
          <p:cNvSpPr>
            <a:spLocks noChangeArrowheads="1"/>
          </p:cNvSpPr>
          <p:nvPr/>
        </p:nvSpPr>
        <p:spPr bwMode="auto">
          <a:xfrm>
            <a:off x="-36513" y="217488"/>
            <a:ext cx="9144001"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algn="just">
              <a:spcBef>
                <a:spcPct val="0"/>
              </a:spcBef>
              <a:buClrTx/>
              <a:buSzTx/>
              <a:buFontTx/>
              <a:buNone/>
            </a:pPr>
            <a:r>
              <a:rPr lang="en-US" altLang="ar-SA" sz="1200"/>
              <a:t> </a:t>
            </a:r>
            <a:endParaRPr lang="ar-SA" altLang="ar-SA" sz="1200"/>
          </a:p>
          <a:p>
            <a:pPr algn="just">
              <a:spcBef>
                <a:spcPct val="0"/>
              </a:spcBef>
              <a:buClrTx/>
              <a:buSzTx/>
              <a:buFontTx/>
              <a:buNone/>
            </a:pPr>
            <a:r>
              <a:rPr lang="ar-SA" altLang="ar-SA" sz="1200"/>
              <a:t> </a:t>
            </a:r>
          </a:p>
          <a:p>
            <a:pPr algn="just">
              <a:spcBef>
                <a:spcPct val="0"/>
              </a:spcBef>
              <a:buClrTx/>
              <a:buSzTx/>
              <a:buFontTx/>
              <a:buNone/>
            </a:pPr>
            <a:r>
              <a:rPr lang="ar-SA" altLang="ar-SA" sz="1400"/>
              <a:t> </a:t>
            </a:r>
            <a:endParaRPr lang="ar-SA" altLang="ar-SA" sz="1200"/>
          </a:p>
          <a:p>
            <a:pPr algn="l" rtl="0">
              <a:spcBef>
                <a:spcPct val="0"/>
              </a:spcBef>
              <a:buClrTx/>
              <a:buSzTx/>
              <a:buFontTx/>
              <a:buNone/>
            </a:pPr>
            <a:endParaRPr lang="ar-SA" altLang="ar-SA" sz="2400">
              <a:cs typeface="Traditional Arabic" panose="02020603050405020304" pitchFamily="18" charset="-78"/>
            </a:endParaRPr>
          </a:p>
        </p:txBody>
      </p:sp>
      <p:sp>
        <p:nvSpPr>
          <p:cNvPr id="19461" name="Rectangle 3"/>
          <p:cNvSpPr>
            <a:spLocks noChangeArrowheads="1"/>
          </p:cNvSpPr>
          <p:nvPr/>
        </p:nvSpPr>
        <p:spPr bwMode="auto">
          <a:xfrm>
            <a:off x="250825" y="104775"/>
            <a:ext cx="8713788"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ClrTx/>
              <a:buSzTx/>
              <a:buFontTx/>
              <a:buNone/>
            </a:pPr>
            <a:endParaRPr lang="ar-SA" altLang="ar-SA" sz="2400" b="1">
              <a:cs typeface="Simplified Arabic" panose="02020603050405020304" pitchFamily="18" charset="-78"/>
            </a:endParaRPr>
          </a:p>
          <a:p>
            <a:pPr algn="ctr">
              <a:spcBef>
                <a:spcPct val="0"/>
              </a:spcBef>
              <a:buClrTx/>
              <a:buSzTx/>
              <a:buFontTx/>
              <a:buNone/>
            </a:pPr>
            <a:endParaRPr lang="ar-SA" altLang="ar-SA" sz="2400">
              <a:cs typeface="Simplified Arabic" panose="02020603050405020304" pitchFamily="18" charset="-78"/>
            </a:endParaRPr>
          </a:p>
        </p:txBody>
      </p:sp>
      <p:sp>
        <p:nvSpPr>
          <p:cNvPr id="19462" name="Rectangle 9"/>
          <p:cNvSpPr>
            <a:spLocks noGrp="1" noChangeArrowheads="1"/>
          </p:cNvSpPr>
          <p:nvPr>
            <p:ph type="title"/>
          </p:nvPr>
        </p:nvSpPr>
        <p:spPr>
          <a:xfrm>
            <a:off x="107950" y="349250"/>
            <a:ext cx="8856663" cy="654050"/>
          </a:xfrm>
        </p:spPr>
        <p:txBody>
          <a:bodyPr/>
          <a:lstStyle/>
          <a:p>
            <a:pPr eaLnBrk="1" hangingPunct="1">
              <a:lnSpc>
                <a:spcPct val="90000"/>
              </a:lnSpc>
            </a:pPr>
            <a:r>
              <a:rPr lang="en-US" altLang="ar-SA" sz="3600" b="1" dirty="0">
                <a:effectLst/>
                <a:latin typeface="Times New Roman" panose="02020603050405020304" pitchFamily="18" charset="0"/>
                <a:cs typeface="Times New Roman" panose="02020603050405020304" pitchFamily="18" charset="0"/>
              </a:rPr>
              <a:t>Gum Arabic: A Rich Source of Natural Dietary Fiber and Prebiotic</a:t>
            </a:r>
            <a:endParaRPr lang="en-US" altLang="ar-SA" sz="3600" dirty="0">
              <a:effectLst/>
              <a:latin typeface="Times New Roman" panose="02020603050405020304" pitchFamily="18" charset="0"/>
              <a:cs typeface="Times New Roman" panose="02020603050405020304" pitchFamily="18" charset="0"/>
            </a:endParaRPr>
          </a:p>
        </p:txBody>
      </p:sp>
      <p:sp>
        <p:nvSpPr>
          <p:cNvPr id="19463" name="Rectangle 10"/>
          <p:cNvSpPr>
            <a:spLocks noGrp="1" noChangeArrowheads="1"/>
          </p:cNvSpPr>
          <p:nvPr>
            <p:ph type="body" sz="half" idx="1"/>
          </p:nvPr>
        </p:nvSpPr>
        <p:spPr>
          <a:xfrm>
            <a:off x="608013" y="1570038"/>
            <a:ext cx="8208962" cy="4522787"/>
          </a:xfrm>
        </p:spPr>
        <p:txBody>
          <a:bodyPr/>
          <a:lstStyle/>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endParaRPr lang="ar-SA" altLang="ar-SA" sz="2400" b="1" dirty="0">
              <a:solidFill>
                <a:schemeClr val="tx2"/>
              </a:solidFill>
              <a:cs typeface="Simplified Arabic" panose="02020603050405020304" pitchFamily="18" charset="-78"/>
            </a:endParaRPr>
          </a:p>
          <a:p>
            <a:pPr algn="ctr" eaLnBrk="1" hangingPunct="1">
              <a:buFont typeface="Wingdings" panose="05000000000000000000" pitchFamily="2" charset="2"/>
              <a:buNone/>
            </a:pPr>
            <a:r>
              <a:rPr lang="en-US" altLang="ar-SA" sz="2400" b="1" dirty="0">
                <a:solidFill>
                  <a:schemeClr val="tx2"/>
                </a:solidFill>
                <a:cs typeface="Simplified Arabic" panose="02020603050405020304" pitchFamily="18" charset="-78"/>
              </a:rPr>
              <a:t>Prof. Bakri Hussein Hassan</a:t>
            </a:r>
            <a:endParaRPr lang="ar-SA" altLang="ar-SA" sz="2400" b="1" dirty="0">
              <a:solidFill>
                <a:schemeClr val="tx2"/>
              </a:solidFill>
              <a:cs typeface="Simplified Arabic" panose="02020603050405020304" pitchFamily="18" charset="-78"/>
            </a:endParaRPr>
          </a:p>
          <a:p>
            <a:pPr algn="ctr" eaLnBrk="1" hangingPunct="1">
              <a:spcBef>
                <a:spcPct val="0"/>
              </a:spcBef>
              <a:buFont typeface="Wingdings" panose="05000000000000000000" pitchFamily="2" charset="2"/>
              <a:buNone/>
            </a:pPr>
            <a:r>
              <a:rPr lang="ar-SA" altLang="ar-SA" sz="2400" dirty="0">
                <a:solidFill>
                  <a:schemeClr val="tx2"/>
                </a:solidFill>
                <a:cs typeface="Simplified Arabic" panose="02020603050405020304" pitchFamily="18" charset="-78"/>
              </a:rPr>
              <a:t>  </a:t>
            </a:r>
            <a:r>
              <a:rPr lang="en-US" altLang="ar-SA" sz="1600" b="1" dirty="0">
                <a:solidFill>
                  <a:schemeClr val="tx2"/>
                </a:solidFill>
                <a:cs typeface="Simplified Arabic" panose="02020603050405020304" pitchFamily="18" charset="-78"/>
              </a:rPr>
              <a:t>Agricultural Engineering Department, College of Food and Agriculture Sciences, King Saud University, Riyadh, Kingdom of Saudi Arabia</a:t>
            </a:r>
          </a:p>
        </p:txBody>
      </p:sp>
      <p:pic>
        <p:nvPicPr>
          <p:cNvPr id="19464" name="Content Placeholder 11" descr="Image result for gum arabic">
            <a:hlinkClick r:id="rId2"/>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76938" y="1335088"/>
            <a:ext cx="2878137" cy="2259012"/>
          </a:xfrm>
        </p:spPr>
      </p:pic>
      <p:pic>
        <p:nvPicPr>
          <p:cNvPr id="19465" name="Picture 12" descr="Image result for gum arabic">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5" y="1304925"/>
            <a:ext cx="23495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8" y="1302544"/>
            <a:ext cx="27670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4" descr="http://gumarabic.in/images/products_bann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0425" y="3594100"/>
            <a:ext cx="54864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0213" y="3624263"/>
            <a:ext cx="30003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3" descr="https://encrypted-tbn1.gstatic.com/images?q=tbn:ANd9GcR9cFmxgW2lTTQU00dJPnni3GAJUxKM4hkmhLpR2thY7gml7huzTS9htkY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7988" y="3561649"/>
            <a:ext cx="30003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4" descr="https://encrypted-tbn1.gstatic.com/images?q=tbn:ANd9GcT8PZqz2qdWsYXTJ1FjKHlAE2ldcqGcEiiWUQVqMHJCuZIXMwyqivkaUwXd">
            <a:hlinkClick r:id="rId9"/>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0295" y="3565685"/>
            <a:ext cx="19018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5603"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8F133C6F-52BF-4A1C-9D5F-C3F991FF6EC6}" type="slidenum">
              <a:rPr lang="ar-SA" altLang="ar-SA" sz="1400" smtClean="0"/>
              <a:pPr rtl="0">
                <a:spcBef>
                  <a:spcPct val="0"/>
                </a:spcBef>
                <a:buClrTx/>
                <a:buSzTx/>
                <a:buFontTx/>
                <a:buNone/>
              </a:pPr>
              <a:t>10</a:t>
            </a:fld>
            <a:endParaRPr lang="en-US" altLang="ar-SA" sz="1400"/>
          </a:p>
        </p:txBody>
      </p:sp>
      <p:pic>
        <p:nvPicPr>
          <p:cNvPr id="2" name="Picture 1"/>
          <p:cNvPicPr>
            <a:picLocks noChangeAspect="1"/>
          </p:cNvPicPr>
          <p:nvPr/>
        </p:nvPicPr>
        <p:blipFill>
          <a:blip r:embed="rId2"/>
          <a:stretch>
            <a:fillRect/>
          </a:stretch>
        </p:blipFill>
        <p:spPr>
          <a:xfrm>
            <a:off x="107503" y="116632"/>
            <a:ext cx="8928993" cy="5846531"/>
          </a:xfrm>
          <a:prstGeom prst="rect">
            <a:avLst/>
          </a:prstGeom>
          <a:solidFill>
            <a:schemeClr val="tx1"/>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5603"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8F133C6F-52BF-4A1C-9D5F-C3F991FF6EC6}" type="slidenum">
              <a:rPr lang="ar-SA" altLang="ar-SA" sz="1400" smtClean="0"/>
              <a:pPr rtl="0">
                <a:spcBef>
                  <a:spcPct val="0"/>
                </a:spcBef>
                <a:buClrTx/>
                <a:buSzTx/>
                <a:buFontTx/>
                <a:buNone/>
              </a:pPr>
              <a:t>11</a:t>
            </a:fld>
            <a:endParaRPr lang="en-US" altLang="ar-SA" sz="1400"/>
          </a:p>
        </p:txBody>
      </p:sp>
      <p:pic>
        <p:nvPicPr>
          <p:cNvPr id="3" name="Picture 2"/>
          <p:cNvPicPr>
            <a:picLocks noChangeAspect="1"/>
          </p:cNvPicPr>
          <p:nvPr/>
        </p:nvPicPr>
        <p:blipFill>
          <a:blip r:embed="rId2"/>
          <a:stretch>
            <a:fillRect/>
          </a:stretch>
        </p:blipFill>
        <p:spPr>
          <a:xfrm>
            <a:off x="1247775" y="188640"/>
            <a:ext cx="6648450" cy="5114925"/>
          </a:xfrm>
          <a:prstGeom prst="rect">
            <a:avLst/>
          </a:prstGeom>
        </p:spPr>
      </p:pic>
      <p:sp>
        <p:nvSpPr>
          <p:cNvPr id="8" name="Title 5"/>
          <p:cNvSpPr txBox="1">
            <a:spLocks/>
          </p:cNvSpPr>
          <p:nvPr/>
        </p:nvSpPr>
        <p:spPr bwMode="auto">
          <a:xfrm>
            <a:off x="530554" y="5373216"/>
            <a:ext cx="8082892" cy="80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r>
              <a:rPr lang="en-US" sz="2400" b="1" kern="0" dirty="0"/>
              <a:t>Fig 2. GA solution viscosity as a function of concentration (</a:t>
            </a:r>
            <a:r>
              <a:rPr lang="en-US" sz="2400" b="1" kern="0" dirty="0" err="1"/>
              <a:t>Roeper</a:t>
            </a:r>
            <a:r>
              <a:rPr lang="en-US" sz="2400" b="1" kern="0" dirty="0"/>
              <a:t> GmbH, Hamburg, Germany)</a:t>
            </a:r>
            <a:endParaRPr lang="ar-SA" sz="2400" b="1" kern="0" dirty="0"/>
          </a:p>
        </p:txBody>
      </p:sp>
    </p:spTree>
    <p:extLst>
      <p:ext uri="{BB962C8B-B14F-4D97-AF65-F5344CB8AC3E}">
        <p14:creationId xmlns:p14="http://schemas.microsoft.com/office/powerpoint/2010/main" val="333006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6627"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F00E968F-FEA8-422B-946A-ABA42502A3D0}" type="slidenum">
              <a:rPr lang="ar-SA" altLang="ar-SA" sz="1400" smtClean="0"/>
              <a:pPr rtl="0">
                <a:spcBef>
                  <a:spcPct val="0"/>
                </a:spcBef>
                <a:buClrTx/>
                <a:buSzTx/>
                <a:buFontTx/>
                <a:buNone/>
              </a:pPr>
              <a:t>12</a:t>
            </a:fld>
            <a:endParaRPr lang="en-US" altLang="ar-SA" sz="1400"/>
          </a:p>
        </p:txBody>
      </p:sp>
      <p:sp>
        <p:nvSpPr>
          <p:cNvPr id="20485" name="Rectangle 3"/>
          <p:cNvSpPr>
            <a:spLocks noGrp="1" noChangeArrowheads="1"/>
          </p:cNvSpPr>
          <p:nvPr>
            <p:ph type="body" idx="1"/>
          </p:nvPr>
        </p:nvSpPr>
        <p:spPr>
          <a:xfrm>
            <a:off x="250825" y="908050"/>
            <a:ext cx="8642350" cy="5257800"/>
          </a:xfrm>
        </p:spPr>
        <p:txBody>
          <a:bodyPr/>
          <a:lstStyle/>
          <a:p>
            <a:pPr algn="just" rtl="0" eaLnBrk="1" hangingPunct="1">
              <a:lnSpc>
                <a:spcPct val="90000"/>
              </a:lnSpc>
              <a:buClr>
                <a:srgbClr val="FFFF00"/>
              </a:buClr>
              <a:defRPr/>
            </a:pPr>
            <a:r>
              <a:rPr lang="en-US" sz="2800" dirty="0"/>
              <a:t>Food rich in dietary fiber have a positive effect on health since their consumption have been related to decreased incidence of several diseases.</a:t>
            </a:r>
            <a:endParaRPr lang="en-US" sz="2800" b="1" u="sng" dirty="0">
              <a:solidFill>
                <a:srgbClr val="FFFF00"/>
              </a:solidFill>
            </a:endParaRPr>
          </a:p>
          <a:p>
            <a:pPr algn="just" rtl="0" eaLnBrk="1" hangingPunct="1">
              <a:lnSpc>
                <a:spcPct val="90000"/>
              </a:lnSpc>
              <a:buClr>
                <a:srgbClr val="FFFF00"/>
              </a:buClr>
              <a:defRPr/>
            </a:pPr>
            <a:r>
              <a:rPr lang="en-US" sz="2800" b="1" u="sng" dirty="0">
                <a:solidFill>
                  <a:srgbClr val="FFFF00"/>
                </a:solidFill>
              </a:rPr>
              <a:t>Definition</a:t>
            </a:r>
            <a:r>
              <a:rPr lang="en-US" sz="2000" dirty="0">
                <a:solidFill>
                  <a:srgbClr val="FFFF00"/>
                </a:solidFill>
              </a:rPr>
              <a:t>: </a:t>
            </a:r>
          </a:p>
          <a:p>
            <a:pPr marL="0" indent="0" algn="just" rtl="0" eaLnBrk="1" hangingPunct="1">
              <a:lnSpc>
                <a:spcPct val="90000"/>
              </a:lnSpc>
              <a:buClr>
                <a:srgbClr val="FF8199"/>
              </a:buClr>
              <a:buFont typeface="Wingdings" panose="05000000000000000000" pitchFamily="2" charset="2"/>
              <a:buNone/>
              <a:defRPr/>
            </a:pPr>
            <a:r>
              <a:rPr lang="en-US" altLang="ar-SA" sz="2000" b="1" dirty="0">
                <a:solidFill>
                  <a:srgbClr val="FFFF00"/>
                </a:solidFill>
                <a:cs typeface="Traditional Arabic" pitchFamily="18" charset="-78"/>
              </a:rPr>
              <a:t>(American Association of Cereal Chemists, AACC, 2000).</a:t>
            </a:r>
            <a:endParaRPr lang="en-US" sz="2000" b="1" dirty="0">
              <a:solidFill>
                <a:srgbClr val="FFFF00"/>
              </a:solidFill>
            </a:endParaRPr>
          </a:p>
          <a:p>
            <a:pPr marL="0" indent="0" algn="just" rtl="0" eaLnBrk="1" hangingPunct="1">
              <a:lnSpc>
                <a:spcPct val="90000"/>
              </a:lnSpc>
              <a:buClr>
                <a:srgbClr val="FF8199"/>
              </a:buClr>
              <a:buFont typeface="Wingdings" panose="05000000000000000000" pitchFamily="2" charset="2"/>
              <a:buNone/>
              <a:defRPr/>
            </a:pPr>
            <a:r>
              <a:rPr lang="en-US" sz="2800" dirty="0"/>
              <a:t>Dietary fiber is the edible parts of plants or analogous carbohydrates that are resistant to digestion and absorption in the human small intestine with complete and partial fermentation in the large intestine. Dietary fiber includes polysaccharides, oligosaccharides, lignin, and associated plant substances. Dietary fiber promote beneficial physiological effects including laxation, and/or blood cholesterol attenuation, and/or blood glucose attenuation.</a:t>
            </a:r>
          </a:p>
        </p:txBody>
      </p:sp>
      <p:sp>
        <p:nvSpPr>
          <p:cNvPr id="6" name="Rectangle 2"/>
          <p:cNvSpPr>
            <a:spLocks noGrp="1" noChangeArrowheads="1"/>
          </p:cNvSpPr>
          <p:nvPr>
            <p:ph type="title"/>
          </p:nvPr>
        </p:nvSpPr>
        <p:spPr>
          <a:xfrm>
            <a:off x="0" y="0"/>
            <a:ext cx="9144000" cy="825500"/>
          </a:xfrm>
          <a:solidFill>
            <a:srgbClr val="6699FF"/>
          </a:solidFill>
        </p:spPr>
        <p:txBody>
          <a:bodyPr/>
          <a:lstStyle/>
          <a:p>
            <a:pPr eaLnBrk="1" hangingPunct="1">
              <a:defRPr/>
            </a:pPr>
            <a:r>
              <a:rPr lang="en-US" altLang="ar-SA" sz="4000" b="1" dirty="0">
                <a:latin typeface="+mn-lt"/>
                <a:cs typeface="Arabic Transparent" pitchFamily="2" charset="0"/>
              </a:rPr>
              <a:t>Dietary Fiber</a:t>
            </a:r>
            <a:r>
              <a:rPr lang="ar-SA" altLang="ar-SA" sz="4000" b="1" dirty="0">
                <a:latin typeface="+mn-lt"/>
                <a:cs typeface="Arabic Transparent" pitchFamily="2" charset="0"/>
              </a:rPr>
              <a:t>[3]</a:t>
            </a:r>
            <a:endParaRPr lang="en-US" altLang="ar-SA" sz="4000" b="1" dirty="0">
              <a:latin typeface="+mn-lt"/>
              <a:cs typeface="Arabic Transparent"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7651"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19C00E56-0CC4-402E-9AF1-943CA6C3C368}" type="slidenum">
              <a:rPr lang="ar-SA" altLang="ar-SA" sz="1400" smtClean="0"/>
              <a:pPr rtl="0">
                <a:spcBef>
                  <a:spcPct val="0"/>
                </a:spcBef>
                <a:buClrTx/>
                <a:buSzTx/>
                <a:buFontTx/>
                <a:buNone/>
              </a:pPr>
              <a:t>13</a:t>
            </a:fld>
            <a:endParaRPr lang="en-US" altLang="ar-SA" sz="1400"/>
          </a:p>
        </p:txBody>
      </p:sp>
      <p:sp>
        <p:nvSpPr>
          <p:cNvPr id="27652" name="Rectangle 3"/>
          <p:cNvSpPr>
            <a:spLocks noGrp="1" noChangeArrowheads="1"/>
          </p:cNvSpPr>
          <p:nvPr>
            <p:ph type="body" idx="1"/>
          </p:nvPr>
        </p:nvSpPr>
        <p:spPr>
          <a:xfrm>
            <a:off x="250825" y="260350"/>
            <a:ext cx="8642350" cy="5905500"/>
          </a:xfrm>
        </p:spPr>
        <p:txBody>
          <a:bodyPr/>
          <a:lstStyle/>
          <a:p>
            <a:pPr algn="just" rtl="0" eaLnBrk="1" hangingPunct="1">
              <a:lnSpc>
                <a:spcPct val="90000"/>
              </a:lnSpc>
              <a:buClr>
                <a:srgbClr val="FFFF00"/>
              </a:buClr>
            </a:pPr>
            <a:r>
              <a:rPr lang="en-US" altLang="ar-SA" sz="2800" b="1" u="sng" dirty="0">
                <a:solidFill>
                  <a:srgbClr val="FFFF00"/>
                </a:solidFill>
              </a:rPr>
              <a:t>Importance</a:t>
            </a:r>
            <a:r>
              <a:rPr lang="en-US" altLang="ar-SA" sz="2000" dirty="0"/>
              <a:t>: </a:t>
            </a:r>
          </a:p>
          <a:p>
            <a:pPr algn="just" rtl="0" eaLnBrk="1" hangingPunct="1">
              <a:lnSpc>
                <a:spcPct val="90000"/>
              </a:lnSpc>
              <a:buClr>
                <a:srgbClr val="FFFF00"/>
              </a:buClr>
              <a:buFont typeface="Wingdings" panose="05000000000000000000" pitchFamily="2" charset="2"/>
              <a:buChar char="q"/>
            </a:pPr>
            <a:r>
              <a:rPr lang="en-US" altLang="ar-SA" sz="2800" dirty="0"/>
              <a:t>Dietary fiber is a key component in healthy eating.</a:t>
            </a:r>
          </a:p>
          <a:p>
            <a:pPr algn="just" rtl="0" eaLnBrk="1" hangingPunct="1">
              <a:lnSpc>
                <a:spcPct val="90000"/>
              </a:lnSpc>
              <a:buClr>
                <a:srgbClr val="FFFF00"/>
              </a:buClr>
              <a:buFont typeface="Wingdings" panose="05000000000000000000" pitchFamily="2" charset="2"/>
              <a:buChar char="q"/>
            </a:pPr>
            <a:r>
              <a:rPr lang="en-US" altLang="ar-SA" sz="2800" dirty="0"/>
              <a:t>Dietary fiber reduces risk for developing several diseases, namely, coronary artery disease, stroke, obesity, and certain gastrointestinal disorders such as constipation, diverticulitis and large bowl cancers.</a:t>
            </a:r>
          </a:p>
          <a:p>
            <a:pPr algn="just" rtl="0" eaLnBrk="1" hangingPunct="1">
              <a:lnSpc>
                <a:spcPct val="90000"/>
              </a:lnSpc>
              <a:buClr>
                <a:srgbClr val="FFFF00"/>
              </a:buClr>
              <a:buFont typeface="Wingdings" panose="05000000000000000000" pitchFamily="2" charset="2"/>
              <a:buChar char="q"/>
            </a:pPr>
            <a:r>
              <a:rPr lang="en-US" altLang="ar-SA" sz="2800" dirty="0"/>
              <a:t>Increased consumption of DF improves serum lipid concentrations, lowers blood pressure, improves blood glucose in diabetes, promote regularity, aid in weight loss, improves immune functions, and provide clinical benefit for patients with chronic kidney disease.</a:t>
            </a:r>
          </a:p>
          <a:p>
            <a:pPr algn="just" rtl="0" eaLnBrk="1" hangingPunct="1">
              <a:lnSpc>
                <a:spcPct val="90000"/>
              </a:lnSpc>
              <a:buClr>
                <a:srgbClr val="FFFF00"/>
              </a:buClr>
              <a:buFont typeface="Wingdings" panose="05000000000000000000" pitchFamily="2" charset="2"/>
              <a:buChar char="q"/>
            </a:pPr>
            <a:r>
              <a:rPr lang="en-US" altLang="ar-SA" sz="2800" dirty="0"/>
              <a:t>Importance of DF has led to the development of a large and potential market for fiber rich products and ingredients.</a:t>
            </a:r>
          </a:p>
          <a:p>
            <a:pPr algn="just" rtl="0" eaLnBrk="1" hangingPunct="1">
              <a:lnSpc>
                <a:spcPct val="90000"/>
              </a:lnSpc>
              <a:buClr>
                <a:srgbClr val="FF8199"/>
              </a:buClr>
              <a:buFont typeface="Wingdings" panose="05000000000000000000" pitchFamily="2" charset="2"/>
              <a:buChar char="q"/>
            </a:pPr>
            <a:endParaRPr lang="en-US" altLang="ar-SA" sz="2800" dirty="0">
              <a:cs typeface="Traditional Arabic" panose="02020603050405020304" pitchFamily="18" charset="-78"/>
            </a:endParaRPr>
          </a:p>
          <a:p>
            <a:pPr algn="just" rtl="0" eaLnBrk="1" hangingPunct="1">
              <a:lnSpc>
                <a:spcPct val="90000"/>
              </a:lnSpc>
              <a:buClr>
                <a:srgbClr val="FF8199"/>
              </a:buClr>
              <a:buFont typeface="Wingdings" panose="05000000000000000000" pitchFamily="2" charset="2"/>
              <a:buChar char="q"/>
            </a:pPr>
            <a:endParaRPr lang="ar-SA" altLang="ar-SA" sz="2000" dirty="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8675"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248595C2-8CF9-4123-B99B-9A476ADC6141}" type="slidenum">
              <a:rPr lang="ar-SA" altLang="ar-SA" sz="1400" smtClean="0"/>
              <a:pPr rtl="0">
                <a:spcBef>
                  <a:spcPct val="0"/>
                </a:spcBef>
                <a:buClrTx/>
                <a:buSzTx/>
                <a:buFontTx/>
                <a:buNone/>
              </a:pPr>
              <a:t>14</a:t>
            </a:fld>
            <a:endParaRPr lang="en-US" altLang="ar-SA" sz="1400"/>
          </a:p>
        </p:txBody>
      </p:sp>
      <p:sp>
        <p:nvSpPr>
          <p:cNvPr id="28676" name="Rectangle 3"/>
          <p:cNvSpPr>
            <a:spLocks noGrp="1" noChangeArrowheads="1"/>
          </p:cNvSpPr>
          <p:nvPr>
            <p:ph type="body" idx="1"/>
          </p:nvPr>
        </p:nvSpPr>
        <p:spPr>
          <a:xfrm>
            <a:off x="250825" y="260350"/>
            <a:ext cx="8642350" cy="5905500"/>
          </a:xfrm>
        </p:spPr>
        <p:txBody>
          <a:bodyPr/>
          <a:lstStyle/>
          <a:p>
            <a:pPr algn="just" rtl="0" eaLnBrk="1" hangingPunct="1">
              <a:lnSpc>
                <a:spcPct val="90000"/>
              </a:lnSpc>
              <a:buClr>
                <a:srgbClr val="FFFF00"/>
              </a:buClr>
              <a:buFont typeface="Wingdings" panose="05000000000000000000" pitchFamily="2" charset="2"/>
              <a:buChar char="q"/>
            </a:pPr>
            <a:r>
              <a:rPr lang="en-US" altLang="ar-SA" sz="2800" dirty="0">
                <a:cs typeface="Traditional Arabic" panose="02020603050405020304" pitchFamily="18" charset="-78"/>
              </a:rPr>
              <a:t>DF is conventionally classified in two categories according to their water solubility: [1] insoluble dietary fiber (IDF) such as cellulose, part of hemicellulose, and lignin and [2] soluble dietary fiber (SDF) such as gums, pectin, </a:t>
            </a:r>
            <a:r>
              <a:rPr lang="en-US" altLang="ar-SA" sz="2800" dirty="0" err="1">
                <a:cs typeface="Traditional Arabic" panose="02020603050405020304" pitchFamily="18" charset="-78"/>
              </a:rPr>
              <a:t>pentosans</a:t>
            </a:r>
            <a:r>
              <a:rPr lang="en-US" altLang="ar-SA" sz="2800" dirty="0">
                <a:cs typeface="Traditional Arabic" panose="02020603050405020304" pitchFamily="18" charset="-78"/>
              </a:rPr>
              <a:t>, and mucilage.</a:t>
            </a:r>
          </a:p>
          <a:p>
            <a:pPr algn="just" rtl="0" eaLnBrk="1" hangingPunct="1">
              <a:lnSpc>
                <a:spcPct val="90000"/>
              </a:lnSpc>
              <a:buClr>
                <a:srgbClr val="FFFF00"/>
              </a:buClr>
              <a:buFont typeface="Wingdings" panose="05000000000000000000" pitchFamily="2" charset="2"/>
              <a:buChar char="q"/>
            </a:pPr>
            <a:r>
              <a:rPr lang="en-US" altLang="ar-SA" sz="2800" dirty="0">
                <a:cs typeface="Traditional Arabic" panose="02020603050405020304" pitchFamily="18" charset="-78"/>
              </a:rPr>
              <a:t>Dietary fibers are consumed from cereals, fruits, vegetables, and nuts, but are also added in purified form to food preparations.</a:t>
            </a:r>
          </a:p>
          <a:p>
            <a:pPr algn="just" rtl="0" eaLnBrk="1" hangingPunct="1">
              <a:lnSpc>
                <a:spcPct val="90000"/>
              </a:lnSpc>
              <a:buClr>
                <a:srgbClr val="FFFF00"/>
              </a:buClr>
              <a:buFont typeface="Wingdings" panose="05000000000000000000" pitchFamily="2" charset="2"/>
              <a:buChar char="q"/>
            </a:pPr>
            <a:r>
              <a:rPr lang="en-US" altLang="ar-SA" sz="2800" dirty="0">
                <a:cs typeface="Traditional Arabic" panose="02020603050405020304" pitchFamily="18" charset="-78"/>
              </a:rPr>
              <a:t>Both the nutritional value and technological properties of dietary fibers are important in the potential development of a wide range of fiber-enriched foods (e.g. bakery products, snacks, sauces, drinks, cereals, biscuits, dairy products, meat products, confectionary, extruded products, and nutritional supplements). </a:t>
            </a:r>
            <a:endParaRPr lang="ar-SA" altLang="ar-SA" sz="2800" dirty="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8675"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248595C2-8CF9-4123-B99B-9A476ADC6141}" type="slidenum">
              <a:rPr lang="ar-SA" altLang="ar-SA" sz="1400" smtClean="0"/>
              <a:pPr rtl="0">
                <a:spcBef>
                  <a:spcPct val="0"/>
                </a:spcBef>
                <a:buClrTx/>
                <a:buSzTx/>
                <a:buFontTx/>
                <a:buNone/>
              </a:pPr>
              <a:t>15</a:t>
            </a:fld>
            <a:endParaRPr lang="en-US" altLang="ar-SA" sz="1400"/>
          </a:p>
        </p:txBody>
      </p:sp>
      <p:sp>
        <p:nvSpPr>
          <p:cNvPr id="28676" name="Rectangle 3"/>
          <p:cNvSpPr>
            <a:spLocks noGrp="1" noChangeArrowheads="1"/>
          </p:cNvSpPr>
          <p:nvPr>
            <p:ph type="body" idx="1"/>
          </p:nvPr>
        </p:nvSpPr>
        <p:spPr>
          <a:xfrm>
            <a:off x="250825" y="260350"/>
            <a:ext cx="8642350" cy="5905500"/>
          </a:xfrm>
        </p:spPr>
        <p:txBody>
          <a:bodyPr/>
          <a:lstStyle/>
          <a:p>
            <a:pPr algn="just" rtl="0" eaLnBrk="1" hangingPunct="1">
              <a:lnSpc>
                <a:spcPct val="90000"/>
              </a:lnSpc>
              <a:buClr>
                <a:srgbClr val="FFFF00"/>
              </a:buClr>
              <a:buFont typeface="Wingdings" panose="05000000000000000000" pitchFamily="2" charset="2"/>
              <a:buChar char="q"/>
            </a:pPr>
            <a:r>
              <a:rPr lang="en-US" altLang="ar-SA" sz="2800" dirty="0">
                <a:cs typeface="Traditional Arabic" panose="02020603050405020304" pitchFamily="18" charset="-78"/>
              </a:rPr>
              <a:t>The recommendation of adequate intake (AI) of dietary fiber is 14 g/1000 kcal (28 and 36 g/day for adult women and men , respectively).</a:t>
            </a:r>
          </a:p>
          <a:p>
            <a:pPr algn="just" rtl="0" eaLnBrk="1" hangingPunct="1">
              <a:lnSpc>
                <a:spcPct val="90000"/>
              </a:lnSpc>
              <a:buClr>
                <a:srgbClr val="FFFF00"/>
              </a:buClr>
              <a:buFont typeface="Wingdings" panose="05000000000000000000" pitchFamily="2" charset="2"/>
              <a:buChar char="q"/>
            </a:pPr>
            <a:r>
              <a:rPr lang="en-US" altLang="ar-SA" sz="2800" dirty="0">
                <a:cs typeface="Traditional Arabic" panose="02020603050405020304" pitchFamily="18" charset="-78"/>
              </a:rPr>
              <a:t>Most nutritionists and diet experts suggest that approximately 20-30% of daily fiber intake should come from soluble fiber.</a:t>
            </a:r>
          </a:p>
          <a:p>
            <a:pPr algn="just" rtl="0" eaLnBrk="1" hangingPunct="1">
              <a:lnSpc>
                <a:spcPct val="90000"/>
              </a:lnSpc>
              <a:buClr>
                <a:srgbClr val="FFFF00"/>
              </a:buClr>
              <a:buFont typeface="Wingdings" panose="05000000000000000000" pitchFamily="2" charset="2"/>
              <a:buChar char="q"/>
            </a:pPr>
            <a:endParaRPr lang="en-US" altLang="ar-SA" sz="2800" dirty="0">
              <a:cs typeface="Traditional Arabic" panose="02020603050405020304" pitchFamily="18" charset="-78"/>
            </a:endParaRPr>
          </a:p>
        </p:txBody>
      </p:sp>
    </p:spTree>
    <p:extLst>
      <p:ext uri="{BB962C8B-B14F-4D97-AF65-F5344CB8AC3E}">
        <p14:creationId xmlns:p14="http://schemas.microsoft.com/office/powerpoint/2010/main" val="1023468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0723"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19A13DB8-AD83-40E5-A9D8-AAEEE0A8BD1E}" type="slidenum">
              <a:rPr lang="ar-SA" altLang="ar-SA" sz="1400" smtClean="0"/>
              <a:pPr rtl="0">
                <a:spcBef>
                  <a:spcPct val="0"/>
                </a:spcBef>
                <a:buClrTx/>
                <a:buSzTx/>
                <a:buFontTx/>
                <a:buNone/>
              </a:pPr>
              <a:t>16</a:t>
            </a:fld>
            <a:endParaRPr lang="en-US" altLang="ar-SA" sz="1400"/>
          </a:p>
        </p:txBody>
      </p:sp>
      <p:sp>
        <p:nvSpPr>
          <p:cNvPr id="30724" name="Rectangle 3"/>
          <p:cNvSpPr>
            <a:spLocks noGrp="1" noChangeArrowheads="1"/>
          </p:cNvSpPr>
          <p:nvPr>
            <p:ph type="body" idx="1"/>
          </p:nvPr>
        </p:nvSpPr>
        <p:spPr>
          <a:xfrm>
            <a:off x="250825" y="260350"/>
            <a:ext cx="8642350" cy="5905500"/>
          </a:xfrm>
          <a:solidFill>
            <a:schemeClr val="tx1"/>
          </a:solidFill>
        </p:spPr>
        <p:txBody>
          <a:bodyPr/>
          <a:lstStyle/>
          <a:p>
            <a:pPr algn="just" rtl="0" eaLnBrk="1" hangingPunct="1">
              <a:lnSpc>
                <a:spcPct val="90000"/>
              </a:lnSpc>
              <a:buClr>
                <a:srgbClr val="FF8199"/>
              </a:buClr>
              <a:buFont typeface="Wingdings" panose="05000000000000000000" pitchFamily="2" charset="2"/>
              <a:buChar char="q"/>
            </a:pPr>
            <a:endParaRPr lang="en-US" altLang="ar-SA" sz="2800" dirty="0">
              <a:cs typeface="Traditional Arabic" panose="02020603050405020304" pitchFamily="18" charset="-78"/>
            </a:endParaRPr>
          </a:p>
          <a:p>
            <a:pPr marL="0" indent="0" algn="ctr" rtl="0" eaLnBrk="1" hangingPunct="1">
              <a:lnSpc>
                <a:spcPct val="90000"/>
              </a:lnSpc>
              <a:buClr>
                <a:srgbClr val="FF8199"/>
              </a:buClr>
              <a:buNone/>
            </a:pPr>
            <a:endParaRPr lang="ar-SA" altLang="ar-SA" sz="2800" dirty="0">
              <a:cs typeface="Traditional Arabic" panose="02020603050405020304" pitchFamily="18" charset="-78"/>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81600540"/>
              </p:ext>
            </p:extLst>
          </p:nvPr>
        </p:nvGraphicFramePr>
        <p:xfrm>
          <a:off x="549086" y="476672"/>
          <a:ext cx="8045827" cy="5544615"/>
        </p:xfrm>
        <a:graphic>
          <a:graphicData uri="http://schemas.openxmlformats.org/presentationml/2006/ole">
            <mc:AlternateContent xmlns:mc="http://schemas.openxmlformats.org/markup-compatibility/2006">
              <mc:Choice xmlns:v="urn:schemas-microsoft-com:vml" Requires="v">
                <p:oleObj spid="_x0000_s30827" name="Document" r:id="rId3" imgW="5530101" imgH="3860452" progId="Word.Document.12">
                  <p:embed/>
                </p:oleObj>
              </mc:Choice>
              <mc:Fallback>
                <p:oleObj name="Document" r:id="rId3" imgW="5530101" imgH="3860452" progId="Word.Document.12">
                  <p:embed/>
                  <p:pic>
                    <p:nvPicPr>
                      <p:cNvPr id="0" name=""/>
                      <p:cNvPicPr/>
                      <p:nvPr/>
                    </p:nvPicPr>
                    <p:blipFill>
                      <a:blip r:embed="rId4"/>
                      <a:stretch>
                        <a:fillRect/>
                      </a:stretch>
                    </p:blipFill>
                    <p:spPr>
                      <a:xfrm>
                        <a:off x="549086" y="476672"/>
                        <a:ext cx="8045827" cy="554461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1747"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574346E8-C68B-45A3-A061-AC500ABA7372}" type="slidenum">
              <a:rPr lang="ar-SA" altLang="ar-SA" sz="1400" smtClean="0"/>
              <a:pPr rtl="0">
                <a:spcBef>
                  <a:spcPct val="0"/>
                </a:spcBef>
                <a:buClrTx/>
                <a:buSzTx/>
                <a:buFontTx/>
                <a:buNone/>
              </a:pPr>
              <a:t>17</a:t>
            </a:fld>
            <a:endParaRPr lang="en-US" altLang="ar-SA" sz="1400"/>
          </a:p>
        </p:txBody>
      </p:sp>
      <p:sp>
        <p:nvSpPr>
          <p:cNvPr id="31748" name="Rectangle 3"/>
          <p:cNvSpPr>
            <a:spLocks noGrp="1" noChangeArrowheads="1"/>
          </p:cNvSpPr>
          <p:nvPr>
            <p:ph type="body" idx="1"/>
          </p:nvPr>
        </p:nvSpPr>
        <p:spPr>
          <a:xfrm>
            <a:off x="250825" y="908050"/>
            <a:ext cx="8642350" cy="5257800"/>
          </a:xfrm>
        </p:spPr>
        <p:txBody>
          <a:bodyPr/>
          <a:lstStyle/>
          <a:p>
            <a:pPr algn="just" rtl="0" eaLnBrk="1" hangingPunct="1">
              <a:lnSpc>
                <a:spcPct val="90000"/>
              </a:lnSpc>
              <a:buClr>
                <a:srgbClr val="FFFF00"/>
              </a:buClr>
            </a:pPr>
            <a:r>
              <a:rPr lang="en-US" altLang="ar-SA" sz="2800" dirty="0"/>
              <a:t>Gum Arabic is a natural dietary fiber .It is a non-starch polysaccharide not digested in the intestine but fermented in the colon producing short-chain fatty acids  leading to a wide range of potential health benefits.</a:t>
            </a:r>
          </a:p>
          <a:p>
            <a:pPr algn="just" rtl="0" eaLnBrk="1" hangingPunct="1">
              <a:lnSpc>
                <a:spcPct val="90000"/>
              </a:lnSpc>
              <a:buClr>
                <a:srgbClr val="FFFF00"/>
              </a:buClr>
            </a:pPr>
            <a:r>
              <a:rPr lang="en-US" altLang="ar-SA" sz="2800" dirty="0"/>
              <a:t>GA is considered as the best of all soluble fibers as a direct additive to liquid foods.</a:t>
            </a:r>
          </a:p>
          <a:p>
            <a:pPr algn="just" rtl="0" eaLnBrk="1" hangingPunct="1">
              <a:lnSpc>
                <a:spcPct val="90000"/>
              </a:lnSpc>
              <a:buClr>
                <a:srgbClr val="FFFF00"/>
              </a:buClr>
            </a:pPr>
            <a:r>
              <a:rPr lang="en-US" altLang="ar-SA" sz="2800" dirty="0"/>
              <a:t>GA is high in fiber, lowest in viscosity, </a:t>
            </a:r>
            <a:r>
              <a:rPr lang="en-US" altLang="ar-SA" sz="2800" dirty="0" err="1"/>
              <a:t>odourless</a:t>
            </a:r>
            <a:r>
              <a:rPr lang="en-US" altLang="ar-SA" sz="2800" dirty="0"/>
              <a:t>, tasteless, stable in acidic solutions, improves mouthfeel and enhance flavor release, and safe.</a:t>
            </a:r>
          </a:p>
          <a:p>
            <a:pPr algn="just" rtl="0" eaLnBrk="1" hangingPunct="1">
              <a:lnSpc>
                <a:spcPct val="90000"/>
              </a:lnSpc>
              <a:buClr>
                <a:srgbClr val="FFFF00"/>
              </a:buClr>
            </a:pPr>
            <a:endParaRPr lang="en-US" altLang="ar-SA" sz="2800" dirty="0"/>
          </a:p>
        </p:txBody>
      </p:sp>
      <p:sp>
        <p:nvSpPr>
          <p:cNvPr id="6" name="Rectangle 2"/>
          <p:cNvSpPr>
            <a:spLocks noGrp="1" noChangeArrowheads="1"/>
          </p:cNvSpPr>
          <p:nvPr>
            <p:ph type="title"/>
          </p:nvPr>
        </p:nvSpPr>
        <p:spPr>
          <a:xfrm>
            <a:off x="0" y="0"/>
            <a:ext cx="9144000" cy="825500"/>
          </a:xfrm>
          <a:solidFill>
            <a:srgbClr val="6699FF"/>
          </a:solidFill>
        </p:spPr>
        <p:txBody>
          <a:bodyPr/>
          <a:lstStyle/>
          <a:p>
            <a:pPr eaLnBrk="1" hangingPunct="1">
              <a:defRPr/>
            </a:pPr>
            <a:r>
              <a:rPr lang="en-US" altLang="ar-SA" sz="4000" b="1" dirty="0">
                <a:latin typeface="+mn-lt"/>
                <a:cs typeface="Arabic Transparent" pitchFamily="2" charset="0"/>
              </a:rPr>
              <a:t>GA as a Natural Dietary Fiber</a:t>
            </a:r>
            <a:r>
              <a:rPr lang="ar-SA" altLang="ar-SA" sz="4000" b="1" dirty="0">
                <a:latin typeface="+mn-lt"/>
                <a:cs typeface="Arabic Transparent" pitchFamily="2" charset="0"/>
              </a:rPr>
              <a:t>[4]</a:t>
            </a:r>
            <a:endParaRPr lang="en-US" altLang="ar-SA" sz="4000" b="1" dirty="0">
              <a:latin typeface="+mn-lt"/>
              <a:cs typeface="Arabic Transparent"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2771"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121A743C-1127-41E9-803E-1C838F0ADD63}" type="slidenum">
              <a:rPr lang="ar-SA" altLang="ar-SA" sz="1400" smtClean="0"/>
              <a:pPr rtl="0">
                <a:spcBef>
                  <a:spcPct val="0"/>
                </a:spcBef>
                <a:buClrTx/>
                <a:buSzTx/>
                <a:buFontTx/>
                <a:buNone/>
              </a:pPr>
              <a:t>18</a:t>
            </a:fld>
            <a:endParaRPr lang="en-US" altLang="ar-SA" sz="1400"/>
          </a:p>
        </p:txBody>
      </p:sp>
      <p:sp>
        <p:nvSpPr>
          <p:cNvPr id="32772" name="Rectangle 3"/>
          <p:cNvSpPr>
            <a:spLocks noGrp="1" noChangeArrowheads="1"/>
          </p:cNvSpPr>
          <p:nvPr>
            <p:ph type="body" idx="1"/>
          </p:nvPr>
        </p:nvSpPr>
        <p:spPr>
          <a:xfrm>
            <a:off x="250825" y="908050"/>
            <a:ext cx="8642350" cy="5257800"/>
          </a:xfrm>
        </p:spPr>
        <p:txBody>
          <a:bodyPr/>
          <a:lstStyle/>
          <a:p>
            <a:pPr algn="just" rtl="0" eaLnBrk="1" hangingPunct="1">
              <a:lnSpc>
                <a:spcPct val="90000"/>
              </a:lnSpc>
              <a:buClr>
                <a:srgbClr val="FFFF00"/>
              </a:buClr>
            </a:pPr>
            <a:r>
              <a:rPr lang="en-US" altLang="ar-SA" sz="2800" dirty="0"/>
              <a:t>Prebiotic is defined as: “a selectively fermented ingredient that allows specific changes, both in the composition and/or activity in the gastrointestinal microflora, that confer benefits”. </a:t>
            </a:r>
          </a:p>
          <a:p>
            <a:pPr algn="just" rtl="0" eaLnBrk="1" hangingPunct="1">
              <a:lnSpc>
                <a:spcPct val="90000"/>
              </a:lnSpc>
              <a:buClr>
                <a:srgbClr val="FFFF00"/>
              </a:buClr>
            </a:pPr>
            <a:r>
              <a:rPr lang="en-US" altLang="ar-SA" sz="2800" dirty="0"/>
              <a:t>Prebiotics stimulate the growth of beneficial bacteria (Probiotics) such as Lactobacilli and </a:t>
            </a:r>
            <a:r>
              <a:rPr lang="en-US" altLang="ar-SA" sz="2800" dirty="0" err="1"/>
              <a:t>bifidobacteria</a:t>
            </a:r>
            <a:r>
              <a:rPr lang="en-US" altLang="ar-SA" sz="2800" dirty="0"/>
              <a:t> representing usual target genera for prebiotics.</a:t>
            </a:r>
          </a:p>
          <a:p>
            <a:pPr marL="457200" lvl="1" indent="0" algn="just" rtl="0" eaLnBrk="1" hangingPunct="1">
              <a:lnSpc>
                <a:spcPct val="90000"/>
              </a:lnSpc>
              <a:buClr>
                <a:srgbClr val="FFFF00"/>
              </a:buClr>
              <a:buNone/>
            </a:pPr>
            <a:endParaRPr lang="en-US" altLang="ar-SA" sz="2400" dirty="0"/>
          </a:p>
        </p:txBody>
      </p:sp>
      <p:sp>
        <p:nvSpPr>
          <p:cNvPr id="6" name="Rectangle 2"/>
          <p:cNvSpPr>
            <a:spLocks noGrp="1" noChangeArrowheads="1"/>
          </p:cNvSpPr>
          <p:nvPr>
            <p:ph type="title"/>
          </p:nvPr>
        </p:nvSpPr>
        <p:spPr>
          <a:xfrm>
            <a:off x="0" y="0"/>
            <a:ext cx="9144000" cy="825500"/>
          </a:xfrm>
          <a:solidFill>
            <a:srgbClr val="6699FF"/>
          </a:solidFill>
        </p:spPr>
        <p:txBody>
          <a:bodyPr/>
          <a:lstStyle/>
          <a:p>
            <a:pPr eaLnBrk="1" hangingPunct="1">
              <a:defRPr/>
            </a:pPr>
            <a:r>
              <a:rPr lang="en-US" altLang="ar-SA" sz="4000" b="1" dirty="0">
                <a:latin typeface="+mn-lt"/>
                <a:cs typeface="Arabic Transparent" pitchFamily="2" charset="0"/>
              </a:rPr>
              <a:t>GA as a Natural Prebiotic</a:t>
            </a:r>
            <a:r>
              <a:rPr lang="ar-SA" altLang="ar-SA" sz="4000" b="1" dirty="0">
                <a:latin typeface="+mn-lt"/>
                <a:cs typeface="Arabic Transparent" pitchFamily="2" charset="0"/>
              </a:rPr>
              <a:t>[5]</a:t>
            </a:r>
            <a:endParaRPr lang="en-US" altLang="ar-SA" sz="4000" b="1" dirty="0">
              <a:latin typeface="+mn-lt"/>
              <a:cs typeface="Arabic Transparent" pitchFamily="2" charset="0"/>
            </a:endParaRPr>
          </a:p>
        </p:txBody>
      </p:sp>
      <p:pic>
        <p:nvPicPr>
          <p:cNvPr id="2" name="Picture 1"/>
          <p:cNvPicPr>
            <a:picLocks noChangeAspect="1"/>
          </p:cNvPicPr>
          <p:nvPr/>
        </p:nvPicPr>
        <p:blipFill>
          <a:blip r:embed="rId2"/>
          <a:stretch>
            <a:fillRect/>
          </a:stretch>
        </p:blipFill>
        <p:spPr>
          <a:xfrm>
            <a:off x="0" y="3861048"/>
            <a:ext cx="9144000" cy="2171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2771"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121A743C-1127-41E9-803E-1C838F0ADD63}" type="slidenum">
              <a:rPr lang="ar-SA" altLang="ar-SA" sz="1400" smtClean="0"/>
              <a:pPr rtl="0">
                <a:spcBef>
                  <a:spcPct val="0"/>
                </a:spcBef>
                <a:buClrTx/>
                <a:buSzTx/>
                <a:buFontTx/>
                <a:buNone/>
              </a:pPr>
              <a:t>19</a:t>
            </a:fld>
            <a:endParaRPr lang="en-US" altLang="ar-SA" sz="1400"/>
          </a:p>
        </p:txBody>
      </p:sp>
      <p:sp>
        <p:nvSpPr>
          <p:cNvPr id="32772" name="Rectangle 3"/>
          <p:cNvSpPr>
            <a:spLocks noGrp="1" noChangeArrowheads="1"/>
          </p:cNvSpPr>
          <p:nvPr>
            <p:ph type="body" idx="1"/>
          </p:nvPr>
        </p:nvSpPr>
        <p:spPr>
          <a:xfrm>
            <a:off x="250825" y="116632"/>
            <a:ext cx="8642350" cy="6049218"/>
          </a:xfrm>
        </p:spPr>
        <p:txBody>
          <a:bodyPr/>
          <a:lstStyle/>
          <a:p>
            <a:pPr algn="just" rtl="0" eaLnBrk="1" hangingPunct="1">
              <a:lnSpc>
                <a:spcPct val="90000"/>
              </a:lnSpc>
              <a:buClr>
                <a:srgbClr val="FFFF00"/>
              </a:buClr>
            </a:pPr>
            <a:r>
              <a:rPr lang="en-US" sz="2800" dirty="0"/>
              <a:t>GA is prebiotic that enhances the growth of intestinal flora, it is similar to breast milk and inulin in its importance.</a:t>
            </a:r>
            <a:endParaRPr lang="en-US" altLang="ar-SA" sz="2800" dirty="0"/>
          </a:p>
          <a:p>
            <a:pPr algn="just" rtl="0" eaLnBrk="1" hangingPunct="1">
              <a:lnSpc>
                <a:spcPct val="90000"/>
              </a:lnSpc>
              <a:buClr>
                <a:srgbClr val="FFFF00"/>
              </a:buClr>
            </a:pPr>
            <a:r>
              <a:rPr lang="en-US" altLang="ar-SA" sz="2800" dirty="0"/>
              <a:t>1.5-6% GA could be added as a prebiotic natural fiber and declared in the package as an ingredient not an additive.  </a:t>
            </a:r>
            <a:endParaRPr lang="en-US" altLang="ar-SA" sz="2400" dirty="0"/>
          </a:p>
          <a:p>
            <a:pPr algn="just" rtl="0" eaLnBrk="1" hangingPunct="1">
              <a:lnSpc>
                <a:spcPct val="90000"/>
              </a:lnSpc>
              <a:buClr>
                <a:srgbClr val="FFFF00"/>
              </a:buClr>
            </a:pPr>
            <a:r>
              <a:rPr lang="en-US" altLang="ar-SA" sz="2800" dirty="0"/>
              <a:t>Classification of a food ingredient as a prebiotic requires the following:</a:t>
            </a:r>
          </a:p>
          <a:p>
            <a:pPr marL="914400" lvl="1" indent="-457200" algn="just" rtl="0" eaLnBrk="1" hangingPunct="1">
              <a:lnSpc>
                <a:spcPct val="90000"/>
              </a:lnSpc>
              <a:buClr>
                <a:srgbClr val="FFFF00"/>
              </a:buClr>
              <a:buFont typeface="+mj-lt"/>
              <a:buAutoNum type="arabicPeriod"/>
            </a:pPr>
            <a:r>
              <a:rPr lang="en-US" altLang="ar-SA" sz="2400" dirty="0"/>
              <a:t>Resist gastric acidity, hydrolysis by human enzymes, and absorption in the upper </a:t>
            </a:r>
            <a:r>
              <a:rPr lang="en-US" altLang="ar-SA" sz="2400" dirty="0" err="1"/>
              <a:t>gasrtointestinal</a:t>
            </a:r>
            <a:r>
              <a:rPr lang="en-US" altLang="ar-SA" sz="2400" dirty="0"/>
              <a:t> tract </a:t>
            </a:r>
          </a:p>
          <a:p>
            <a:pPr marL="914400" lvl="1" indent="-457200" algn="just" rtl="0" eaLnBrk="1" hangingPunct="1">
              <a:lnSpc>
                <a:spcPct val="90000"/>
              </a:lnSpc>
              <a:buClr>
                <a:srgbClr val="FFFF00"/>
              </a:buClr>
              <a:buFont typeface="+mj-lt"/>
              <a:buAutoNum type="arabicPeriod"/>
            </a:pPr>
            <a:r>
              <a:rPr lang="en-US" altLang="ar-SA" sz="2400" dirty="0"/>
              <a:t>Is fermented by the intestinal microflora</a:t>
            </a:r>
          </a:p>
          <a:p>
            <a:pPr marL="914400" lvl="1" indent="-457200" algn="just" rtl="0" eaLnBrk="1" hangingPunct="1">
              <a:lnSpc>
                <a:spcPct val="90000"/>
              </a:lnSpc>
              <a:buClr>
                <a:srgbClr val="FFFF00"/>
              </a:buClr>
              <a:buFont typeface="+mj-lt"/>
              <a:buAutoNum type="arabicPeriod"/>
            </a:pPr>
            <a:r>
              <a:rPr lang="en-US" altLang="ar-SA" sz="2400" dirty="0"/>
              <a:t>Selectively stimulates the gross and/or  activity of intestinal bacteria potentially associated with health and well being.</a:t>
            </a:r>
          </a:p>
          <a:p>
            <a:pPr marL="914400" lvl="1" indent="-457200" algn="just" rtl="0" eaLnBrk="1" hangingPunct="1">
              <a:lnSpc>
                <a:spcPct val="90000"/>
              </a:lnSpc>
              <a:buClr>
                <a:srgbClr val="FFFF00"/>
              </a:buClr>
              <a:buFont typeface="+mj-lt"/>
              <a:buAutoNum type="arabicPeriod"/>
            </a:pPr>
            <a:endParaRPr lang="en-US" altLang="ar-SA" sz="2400" dirty="0"/>
          </a:p>
        </p:txBody>
      </p:sp>
    </p:spTree>
    <p:extLst>
      <p:ext uri="{BB962C8B-B14F-4D97-AF65-F5344CB8AC3E}">
        <p14:creationId xmlns:p14="http://schemas.microsoft.com/office/powerpoint/2010/main" val="3982646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0483"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179056D8-5179-4AC4-A209-0FED93F5D779}" type="slidenum">
              <a:rPr lang="ar-SA" altLang="ar-SA" sz="1400" smtClean="0"/>
              <a:pPr rtl="0">
                <a:spcBef>
                  <a:spcPct val="0"/>
                </a:spcBef>
                <a:buClrTx/>
                <a:buSzTx/>
                <a:buFontTx/>
                <a:buNone/>
              </a:pPr>
              <a:t>2</a:t>
            </a:fld>
            <a:endParaRPr lang="en-US" altLang="ar-SA" sz="1400"/>
          </a:p>
        </p:txBody>
      </p:sp>
      <p:sp>
        <p:nvSpPr>
          <p:cNvPr id="20484" name="Rectangle 2"/>
          <p:cNvSpPr>
            <a:spLocks noGrp="1" noChangeArrowheads="1"/>
          </p:cNvSpPr>
          <p:nvPr>
            <p:ph type="title"/>
          </p:nvPr>
        </p:nvSpPr>
        <p:spPr>
          <a:xfrm>
            <a:off x="865187" y="0"/>
            <a:ext cx="7773987" cy="765175"/>
          </a:xfrm>
          <a:solidFill>
            <a:srgbClr val="6699FF"/>
          </a:solidFill>
        </p:spPr>
        <p:txBody>
          <a:bodyPr/>
          <a:lstStyle/>
          <a:p>
            <a:pPr eaLnBrk="1" hangingPunct="1"/>
            <a:r>
              <a:rPr lang="en-US" altLang="ar-SA" sz="4000" b="1" dirty="0">
                <a:effectLst/>
                <a:latin typeface="Times New Roman" panose="02020603050405020304" pitchFamily="18" charset="0"/>
                <a:cs typeface="Times New Roman" panose="02020603050405020304" pitchFamily="18" charset="0"/>
              </a:rPr>
              <a:t>[1]Introduction</a:t>
            </a:r>
          </a:p>
        </p:txBody>
      </p:sp>
      <p:sp>
        <p:nvSpPr>
          <p:cNvPr id="20485" name="Rectangle 3"/>
          <p:cNvSpPr>
            <a:spLocks noGrp="1" noChangeArrowheads="1"/>
          </p:cNvSpPr>
          <p:nvPr>
            <p:ph type="body" idx="1"/>
          </p:nvPr>
        </p:nvSpPr>
        <p:spPr>
          <a:xfrm>
            <a:off x="611188" y="765175"/>
            <a:ext cx="8281987" cy="5400129"/>
          </a:xfrm>
        </p:spPr>
        <p:txBody>
          <a:bodyPr/>
          <a:lstStyle/>
          <a:p>
            <a:pPr algn="just" rtl="0" eaLnBrk="1" hangingPunct="1">
              <a:lnSpc>
                <a:spcPct val="90000"/>
              </a:lnSpc>
              <a:buClr>
                <a:srgbClr val="FFFF00"/>
              </a:buClr>
            </a:pPr>
            <a:r>
              <a:rPr lang="en-US" sz="2800" dirty="0"/>
              <a:t>Gum Arabic (</a:t>
            </a:r>
            <a:r>
              <a:rPr lang="en-US" sz="2800" i="1" dirty="0"/>
              <a:t>Acacia Gum</a:t>
            </a:r>
            <a:r>
              <a:rPr lang="en-US" sz="2800" dirty="0"/>
              <a:t>) is a natural and unique forest product and one of the best known among all natural gums</a:t>
            </a:r>
            <a:r>
              <a:rPr lang="en-US" altLang="ar-SA" sz="2800" dirty="0"/>
              <a:t>. It is a remarkably useful natural product.</a:t>
            </a:r>
          </a:p>
          <a:p>
            <a:pPr algn="just" rtl="0" eaLnBrk="1" hangingPunct="1">
              <a:lnSpc>
                <a:spcPct val="90000"/>
              </a:lnSpc>
              <a:buClr>
                <a:srgbClr val="FFFF00"/>
              </a:buClr>
            </a:pPr>
            <a:r>
              <a:rPr lang="en-US" altLang="ar-SA" sz="2800" dirty="0"/>
              <a:t>It is a food hydrocolloid and an edible biopolymer collected as dried exudate from stems and branches of </a:t>
            </a:r>
            <a:r>
              <a:rPr lang="en-US" altLang="ar-SA" sz="2800" i="1" dirty="0"/>
              <a:t>Acacia </a:t>
            </a:r>
            <a:r>
              <a:rPr lang="en-US" altLang="ar-SA" sz="2800" i="1" dirty="0" err="1"/>
              <a:t>senegal</a:t>
            </a:r>
            <a:r>
              <a:rPr lang="en-US" altLang="ar-SA" sz="2800" dirty="0"/>
              <a:t> (</a:t>
            </a:r>
            <a:r>
              <a:rPr lang="en-US" altLang="ar-SA" sz="2800" dirty="0" err="1"/>
              <a:t>Volgaris</a:t>
            </a:r>
            <a:r>
              <a:rPr lang="en-US" altLang="ar-SA" sz="2800" dirty="0"/>
              <a:t>) and </a:t>
            </a:r>
            <a:r>
              <a:rPr lang="en-US" altLang="ar-SA" sz="2800" i="1" dirty="0"/>
              <a:t>Acacia </a:t>
            </a:r>
            <a:r>
              <a:rPr lang="en-US" altLang="ar-SA" sz="2800" i="1" dirty="0" err="1"/>
              <a:t>seyal</a:t>
            </a:r>
            <a:r>
              <a:rPr lang="en-US" altLang="ar-SA" sz="2800" dirty="0"/>
              <a:t> (</a:t>
            </a:r>
            <a:r>
              <a:rPr lang="en-US" altLang="ar-SA" sz="2800" dirty="0" err="1"/>
              <a:t>Gummiferae</a:t>
            </a:r>
            <a:r>
              <a:rPr lang="en-US" altLang="ar-SA" sz="2800" dirty="0"/>
              <a:t>) trees (</a:t>
            </a:r>
            <a:r>
              <a:rPr lang="en-US" altLang="ar-SA" sz="2800" dirty="0" err="1"/>
              <a:t>Leguminosae</a:t>
            </a:r>
            <a:r>
              <a:rPr lang="en-US" altLang="ar-SA" sz="2800" dirty="0"/>
              <a:t> family).</a:t>
            </a:r>
            <a:endParaRPr lang="en-US" altLang="ar-SA" sz="2800" dirty="0">
              <a:cs typeface="Traditional Arabic" panose="02020603050405020304" pitchFamily="18" charset="-78"/>
            </a:endParaRPr>
          </a:p>
          <a:p>
            <a:pPr algn="just" rtl="0" eaLnBrk="1" hangingPunct="1">
              <a:lnSpc>
                <a:spcPct val="90000"/>
              </a:lnSpc>
              <a:buClr>
                <a:srgbClr val="FFFF00"/>
              </a:buClr>
            </a:pPr>
            <a:r>
              <a:rPr lang="en-US" altLang="ar-SA" sz="2800" dirty="0"/>
              <a:t>It is a global commodity predominantly produced in Africa across </a:t>
            </a:r>
            <a:r>
              <a:rPr lang="en-US" altLang="ar-SA" sz="2800" dirty="0" err="1"/>
              <a:t>sub-saharan</a:t>
            </a:r>
            <a:r>
              <a:rPr lang="en-US" altLang="ar-SA" sz="2800" dirty="0"/>
              <a:t> countries.</a:t>
            </a:r>
          </a:p>
          <a:p>
            <a:pPr algn="just" rtl="0" eaLnBrk="1" hangingPunct="1">
              <a:lnSpc>
                <a:spcPct val="90000"/>
              </a:lnSpc>
              <a:buClr>
                <a:srgbClr val="FFFF00"/>
              </a:buClr>
            </a:pPr>
            <a:r>
              <a:rPr lang="en-US" altLang="ar-SA" sz="2600" dirty="0"/>
              <a:t>Sudan is the largest Gum Arabic (GA) producer in the world producing nearly 80% of the world total production of Acacia, in the GA belt zone of 520000 km</a:t>
            </a:r>
            <a:r>
              <a:rPr lang="en-US" altLang="ar-SA" sz="2600" baseline="30000" dirty="0"/>
              <a:t>2</a:t>
            </a:r>
            <a:r>
              <a:rPr lang="en-US" altLang="ar-SA" sz="2600" dirty="0"/>
              <a:t>  .</a:t>
            </a:r>
            <a:endParaRPr lang="ar-SA" altLang="ar-SA" sz="2600" dirty="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3795"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07B14EE2-49C5-4203-A3DA-A504ADAF2CBB}" type="slidenum">
              <a:rPr lang="ar-SA" altLang="ar-SA" sz="1400" smtClean="0"/>
              <a:pPr rtl="0">
                <a:spcBef>
                  <a:spcPct val="0"/>
                </a:spcBef>
                <a:buClrTx/>
                <a:buSzTx/>
                <a:buFontTx/>
                <a:buNone/>
              </a:pPr>
              <a:t>20</a:t>
            </a:fld>
            <a:endParaRPr lang="en-US" altLang="ar-SA" sz="1400"/>
          </a:p>
        </p:txBody>
      </p:sp>
      <p:sp>
        <p:nvSpPr>
          <p:cNvPr id="33796" name="Rectangle 3"/>
          <p:cNvSpPr>
            <a:spLocks noGrp="1" noChangeArrowheads="1"/>
          </p:cNvSpPr>
          <p:nvPr>
            <p:ph type="body" idx="1"/>
          </p:nvPr>
        </p:nvSpPr>
        <p:spPr>
          <a:xfrm>
            <a:off x="250825" y="260350"/>
            <a:ext cx="8642350" cy="5905500"/>
          </a:xfrm>
        </p:spPr>
        <p:txBody>
          <a:bodyPr/>
          <a:lstStyle/>
          <a:p>
            <a:pPr algn="just" rtl="0" eaLnBrk="1" hangingPunct="1">
              <a:lnSpc>
                <a:spcPct val="90000"/>
              </a:lnSpc>
              <a:buClr>
                <a:srgbClr val="FFFF00"/>
              </a:buClr>
            </a:pPr>
            <a:r>
              <a:rPr lang="en-US" altLang="ar-SA" sz="2600" dirty="0">
                <a:cs typeface="Traditional Arabic" panose="02020603050405020304" pitchFamily="18" charset="-78"/>
              </a:rPr>
              <a:t>The food industry need to find prebiotics and probiotics that are fully compatible with formulation, processing, packaging, and distribution.</a:t>
            </a:r>
            <a:endParaRPr lang="ar-SA" altLang="ar-SA" sz="2600" dirty="0">
              <a:cs typeface="Traditional Arabic" panose="02020603050405020304" pitchFamily="18" charset="-78"/>
            </a:endParaRPr>
          </a:p>
          <a:p>
            <a:pPr algn="just" rtl="0" eaLnBrk="1" hangingPunct="1">
              <a:lnSpc>
                <a:spcPct val="90000"/>
              </a:lnSpc>
              <a:buClr>
                <a:srgbClr val="FFFF00"/>
              </a:buClr>
            </a:pPr>
            <a:r>
              <a:rPr lang="en-US" altLang="ar-SA" sz="2600" dirty="0"/>
              <a:t>Examples of commercially available GA dietary fiber and prebiotic are:</a:t>
            </a:r>
          </a:p>
          <a:p>
            <a:pPr lvl="1" algn="just" rtl="0" eaLnBrk="1" hangingPunct="1">
              <a:lnSpc>
                <a:spcPct val="90000"/>
              </a:lnSpc>
              <a:buClr>
                <a:srgbClr val="FFFF00"/>
              </a:buClr>
              <a:buSzPct val="88000"/>
              <a:buFont typeface="Wingdings" panose="05000000000000000000" pitchFamily="2" charset="2"/>
              <a:buChar char="q"/>
            </a:pPr>
            <a:r>
              <a:rPr lang="en-US" altLang="ar-SA" sz="2200" dirty="0" err="1"/>
              <a:t>Fibregum</a:t>
            </a:r>
            <a:r>
              <a:rPr lang="en-US" altLang="ar-SA" sz="2200" dirty="0"/>
              <a:t> (Healthy prebiotic fiber), from NEXIRA </a:t>
            </a:r>
            <a:r>
              <a:rPr lang="en-US" altLang="ar-SA" sz="2200" dirty="0">
                <a:solidFill>
                  <a:srgbClr val="FFFF00"/>
                </a:solidFill>
                <a:hlinkClick r:id="rId2"/>
              </a:rPr>
              <a:t>http://www.nexira.com/</a:t>
            </a:r>
            <a:r>
              <a:rPr lang="en-US" altLang="ar-SA" sz="2200" dirty="0">
                <a:solidFill>
                  <a:srgbClr val="FFFF00"/>
                </a:solidFill>
              </a:rPr>
              <a:t>, a French Company.</a:t>
            </a:r>
          </a:p>
          <a:p>
            <a:pPr lvl="1" algn="just"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marL="457200" lvl="1" indent="0" algn="just" rtl="0" eaLnBrk="1" hangingPunct="1">
              <a:lnSpc>
                <a:spcPct val="90000"/>
              </a:lnSpc>
              <a:buClr>
                <a:srgbClr val="FFFF00"/>
              </a:buClr>
              <a:buSzPct val="88000"/>
              <a:buNone/>
            </a:pPr>
            <a:endParaRPr lang="en-US" altLang="ar-SA" sz="2200" dirty="0">
              <a:solidFill>
                <a:srgbClr val="FFFF00"/>
              </a:solidFill>
            </a:endParaRPr>
          </a:p>
          <a:p>
            <a:pPr lvl="1" algn="just" rtl="0" eaLnBrk="1" hangingPunct="1">
              <a:lnSpc>
                <a:spcPct val="90000"/>
              </a:lnSpc>
              <a:buClr>
                <a:srgbClr val="FFFF00"/>
              </a:buClr>
              <a:buSzPct val="88000"/>
              <a:buFont typeface="Wingdings" panose="05000000000000000000" pitchFamily="2" charset="2"/>
              <a:buChar char="q"/>
            </a:pPr>
            <a:r>
              <a:rPr lang="en-US" altLang="ar-SA" sz="2200" dirty="0">
                <a:solidFill>
                  <a:srgbClr val="FFFF00"/>
                </a:solidFill>
              </a:rPr>
              <a:t>Simply Nature’s Gum Arabic ; http:// </a:t>
            </a:r>
            <a:r>
              <a:rPr lang="en-US" altLang="ar-SA" sz="2200" dirty="0">
                <a:solidFill>
                  <a:srgbClr val="FFFF00"/>
                </a:solidFill>
                <a:hlinkClick r:id="rId3"/>
              </a:rPr>
              <a:t>www.simplnatures.com.my/</a:t>
            </a:r>
            <a:r>
              <a:rPr lang="en-US" altLang="ar-SA" sz="2200" dirty="0">
                <a:solidFill>
                  <a:srgbClr val="FFFF00"/>
                </a:solidFill>
              </a:rPr>
              <a:t>, Malaysia</a:t>
            </a:r>
          </a:p>
          <a:p>
            <a:pPr marL="457200" lvl="1" indent="0" algn="ctr" rtl="0" eaLnBrk="1" hangingPunct="1">
              <a:lnSpc>
                <a:spcPct val="90000"/>
              </a:lnSpc>
              <a:buClr>
                <a:srgbClr val="FFFF00"/>
              </a:buClr>
              <a:buSzPct val="88000"/>
              <a:buNone/>
            </a:pPr>
            <a:endParaRPr lang="en-US" altLang="ar-SA" sz="2200" dirty="0">
              <a:solidFill>
                <a:srgbClr val="FFFF00"/>
              </a:solidFill>
            </a:endParaRPr>
          </a:p>
          <a:p>
            <a:pPr lvl="1" algn="just"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p:txBody>
      </p:sp>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1412" y="4273550"/>
            <a:ext cx="68611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6228184" y="2539612"/>
            <a:ext cx="1440160" cy="1128125"/>
          </a:xfrm>
          <a:prstGeom prst="rect">
            <a:avLst/>
          </a:prstGeom>
        </p:spPr>
      </p:pic>
      <p:pic>
        <p:nvPicPr>
          <p:cNvPr id="3" name="Picture 2"/>
          <p:cNvPicPr>
            <a:picLocks noChangeAspect="1"/>
          </p:cNvPicPr>
          <p:nvPr/>
        </p:nvPicPr>
        <p:blipFill>
          <a:blip r:embed="rId6"/>
          <a:stretch>
            <a:fillRect/>
          </a:stretch>
        </p:blipFill>
        <p:spPr>
          <a:xfrm>
            <a:off x="683568" y="2840290"/>
            <a:ext cx="1219200" cy="762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3795"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07B14EE2-49C5-4203-A3DA-A504ADAF2CBB}" type="slidenum">
              <a:rPr lang="ar-SA" altLang="ar-SA" sz="1400" smtClean="0"/>
              <a:pPr rtl="0">
                <a:spcBef>
                  <a:spcPct val="0"/>
                </a:spcBef>
                <a:buClrTx/>
                <a:buSzTx/>
                <a:buFontTx/>
                <a:buNone/>
              </a:pPr>
              <a:t>21</a:t>
            </a:fld>
            <a:endParaRPr lang="en-US" altLang="ar-SA" sz="1400"/>
          </a:p>
        </p:txBody>
      </p:sp>
      <p:sp>
        <p:nvSpPr>
          <p:cNvPr id="33796" name="Rectangle 3"/>
          <p:cNvSpPr>
            <a:spLocks noGrp="1" noChangeArrowheads="1"/>
          </p:cNvSpPr>
          <p:nvPr>
            <p:ph type="body" idx="1"/>
          </p:nvPr>
        </p:nvSpPr>
        <p:spPr>
          <a:xfrm>
            <a:off x="250825" y="260350"/>
            <a:ext cx="8642350" cy="5905500"/>
          </a:xfrm>
        </p:spPr>
        <p:txBody>
          <a:bodyPr/>
          <a:lstStyle/>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l" rtl="0" eaLnBrk="1" hangingPunct="1">
              <a:lnSpc>
                <a:spcPct val="90000"/>
              </a:lnSpc>
              <a:buClr>
                <a:srgbClr val="FFFF00"/>
              </a:buClr>
              <a:buSzPct val="88000"/>
              <a:buFont typeface="Wingdings" panose="05000000000000000000" pitchFamily="2" charset="2"/>
              <a:buChar char="q"/>
            </a:pPr>
            <a:r>
              <a:rPr lang="en-US" altLang="ar-SA" sz="2200" dirty="0" err="1">
                <a:solidFill>
                  <a:srgbClr val="FFFF00"/>
                </a:solidFill>
              </a:rPr>
              <a:t>Alnasr</a:t>
            </a:r>
            <a:r>
              <a:rPr lang="en-US" altLang="ar-SA" sz="2200" dirty="0">
                <a:solidFill>
                  <a:srgbClr val="FFFF00"/>
                </a:solidFill>
              </a:rPr>
              <a:t> Industrial Trading Limited; http:// </a:t>
            </a:r>
            <a:r>
              <a:rPr lang="en-US" altLang="ar-SA" sz="2200" dirty="0">
                <a:solidFill>
                  <a:srgbClr val="FFFF00"/>
                </a:solidFill>
                <a:hlinkClick r:id="rId2"/>
              </a:rPr>
              <a:t>www.alnasrltd.com/</a:t>
            </a:r>
            <a:r>
              <a:rPr lang="en-US" altLang="ar-SA" sz="2200" dirty="0">
                <a:solidFill>
                  <a:srgbClr val="FFFF00"/>
                </a:solidFill>
              </a:rPr>
              <a:t>, Sudan</a:t>
            </a:r>
          </a:p>
          <a:p>
            <a:pPr lvl="1" algn="l"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a:p>
            <a:pPr lvl="1" algn="ctr" rtl="0" eaLnBrk="1" hangingPunct="1">
              <a:lnSpc>
                <a:spcPct val="90000"/>
              </a:lnSpc>
              <a:buClr>
                <a:srgbClr val="FFFF00"/>
              </a:buClr>
              <a:buSzPct val="88000"/>
              <a:buFont typeface="Wingdings" panose="05000000000000000000" pitchFamily="2" charset="2"/>
              <a:buChar char="q"/>
            </a:pPr>
            <a:endParaRPr lang="en-US" altLang="ar-SA" sz="2200" dirty="0">
              <a:solidFill>
                <a:srgbClr val="FFFF00"/>
              </a:solidFill>
            </a:endParaRP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0982"/>
            <a:ext cx="4824512" cy="297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1760" y="3445843"/>
            <a:ext cx="2534434" cy="2761282"/>
          </a:xfrm>
          <a:prstGeom prst="rect">
            <a:avLst/>
          </a:prstGeom>
        </p:spPr>
      </p:pic>
    </p:spTree>
    <p:extLst>
      <p:ext uri="{BB962C8B-B14F-4D97-AF65-F5344CB8AC3E}">
        <p14:creationId xmlns:p14="http://schemas.microsoft.com/office/powerpoint/2010/main" val="654026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100000">
              <a:schemeClr val="bg2"/>
            </a:gs>
          </a:gsLst>
          <a:lin ang="0" scaled="1"/>
        </a:gra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4819"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EA6B2E70-6444-422E-AA65-97AB60252906}" type="slidenum">
              <a:rPr lang="ar-SA" altLang="ar-SA" sz="1400" smtClean="0"/>
              <a:pPr rtl="0">
                <a:spcBef>
                  <a:spcPct val="0"/>
                </a:spcBef>
                <a:buClrTx/>
                <a:buSzTx/>
                <a:buFontTx/>
                <a:buNone/>
              </a:pPr>
              <a:t>22</a:t>
            </a:fld>
            <a:endParaRPr lang="en-US" altLang="ar-SA" sz="1400"/>
          </a:p>
        </p:txBody>
      </p:sp>
      <p:sp>
        <p:nvSpPr>
          <p:cNvPr id="2" name="Title 1"/>
          <p:cNvSpPr>
            <a:spLocks noGrp="1"/>
          </p:cNvSpPr>
          <p:nvPr>
            <p:ph type="title"/>
          </p:nvPr>
        </p:nvSpPr>
        <p:spPr>
          <a:xfrm>
            <a:off x="899592" y="5517232"/>
            <a:ext cx="7772400" cy="546100"/>
          </a:xfrm>
        </p:spPr>
        <p:txBody>
          <a:bodyPr/>
          <a:lstStyle/>
          <a:p>
            <a:pPr algn="just" rtl="0">
              <a:defRPr/>
            </a:pPr>
            <a:r>
              <a:rPr lang="en-US" sz="2000" b="1" dirty="0"/>
              <a:t>Fig 3. Main Prebiotic Functions (</a:t>
            </a:r>
            <a:r>
              <a:rPr lang="en-US" sz="2000" b="1" dirty="0" err="1"/>
              <a:t>Rolem</a:t>
            </a:r>
            <a:r>
              <a:rPr lang="en-US" sz="2000" b="1" dirty="0"/>
              <a:t>, P.N, 2015, Food Science and Technology,35(1), 3-10)</a:t>
            </a:r>
            <a:endParaRPr lang="ar-SA" sz="2000" b="1" dirty="0"/>
          </a:p>
        </p:txBody>
      </p:sp>
      <p:pic>
        <p:nvPicPr>
          <p:cNvPr id="3" name="Picture 2"/>
          <p:cNvPicPr>
            <a:picLocks noChangeAspect="1"/>
          </p:cNvPicPr>
          <p:nvPr/>
        </p:nvPicPr>
        <p:blipFill>
          <a:blip r:embed="rId2"/>
          <a:stretch>
            <a:fillRect/>
          </a:stretch>
        </p:blipFill>
        <p:spPr>
          <a:xfrm>
            <a:off x="2195512" y="-14077"/>
            <a:ext cx="4752975" cy="54387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100000">
              <a:schemeClr val="bg2"/>
            </a:gs>
          </a:gsLst>
          <a:lin ang="0" scaled="1"/>
        </a:gra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4819"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EA6B2E70-6444-422E-AA65-97AB60252906}" type="slidenum">
              <a:rPr lang="ar-SA" altLang="ar-SA" sz="1400" smtClean="0"/>
              <a:pPr rtl="0">
                <a:spcBef>
                  <a:spcPct val="0"/>
                </a:spcBef>
                <a:buClrTx/>
                <a:buSzTx/>
                <a:buFontTx/>
                <a:buNone/>
              </a:pPr>
              <a:t>23</a:t>
            </a:fld>
            <a:endParaRPr lang="en-US" altLang="ar-SA" sz="1400"/>
          </a:p>
        </p:txBody>
      </p:sp>
      <p:pic>
        <p:nvPicPr>
          <p:cNvPr id="3482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7847012"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3"/>
          <p:cNvSpPr>
            <a:spLocks noGrp="1" noChangeArrowheads="1"/>
          </p:cNvSpPr>
          <p:nvPr>
            <p:ph type="body" idx="1"/>
          </p:nvPr>
        </p:nvSpPr>
        <p:spPr>
          <a:xfrm>
            <a:off x="250825" y="219075"/>
            <a:ext cx="8642350" cy="5946775"/>
          </a:xfrm>
        </p:spPr>
        <p:txBody>
          <a:bodyPr/>
          <a:lstStyle/>
          <a:p>
            <a:pPr algn="just" rtl="0" eaLnBrk="1" hangingPunct="1">
              <a:lnSpc>
                <a:spcPct val="90000"/>
              </a:lnSpc>
              <a:buClr>
                <a:srgbClr val="FF8199"/>
              </a:buClr>
            </a:pPr>
            <a:endParaRPr lang="en-US" altLang="ar-SA" sz="2000"/>
          </a:p>
        </p:txBody>
      </p:sp>
      <p:sp>
        <p:nvSpPr>
          <p:cNvPr id="2" name="Title 1"/>
          <p:cNvSpPr>
            <a:spLocks noGrp="1"/>
          </p:cNvSpPr>
          <p:nvPr>
            <p:ph type="title"/>
          </p:nvPr>
        </p:nvSpPr>
        <p:spPr>
          <a:xfrm>
            <a:off x="900113" y="5124450"/>
            <a:ext cx="7772400" cy="546100"/>
          </a:xfrm>
        </p:spPr>
        <p:txBody>
          <a:bodyPr/>
          <a:lstStyle/>
          <a:p>
            <a:pPr algn="just" rtl="0">
              <a:defRPr/>
            </a:pPr>
            <a:r>
              <a:rPr lang="en-US" sz="2600" b="1" dirty="0"/>
              <a:t>Fig 4. Potential applications of prebiotics (Patel and Goyal, 2012)</a:t>
            </a:r>
            <a:endParaRPr lang="ar-SA" sz="2600" b="1" dirty="0"/>
          </a:p>
        </p:txBody>
      </p:sp>
    </p:spTree>
    <p:extLst>
      <p:ext uri="{BB962C8B-B14F-4D97-AF65-F5344CB8AC3E}">
        <p14:creationId xmlns:p14="http://schemas.microsoft.com/office/powerpoint/2010/main" val="2888233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100000">
              <a:schemeClr val="bg2"/>
            </a:gs>
          </a:gsLst>
          <a:lin ang="0" scaled="1"/>
        </a:gra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5843"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6E7EA96C-EC3E-44BF-BDE3-332D3E39D418}" type="slidenum">
              <a:rPr lang="ar-SA" altLang="ar-SA" sz="1400" smtClean="0"/>
              <a:pPr rtl="0">
                <a:spcBef>
                  <a:spcPct val="0"/>
                </a:spcBef>
                <a:buClrTx/>
                <a:buSzTx/>
                <a:buFontTx/>
                <a:buNone/>
              </a:pPr>
              <a:t>24</a:t>
            </a:fld>
            <a:endParaRPr lang="en-US" altLang="ar-SA" sz="1400"/>
          </a:p>
        </p:txBody>
      </p:sp>
      <p:sp>
        <p:nvSpPr>
          <p:cNvPr id="2" name="Title 1"/>
          <p:cNvSpPr>
            <a:spLocks noGrp="1"/>
          </p:cNvSpPr>
          <p:nvPr>
            <p:ph type="title"/>
          </p:nvPr>
        </p:nvSpPr>
        <p:spPr>
          <a:xfrm>
            <a:off x="971600" y="5144443"/>
            <a:ext cx="7772400" cy="947192"/>
          </a:xfrm>
        </p:spPr>
        <p:txBody>
          <a:bodyPr/>
          <a:lstStyle/>
          <a:p>
            <a:pPr algn="just" rtl="0">
              <a:defRPr/>
            </a:pPr>
            <a:r>
              <a:rPr lang="en-US" sz="2200" b="1" dirty="0"/>
              <a:t>Fig 5. Guidelines for evaluation and substantiation of prebiotics (Phillips, 2013; Bioactive Carbohydrates and Dietary Fiber, 1, 3-9.)</a:t>
            </a:r>
            <a:endParaRPr lang="ar-SA" sz="2200" b="1" dirty="0"/>
          </a:p>
        </p:txBody>
      </p:sp>
      <p:pic>
        <p:nvPicPr>
          <p:cNvPr id="358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59432"/>
            <a:ext cx="914400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6867"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EE56A0A8-2623-4E25-97E2-7A9717E77BFE}" type="slidenum">
              <a:rPr lang="ar-SA" altLang="ar-SA" sz="1400" smtClean="0"/>
              <a:pPr rtl="0">
                <a:spcBef>
                  <a:spcPct val="0"/>
                </a:spcBef>
                <a:buClrTx/>
                <a:buSzTx/>
                <a:buFontTx/>
                <a:buNone/>
              </a:pPr>
              <a:t>25</a:t>
            </a:fld>
            <a:endParaRPr lang="en-US" altLang="ar-SA" sz="1400"/>
          </a:p>
        </p:txBody>
      </p:sp>
      <p:sp>
        <p:nvSpPr>
          <p:cNvPr id="36868" name="Rectangle 3"/>
          <p:cNvSpPr>
            <a:spLocks noGrp="1" noChangeArrowheads="1"/>
          </p:cNvSpPr>
          <p:nvPr>
            <p:ph type="body" idx="1"/>
          </p:nvPr>
        </p:nvSpPr>
        <p:spPr>
          <a:xfrm>
            <a:off x="250825" y="908050"/>
            <a:ext cx="8642350" cy="5257800"/>
          </a:xfrm>
        </p:spPr>
        <p:txBody>
          <a:bodyPr/>
          <a:lstStyle/>
          <a:p>
            <a:pPr algn="just" rtl="0" eaLnBrk="1" hangingPunct="1">
              <a:lnSpc>
                <a:spcPct val="90000"/>
              </a:lnSpc>
              <a:buClr>
                <a:srgbClr val="FFFF00"/>
              </a:buClr>
              <a:buSzPct val="100000"/>
            </a:pPr>
            <a:r>
              <a:rPr lang="en-US" altLang="ar-SA" sz="2600" dirty="0"/>
              <a:t>Gum Arabic was first classified as a “food additive” and was authorized to be used in food on this basis under the E-number (E414), as an emulsifier, stabilizer, and thickening agent.</a:t>
            </a:r>
          </a:p>
          <a:p>
            <a:pPr algn="just" rtl="0" eaLnBrk="1" hangingPunct="1">
              <a:lnSpc>
                <a:spcPct val="90000"/>
              </a:lnSpc>
              <a:buClr>
                <a:srgbClr val="FFFF00"/>
              </a:buClr>
              <a:buSzPct val="100000"/>
            </a:pPr>
            <a:r>
              <a:rPr lang="en-US" altLang="ar-SA" sz="2600" dirty="0"/>
              <a:t>GA codes include: 1- Harmonized System (HS): 130120 2- E-number: E414 3- Chemical Administration Service (CAS): 9000-01-5 4- Codex </a:t>
            </a:r>
            <a:r>
              <a:rPr lang="en-US" altLang="ar-SA" sz="2600" dirty="0" err="1"/>
              <a:t>Alimentarius</a:t>
            </a:r>
            <a:r>
              <a:rPr lang="en-US" altLang="ar-SA" sz="2600" dirty="0"/>
              <a:t> SIN No 414, INS No 414. GRAS 184-1330.</a:t>
            </a:r>
          </a:p>
          <a:p>
            <a:pPr algn="just" rtl="0" eaLnBrk="1" hangingPunct="1">
              <a:lnSpc>
                <a:spcPct val="90000"/>
              </a:lnSpc>
              <a:buClr>
                <a:srgbClr val="FFFF00"/>
              </a:buClr>
              <a:buSzPct val="100000"/>
            </a:pPr>
            <a:r>
              <a:rPr lang="en-US" altLang="ar-SA" sz="2600" dirty="0">
                <a:cs typeface="Traditional Arabic" panose="02020603050405020304" pitchFamily="18" charset="-78"/>
              </a:rPr>
              <a:t>GA was accorded status of food ingredient as well as food additive in EC member states.</a:t>
            </a:r>
          </a:p>
          <a:p>
            <a:pPr algn="just" rtl="0" eaLnBrk="1" hangingPunct="1">
              <a:lnSpc>
                <a:spcPct val="90000"/>
              </a:lnSpc>
              <a:buClr>
                <a:srgbClr val="FFFF00"/>
              </a:buClr>
              <a:buSzPct val="100000"/>
            </a:pPr>
            <a:r>
              <a:rPr lang="en-US" altLang="ar-SA" sz="2400" dirty="0">
                <a:cs typeface="Traditional Arabic" panose="02020603050405020304" pitchFamily="18" charset="-78"/>
              </a:rPr>
              <a:t>GA is approved in European Union and Codex </a:t>
            </a:r>
            <a:r>
              <a:rPr lang="en-US" altLang="ar-SA" sz="2400" dirty="0" err="1">
                <a:cs typeface="Traditional Arabic" panose="02020603050405020304" pitchFamily="18" charset="-78"/>
              </a:rPr>
              <a:t>Alementarius</a:t>
            </a:r>
            <a:r>
              <a:rPr lang="en-US" altLang="ar-SA" sz="2400" dirty="0">
                <a:cs typeface="Traditional Arabic" panose="02020603050405020304" pitchFamily="18" charset="-78"/>
              </a:rPr>
              <a:t> as a food dietary fiber.</a:t>
            </a:r>
            <a:endParaRPr lang="ar-SA" altLang="ar-SA" sz="2400" dirty="0">
              <a:cs typeface="Traditional Arabic" panose="02020603050405020304" pitchFamily="18" charset="-78"/>
            </a:endParaRPr>
          </a:p>
          <a:p>
            <a:pPr algn="just" rtl="0" eaLnBrk="1" hangingPunct="1">
              <a:lnSpc>
                <a:spcPct val="90000"/>
              </a:lnSpc>
              <a:buClr>
                <a:srgbClr val="FFFF00"/>
              </a:buClr>
              <a:buSzPct val="100000"/>
            </a:pPr>
            <a:endParaRPr lang="ar-SA" altLang="ar-SA" sz="2600" dirty="0">
              <a:cs typeface="Traditional Arabic" panose="02020603050405020304" pitchFamily="18" charset="-78"/>
            </a:endParaRPr>
          </a:p>
        </p:txBody>
      </p:sp>
      <p:sp>
        <p:nvSpPr>
          <p:cNvPr id="6" name="Rectangle 2"/>
          <p:cNvSpPr>
            <a:spLocks noGrp="1" noChangeArrowheads="1"/>
          </p:cNvSpPr>
          <p:nvPr>
            <p:ph type="title"/>
          </p:nvPr>
        </p:nvSpPr>
        <p:spPr>
          <a:xfrm>
            <a:off x="0" y="0"/>
            <a:ext cx="9144000" cy="825500"/>
          </a:xfrm>
          <a:solidFill>
            <a:srgbClr val="6699FF"/>
          </a:solidFill>
        </p:spPr>
        <p:txBody>
          <a:bodyPr/>
          <a:lstStyle/>
          <a:p>
            <a:pPr eaLnBrk="1" hangingPunct="1">
              <a:defRPr/>
            </a:pPr>
            <a:r>
              <a:rPr lang="en-US" altLang="ar-SA" sz="4000" b="1" dirty="0">
                <a:latin typeface="+mn-lt"/>
                <a:cs typeface="Arabic Transparent" pitchFamily="2" charset="0"/>
              </a:rPr>
              <a:t>Regulatory Aspects</a:t>
            </a:r>
            <a:r>
              <a:rPr lang="ar-SA" altLang="ar-SA" sz="4000" b="1" dirty="0">
                <a:latin typeface="+mn-lt"/>
                <a:cs typeface="Arabic Transparent" pitchFamily="2" charset="0"/>
              </a:rPr>
              <a:t>[6]</a:t>
            </a:r>
            <a:endParaRPr lang="en-US" altLang="ar-SA" sz="4000" b="1" dirty="0">
              <a:latin typeface="+mn-lt"/>
              <a:cs typeface="Arabic Transparent"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7891"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DB3609DB-9463-483B-A21C-C68AA2375B36}" type="slidenum">
              <a:rPr lang="ar-SA" altLang="ar-SA" sz="1400" smtClean="0"/>
              <a:pPr rtl="0">
                <a:spcBef>
                  <a:spcPct val="0"/>
                </a:spcBef>
                <a:buClrTx/>
                <a:buSzTx/>
                <a:buFontTx/>
                <a:buNone/>
              </a:pPr>
              <a:t>26</a:t>
            </a:fld>
            <a:endParaRPr lang="en-US" altLang="ar-SA" sz="1400"/>
          </a:p>
        </p:txBody>
      </p:sp>
      <p:sp>
        <p:nvSpPr>
          <p:cNvPr id="37892" name="Rectangle 3"/>
          <p:cNvSpPr>
            <a:spLocks noGrp="1" noChangeArrowheads="1"/>
          </p:cNvSpPr>
          <p:nvPr>
            <p:ph type="body" idx="1"/>
          </p:nvPr>
        </p:nvSpPr>
        <p:spPr>
          <a:xfrm>
            <a:off x="250825" y="404813"/>
            <a:ext cx="8642350" cy="5761037"/>
          </a:xfrm>
          <a:solidFill>
            <a:schemeClr val="tx1"/>
          </a:solidFill>
        </p:spPr>
        <p:txBody>
          <a:bodyPr/>
          <a:lstStyle/>
          <a:p>
            <a:pPr algn="ctr" rtl="0" eaLnBrk="1" hangingPunct="1">
              <a:lnSpc>
                <a:spcPct val="90000"/>
              </a:lnSpc>
              <a:buClr>
                <a:srgbClr val="FF8199"/>
              </a:buClr>
            </a:pPr>
            <a:endParaRPr lang="en-US" altLang="ar-SA" sz="2000">
              <a:cs typeface="Traditional Arabic" panose="02020603050405020304" pitchFamily="18" charset="-78"/>
            </a:endParaRPr>
          </a:p>
          <a:p>
            <a:pPr algn="ctr" rtl="0" eaLnBrk="1" hangingPunct="1">
              <a:lnSpc>
                <a:spcPct val="90000"/>
              </a:lnSpc>
              <a:buClr>
                <a:srgbClr val="FF8199"/>
              </a:buClr>
            </a:pPr>
            <a:endParaRPr lang="en-US" altLang="ar-SA" sz="2000">
              <a:cs typeface="Traditional Arabic" panose="02020603050405020304" pitchFamily="18" charset="-78"/>
            </a:endParaRPr>
          </a:p>
          <a:p>
            <a:pPr algn="ctr" rtl="0" eaLnBrk="1" hangingPunct="1">
              <a:lnSpc>
                <a:spcPct val="90000"/>
              </a:lnSpc>
              <a:buClr>
                <a:srgbClr val="FF8199"/>
              </a:buClr>
            </a:pPr>
            <a:endParaRPr lang="en-US" altLang="ar-SA" sz="2000">
              <a:cs typeface="Traditional Arabic" panose="02020603050405020304" pitchFamily="18" charset="-78"/>
            </a:endParaRPr>
          </a:p>
          <a:p>
            <a:pPr algn="ctr" rtl="0" eaLnBrk="1" hangingPunct="1">
              <a:lnSpc>
                <a:spcPct val="90000"/>
              </a:lnSpc>
              <a:buClr>
                <a:srgbClr val="FF8199"/>
              </a:buClr>
            </a:pPr>
            <a:endParaRPr lang="ar-SA" altLang="ar-SA" sz="2000">
              <a:cs typeface="Traditional Arabic" panose="02020603050405020304" pitchFamily="18" charset="-78"/>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761729037"/>
              </p:ext>
            </p:extLst>
          </p:nvPr>
        </p:nvGraphicFramePr>
        <p:xfrm>
          <a:off x="467544" y="548680"/>
          <a:ext cx="7990656" cy="4842340"/>
        </p:xfrm>
        <a:graphic>
          <a:graphicData uri="http://schemas.openxmlformats.org/presentationml/2006/ole">
            <mc:AlternateContent xmlns:mc="http://schemas.openxmlformats.org/markup-compatibility/2006">
              <mc:Choice xmlns:v="urn:schemas-microsoft-com:vml" Requires="v">
                <p:oleObj spid="_x0000_s37995" name="Document" r:id="rId3" imgW="5473001" imgH="3019145" progId="Word.Document.12">
                  <p:embed/>
                </p:oleObj>
              </mc:Choice>
              <mc:Fallback>
                <p:oleObj name="Document" r:id="rId3" imgW="5473001" imgH="3019145" progId="Word.Document.12">
                  <p:embed/>
                  <p:pic>
                    <p:nvPicPr>
                      <p:cNvPr id="0" name=""/>
                      <p:cNvPicPr/>
                      <p:nvPr/>
                    </p:nvPicPr>
                    <p:blipFill>
                      <a:blip r:embed="rId4"/>
                      <a:stretch>
                        <a:fillRect/>
                      </a:stretch>
                    </p:blipFill>
                    <p:spPr>
                      <a:xfrm>
                        <a:off x="467544" y="548680"/>
                        <a:ext cx="7990656" cy="484234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8915"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373F8397-2E1C-4C62-AECB-E907D651B60B}" type="slidenum">
              <a:rPr lang="ar-SA" altLang="ar-SA" sz="1400" smtClean="0"/>
              <a:pPr rtl="0">
                <a:spcBef>
                  <a:spcPct val="0"/>
                </a:spcBef>
                <a:buClrTx/>
                <a:buSzTx/>
                <a:buFontTx/>
                <a:buNone/>
              </a:pPr>
              <a:t>27</a:t>
            </a:fld>
            <a:endParaRPr lang="en-US" altLang="ar-SA" sz="1400"/>
          </a:p>
        </p:txBody>
      </p:sp>
      <p:sp>
        <p:nvSpPr>
          <p:cNvPr id="38916" name="Rectangle 3"/>
          <p:cNvSpPr>
            <a:spLocks noGrp="1" noChangeArrowheads="1"/>
          </p:cNvSpPr>
          <p:nvPr>
            <p:ph type="body" idx="1"/>
          </p:nvPr>
        </p:nvSpPr>
        <p:spPr>
          <a:xfrm>
            <a:off x="250825" y="908050"/>
            <a:ext cx="8642350" cy="5257800"/>
          </a:xfrm>
        </p:spPr>
        <p:txBody>
          <a:bodyPr/>
          <a:lstStyle/>
          <a:p>
            <a:pPr algn="just" rtl="0" eaLnBrk="1" hangingPunct="1">
              <a:lnSpc>
                <a:spcPct val="90000"/>
              </a:lnSpc>
              <a:buClr>
                <a:srgbClr val="FFFF00"/>
              </a:buClr>
              <a:buSzPct val="100000"/>
            </a:pPr>
            <a:r>
              <a:rPr lang="en-US" altLang="ar-SA" sz="2700" dirty="0"/>
              <a:t>Gum Arabic is a natural dietary fiber  recognized by the European Union and Codex </a:t>
            </a:r>
            <a:r>
              <a:rPr lang="en-US" altLang="ar-SA" sz="2700" dirty="0" err="1"/>
              <a:t>Alimentarius</a:t>
            </a:r>
            <a:r>
              <a:rPr lang="en-US" altLang="ar-SA" sz="2700" dirty="0"/>
              <a:t>. </a:t>
            </a:r>
            <a:endParaRPr lang="en-US" altLang="ar-SA" sz="2700" dirty="0">
              <a:cs typeface="Traditional Arabic" panose="02020603050405020304" pitchFamily="18" charset="-78"/>
            </a:endParaRPr>
          </a:p>
          <a:p>
            <a:pPr algn="just" rtl="0" eaLnBrk="1" hangingPunct="1">
              <a:lnSpc>
                <a:spcPct val="90000"/>
              </a:lnSpc>
              <a:buClr>
                <a:srgbClr val="FFFF00"/>
              </a:buClr>
              <a:buSzPct val="100000"/>
            </a:pPr>
            <a:r>
              <a:rPr lang="en-US" altLang="ar-SA" sz="2700" dirty="0">
                <a:cs typeface="Traditional Arabic" panose="02020603050405020304" pitchFamily="18" charset="-78"/>
              </a:rPr>
              <a:t>Wide natural variability of GA is hindering regulatory approval of health applications. Hence, GA with guaranteed structural, chemical composition, and quality reproducibility need to be produced. </a:t>
            </a:r>
          </a:p>
          <a:p>
            <a:pPr algn="just" rtl="0" eaLnBrk="1" hangingPunct="1">
              <a:lnSpc>
                <a:spcPct val="90000"/>
              </a:lnSpc>
              <a:buClr>
                <a:srgbClr val="FFFF00"/>
              </a:buClr>
              <a:buSzPct val="100000"/>
            </a:pPr>
            <a:r>
              <a:rPr lang="en-US" altLang="ar-SA" sz="2700" dirty="0">
                <a:cs typeface="Traditional Arabic" panose="02020603050405020304" pitchFamily="18" charset="-78"/>
              </a:rPr>
              <a:t>The evidence demonstrates  that GA  acts as a prebiotic at a dose of 10g/day.</a:t>
            </a:r>
            <a:endParaRPr lang="ar-SA" altLang="ar-SA" sz="2700" dirty="0">
              <a:cs typeface="Traditional Arabic" panose="02020603050405020304" pitchFamily="18" charset="-78"/>
            </a:endParaRPr>
          </a:p>
        </p:txBody>
      </p:sp>
      <p:sp>
        <p:nvSpPr>
          <p:cNvPr id="6" name="Rectangle 2"/>
          <p:cNvSpPr>
            <a:spLocks noGrp="1" noChangeArrowheads="1"/>
          </p:cNvSpPr>
          <p:nvPr>
            <p:ph type="title"/>
          </p:nvPr>
        </p:nvSpPr>
        <p:spPr>
          <a:xfrm>
            <a:off x="0" y="0"/>
            <a:ext cx="9144000" cy="825500"/>
          </a:xfrm>
          <a:solidFill>
            <a:srgbClr val="6699FF"/>
          </a:solidFill>
        </p:spPr>
        <p:txBody>
          <a:bodyPr/>
          <a:lstStyle/>
          <a:p>
            <a:pPr eaLnBrk="1" hangingPunct="1">
              <a:defRPr/>
            </a:pPr>
            <a:r>
              <a:rPr lang="en-US" altLang="ar-SA" sz="4000" b="1" dirty="0">
                <a:latin typeface="+mn-lt"/>
                <a:cs typeface="Arabic Transparent" pitchFamily="2" charset="0"/>
              </a:rPr>
              <a:t>Concluding Remarks</a:t>
            </a:r>
            <a:r>
              <a:rPr lang="ar-SA" altLang="ar-SA" sz="4000" b="1" dirty="0">
                <a:latin typeface="+mn-lt"/>
                <a:cs typeface="Arabic Transparent" pitchFamily="2" charset="0"/>
              </a:rPr>
              <a:t>[7]</a:t>
            </a:r>
            <a:endParaRPr lang="en-US" altLang="ar-SA" sz="4000" b="1" dirty="0">
              <a:latin typeface="+mn-lt"/>
              <a:cs typeface="Arabic Transparent" pitchFamily="2"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8"/>
          <p:cNvSpPr>
            <a:spLocks noGrp="1"/>
          </p:cNvSpPr>
          <p:nvPr>
            <p:ph idx="1"/>
          </p:nvPr>
        </p:nvSpPr>
        <p:spPr>
          <a:xfrm>
            <a:off x="685800" y="476250"/>
            <a:ext cx="7772400" cy="5619750"/>
          </a:xfrm>
        </p:spPr>
        <p:txBody>
          <a:bodyPr/>
          <a:lstStyle/>
          <a:p>
            <a:pPr marL="0" indent="0" algn="ctr">
              <a:buFont typeface="Wingdings" panose="05000000000000000000" pitchFamily="2" charset="2"/>
              <a:buNone/>
            </a:pPr>
            <a:endParaRPr lang="ar-SA" altLang="en-US"/>
          </a:p>
          <a:p>
            <a:pPr marL="0" indent="0" algn="ctr">
              <a:buFont typeface="Wingdings" panose="05000000000000000000" pitchFamily="2" charset="2"/>
              <a:buNone/>
            </a:pPr>
            <a:endParaRPr lang="ar-SA" altLang="en-US"/>
          </a:p>
          <a:p>
            <a:pPr marL="0" indent="0" algn="ctr">
              <a:buFont typeface="Wingdings" panose="05000000000000000000" pitchFamily="2" charset="2"/>
              <a:buNone/>
            </a:pPr>
            <a:endParaRPr lang="ar-SA" altLang="en-US"/>
          </a:p>
          <a:p>
            <a:pPr marL="0" indent="0" algn="ctr">
              <a:buFont typeface="Wingdings" panose="05000000000000000000" pitchFamily="2" charset="2"/>
              <a:buNone/>
            </a:pPr>
            <a:r>
              <a:rPr lang="en-US" altLang="en-US" sz="6600" b="1">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Thank You for Your Attention</a:t>
            </a:r>
          </a:p>
        </p:txBody>
      </p:sp>
      <p:sp>
        <p:nvSpPr>
          <p:cNvPr id="6" name="Footer Placeholder 5"/>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39940" name="Slide Number Placeholder 6"/>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4520401D-311F-446F-A212-BDB71AA00A2C}" type="slidenum">
              <a:rPr lang="ar-SA" altLang="ar-SA" sz="1400" smtClean="0"/>
              <a:pPr rtl="0">
                <a:spcBef>
                  <a:spcPct val="0"/>
                </a:spcBef>
                <a:buClrTx/>
                <a:buSzTx/>
                <a:buFontTx/>
                <a:buNone/>
              </a:pPr>
              <a:t>28</a:t>
            </a:fld>
            <a:endParaRPr lang="en-US" altLang="ar-SA" sz="1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1507"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3FA67DF4-5372-46C4-AF06-003949FF8FC3}" type="slidenum">
              <a:rPr lang="ar-SA" altLang="ar-SA" sz="1400" smtClean="0"/>
              <a:pPr rtl="0">
                <a:spcBef>
                  <a:spcPct val="0"/>
                </a:spcBef>
                <a:buClrTx/>
                <a:buSzTx/>
                <a:buFontTx/>
                <a:buNone/>
              </a:pPr>
              <a:t>3</a:t>
            </a:fld>
            <a:endParaRPr lang="en-US" altLang="ar-SA" sz="1400"/>
          </a:p>
        </p:txBody>
      </p:sp>
      <p:sp>
        <p:nvSpPr>
          <p:cNvPr id="21508" name="Rectangle 3"/>
          <p:cNvSpPr>
            <a:spLocks noGrp="1" noChangeArrowheads="1"/>
          </p:cNvSpPr>
          <p:nvPr>
            <p:ph type="body" idx="1"/>
          </p:nvPr>
        </p:nvSpPr>
        <p:spPr>
          <a:xfrm>
            <a:off x="611188" y="260350"/>
            <a:ext cx="8281987" cy="5832475"/>
          </a:xfrm>
        </p:spPr>
        <p:txBody>
          <a:bodyPr/>
          <a:lstStyle/>
          <a:p>
            <a:pPr algn="just" rtl="0" eaLnBrk="1" hangingPunct="1">
              <a:lnSpc>
                <a:spcPct val="90000"/>
              </a:lnSpc>
              <a:buClr>
                <a:srgbClr val="FFFF00"/>
              </a:buClr>
            </a:pPr>
            <a:r>
              <a:rPr lang="en-US" altLang="ar-SA" sz="2800" i="1" dirty="0"/>
              <a:t>Acacia </a:t>
            </a:r>
            <a:r>
              <a:rPr lang="en-US" altLang="ar-SA" sz="2800" i="1" dirty="0" err="1"/>
              <a:t>senegal</a:t>
            </a:r>
            <a:r>
              <a:rPr lang="en-US" altLang="ar-SA" sz="2800" i="1" dirty="0"/>
              <a:t> </a:t>
            </a:r>
            <a:r>
              <a:rPr lang="en-US" altLang="ar-SA" sz="2800" dirty="0"/>
              <a:t>(Hashab) produces high quality gum accounting for about 90% of Sudan gum production, whereas </a:t>
            </a:r>
            <a:r>
              <a:rPr lang="en-US" altLang="ar-SA" sz="2800" i="1" dirty="0"/>
              <a:t>Acacia </a:t>
            </a:r>
            <a:r>
              <a:rPr lang="en-US" altLang="ar-SA" sz="2800" i="1" dirty="0" err="1"/>
              <a:t>seyal</a:t>
            </a:r>
            <a:r>
              <a:rPr lang="en-US" altLang="ar-SA" sz="2800" i="1" dirty="0"/>
              <a:t> </a:t>
            </a:r>
            <a:r>
              <a:rPr lang="en-US" altLang="ar-SA" sz="2800" dirty="0"/>
              <a:t>(</a:t>
            </a:r>
            <a:r>
              <a:rPr lang="en-US" altLang="ar-SA" sz="2800" dirty="0" err="1"/>
              <a:t>Talha</a:t>
            </a:r>
            <a:r>
              <a:rPr lang="en-US" altLang="ar-SA" sz="2800" dirty="0"/>
              <a:t>) accounts for less than 10% of the total GA production, and is comparatively lower in quality and price.</a:t>
            </a:r>
          </a:p>
          <a:p>
            <a:pPr algn="just" rtl="0" eaLnBrk="1" hangingPunct="1">
              <a:lnSpc>
                <a:spcPct val="90000"/>
              </a:lnSpc>
              <a:buClr>
                <a:srgbClr val="FFFF00"/>
              </a:buClr>
            </a:pPr>
            <a:r>
              <a:rPr lang="en-GB" altLang="ar-SA" sz="2800" dirty="0"/>
              <a:t>Gum Arabic (GA) produced in Sudan is an organic, free of genetically modified organisms (GMO-free) and sustainable ingredient with considerable health benefits, and meets clean label and natural requirements.</a:t>
            </a:r>
          </a:p>
          <a:p>
            <a:pPr algn="just" rtl="0" eaLnBrk="1" hangingPunct="1">
              <a:lnSpc>
                <a:spcPct val="90000"/>
              </a:lnSpc>
              <a:buClr>
                <a:srgbClr val="FFFF00"/>
              </a:buClr>
            </a:pPr>
            <a:r>
              <a:rPr lang="en-GB" altLang="ar-SA" sz="2800" dirty="0"/>
              <a:t>The world food industry consumes about 80% of the total industrial uses of GA.</a:t>
            </a:r>
          </a:p>
          <a:p>
            <a:pPr algn="just" rtl="0" eaLnBrk="1" hangingPunct="1">
              <a:lnSpc>
                <a:spcPct val="90000"/>
              </a:lnSpc>
              <a:buClr>
                <a:srgbClr val="FF8199"/>
              </a:buClr>
            </a:pPr>
            <a:endParaRPr lang="ar-SA" altLang="ar-SA" sz="2800" dirty="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2531"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327D6366-C01C-444E-B28E-41DFADACAD43}" type="slidenum">
              <a:rPr lang="ar-SA" altLang="ar-SA" sz="1400" smtClean="0"/>
              <a:pPr rtl="0">
                <a:spcBef>
                  <a:spcPct val="0"/>
                </a:spcBef>
                <a:buClrTx/>
                <a:buSzTx/>
                <a:buFontTx/>
                <a:buNone/>
              </a:pPr>
              <a:t>4</a:t>
            </a:fld>
            <a:endParaRPr lang="en-US" altLang="ar-SA" sz="1400"/>
          </a:p>
        </p:txBody>
      </p:sp>
      <p:sp>
        <p:nvSpPr>
          <p:cNvPr id="22532" name="Rectangle 3"/>
          <p:cNvSpPr>
            <a:spLocks noGrp="1" noChangeArrowheads="1"/>
          </p:cNvSpPr>
          <p:nvPr>
            <p:ph type="body" idx="1"/>
          </p:nvPr>
        </p:nvSpPr>
        <p:spPr>
          <a:xfrm>
            <a:off x="611188" y="260350"/>
            <a:ext cx="8281987" cy="5832475"/>
          </a:xfrm>
        </p:spPr>
        <p:txBody>
          <a:bodyPr/>
          <a:lstStyle/>
          <a:p>
            <a:pPr algn="just" rtl="0" eaLnBrk="1" hangingPunct="1">
              <a:lnSpc>
                <a:spcPct val="90000"/>
              </a:lnSpc>
              <a:buClr>
                <a:srgbClr val="FFFF00"/>
              </a:buClr>
            </a:pPr>
            <a:r>
              <a:rPr lang="en-US" altLang="ar-SA" sz="2800" dirty="0"/>
              <a:t>The main obstacle in recognizing GA </a:t>
            </a:r>
            <a:r>
              <a:rPr lang="en-US" altLang="ar-SA" sz="2800" b="1" dirty="0">
                <a:solidFill>
                  <a:schemeClr val="tx2">
                    <a:lumMod val="75000"/>
                  </a:schemeClr>
                </a:solidFill>
              </a:rPr>
              <a:t>as a natural dietary  fiber and prebiotic</a:t>
            </a:r>
            <a:r>
              <a:rPr lang="en-US" altLang="ar-SA" sz="2800" dirty="0"/>
              <a:t> in FDA food regulations is its classification as a "food additive" under the E number (E414) for its use as an emulsifier, stabilizer and a thickening agent .</a:t>
            </a:r>
          </a:p>
          <a:p>
            <a:pPr algn="just" rtl="0" eaLnBrk="1" hangingPunct="1">
              <a:lnSpc>
                <a:spcPct val="90000"/>
              </a:lnSpc>
              <a:buClr>
                <a:srgbClr val="FFFF00"/>
              </a:buClr>
            </a:pPr>
            <a:r>
              <a:rPr lang="en-US" altLang="ar-SA" sz="2800" dirty="0"/>
              <a:t>Recently FDA has amended food additives regulations to allow expanded safe use of GA.</a:t>
            </a:r>
          </a:p>
          <a:p>
            <a:pPr algn="just" rtl="0" eaLnBrk="1" hangingPunct="1">
              <a:lnSpc>
                <a:spcPct val="90000"/>
              </a:lnSpc>
              <a:buClr>
                <a:srgbClr val="FFFF00"/>
              </a:buClr>
            </a:pPr>
            <a:r>
              <a:rPr lang="en-US" altLang="ar-SA" sz="2800" dirty="0"/>
              <a:t>In this context, the major target for Sudan as the major GA producer in the world, is global recognition and approval of GA as a natural dietary fiber and prebiotic.</a:t>
            </a:r>
          </a:p>
          <a:p>
            <a:pPr algn="just" rtl="0" eaLnBrk="1" hangingPunct="1">
              <a:lnSpc>
                <a:spcPct val="90000"/>
              </a:lnSpc>
              <a:buClr>
                <a:srgbClr val="FF8199"/>
              </a:buClr>
            </a:pPr>
            <a:endParaRPr lang="ar-SA" altLang="ar-SA" sz="2800" dirty="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2531"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327D6366-C01C-444E-B28E-41DFADACAD43}" type="slidenum">
              <a:rPr lang="ar-SA" altLang="ar-SA" sz="1400" smtClean="0"/>
              <a:pPr rtl="0">
                <a:spcBef>
                  <a:spcPct val="0"/>
                </a:spcBef>
                <a:buClrTx/>
                <a:buSzTx/>
                <a:buFontTx/>
                <a:buNone/>
              </a:pPr>
              <a:t>5</a:t>
            </a:fld>
            <a:endParaRPr lang="en-US" altLang="ar-SA" sz="1400"/>
          </a:p>
        </p:txBody>
      </p:sp>
      <p:sp>
        <p:nvSpPr>
          <p:cNvPr id="22532" name="Rectangle 3"/>
          <p:cNvSpPr>
            <a:spLocks noGrp="1" noChangeArrowheads="1"/>
          </p:cNvSpPr>
          <p:nvPr>
            <p:ph type="body" idx="1"/>
          </p:nvPr>
        </p:nvSpPr>
        <p:spPr>
          <a:xfrm>
            <a:off x="563152" y="260350"/>
            <a:ext cx="8149841" cy="5832475"/>
          </a:xfrm>
        </p:spPr>
        <p:txBody>
          <a:bodyPr/>
          <a:lstStyle/>
          <a:p>
            <a:pPr algn="just" rtl="0" eaLnBrk="1" hangingPunct="1">
              <a:lnSpc>
                <a:spcPct val="90000"/>
              </a:lnSpc>
              <a:buClr>
                <a:srgbClr val="FF8199"/>
              </a:buClr>
            </a:pPr>
            <a:endParaRPr lang="ar-SA" altLang="ar-SA" sz="2800" dirty="0">
              <a:cs typeface="Traditional Arabic" panose="02020603050405020304" pitchFamily="18" charset="-78"/>
            </a:endParaRPr>
          </a:p>
        </p:txBody>
      </p:sp>
      <p:pic>
        <p:nvPicPr>
          <p:cNvPr id="6" name="Picture 5" descr="http://sudan-bucharest.ro/images/stories/gum2.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05673"/>
          </a:xfrm>
          <a:prstGeom prst="rect">
            <a:avLst/>
          </a:prstGeom>
          <a:noFill/>
          <a:ln>
            <a:noFill/>
          </a:ln>
        </p:spPr>
      </p:pic>
      <p:sp>
        <p:nvSpPr>
          <p:cNvPr id="7" name="Title 5"/>
          <p:cNvSpPr txBox="1">
            <a:spLocks/>
          </p:cNvSpPr>
          <p:nvPr/>
        </p:nvSpPr>
        <p:spPr bwMode="auto">
          <a:xfrm>
            <a:off x="563152" y="5661248"/>
            <a:ext cx="8149841" cy="43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r>
              <a:rPr lang="en-US" sz="2400" b="1" kern="0" dirty="0"/>
              <a:t>Fig 1. Gum Arabic (Hashab) and </a:t>
            </a:r>
            <a:r>
              <a:rPr lang="en-US" sz="2400" b="1" i="1" kern="0" dirty="0"/>
              <a:t>Acacia </a:t>
            </a:r>
            <a:r>
              <a:rPr lang="en-US" sz="2400" b="1" i="1" kern="0" dirty="0" err="1"/>
              <a:t>senegal</a:t>
            </a:r>
            <a:r>
              <a:rPr lang="en-US" sz="2400" b="1" i="1" kern="0" dirty="0"/>
              <a:t> </a:t>
            </a:r>
            <a:r>
              <a:rPr lang="en-US" sz="2400" b="1" kern="0" dirty="0"/>
              <a:t>trees</a:t>
            </a:r>
            <a:endParaRPr lang="ar-SA" sz="2400" b="1" kern="0" dirty="0"/>
          </a:p>
        </p:txBody>
      </p:sp>
    </p:spTree>
    <p:extLst>
      <p:ext uri="{BB962C8B-B14F-4D97-AF65-F5344CB8AC3E}">
        <p14:creationId xmlns:p14="http://schemas.microsoft.com/office/powerpoint/2010/main" val="2132986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3555"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039D658A-C710-479D-8ECE-CD06E8BCC0C6}" type="slidenum">
              <a:rPr lang="ar-SA" altLang="ar-SA" sz="1400" smtClean="0"/>
              <a:pPr rtl="0">
                <a:spcBef>
                  <a:spcPct val="0"/>
                </a:spcBef>
                <a:buClrTx/>
                <a:buSzTx/>
                <a:buFontTx/>
                <a:buNone/>
              </a:pPr>
              <a:t>6</a:t>
            </a:fld>
            <a:endParaRPr lang="en-US" altLang="ar-SA" sz="1400"/>
          </a:p>
        </p:txBody>
      </p:sp>
      <p:sp>
        <p:nvSpPr>
          <p:cNvPr id="23556" name="Rectangle 3"/>
          <p:cNvSpPr>
            <a:spLocks noGrp="1" noChangeArrowheads="1"/>
          </p:cNvSpPr>
          <p:nvPr>
            <p:ph type="body" idx="1"/>
          </p:nvPr>
        </p:nvSpPr>
        <p:spPr>
          <a:xfrm>
            <a:off x="250825" y="1219200"/>
            <a:ext cx="8642350" cy="4873625"/>
          </a:xfrm>
        </p:spPr>
        <p:txBody>
          <a:bodyPr/>
          <a:lstStyle/>
          <a:p>
            <a:pPr algn="just" rtl="0" eaLnBrk="1" hangingPunct="1">
              <a:lnSpc>
                <a:spcPct val="90000"/>
              </a:lnSpc>
              <a:buClr>
                <a:srgbClr val="FFFF00"/>
              </a:buClr>
            </a:pPr>
            <a:r>
              <a:rPr lang="en-US" altLang="ar-SA" sz="2600" dirty="0"/>
              <a:t>Gum Arabic (Acacia gum) has been identified as a complex mixture of complex carbohydrates with a molecular weight ranging between 2.5X10</a:t>
            </a:r>
            <a:r>
              <a:rPr lang="en-US" altLang="ar-SA" sz="2600" baseline="30000" dirty="0"/>
              <a:t>5</a:t>
            </a:r>
            <a:r>
              <a:rPr lang="en-US" altLang="ar-SA" sz="2600" dirty="0"/>
              <a:t> to 1X10</a:t>
            </a:r>
            <a:r>
              <a:rPr lang="en-US" altLang="ar-SA" sz="2600" baseline="30000" dirty="0"/>
              <a:t>6 </a:t>
            </a:r>
            <a:r>
              <a:rPr lang="en-US" altLang="ar-SA" sz="2600" dirty="0"/>
              <a:t>Dalton</a:t>
            </a:r>
            <a:r>
              <a:rPr lang="en-US" altLang="ar-SA" sz="2600" baseline="30000" dirty="0"/>
              <a:t> </a:t>
            </a:r>
            <a:r>
              <a:rPr lang="en-US" altLang="ar-SA" sz="2600" dirty="0"/>
              <a:t>, containing small amount (about 2-3%) proteinaceous material and it has been categorized as an arabinogalactan-protein complex.</a:t>
            </a:r>
          </a:p>
          <a:p>
            <a:pPr algn="just" rtl="0" eaLnBrk="1" hangingPunct="1">
              <a:lnSpc>
                <a:spcPct val="90000"/>
              </a:lnSpc>
              <a:buClr>
                <a:srgbClr val="FFFF00"/>
              </a:buClr>
            </a:pPr>
            <a:r>
              <a:rPr lang="en-US" altLang="ar-SA" sz="2600" dirty="0"/>
              <a:t>GA is either neutral or slightly acidic (pH=4.5 to 5)</a:t>
            </a:r>
          </a:p>
          <a:p>
            <a:pPr algn="just" rtl="0" eaLnBrk="1" hangingPunct="1">
              <a:lnSpc>
                <a:spcPct val="90000"/>
              </a:lnSpc>
              <a:buClr>
                <a:srgbClr val="FFFF00"/>
              </a:buClr>
            </a:pPr>
            <a:r>
              <a:rPr lang="en-US" altLang="ar-SA" sz="2600" smtClean="0"/>
              <a:t>GA is </a:t>
            </a:r>
            <a:r>
              <a:rPr lang="en-US" altLang="ar-SA" sz="2600" dirty="0"/>
              <a:t>rich in calcium, magnesium and potassium salts. It is very soluble in water, and forms a solution over a wide range of concentrations without becoming highly viscous.</a:t>
            </a:r>
          </a:p>
          <a:p>
            <a:pPr algn="just" rtl="0" eaLnBrk="1" hangingPunct="1">
              <a:lnSpc>
                <a:spcPct val="90000"/>
              </a:lnSpc>
              <a:buClr>
                <a:srgbClr val="FFFF00"/>
              </a:buClr>
            </a:pPr>
            <a:r>
              <a:rPr lang="en-US" altLang="ar-SA" sz="2600" dirty="0"/>
              <a:t>On total mass basis GA is predominantly constituted of about 89% Arabinogalactan (AG), 10% Arabinogalactan-Protein (AGP), and 1% Glycoprotein (GP).</a:t>
            </a:r>
            <a:endParaRPr lang="ar-SA" altLang="ar-SA" sz="2600" dirty="0">
              <a:cs typeface="Traditional Arabic" panose="02020603050405020304" pitchFamily="18" charset="-78"/>
            </a:endParaRPr>
          </a:p>
        </p:txBody>
      </p:sp>
      <p:sp>
        <p:nvSpPr>
          <p:cNvPr id="6" name="Rectangle 2"/>
          <p:cNvSpPr>
            <a:spLocks noGrp="1" noChangeArrowheads="1"/>
          </p:cNvSpPr>
          <p:nvPr>
            <p:ph type="title"/>
          </p:nvPr>
        </p:nvSpPr>
        <p:spPr>
          <a:xfrm>
            <a:off x="0" y="0"/>
            <a:ext cx="9144000" cy="1125538"/>
          </a:xfrm>
          <a:solidFill>
            <a:srgbClr val="6699FF"/>
          </a:solidFill>
        </p:spPr>
        <p:txBody>
          <a:bodyPr/>
          <a:lstStyle/>
          <a:p>
            <a:pPr eaLnBrk="1" hangingPunct="1">
              <a:defRPr/>
            </a:pPr>
            <a:r>
              <a:rPr lang="en-US" altLang="ar-SA" sz="3600" b="1" dirty="0">
                <a:latin typeface="+mn-lt"/>
                <a:cs typeface="Arabic Transparent" pitchFamily="2" charset="0"/>
              </a:rPr>
              <a:t>[2]Chemical Composition and Physical Properties of GA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4579"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BE659E32-3C9C-473E-80D0-7D92844E8735}" type="slidenum">
              <a:rPr lang="ar-SA" altLang="ar-SA" sz="1400" smtClean="0"/>
              <a:pPr rtl="0">
                <a:spcBef>
                  <a:spcPct val="0"/>
                </a:spcBef>
                <a:buClrTx/>
                <a:buSzTx/>
                <a:buFontTx/>
                <a:buNone/>
              </a:pPr>
              <a:t>7</a:t>
            </a:fld>
            <a:endParaRPr lang="en-US" altLang="ar-SA" sz="1400"/>
          </a:p>
        </p:txBody>
      </p:sp>
      <p:pic>
        <p:nvPicPr>
          <p:cNvPr id="6" name="Picture 5"/>
          <p:cNvPicPr>
            <a:picLocks noChangeAspect="1"/>
          </p:cNvPicPr>
          <p:nvPr/>
        </p:nvPicPr>
        <p:blipFill>
          <a:blip r:embed="rId2"/>
          <a:stretch>
            <a:fillRect/>
          </a:stretch>
        </p:blipFill>
        <p:spPr>
          <a:xfrm>
            <a:off x="179512" y="404664"/>
            <a:ext cx="8785624" cy="5328197"/>
          </a:xfrm>
          <a:prstGeom prst="rect">
            <a:avLst/>
          </a:prstGeom>
          <a:solidFill>
            <a:schemeClr val="tx1"/>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1" y="263915"/>
            <a:ext cx="1667944" cy="544438"/>
          </a:xfrm>
        </p:spPr>
        <p:txBody>
          <a:bodyPr/>
          <a:lstStyle/>
          <a:p>
            <a:r>
              <a:rPr lang="en-US" sz="2800" b="1" dirty="0"/>
              <a:t>Table 2</a:t>
            </a:r>
            <a:endParaRPr lang="ar-SA" sz="2800" b="1" dirty="0"/>
          </a:p>
        </p:txBody>
      </p:sp>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4579"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BE659E32-3C9C-473E-80D0-7D92844E8735}" type="slidenum">
              <a:rPr lang="ar-SA" altLang="ar-SA" sz="1400" smtClean="0"/>
              <a:pPr rtl="0">
                <a:spcBef>
                  <a:spcPct val="0"/>
                </a:spcBef>
                <a:buClrTx/>
                <a:buSzTx/>
                <a:buFontTx/>
                <a:buNone/>
              </a:pPr>
              <a:t>8</a:t>
            </a:fld>
            <a:endParaRPr lang="en-US" altLang="ar-SA" sz="1400"/>
          </a:p>
        </p:txBody>
      </p:sp>
      <p:pic>
        <p:nvPicPr>
          <p:cNvPr id="5" name="Picture 4"/>
          <p:cNvPicPr>
            <a:picLocks noChangeAspect="1"/>
          </p:cNvPicPr>
          <p:nvPr/>
        </p:nvPicPr>
        <p:blipFill>
          <a:blip r:embed="rId2"/>
          <a:stretch>
            <a:fillRect/>
          </a:stretch>
        </p:blipFill>
        <p:spPr>
          <a:xfrm>
            <a:off x="1" y="885136"/>
            <a:ext cx="9144000" cy="4319139"/>
          </a:xfrm>
          <a:prstGeom prst="rect">
            <a:avLst/>
          </a:prstGeom>
        </p:spPr>
      </p:pic>
      <p:sp>
        <p:nvSpPr>
          <p:cNvPr id="10" name="Title 5"/>
          <p:cNvSpPr txBox="1">
            <a:spLocks/>
          </p:cNvSpPr>
          <p:nvPr/>
        </p:nvSpPr>
        <p:spPr bwMode="auto">
          <a:xfrm>
            <a:off x="449880" y="5108545"/>
            <a:ext cx="8082892" cy="51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r>
              <a:rPr lang="en-US" sz="2400" b="1" kern="0" dirty="0" err="1"/>
              <a:t>Gashua</a:t>
            </a:r>
            <a:r>
              <a:rPr lang="en-US" sz="2400" b="1" kern="0" dirty="0"/>
              <a:t> et al., 2015. Food Hydrocolloids, 51, 405-413.</a:t>
            </a:r>
            <a:endParaRPr lang="ar-SA" sz="2400" b="1" kern="0" dirty="0"/>
          </a:p>
        </p:txBody>
      </p:sp>
    </p:spTree>
    <p:extLst>
      <p:ext uri="{BB962C8B-B14F-4D97-AF65-F5344CB8AC3E}">
        <p14:creationId xmlns:p14="http://schemas.microsoft.com/office/powerpoint/2010/main" val="3864514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sz="quarter"/>
          </p:nvPr>
        </p:nvSpPr>
        <p:spPr>
          <a:xfrm>
            <a:off x="29114" y="548680"/>
            <a:ext cx="1859558" cy="443071"/>
          </a:xfrm>
        </p:spPr>
        <p:txBody>
          <a:bodyPr/>
          <a:lstStyle/>
          <a:p>
            <a:r>
              <a:rPr lang="en-US" sz="2800" b="1" dirty="0"/>
              <a:t>Table 3</a:t>
            </a:r>
            <a:endParaRPr lang="ar-SA" sz="2800" b="1" dirty="0"/>
          </a:p>
        </p:txBody>
      </p:sp>
      <p:sp>
        <p:nvSpPr>
          <p:cNvPr id="4" name="Footer Placeholder 4"/>
          <p:cNvSpPr>
            <a:spLocks noGrp="1"/>
          </p:cNvSpPr>
          <p:nvPr>
            <p:ph type="ftr" sz="quarter" idx="11"/>
          </p:nvPr>
        </p:nvSpPr>
        <p:spPr/>
        <p:txBody>
          <a:bodyPr/>
          <a:lstStyle/>
          <a:p>
            <a:pPr>
              <a:defRPr/>
            </a:pPr>
            <a:r>
              <a:rPr lang="en-US" altLang="ar-SA"/>
              <a:t>Gum Arabic Workshop, Africa City of Technology, Khartoum, Sudan, 25-26 July 2016</a:t>
            </a:r>
          </a:p>
        </p:txBody>
      </p:sp>
      <p:sp>
        <p:nvSpPr>
          <p:cNvPr id="24579" name="Slide Number Placeholder 5"/>
          <p:cNvSpPr>
            <a:spLocks noGrp="1"/>
          </p:cNvSpPr>
          <p:nvPr>
            <p:ph type="sldNum" sz="quarter" idx="12"/>
          </p:nvPr>
        </p:nvSpPr>
        <p:spPr>
          <a:noFill/>
        </p:spPr>
        <p:txBody>
          <a:bodyPr/>
          <a:lstStyle>
            <a:lvl1pPr algn="r" rtl="1">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lr>
                <a:schemeClr val="tx1"/>
              </a:buClr>
              <a:buSzPct val="9000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lr>
                <a:schemeClr val="tx1"/>
              </a:buClr>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lr>
                <a:schemeClr val="accent1"/>
              </a:buClr>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ClrTx/>
              <a:buSzTx/>
              <a:buFontTx/>
              <a:buNone/>
            </a:pPr>
            <a:fld id="{BE659E32-3C9C-473E-80D0-7D92844E8735}" type="slidenum">
              <a:rPr lang="ar-SA" altLang="ar-SA" sz="1400" smtClean="0"/>
              <a:pPr rtl="0">
                <a:spcBef>
                  <a:spcPct val="0"/>
                </a:spcBef>
                <a:buClrTx/>
                <a:buSzTx/>
                <a:buFontTx/>
                <a:buNone/>
              </a:pPr>
              <a:t>9</a:t>
            </a:fld>
            <a:endParaRPr lang="en-US" altLang="ar-SA" sz="1400"/>
          </a:p>
        </p:txBody>
      </p:sp>
      <p:sp>
        <p:nvSpPr>
          <p:cNvPr id="10" name="Title 5"/>
          <p:cNvSpPr txBox="1">
            <a:spLocks/>
          </p:cNvSpPr>
          <p:nvPr/>
        </p:nvSpPr>
        <p:spPr bwMode="auto">
          <a:xfrm>
            <a:off x="226843" y="4699543"/>
            <a:ext cx="8082892" cy="518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1"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1"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a:lstStyle>
          <a:p>
            <a:r>
              <a:rPr lang="en-US" sz="2400" b="1" kern="0" dirty="0" err="1"/>
              <a:t>Gashua</a:t>
            </a:r>
            <a:r>
              <a:rPr lang="en-US" sz="2400" b="1" kern="0" dirty="0"/>
              <a:t> et al., 2015. Food Hydrocolloids, 51, 405-413.</a:t>
            </a:r>
            <a:endParaRPr lang="ar-SA" sz="2400" b="1" kern="0" dirty="0"/>
          </a:p>
        </p:txBody>
      </p:sp>
      <p:pic>
        <p:nvPicPr>
          <p:cNvPr id="2" name="Picture 1"/>
          <p:cNvPicPr>
            <a:picLocks noChangeAspect="1"/>
          </p:cNvPicPr>
          <p:nvPr/>
        </p:nvPicPr>
        <p:blipFill>
          <a:blip r:embed="rId2"/>
          <a:stretch>
            <a:fillRect/>
          </a:stretch>
        </p:blipFill>
        <p:spPr>
          <a:xfrm>
            <a:off x="0" y="991752"/>
            <a:ext cx="9144000" cy="3688470"/>
          </a:xfrm>
          <a:prstGeom prst="rect">
            <a:avLst/>
          </a:prstGeom>
        </p:spPr>
      </p:pic>
    </p:spTree>
    <p:extLst>
      <p:ext uri="{BB962C8B-B14F-4D97-AF65-F5344CB8AC3E}">
        <p14:creationId xmlns:p14="http://schemas.microsoft.com/office/powerpoint/2010/main" val="1372108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Arial"/>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1" eaLnBrk="1" fontAlgn="base" latinLnBrk="0" hangingPunct="1">
          <a:lnSpc>
            <a:spcPct val="100000"/>
          </a:lnSpc>
          <a:spcBef>
            <a:spcPct val="20000"/>
          </a:spcBef>
          <a:spcAft>
            <a:spcPct val="0"/>
          </a:spcAft>
          <a:buClr>
            <a:schemeClr val="accent2"/>
          </a:buClr>
          <a:buSzPct val="80000"/>
          <a:buFont typeface="Wingdings" pitchFamily="2" charset="2"/>
          <a:buChar char="l"/>
          <a:tabLst/>
          <a:defRPr kumimoji="0" lang="ar-SA" altLang="ar-SA" sz="2800" b="0" i="0" u="none" strike="noStrike" cap="none" normalizeH="0" baseline="0" smtClean="0">
            <a:ln>
              <a:noFill/>
            </a:ln>
            <a:solidFill>
              <a:schemeClr val="tx1"/>
            </a:solidFill>
            <a:effectLst/>
            <a:latin typeface="Times New Roman" pitchFamily="18" charset="0"/>
            <a:cs typeface="Traditional Arabic" pitchFamily="18" charset="-7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1" eaLnBrk="1" fontAlgn="base" latinLnBrk="0" hangingPunct="1">
          <a:lnSpc>
            <a:spcPct val="100000"/>
          </a:lnSpc>
          <a:spcBef>
            <a:spcPct val="20000"/>
          </a:spcBef>
          <a:spcAft>
            <a:spcPct val="0"/>
          </a:spcAft>
          <a:buClr>
            <a:schemeClr val="accent2"/>
          </a:buClr>
          <a:buSzPct val="80000"/>
          <a:buFont typeface="Wingdings" pitchFamily="2" charset="2"/>
          <a:buChar char="l"/>
          <a:tabLst/>
          <a:defRPr kumimoji="0" lang="ar-SA" altLang="ar-SA" sz="2800" b="0" i="0" u="none" strike="noStrike" cap="none" normalizeH="0" baseline="0" smtClean="0">
            <a:ln>
              <a:noFill/>
            </a:ln>
            <a:solidFill>
              <a:schemeClr val="tx1"/>
            </a:solidFill>
            <a:effectLst/>
            <a:latin typeface="Times New Roman" pitchFamily="18" charset="0"/>
            <a:cs typeface="Traditional Arabic" pitchFamily="18" charset="-78"/>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22165</TotalTime>
  <Words>1943</Words>
  <Application>Microsoft Office PowerPoint</Application>
  <PresentationFormat>On-screen Show (4:3)</PresentationFormat>
  <Paragraphs>153</Paragraphs>
  <Slides>28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7" baseType="lpstr">
      <vt:lpstr>Arabic Transparent</vt:lpstr>
      <vt:lpstr>Arial</vt:lpstr>
      <vt:lpstr>Arial Unicode MS</vt:lpstr>
      <vt:lpstr>Simplified Arabic</vt:lpstr>
      <vt:lpstr>Times New Roman</vt:lpstr>
      <vt:lpstr>Traditional Arabic</vt:lpstr>
      <vt:lpstr>Wingdings</vt:lpstr>
      <vt:lpstr>Soaring</vt:lpstr>
      <vt:lpstr>Document</vt:lpstr>
      <vt:lpstr>Gum Arabic: A Rich Source of Natural Dietary Fiber and Prebiotic</vt:lpstr>
      <vt:lpstr>[1]Introduction</vt:lpstr>
      <vt:lpstr>PowerPoint Presentation</vt:lpstr>
      <vt:lpstr>PowerPoint Presentation</vt:lpstr>
      <vt:lpstr>PowerPoint Presentation</vt:lpstr>
      <vt:lpstr>[2]Chemical Composition and Physical Properties of GA</vt:lpstr>
      <vt:lpstr>PowerPoint Presentation</vt:lpstr>
      <vt:lpstr>Table 2</vt:lpstr>
      <vt:lpstr>Table 3</vt:lpstr>
      <vt:lpstr>PowerPoint Presentation</vt:lpstr>
      <vt:lpstr>PowerPoint Presentation</vt:lpstr>
      <vt:lpstr>Dietary Fiber[3]</vt:lpstr>
      <vt:lpstr>PowerPoint Presentation</vt:lpstr>
      <vt:lpstr>PowerPoint Presentation</vt:lpstr>
      <vt:lpstr>PowerPoint Presentation</vt:lpstr>
      <vt:lpstr>PowerPoint Presentation</vt:lpstr>
      <vt:lpstr>GA as a Natural Dietary Fiber[4]</vt:lpstr>
      <vt:lpstr>GA as a Natural Prebiotic[5]</vt:lpstr>
      <vt:lpstr>PowerPoint Presentation</vt:lpstr>
      <vt:lpstr>PowerPoint Presentation</vt:lpstr>
      <vt:lpstr>PowerPoint Presentation</vt:lpstr>
      <vt:lpstr>Fig 3. Main Prebiotic Functions (Rolem, P.N, 2015, Food Science and Technology,35(1), 3-10)</vt:lpstr>
      <vt:lpstr>Fig 4. Potential applications of prebiotics (Patel and Goyal, 2012)</vt:lpstr>
      <vt:lpstr>Fig 5. Guidelines for evaluation and substantiation of prebiotics (Phillips, 2013; Bioactive Carbohydrates and Dietary Fiber, 1, 3-9.)</vt:lpstr>
      <vt:lpstr>Regulatory Aspects[6]</vt:lpstr>
      <vt:lpstr>PowerPoint Presentation</vt:lpstr>
      <vt:lpstr>Concluding Remarks[7]</vt:lpstr>
      <vt:lpstr>PowerPoint Presentation</vt:lpstr>
    </vt:vector>
  </TitlesOfParts>
  <Company>nnappa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من PowerPoint</dc:title>
  <dc:creator>dingo</dc:creator>
  <cp:lastModifiedBy>Bakri Hassan</cp:lastModifiedBy>
  <cp:revision>308</cp:revision>
  <dcterms:created xsi:type="dcterms:W3CDTF">2006-09-22T06:09:29Z</dcterms:created>
  <dcterms:modified xsi:type="dcterms:W3CDTF">2018-04-09T10:10:31Z</dcterms:modified>
  <cp:contentStatus/>
</cp:coreProperties>
</file>