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4" r:id="rId5"/>
    <p:sldId id="263" r:id="rId6"/>
    <p:sldId id="265" r:id="rId7"/>
    <p:sldId id="261" r:id="rId8"/>
    <p:sldId id="266" r:id="rId9"/>
    <p:sldId id="267" r:id="rId10"/>
    <p:sldId id="270" r:id="rId11"/>
    <p:sldId id="271" r:id="rId12"/>
    <p:sldId id="272" r:id="rId13"/>
    <p:sldId id="262" r:id="rId14"/>
    <p:sldId id="259" r:id="rId15"/>
    <p:sldId id="269" r:id="rId16"/>
    <p:sldId id="268" r:id="rId17"/>
    <p:sldId id="273" r:id="rId18"/>
    <p:sldId id="275" r:id="rId19"/>
    <p:sldId id="276" r:id="rId20"/>
    <p:sldId id="274" r:id="rId21"/>
    <p:sldId id="277" r:id="rId22"/>
    <p:sldId id="278" r:id="rId23"/>
    <p:sldId id="279" r:id="rId24"/>
    <p:sldId id="281" r:id="rId25"/>
    <p:sldId id="280" r:id="rId26"/>
    <p:sldId id="283" r:id="rId27"/>
    <p:sldId id="284" r:id="rId28"/>
    <p:sldId id="288" r:id="rId29"/>
    <p:sldId id="285" r:id="rId30"/>
    <p:sldId id="287" r:id="rId31"/>
    <p:sldId id="289" r:id="rId32"/>
    <p:sldId id="290"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3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D7B487-35C3-FE4A-9961-67FFD7FFDCD0}" type="datetimeFigureOut">
              <a:rPr lang="en-US" smtClean="0"/>
              <a:t>28/11/19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55164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7B487-35C3-FE4A-9961-67FFD7FFDCD0}" type="datetimeFigureOut">
              <a:rPr lang="en-US" smtClean="0"/>
              <a:t>28/11/19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329569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7B487-35C3-FE4A-9961-67FFD7FFDCD0}" type="datetimeFigureOut">
              <a:rPr lang="en-US" smtClean="0"/>
              <a:t>28/11/19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285836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7B487-35C3-FE4A-9961-67FFD7FFDCD0}" type="datetimeFigureOut">
              <a:rPr lang="en-US" smtClean="0"/>
              <a:t>28/11/19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213900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D7B487-35C3-FE4A-9961-67FFD7FFDCD0}" type="datetimeFigureOut">
              <a:rPr lang="en-US" smtClean="0"/>
              <a:t>28/11/19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191407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D7B487-35C3-FE4A-9961-67FFD7FFDCD0}" type="datetimeFigureOut">
              <a:rPr lang="en-US" smtClean="0"/>
              <a:t>28/11/19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142010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D7B487-35C3-FE4A-9961-67FFD7FFDCD0}" type="datetimeFigureOut">
              <a:rPr lang="en-US" smtClean="0"/>
              <a:t>28/11/19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4098564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D7B487-35C3-FE4A-9961-67FFD7FFDCD0}" type="datetimeFigureOut">
              <a:rPr lang="en-US" smtClean="0"/>
              <a:t>28/11/19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3986736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7B487-35C3-FE4A-9961-67FFD7FFDCD0}" type="datetimeFigureOut">
              <a:rPr lang="en-US" smtClean="0"/>
              <a:t>28/11/19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312572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7B487-35C3-FE4A-9961-67FFD7FFDCD0}" type="datetimeFigureOut">
              <a:rPr lang="en-US" smtClean="0"/>
              <a:t>28/11/19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162994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7B487-35C3-FE4A-9961-67FFD7FFDCD0}" type="datetimeFigureOut">
              <a:rPr lang="en-US" smtClean="0"/>
              <a:t>28/11/19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59BCB-38AD-0644-B7E7-982758DF9D23}" type="slidenum">
              <a:rPr lang="en-US" smtClean="0"/>
              <a:t>‹#›</a:t>
            </a:fld>
            <a:endParaRPr lang="en-US"/>
          </a:p>
        </p:txBody>
      </p:sp>
    </p:spTree>
    <p:extLst>
      <p:ext uri="{BB962C8B-B14F-4D97-AF65-F5344CB8AC3E}">
        <p14:creationId xmlns:p14="http://schemas.microsoft.com/office/powerpoint/2010/main" val="17113733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7B487-35C3-FE4A-9961-67FFD7FFDCD0}" type="datetimeFigureOut">
              <a:rPr lang="en-US" smtClean="0"/>
              <a:t>28/11/19 </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59BCB-38AD-0644-B7E7-982758DF9D23}" type="slidenum">
              <a:rPr lang="en-US" smtClean="0"/>
              <a:t>‹#›</a:t>
            </a:fld>
            <a:endParaRPr lang="en-US"/>
          </a:p>
        </p:txBody>
      </p:sp>
    </p:spTree>
    <p:extLst>
      <p:ext uri="{BB962C8B-B14F-4D97-AF65-F5344CB8AC3E}">
        <p14:creationId xmlns:p14="http://schemas.microsoft.com/office/powerpoint/2010/main" val="40096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Zohair Al aseri</a:t>
            </a:r>
            <a:endParaRPr lang="en-US" dirty="0"/>
          </a:p>
        </p:txBody>
      </p:sp>
      <p:sp>
        <p:nvSpPr>
          <p:cNvPr id="4" name="Title 1"/>
          <p:cNvSpPr>
            <a:spLocks noGrp="1"/>
          </p:cNvSpPr>
          <p:nvPr>
            <p:ph type="ctrTitle"/>
          </p:nvPr>
        </p:nvSpPr>
        <p:spPr/>
        <p:txBody>
          <a:bodyPr>
            <a:normAutofit fontScale="90000"/>
          </a:bodyPr>
          <a:lstStyle/>
          <a:p>
            <a:r>
              <a:rPr lang="en-US" dirty="0" smtClean="0"/>
              <a:t>Healthcare-associated infections (HAI)</a:t>
            </a:r>
            <a:br>
              <a:rPr lang="en-US" dirty="0" smtClean="0"/>
            </a:br>
            <a:endParaRPr lang="en-US" dirty="0"/>
          </a:p>
        </p:txBody>
      </p:sp>
    </p:spTree>
    <p:extLst>
      <p:ext uri="{BB962C8B-B14F-4D97-AF65-F5344CB8AC3E}">
        <p14:creationId xmlns:p14="http://schemas.microsoft.com/office/powerpoint/2010/main" val="1372729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Prevention:</a:t>
            </a:r>
          </a:p>
          <a:p>
            <a:endParaRPr lang="en-US" dirty="0" smtClean="0"/>
          </a:p>
          <a:p>
            <a:pPr marL="0" indent="0">
              <a:buNone/>
            </a:pPr>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2" name="Rectangle 1"/>
          <p:cNvSpPr/>
          <p:nvPr/>
        </p:nvSpPr>
        <p:spPr>
          <a:xfrm>
            <a:off x="457200" y="2586732"/>
            <a:ext cx="8495949" cy="3539431"/>
          </a:xfrm>
          <a:prstGeom prst="rect">
            <a:avLst/>
          </a:prstGeom>
        </p:spPr>
        <p:txBody>
          <a:bodyPr wrap="square">
            <a:spAutoFit/>
          </a:bodyPr>
          <a:lstStyle/>
          <a:p>
            <a:r>
              <a:rPr lang="en-US" sz="2800" dirty="0"/>
              <a:t>H</a:t>
            </a:r>
            <a:r>
              <a:rPr lang="en-US" sz="2800" dirty="0" smtClean="0"/>
              <a:t>and </a:t>
            </a:r>
            <a:r>
              <a:rPr lang="en-US" sz="2800" dirty="0"/>
              <a:t>hygiene is cited traditionally as the most important preventive measure. </a:t>
            </a:r>
            <a:endParaRPr lang="en-US" sz="2800" dirty="0" smtClean="0"/>
          </a:p>
          <a:p>
            <a:endParaRPr lang="en-US" sz="2800" dirty="0" smtClean="0"/>
          </a:p>
          <a:p>
            <a:r>
              <a:rPr lang="en-US" sz="2800" dirty="0" err="1" smtClean="0"/>
              <a:t>Sinkless</a:t>
            </a:r>
            <a:r>
              <a:rPr lang="en-US" sz="2800" dirty="0" smtClean="0"/>
              <a:t> </a:t>
            </a:r>
            <a:r>
              <a:rPr lang="en-US" sz="2800" dirty="0"/>
              <a:t>alcohol rubs are quick and highly effective and may improve hand condition since they contain emollients and allow the retention of natural protective oils that would be removed with repeated rinsing. </a:t>
            </a:r>
            <a:endParaRPr lang="en-US" sz="2800" dirty="0" smtClean="0"/>
          </a:p>
          <a:p>
            <a:endParaRPr lang="en-US" sz="2800" dirty="0"/>
          </a:p>
        </p:txBody>
      </p:sp>
    </p:spTree>
    <p:extLst>
      <p:ext uri="{BB962C8B-B14F-4D97-AF65-F5344CB8AC3E}">
        <p14:creationId xmlns:p14="http://schemas.microsoft.com/office/powerpoint/2010/main" val="2994868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Prevention:</a:t>
            </a:r>
          </a:p>
          <a:p>
            <a:endParaRPr lang="en-US" dirty="0" smtClean="0"/>
          </a:p>
          <a:p>
            <a:pPr marL="0" indent="0">
              <a:buNone/>
            </a:pPr>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2" name="Rectangle 1"/>
          <p:cNvSpPr/>
          <p:nvPr/>
        </p:nvSpPr>
        <p:spPr>
          <a:xfrm>
            <a:off x="457200" y="2693350"/>
            <a:ext cx="8495949" cy="2677656"/>
          </a:xfrm>
          <a:prstGeom prst="rect">
            <a:avLst/>
          </a:prstGeom>
        </p:spPr>
        <p:txBody>
          <a:bodyPr wrap="square">
            <a:spAutoFit/>
          </a:bodyPr>
          <a:lstStyle/>
          <a:p>
            <a:endParaRPr lang="en-US" sz="2800" dirty="0"/>
          </a:p>
          <a:p>
            <a:r>
              <a:rPr lang="en-US" sz="2800" dirty="0" smtClean="0"/>
              <a:t>Use </a:t>
            </a:r>
            <a:r>
              <a:rPr lang="en-US" sz="2800" dirty="0"/>
              <a:t>of alcohol hand rubs between patient contacts is recommended for all health care workers </a:t>
            </a:r>
          </a:p>
          <a:p>
            <a:endParaRPr lang="en-US" sz="2800" dirty="0" smtClean="0"/>
          </a:p>
          <a:p>
            <a:r>
              <a:rPr lang="en-US" sz="2800" dirty="0" smtClean="0"/>
              <a:t>Except in case C </a:t>
            </a:r>
            <a:r>
              <a:rPr lang="en-US" sz="2800" dirty="0" err="1"/>
              <a:t>difficile</a:t>
            </a:r>
            <a:r>
              <a:rPr lang="en-US" sz="2800" dirty="0" smtClean="0">
                <a:effectLst/>
              </a:rPr>
              <a:t> </a:t>
            </a:r>
            <a:r>
              <a:rPr lang="en-US" sz="2800" dirty="0" smtClean="0"/>
              <a:t>(spores </a:t>
            </a:r>
            <a:r>
              <a:rPr lang="en-US" sz="2800" dirty="0"/>
              <a:t>resist killing by </a:t>
            </a:r>
            <a:r>
              <a:rPr lang="en-US" sz="2800" dirty="0" smtClean="0"/>
              <a:t>alcohol) washing </a:t>
            </a:r>
            <a:r>
              <a:rPr lang="en-US" sz="2800" dirty="0"/>
              <a:t>with soap and running water is recommended. </a:t>
            </a:r>
          </a:p>
        </p:txBody>
      </p:sp>
    </p:spTree>
    <p:extLst>
      <p:ext uri="{BB962C8B-B14F-4D97-AF65-F5344CB8AC3E}">
        <p14:creationId xmlns:p14="http://schemas.microsoft.com/office/powerpoint/2010/main" val="323683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Prevention:</a:t>
            </a:r>
          </a:p>
          <a:p>
            <a:endParaRPr lang="en-US" dirty="0" smtClean="0"/>
          </a:p>
          <a:p>
            <a:pPr marL="0" indent="0">
              <a:buNone/>
            </a:pPr>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4" name="Rectangle 3"/>
          <p:cNvSpPr/>
          <p:nvPr/>
        </p:nvSpPr>
        <p:spPr>
          <a:xfrm>
            <a:off x="457200" y="2413338"/>
            <a:ext cx="8686800" cy="2677656"/>
          </a:xfrm>
          <a:prstGeom prst="rect">
            <a:avLst/>
          </a:prstGeom>
        </p:spPr>
        <p:txBody>
          <a:bodyPr wrap="square">
            <a:spAutoFit/>
          </a:bodyPr>
          <a:lstStyle/>
          <a:p>
            <a:r>
              <a:rPr lang="en-US" sz="2800" dirty="0" smtClean="0">
                <a:solidFill>
                  <a:srgbClr val="0000FF"/>
                </a:solidFill>
              </a:rPr>
              <a:t>Important Measures</a:t>
            </a:r>
          </a:p>
          <a:p>
            <a:pPr marL="457200" indent="-457200">
              <a:buFont typeface="Arial"/>
              <a:buChar char="•"/>
            </a:pPr>
            <a:r>
              <a:rPr lang="en-US" sz="2800" dirty="0"/>
              <a:t>D</a:t>
            </a:r>
            <a:r>
              <a:rPr lang="en-US" sz="2800" dirty="0" smtClean="0"/>
              <a:t>esign </a:t>
            </a:r>
            <a:r>
              <a:rPr lang="en-US" sz="2800" dirty="0"/>
              <a:t>of </a:t>
            </a:r>
            <a:r>
              <a:rPr lang="en-US" sz="2800" dirty="0" smtClean="0"/>
              <a:t>devices</a:t>
            </a:r>
            <a:r>
              <a:rPr lang="en-US" sz="2800" dirty="0"/>
              <a:t>. </a:t>
            </a:r>
            <a:endParaRPr lang="en-US" sz="2800" dirty="0" smtClean="0"/>
          </a:p>
          <a:p>
            <a:pPr marL="457200" indent="-457200">
              <a:buFont typeface="Arial"/>
              <a:buChar char="•"/>
            </a:pPr>
            <a:r>
              <a:rPr lang="en-US" sz="2800" dirty="0" smtClean="0"/>
              <a:t>Intensive </a:t>
            </a:r>
            <a:r>
              <a:rPr lang="en-US" sz="2800" dirty="0"/>
              <a:t>education, </a:t>
            </a:r>
            <a:endParaRPr lang="en-US" sz="2800" dirty="0" smtClean="0"/>
          </a:p>
          <a:p>
            <a:pPr marL="457200" indent="-457200">
              <a:buFont typeface="Arial"/>
              <a:buChar char="•"/>
            </a:pPr>
            <a:r>
              <a:rPr lang="en-US" sz="2800" dirty="0" smtClean="0"/>
              <a:t>bundling </a:t>
            </a:r>
            <a:r>
              <a:rPr lang="en-US" sz="2800" dirty="0"/>
              <a:t>of evidence-based </a:t>
            </a:r>
            <a:r>
              <a:rPr lang="en-US" sz="2800" dirty="0" smtClean="0"/>
              <a:t>interventions</a:t>
            </a:r>
          </a:p>
          <a:p>
            <a:pPr marL="457200" indent="-457200">
              <a:buFont typeface="Arial"/>
              <a:buChar char="•"/>
            </a:pPr>
            <a:r>
              <a:rPr lang="en-US" sz="2800" dirty="0"/>
              <a:t>U</a:t>
            </a:r>
            <a:r>
              <a:rPr lang="en-US" sz="2800" dirty="0" smtClean="0"/>
              <a:t>se </a:t>
            </a:r>
            <a:r>
              <a:rPr lang="en-US" sz="2800" dirty="0"/>
              <a:t>of checklists to facilitate adherence </a:t>
            </a:r>
          </a:p>
          <a:p>
            <a:pPr marL="457200" indent="-457200">
              <a:buFont typeface="Arial"/>
              <a:buChar char="•"/>
            </a:pPr>
            <a:r>
              <a:rPr lang="en-US" sz="2800" dirty="0" smtClean="0"/>
              <a:t>Earlier </a:t>
            </a:r>
            <a:r>
              <a:rPr lang="en-US" sz="2800" dirty="0"/>
              <a:t>removal of invasive devices.</a:t>
            </a:r>
            <a:r>
              <a:rPr lang="en-US" sz="2800" dirty="0" smtClean="0">
                <a:effectLst/>
              </a:rPr>
              <a:t> </a:t>
            </a:r>
            <a:endParaRPr lang="en-US" sz="2800" dirty="0"/>
          </a:p>
        </p:txBody>
      </p:sp>
    </p:spTree>
    <p:extLst>
      <p:ext uri="{BB962C8B-B14F-4D97-AF65-F5344CB8AC3E}">
        <p14:creationId xmlns:p14="http://schemas.microsoft.com/office/powerpoint/2010/main" val="1346453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Settings:</a:t>
            </a:r>
          </a:p>
          <a:p>
            <a:endParaRPr lang="en-US" dirty="0" smtClean="0"/>
          </a:p>
          <a:p>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2" name="Rectangle 1"/>
          <p:cNvSpPr/>
          <p:nvPr/>
        </p:nvSpPr>
        <p:spPr>
          <a:xfrm>
            <a:off x="1029113" y="2386578"/>
            <a:ext cx="7657687" cy="3970318"/>
          </a:xfrm>
          <a:prstGeom prst="rect">
            <a:avLst/>
          </a:prstGeom>
        </p:spPr>
        <p:txBody>
          <a:bodyPr wrap="square">
            <a:spAutoFit/>
          </a:bodyPr>
          <a:lstStyle/>
          <a:p>
            <a:r>
              <a:rPr lang="en-US" sz="2800" dirty="0" smtClean="0"/>
              <a:t>HAIs occur in all types of care settings, including:</a:t>
            </a:r>
          </a:p>
          <a:p>
            <a:endParaRPr lang="en-US" sz="2800" dirty="0" smtClean="0"/>
          </a:p>
          <a:p>
            <a:r>
              <a:rPr lang="en-US" sz="2800" dirty="0" smtClean="0"/>
              <a:t>Acute care hospitals</a:t>
            </a:r>
          </a:p>
          <a:p>
            <a:r>
              <a:rPr lang="en-US" sz="2800" dirty="0" smtClean="0"/>
              <a:t>Ambulatory surgical centers</a:t>
            </a:r>
          </a:p>
          <a:p>
            <a:r>
              <a:rPr lang="en-US" sz="2800" dirty="0" smtClean="0"/>
              <a:t>Dialysis facilities</a:t>
            </a:r>
          </a:p>
          <a:p>
            <a:r>
              <a:rPr lang="en-US" sz="2800" dirty="0" smtClean="0"/>
              <a:t>Outpatient care (e.g., physicians' offices and health care clinics)</a:t>
            </a:r>
          </a:p>
          <a:p>
            <a:r>
              <a:rPr lang="en-US" sz="2800" dirty="0" smtClean="0"/>
              <a:t>Long-term care facilities (e.g., nursing homes and rehabilitation facilities)</a:t>
            </a:r>
            <a:endParaRPr lang="en-US" sz="2800" dirty="0"/>
          </a:p>
        </p:txBody>
      </p:sp>
    </p:spTree>
    <p:extLst>
      <p:ext uri="{BB962C8B-B14F-4D97-AF65-F5344CB8AC3E}">
        <p14:creationId xmlns:p14="http://schemas.microsoft.com/office/powerpoint/2010/main" val="3534969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00FF"/>
                </a:solidFill>
              </a:rPr>
              <a:t>Catheter-associated Urinary Tract Infections (CAUTI)</a:t>
            </a:r>
            <a:br>
              <a:rPr lang="en-US" sz="3600" dirty="0" smtClean="0">
                <a:solidFill>
                  <a:srgbClr val="0000FF"/>
                </a:solidFill>
              </a:rPr>
            </a:br>
            <a:endParaRPr lang="en-US" sz="3600" dirty="0">
              <a:solidFill>
                <a:srgbClr val="0000FF"/>
              </a:solidFill>
            </a:endParaRPr>
          </a:p>
        </p:txBody>
      </p:sp>
      <p:sp>
        <p:nvSpPr>
          <p:cNvPr id="4" name="Rectangle 3"/>
          <p:cNvSpPr/>
          <p:nvPr/>
        </p:nvSpPr>
        <p:spPr>
          <a:xfrm>
            <a:off x="457200" y="2413338"/>
            <a:ext cx="8229600" cy="2677656"/>
          </a:xfrm>
          <a:prstGeom prst="rect">
            <a:avLst/>
          </a:prstGeom>
        </p:spPr>
        <p:txBody>
          <a:bodyPr wrap="square">
            <a:spAutoFit/>
          </a:bodyPr>
          <a:lstStyle/>
          <a:p>
            <a:r>
              <a:rPr lang="en-US" sz="2800" dirty="0" smtClean="0"/>
              <a:t>A urinary tract infection (UTI) is an infection involving any part of the urinary system, including urethra, bladder, ureters, and kidney.</a:t>
            </a:r>
          </a:p>
          <a:p>
            <a:endParaRPr lang="en-US" sz="2800" dirty="0"/>
          </a:p>
          <a:p>
            <a:r>
              <a:rPr lang="en-US" sz="2800" dirty="0" smtClean="0"/>
              <a:t> UTIs are the most common type of healthcare-associated infection</a:t>
            </a:r>
            <a:endParaRPr lang="en-US" sz="2800" dirty="0"/>
          </a:p>
        </p:txBody>
      </p:sp>
      <p:sp>
        <p:nvSpPr>
          <p:cNvPr id="5" name="Rectangle 4"/>
          <p:cNvSpPr/>
          <p:nvPr/>
        </p:nvSpPr>
        <p:spPr>
          <a:xfrm>
            <a:off x="457200" y="5758178"/>
            <a:ext cx="6404443" cy="523220"/>
          </a:xfrm>
          <a:prstGeom prst="rect">
            <a:avLst/>
          </a:prstGeom>
        </p:spPr>
        <p:txBody>
          <a:bodyPr wrap="none">
            <a:spAutoFit/>
          </a:bodyPr>
          <a:lstStyle/>
          <a:p>
            <a:r>
              <a:rPr lang="en-US" sz="2800" dirty="0" smtClean="0"/>
              <a:t>75% are associated with a urinary catheter</a:t>
            </a:r>
            <a:endParaRPr lang="en-US" sz="2800" dirty="0"/>
          </a:p>
        </p:txBody>
      </p:sp>
    </p:spTree>
    <p:extLst>
      <p:ext uri="{BB962C8B-B14F-4D97-AF65-F5344CB8AC3E}">
        <p14:creationId xmlns:p14="http://schemas.microsoft.com/office/powerpoint/2010/main" val="1770605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00FF"/>
                </a:solidFill>
              </a:rPr>
              <a:t>Catheter-associated Urinary Tract Infections (CAUTI)</a:t>
            </a:r>
            <a:br>
              <a:rPr lang="en-US" sz="3600" dirty="0" smtClean="0">
                <a:solidFill>
                  <a:srgbClr val="0000FF"/>
                </a:solidFill>
              </a:rPr>
            </a:br>
            <a:endParaRPr lang="en-US" sz="3600" dirty="0">
              <a:solidFill>
                <a:srgbClr val="0000FF"/>
              </a:solidFill>
            </a:endParaRPr>
          </a:p>
        </p:txBody>
      </p:sp>
      <p:sp>
        <p:nvSpPr>
          <p:cNvPr id="4" name="Rectangle 3"/>
          <p:cNvSpPr/>
          <p:nvPr/>
        </p:nvSpPr>
        <p:spPr>
          <a:xfrm>
            <a:off x="1062804" y="2551837"/>
            <a:ext cx="7623996" cy="3108544"/>
          </a:xfrm>
          <a:prstGeom prst="rect">
            <a:avLst/>
          </a:prstGeom>
        </p:spPr>
        <p:txBody>
          <a:bodyPr wrap="square">
            <a:spAutoFit/>
          </a:bodyPr>
          <a:lstStyle/>
          <a:p>
            <a:r>
              <a:rPr lang="en-US" sz="2800" dirty="0" smtClean="0"/>
              <a:t>The most common clinical presentation is fever with a positive urine culture result, without other localizing findings. </a:t>
            </a:r>
          </a:p>
          <a:p>
            <a:endParaRPr lang="en-US" sz="2800" dirty="0"/>
          </a:p>
          <a:p>
            <a:r>
              <a:rPr lang="en-US" sz="2800" dirty="0" smtClean="0"/>
              <a:t>However, given the high prevalence of </a:t>
            </a:r>
            <a:r>
              <a:rPr lang="en-US" sz="2800" dirty="0" err="1" smtClean="0"/>
              <a:t>bacteriuria</a:t>
            </a:r>
            <a:r>
              <a:rPr lang="en-US" sz="2800" dirty="0" smtClean="0"/>
              <a:t> in patients with an indwelling catheter in place, this definition lacks specificity.</a:t>
            </a:r>
            <a:endParaRPr lang="en-US" sz="2800" dirty="0"/>
          </a:p>
        </p:txBody>
      </p:sp>
    </p:spTree>
    <p:extLst>
      <p:ext uri="{BB962C8B-B14F-4D97-AF65-F5344CB8AC3E}">
        <p14:creationId xmlns:p14="http://schemas.microsoft.com/office/powerpoint/2010/main" val="3683484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00FF"/>
                </a:solidFill>
              </a:rPr>
              <a:t>Catheter-associated Urinary Tract Infections (CAUTI)</a:t>
            </a:r>
            <a:br>
              <a:rPr lang="en-US" sz="3600" dirty="0" smtClean="0">
                <a:solidFill>
                  <a:srgbClr val="0000FF"/>
                </a:solidFill>
              </a:rPr>
            </a:br>
            <a:endParaRPr lang="en-US" sz="3600" dirty="0">
              <a:solidFill>
                <a:srgbClr val="0000FF"/>
              </a:solidFill>
            </a:endParaRPr>
          </a:p>
        </p:txBody>
      </p:sp>
      <p:sp>
        <p:nvSpPr>
          <p:cNvPr id="3" name="Rectangle 2"/>
          <p:cNvSpPr/>
          <p:nvPr/>
        </p:nvSpPr>
        <p:spPr>
          <a:xfrm>
            <a:off x="756599" y="2136339"/>
            <a:ext cx="7590298" cy="2677656"/>
          </a:xfrm>
          <a:prstGeom prst="rect">
            <a:avLst/>
          </a:prstGeom>
        </p:spPr>
        <p:txBody>
          <a:bodyPr wrap="square">
            <a:spAutoFit/>
          </a:bodyPr>
          <a:lstStyle/>
          <a:p>
            <a:r>
              <a:rPr lang="en-US" sz="2800" dirty="0" smtClean="0"/>
              <a:t>Between 15-25% of hospitalized patients receive urinary catheters during their hospital stay.  </a:t>
            </a:r>
          </a:p>
          <a:p>
            <a:endParaRPr lang="en-US" sz="2800" dirty="0"/>
          </a:p>
          <a:p>
            <a:r>
              <a:rPr lang="en-US" sz="2800" dirty="0"/>
              <a:t>M</a:t>
            </a:r>
            <a:r>
              <a:rPr lang="en-US" sz="2800" dirty="0" smtClean="0"/>
              <a:t>ost important risk factor for developing a catheter-associated UTI (CAUTI) is prolonged use of the urinary catheter.  </a:t>
            </a:r>
          </a:p>
        </p:txBody>
      </p:sp>
    </p:spTree>
    <p:extLst>
      <p:ext uri="{BB962C8B-B14F-4D97-AF65-F5344CB8AC3E}">
        <p14:creationId xmlns:p14="http://schemas.microsoft.com/office/powerpoint/2010/main" val="248222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00FF"/>
                </a:solidFill>
              </a:rPr>
              <a:t>Catheter-associated Urinary Tract Infections (CAUTI)</a:t>
            </a:r>
            <a:br>
              <a:rPr lang="en-US" sz="3600" dirty="0" smtClean="0">
                <a:solidFill>
                  <a:srgbClr val="0000FF"/>
                </a:solidFill>
              </a:rPr>
            </a:br>
            <a:endParaRPr lang="en-US" sz="3600" dirty="0">
              <a:solidFill>
                <a:srgbClr val="0000FF"/>
              </a:solidFill>
            </a:endParaRPr>
          </a:p>
        </p:txBody>
      </p:sp>
      <p:sp>
        <p:nvSpPr>
          <p:cNvPr id="4" name="Rectangle 3"/>
          <p:cNvSpPr/>
          <p:nvPr/>
        </p:nvSpPr>
        <p:spPr>
          <a:xfrm>
            <a:off x="756598" y="1417638"/>
            <a:ext cx="8134661" cy="3600986"/>
          </a:xfrm>
          <a:prstGeom prst="rect">
            <a:avLst/>
          </a:prstGeom>
        </p:spPr>
        <p:txBody>
          <a:bodyPr wrap="square">
            <a:spAutoFit/>
          </a:bodyPr>
          <a:lstStyle/>
          <a:p>
            <a:r>
              <a:rPr lang="en-US" sz="3200" i="1" u="sng" dirty="0">
                <a:solidFill>
                  <a:srgbClr val="0000FF"/>
                </a:solidFill>
              </a:rPr>
              <a:t>Treatment </a:t>
            </a:r>
            <a:endParaRPr lang="en-US" sz="3200" i="1" u="sng" dirty="0" smtClean="0">
              <a:solidFill>
                <a:srgbClr val="0000FF"/>
              </a:solidFill>
            </a:endParaRPr>
          </a:p>
          <a:p>
            <a:endParaRPr lang="en-US" sz="2800" dirty="0"/>
          </a:p>
          <a:p>
            <a:r>
              <a:rPr lang="en-US" sz="2800" dirty="0"/>
              <a:t>B</a:t>
            </a:r>
            <a:r>
              <a:rPr lang="en-US" sz="2800" dirty="0" smtClean="0"/>
              <a:t>ased </a:t>
            </a:r>
            <a:r>
              <a:rPr lang="en-US" sz="2800" dirty="0"/>
              <a:t>on the results of quantitative urine </a:t>
            </a:r>
            <a:r>
              <a:rPr lang="en-US" sz="2800" dirty="0" smtClean="0"/>
              <a:t>cultures. </a:t>
            </a:r>
            <a:endParaRPr lang="ar-sa" sz="2800" dirty="0" smtClean="0"/>
          </a:p>
          <a:p>
            <a:endParaRPr lang="ar-sa" sz="2800" dirty="0" smtClean="0"/>
          </a:p>
          <a:p>
            <a:r>
              <a:rPr lang="en-US" sz="2800" dirty="0" smtClean="0"/>
              <a:t>The </a:t>
            </a:r>
            <a:r>
              <a:rPr lang="en-US" sz="2800" dirty="0"/>
              <a:t>most common pathogens are Escherichia coli, nosocomial gram-negative bacilli, enterococci, and Candida. </a:t>
            </a:r>
            <a:endParaRPr lang="ar-sa" sz="2800" dirty="0" smtClean="0"/>
          </a:p>
          <a:p>
            <a:endParaRPr lang="ar-sa" sz="2800" dirty="0" smtClean="0"/>
          </a:p>
        </p:txBody>
      </p:sp>
    </p:spTree>
    <p:extLst>
      <p:ext uri="{BB962C8B-B14F-4D97-AF65-F5344CB8AC3E}">
        <p14:creationId xmlns:p14="http://schemas.microsoft.com/office/powerpoint/2010/main" val="2275449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00FF"/>
                </a:solidFill>
              </a:rPr>
              <a:t>Catheter-associated Urinary Tract Infections (CAUTI)</a:t>
            </a:r>
            <a:br>
              <a:rPr lang="en-US" sz="3600" dirty="0" smtClean="0">
                <a:solidFill>
                  <a:srgbClr val="0000FF"/>
                </a:solidFill>
              </a:rPr>
            </a:br>
            <a:endParaRPr lang="en-US" sz="3600" dirty="0">
              <a:solidFill>
                <a:srgbClr val="0000FF"/>
              </a:solidFill>
            </a:endParaRPr>
          </a:p>
        </p:txBody>
      </p:sp>
      <p:sp>
        <p:nvSpPr>
          <p:cNvPr id="4" name="Rectangle 3"/>
          <p:cNvSpPr/>
          <p:nvPr/>
        </p:nvSpPr>
        <p:spPr>
          <a:xfrm>
            <a:off x="756598" y="1417638"/>
            <a:ext cx="8134661" cy="4401205"/>
          </a:xfrm>
          <a:prstGeom prst="rect">
            <a:avLst/>
          </a:prstGeom>
        </p:spPr>
        <p:txBody>
          <a:bodyPr wrap="square">
            <a:spAutoFit/>
          </a:bodyPr>
          <a:lstStyle/>
          <a:p>
            <a:endParaRPr lang="ar-sa" sz="2800" dirty="0" smtClean="0"/>
          </a:p>
          <a:p>
            <a:r>
              <a:rPr lang="en-US" sz="2800" i="1" u="sng" dirty="0" smtClean="0">
                <a:solidFill>
                  <a:srgbClr val="0000FF"/>
                </a:solidFill>
              </a:rPr>
              <a:t>Treatment </a:t>
            </a:r>
          </a:p>
          <a:p>
            <a:r>
              <a:rPr lang="en-US" sz="2800" dirty="0" smtClean="0"/>
              <a:t>For </a:t>
            </a:r>
            <a:r>
              <a:rPr lang="en-US" sz="2800" dirty="0"/>
              <a:t>suspected UTI in the setting of chronic catheterization (especially in women), it is useful to replace the bladder catheter and to obtain a freshly voided urine specimen. </a:t>
            </a:r>
            <a:endParaRPr lang="ar-sa" sz="2800" dirty="0" smtClean="0"/>
          </a:p>
          <a:p>
            <a:endParaRPr lang="ar-sa" sz="2800" dirty="0"/>
          </a:p>
          <a:p>
            <a:r>
              <a:rPr lang="ar-sa" sz="2800" dirty="0" smtClean="0"/>
              <a:t>ٍٍٍ</a:t>
            </a:r>
            <a:r>
              <a:rPr lang="en-US" sz="2800" dirty="0" smtClean="0"/>
              <a:t>Repeat </a:t>
            </a:r>
            <a:r>
              <a:rPr lang="en-US" sz="2800" dirty="0"/>
              <a:t>the culture to verify the persistence of infection. </a:t>
            </a:r>
            <a:endParaRPr lang="en-US" sz="2800" dirty="0" smtClean="0"/>
          </a:p>
          <a:p>
            <a:endParaRPr lang="en-US" sz="2800" dirty="0"/>
          </a:p>
        </p:txBody>
      </p:sp>
    </p:spTree>
    <p:extLst>
      <p:ext uri="{BB962C8B-B14F-4D97-AF65-F5344CB8AC3E}">
        <p14:creationId xmlns:p14="http://schemas.microsoft.com/office/powerpoint/2010/main" val="1769097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00FF"/>
                </a:solidFill>
              </a:rPr>
              <a:t>Catheter-associated Urinary Tract Infections (CAUTI)</a:t>
            </a:r>
            <a:br>
              <a:rPr lang="en-US" sz="3600" dirty="0" smtClean="0">
                <a:solidFill>
                  <a:srgbClr val="0000FF"/>
                </a:solidFill>
              </a:rPr>
            </a:br>
            <a:endParaRPr lang="en-US" sz="3600" dirty="0">
              <a:solidFill>
                <a:srgbClr val="0000FF"/>
              </a:solidFill>
            </a:endParaRPr>
          </a:p>
        </p:txBody>
      </p:sp>
      <p:sp>
        <p:nvSpPr>
          <p:cNvPr id="4" name="Rectangle 3"/>
          <p:cNvSpPr/>
          <p:nvPr/>
        </p:nvSpPr>
        <p:spPr>
          <a:xfrm>
            <a:off x="756598" y="1417638"/>
            <a:ext cx="8134661" cy="4832093"/>
          </a:xfrm>
          <a:prstGeom prst="rect">
            <a:avLst/>
          </a:prstGeom>
        </p:spPr>
        <p:txBody>
          <a:bodyPr wrap="square">
            <a:spAutoFit/>
          </a:bodyPr>
          <a:lstStyle/>
          <a:p>
            <a:endParaRPr lang="ar-sa" sz="2800" dirty="0" smtClean="0"/>
          </a:p>
          <a:p>
            <a:r>
              <a:rPr lang="en-US" sz="2800" i="1" u="sng" dirty="0" smtClean="0">
                <a:solidFill>
                  <a:srgbClr val="0000FF"/>
                </a:solidFill>
              </a:rPr>
              <a:t>Treatment </a:t>
            </a:r>
          </a:p>
          <a:p>
            <a:endParaRPr lang="en-US" sz="2800" dirty="0"/>
          </a:p>
          <a:p>
            <a:r>
              <a:rPr lang="en-US" sz="2800" dirty="0" smtClean="0"/>
              <a:t>Staphylococcus </a:t>
            </a:r>
            <a:r>
              <a:rPr lang="en-US" sz="2800" dirty="0" err="1"/>
              <a:t>aureus</a:t>
            </a:r>
            <a:r>
              <a:rPr lang="en-US" sz="2800" dirty="0"/>
              <a:t> from urine cultures may result from </a:t>
            </a:r>
            <a:r>
              <a:rPr lang="en-US" sz="2800" dirty="0" err="1"/>
              <a:t>hematogenous</a:t>
            </a:r>
            <a:r>
              <a:rPr lang="en-US" sz="2800" dirty="0"/>
              <a:t> seeding and indicate an occult systemic infection. </a:t>
            </a:r>
            <a:endParaRPr lang="en-US" sz="2800" dirty="0" smtClean="0"/>
          </a:p>
          <a:p>
            <a:endParaRPr lang="en-US" sz="2800" dirty="0"/>
          </a:p>
          <a:p>
            <a:r>
              <a:rPr lang="en-US" sz="2800" dirty="0"/>
              <a:t>T</a:t>
            </a:r>
            <a:r>
              <a:rPr lang="en-US" sz="2800" dirty="0" smtClean="0"/>
              <a:t>reatment </a:t>
            </a:r>
            <a:r>
              <a:rPr lang="en-US" sz="2800" dirty="0"/>
              <a:t>of </a:t>
            </a:r>
            <a:r>
              <a:rPr lang="en-US" sz="2800" dirty="0" err="1"/>
              <a:t>candiduria</a:t>
            </a:r>
            <a:r>
              <a:rPr lang="en-US" sz="2800" dirty="0"/>
              <a:t> is often unsuccessful and is recommended only when there is upper-pole or bladder-wall invasion, obstruction, neutropenia, or immunosuppression. </a:t>
            </a:r>
          </a:p>
        </p:txBody>
      </p:sp>
    </p:spTree>
    <p:extLst>
      <p:ext uri="{BB962C8B-B14F-4D97-AF65-F5344CB8AC3E}">
        <p14:creationId xmlns:p14="http://schemas.microsoft.com/office/powerpoint/2010/main" val="328983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Healthcare-associated infections (HAI)</a:t>
            </a:r>
            <a:br>
              <a:rPr lang="en-US" dirty="0" smtClean="0"/>
            </a:br>
            <a:endParaRPr lang="en-US" dirty="0"/>
          </a:p>
        </p:txBody>
      </p:sp>
      <p:sp>
        <p:nvSpPr>
          <p:cNvPr id="3" name="Content Placeholder 2"/>
          <p:cNvSpPr>
            <a:spLocks noGrp="1"/>
          </p:cNvSpPr>
          <p:nvPr>
            <p:ph idx="1"/>
          </p:nvPr>
        </p:nvSpPr>
        <p:spPr>
          <a:xfrm>
            <a:off x="457200" y="1600200"/>
            <a:ext cx="5146519" cy="4525963"/>
          </a:xfrm>
        </p:spPr>
        <p:txBody>
          <a:bodyPr>
            <a:normAutofit fontScale="92500" lnSpcReduction="20000"/>
          </a:bodyPr>
          <a:lstStyle/>
          <a:p>
            <a:r>
              <a:rPr lang="en-US" dirty="0" smtClean="0">
                <a:solidFill>
                  <a:srgbClr val="000000"/>
                </a:solidFill>
              </a:rPr>
              <a:t>Objective</a:t>
            </a:r>
          </a:p>
          <a:p>
            <a:r>
              <a:rPr lang="en-US" dirty="0" smtClean="0">
                <a:solidFill>
                  <a:srgbClr val="000000"/>
                </a:solidFill>
              </a:rPr>
              <a:t>Healthcare-associated infections (HAI)</a:t>
            </a:r>
          </a:p>
          <a:p>
            <a:r>
              <a:rPr lang="en-US" dirty="0" smtClean="0">
                <a:solidFill>
                  <a:srgbClr val="000000"/>
                </a:solidFill>
              </a:rPr>
              <a:t>Types</a:t>
            </a:r>
          </a:p>
          <a:p>
            <a:r>
              <a:rPr lang="en-US" dirty="0" smtClean="0">
                <a:solidFill>
                  <a:srgbClr val="000000"/>
                </a:solidFill>
              </a:rPr>
              <a:t>Catheter-associated Urinary Tract Infections (CAUTI)</a:t>
            </a:r>
          </a:p>
          <a:p>
            <a:r>
              <a:rPr lang="en-US" dirty="0" smtClean="0">
                <a:solidFill>
                  <a:srgbClr val="000000"/>
                </a:solidFill>
              </a:rPr>
              <a:t>Ventilator- associated pneumonia </a:t>
            </a:r>
          </a:p>
          <a:p>
            <a:r>
              <a:rPr lang="en-US" dirty="0" smtClean="0">
                <a:solidFill>
                  <a:srgbClr val="000000"/>
                </a:solidFill>
              </a:rPr>
              <a:t>I</a:t>
            </a:r>
            <a:r>
              <a:rPr lang="en-US" dirty="0" smtClean="0">
                <a:solidFill>
                  <a:srgbClr val="000000"/>
                </a:solidFill>
              </a:rPr>
              <a:t>nfections related to vascular access and monitoring </a:t>
            </a:r>
          </a:p>
        </p:txBody>
      </p:sp>
      <p:sp>
        <p:nvSpPr>
          <p:cNvPr id="4" name="Rectangle 3"/>
          <p:cNvSpPr/>
          <p:nvPr/>
        </p:nvSpPr>
        <p:spPr>
          <a:xfrm>
            <a:off x="5373885" y="2541052"/>
            <a:ext cx="3787422" cy="2074414"/>
          </a:xfrm>
          <a:prstGeom prst="rect">
            <a:avLst/>
          </a:prstGeom>
        </p:spPr>
        <p:txBody>
          <a:bodyPr wrap="square">
            <a:spAutoFit/>
          </a:bodyPr>
          <a:lstStyle/>
          <a:p>
            <a:pPr marL="742950" lvl="1" indent="-285750">
              <a:spcBef>
                <a:spcPct val="20000"/>
              </a:spcBef>
              <a:buFont typeface="Arial"/>
              <a:buChar char="–"/>
            </a:pPr>
            <a:r>
              <a:rPr lang="en-US" sz="2800" dirty="0">
                <a:solidFill>
                  <a:prstClr val="black"/>
                </a:solidFill>
              </a:rPr>
              <a:t>Definition</a:t>
            </a:r>
          </a:p>
          <a:p>
            <a:pPr marL="742950" lvl="1" indent="-285750">
              <a:spcBef>
                <a:spcPct val="20000"/>
              </a:spcBef>
              <a:buFont typeface="Arial"/>
              <a:buChar char="–"/>
            </a:pPr>
            <a:r>
              <a:rPr lang="en-US" sz="2800" dirty="0">
                <a:solidFill>
                  <a:prstClr val="black"/>
                </a:solidFill>
              </a:rPr>
              <a:t>Diagnosis</a:t>
            </a:r>
          </a:p>
          <a:p>
            <a:pPr marL="742950" lvl="1" indent="-285750">
              <a:spcBef>
                <a:spcPct val="20000"/>
              </a:spcBef>
              <a:buFont typeface="Arial"/>
              <a:buChar char="–"/>
            </a:pPr>
            <a:r>
              <a:rPr lang="en-US" sz="2800" dirty="0">
                <a:solidFill>
                  <a:prstClr val="black"/>
                </a:solidFill>
              </a:rPr>
              <a:t>Risk factor</a:t>
            </a:r>
          </a:p>
          <a:p>
            <a:pPr marL="742950" lvl="1" indent="-285750">
              <a:spcBef>
                <a:spcPct val="20000"/>
              </a:spcBef>
              <a:buFont typeface="Arial"/>
              <a:buChar char="–"/>
            </a:pPr>
            <a:r>
              <a:rPr lang="en-US" sz="2800" dirty="0">
                <a:solidFill>
                  <a:prstClr val="black"/>
                </a:solidFill>
              </a:rPr>
              <a:t>Prevention</a:t>
            </a:r>
          </a:p>
        </p:txBody>
      </p:sp>
    </p:spTree>
    <p:extLst>
      <p:ext uri="{BB962C8B-B14F-4D97-AF65-F5344CB8AC3E}">
        <p14:creationId xmlns:p14="http://schemas.microsoft.com/office/powerpoint/2010/main" val="2283355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00FF"/>
                </a:solidFill>
              </a:rPr>
              <a:t>Catheter-associated Urinary Tract Infections (CAUTI)</a:t>
            </a:r>
            <a:br>
              <a:rPr lang="en-US" sz="3600" dirty="0" smtClean="0">
                <a:solidFill>
                  <a:srgbClr val="0000FF"/>
                </a:solidFill>
              </a:rPr>
            </a:br>
            <a:endParaRPr lang="en-US" sz="3600" dirty="0">
              <a:solidFill>
                <a:srgbClr val="0000FF"/>
              </a:solidFill>
            </a:endParaRPr>
          </a:p>
        </p:txBody>
      </p:sp>
      <p:sp>
        <p:nvSpPr>
          <p:cNvPr id="3" name="Rectangle 2"/>
          <p:cNvSpPr/>
          <p:nvPr/>
        </p:nvSpPr>
        <p:spPr>
          <a:xfrm>
            <a:off x="756599" y="2136339"/>
            <a:ext cx="7590298" cy="3539431"/>
          </a:xfrm>
          <a:prstGeom prst="rect">
            <a:avLst/>
          </a:prstGeom>
        </p:spPr>
        <p:txBody>
          <a:bodyPr wrap="square">
            <a:spAutoFit/>
          </a:bodyPr>
          <a:lstStyle/>
          <a:p>
            <a:endParaRPr lang="en-US" sz="2800" dirty="0"/>
          </a:p>
          <a:p>
            <a:r>
              <a:rPr lang="en-US" sz="2800" dirty="0" smtClean="0">
                <a:solidFill>
                  <a:srgbClr val="0000FF"/>
                </a:solidFill>
              </a:rPr>
              <a:t>Prevention:</a:t>
            </a:r>
          </a:p>
          <a:p>
            <a:endParaRPr lang="en-US" sz="2800" dirty="0">
              <a:solidFill>
                <a:srgbClr val="0000FF"/>
              </a:solidFill>
            </a:endParaRPr>
          </a:p>
          <a:p>
            <a:pPr marL="457200" indent="-457200">
              <a:buFont typeface="Arial"/>
              <a:buChar char="•"/>
            </a:pPr>
            <a:r>
              <a:rPr lang="en-US" sz="2800" dirty="0" smtClean="0"/>
              <a:t>Infection control measure</a:t>
            </a:r>
          </a:p>
          <a:p>
            <a:pPr marL="457200" indent="-457200">
              <a:buFont typeface="Arial"/>
              <a:buChar char="•"/>
            </a:pPr>
            <a:endParaRPr lang="en-US" sz="2800" dirty="0"/>
          </a:p>
          <a:p>
            <a:pPr marL="457200" indent="-457200">
              <a:buFont typeface="Arial"/>
              <a:buChar char="•"/>
            </a:pPr>
            <a:r>
              <a:rPr lang="en-US" sz="2800" dirty="0" smtClean="0"/>
              <a:t>Catheters should only be used for appropriate indications and should be removed as soon as they are no longer needed.</a:t>
            </a:r>
            <a:endParaRPr lang="en-US" sz="2800" dirty="0"/>
          </a:p>
        </p:txBody>
      </p:sp>
    </p:spTree>
    <p:extLst>
      <p:ext uri="{BB962C8B-B14F-4D97-AF65-F5344CB8AC3E}">
        <p14:creationId xmlns:p14="http://schemas.microsoft.com/office/powerpoint/2010/main" val="3746889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66FF"/>
                </a:solidFill>
              </a:rPr>
              <a:t>V</a:t>
            </a:r>
            <a:r>
              <a:rPr lang="en-US" dirty="0" smtClean="0">
                <a:solidFill>
                  <a:srgbClr val="3366FF"/>
                </a:solidFill>
              </a:rPr>
              <a:t>entilator- associated pneumonia </a:t>
            </a:r>
            <a:endParaRPr lang="en-US" dirty="0">
              <a:solidFill>
                <a:srgbClr val="3366FF"/>
              </a:solidFill>
            </a:endParaRPr>
          </a:p>
        </p:txBody>
      </p:sp>
      <p:sp>
        <p:nvSpPr>
          <p:cNvPr id="3" name="Content Placeholder 2"/>
          <p:cNvSpPr>
            <a:spLocks noGrp="1"/>
          </p:cNvSpPr>
          <p:nvPr>
            <p:ph idx="1"/>
          </p:nvPr>
        </p:nvSpPr>
        <p:spPr/>
        <p:txBody>
          <a:bodyPr>
            <a:noAutofit/>
          </a:bodyPr>
          <a:lstStyle/>
          <a:p>
            <a:r>
              <a:rPr lang="en-US" sz="2800" dirty="0" smtClean="0"/>
              <a:t>Pneumonia </a:t>
            </a:r>
            <a:r>
              <a:rPr lang="en-US" sz="2800" dirty="0"/>
              <a:t>accounts for </a:t>
            </a:r>
            <a:r>
              <a:rPr lang="en-US" sz="2800" dirty="0" smtClean="0"/>
              <a:t>24</a:t>
            </a:r>
            <a:r>
              <a:rPr lang="en-US" sz="2800" dirty="0"/>
              <a:t>% of nosocomial infections; </a:t>
            </a:r>
            <a:endParaRPr lang="en-US" sz="2800" dirty="0" smtClean="0"/>
          </a:p>
          <a:p>
            <a:endParaRPr lang="en-US" sz="2800" dirty="0" smtClean="0"/>
          </a:p>
          <a:p>
            <a:r>
              <a:rPr lang="en-US" sz="2800" dirty="0" smtClean="0"/>
              <a:t>(</a:t>
            </a:r>
            <a:r>
              <a:rPr lang="en-US" sz="2800" dirty="0"/>
              <a:t>VAP) occurs in </a:t>
            </a:r>
            <a:r>
              <a:rPr lang="en-US" sz="2800" dirty="0" smtClean="0"/>
              <a:t>10</a:t>
            </a:r>
            <a:r>
              <a:rPr lang="en-US" sz="2800" dirty="0"/>
              <a:t>% of patients on </a:t>
            </a:r>
            <a:r>
              <a:rPr lang="en-US" sz="2800" dirty="0" smtClean="0"/>
              <a:t>ventilators</a:t>
            </a:r>
          </a:p>
          <a:p>
            <a:endParaRPr lang="en-US" sz="2800" dirty="0"/>
          </a:p>
          <a:p>
            <a:r>
              <a:rPr lang="en-US" sz="2800" dirty="0" smtClean="0"/>
              <a:t>Most </a:t>
            </a:r>
            <a:r>
              <a:rPr lang="en-US" sz="2800" dirty="0"/>
              <a:t>cases of bacterial nosocomial pneumonia are caused by aspiration of endogenous or hospital- acquired </a:t>
            </a:r>
            <a:r>
              <a:rPr lang="en-US" sz="2800" dirty="0" err="1"/>
              <a:t>oropharyngeal</a:t>
            </a:r>
            <a:r>
              <a:rPr lang="en-US" sz="2800" dirty="0"/>
              <a:t> (and occasionally gastric) flora. </a:t>
            </a:r>
            <a:endParaRPr lang="en-US" sz="2800" dirty="0" smtClean="0"/>
          </a:p>
        </p:txBody>
      </p:sp>
    </p:spTree>
    <p:extLst>
      <p:ext uri="{BB962C8B-B14F-4D97-AF65-F5344CB8AC3E}">
        <p14:creationId xmlns:p14="http://schemas.microsoft.com/office/powerpoint/2010/main" val="2772742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66FF"/>
                </a:solidFill>
              </a:rPr>
              <a:t>V</a:t>
            </a:r>
            <a:r>
              <a:rPr lang="en-US" dirty="0" smtClean="0">
                <a:solidFill>
                  <a:srgbClr val="3366FF"/>
                </a:solidFill>
              </a:rPr>
              <a:t>entilator- associated pneumonia </a:t>
            </a:r>
            <a:endParaRPr lang="en-US" dirty="0">
              <a:solidFill>
                <a:srgbClr val="3366FF"/>
              </a:solidFill>
            </a:endParaRPr>
          </a:p>
        </p:txBody>
      </p:sp>
      <p:sp>
        <p:nvSpPr>
          <p:cNvPr id="3" name="Content Placeholder 2"/>
          <p:cNvSpPr>
            <a:spLocks noGrp="1"/>
          </p:cNvSpPr>
          <p:nvPr>
            <p:ph idx="1"/>
          </p:nvPr>
        </p:nvSpPr>
        <p:spPr>
          <a:xfrm>
            <a:off x="457200" y="1377930"/>
            <a:ext cx="8229600" cy="4525963"/>
          </a:xfrm>
        </p:spPr>
        <p:txBody>
          <a:bodyPr>
            <a:noAutofit/>
          </a:bodyPr>
          <a:lstStyle/>
          <a:p>
            <a:endParaRPr lang="en-US" sz="2800" dirty="0"/>
          </a:p>
          <a:p>
            <a:r>
              <a:rPr lang="en-US" sz="2800" dirty="0" smtClean="0"/>
              <a:t>Nosocomial </a:t>
            </a:r>
            <a:r>
              <a:rPr lang="en-US" sz="2800" dirty="0"/>
              <a:t>pneumonias have been associated with more deaths than have infections at any other body site. </a:t>
            </a:r>
            <a:endParaRPr lang="en-US" sz="2800" dirty="0" smtClean="0"/>
          </a:p>
          <a:p>
            <a:r>
              <a:rPr lang="en-US" sz="2800" dirty="0" smtClean="0"/>
              <a:t>Surveillance </a:t>
            </a:r>
            <a:r>
              <a:rPr lang="en-US" sz="2800" dirty="0"/>
              <a:t>and accurate diagnosis of pneumonia have been problematic in </a:t>
            </a:r>
            <a:r>
              <a:rPr lang="en-US" sz="2800" dirty="0" smtClean="0"/>
              <a:t>hospitals:</a:t>
            </a:r>
          </a:p>
          <a:p>
            <a:pPr lvl="2"/>
            <a:r>
              <a:rPr lang="en-US" sz="2800" dirty="0" smtClean="0"/>
              <a:t>because </a:t>
            </a:r>
            <a:r>
              <a:rPr lang="en-US" sz="2800" dirty="0"/>
              <a:t>many </a:t>
            </a:r>
            <a:r>
              <a:rPr lang="en-US" sz="2800" dirty="0" smtClean="0"/>
              <a:t>patients </a:t>
            </a:r>
            <a:r>
              <a:rPr lang="en-US" sz="2800" dirty="0"/>
              <a:t>have abnormal chest </a:t>
            </a:r>
            <a:r>
              <a:rPr lang="en-US" sz="2800" dirty="0" err="1"/>
              <a:t>roentgenographs</a:t>
            </a:r>
            <a:r>
              <a:rPr lang="en-US" sz="2800" dirty="0"/>
              <a:t>, fever, and leukocytosis potentially attributable to multiple causes. </a:t>
            </a:r>
            <a:endParaRPr lang="en-US" sz="2800" dirty="0" smtClean="0"/>
          </a:p>
          <a:p>
            <a:endParaRPr lang="en-US" sz="2800" dirty="0"/>
          </a:p>
        </p:txBody>
      </p:sp>
      <p:sp>
        <p:nvSpPr>
          <p:cNvPr id="4" name="Rectangle 3"/>
          <p:cNvSpPr/>
          <p:nvPr/>
        </p:nvSpPr>
        <p:spPr>
          <a:xfrm>
            <a:off x="457201" y="5710612"/>
            <a:ext cx="7941540" cy="954107"/>
          </a:xfrm>
          <a:prstGeom prst="rect">
            <a:avLst/>
          </a:prstGeom>
        </p:spPr>
        <p:txBody>
          <a:bodyPr wrap="square">
            <a:spAutoFit/>
          </a:bodyPr>
          <a:lstStyle/>
          <a:p>
            <a:r>
              <a:rPr lang="en-US" sz="2800" dirty="0">
                <a:solidFill>
                  <a:srgbClr val="3366FF"/>
                </a:solidFill>
              </a:rPr>
              <a:t>R</a:t>
            </a:r>
            <a:r>
              <a:rPr lang="en-US" sz="2800" dirty="0" smtClean="0">
                <a:solidFill>
                  <a:srgbClr val="3366FF"/>
                </a:solidFill>
              </a:rPr>
              <a:t>efocus from VAP to ventilator-associated events (VAEs</a:t>
            </a:r>
            <a:endParaRPr lang="en-US" sz="2800" dirty="0">
              <a:solidFill>
                <a:srgbClr val="3366FF"/>
              </a:solidFill>
            </a:endParaRPr>
          </a:p>
        </p:txBody>
      </p:sp>
    </p:spTree>
    <p:extLst>
      <p:ext uri="{BB962C8B-B14F-4D97-AF65-F5344CB8AC3E}">
        <p14:creationId xmlns:p14="http://schemas.microsoft.com/office/powerpoint/2010/main" val="57627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66FF"/>
                </a:solidFill>
              </a:rPr>
              <a:t>V</a:t>
            </a:r>
            <a:r>
              <a:rPr lang="en-US" dirty="0" smtClean="0">
                <a:solidFill>
                  <a:srgbClr val="3366FF"/>
                </a:solidFill>
              </a:rPr>
              <a:t>entilator- associated pneumonia </a:t>
            </a:r>
            <a:endParaRPr lang="en-US" dirty="0">
              <a:solidFill>
                <a:srgbClr val="3366FF"/>
              </a:solidFill>
            </a:endParaRPr>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sz="2800" b="1" u="sng" dirty="0" smtClean="0">
                <a:solidFill>
                  <a:srgbClr val="3366FF"/>
                </a:solidFill>
              </a:rPr>
              <a:t>Risk factors </a:t>
            </a:r>
          </a:p>
          <a:p>
            <a:r>
              <a:rPr lang="en-US" sz="2800" dirty="0"/>
              <a:t>P</a:t>
            </a:r>
            <a:r>
              <a:rPr lang="en-US" sz="2800" dirty="0" smtClean="0"/>
              <a:t>rior antimicrobial therapy, </a:t>
            </a:r>
          </a:p>
          <a:p>
            <a:r>
              <a:rPr lang="en-US" sz="2800" dirty="0" smtClean="0"/>
              <a:t>contaminated ventilator circuits or equipment </a:t>
            </a:r>
          </a:p>
          <a:p>
            <a:r>
              <a:rPr lang="en-US" sz="2800" dirty="0" smtClean="0"/>
              <a:t>decreased gastric acidity</a:t>
            </a:r>
          </a:p>
          <a:p>
            <a:r>
              <a:rPr lang="en-US" sz="2800" dirty="0"/>
              <a:t>I</a:t>
            </a:r>
            <a:r>
              <a:rPr lang="en-US" sz="2800" dirty="0" smtClean="0"/>
              <a:t>ntubation, </a:t>
            </a:r>
          </a:p>
          <a:p>
            <a:r>
              <a:rPr lang="en-US" sz="2800" dirty="0" smtClean="0"/>
              <a:t>decreased levels of consciousness</a:t>
            </a:r>
          </a:p>
          <a:p>
            <a:r>
              <a:rPr lang="en-US" sz="2800" dirty="0" smtClean="0"/>
              <a:t>nasogastric tube</a:t>
            </a:r>
          </a:p>
          <a:p>
            <a:r>
              <a:rPr lang="en-US" sz="2800" dirty="0" smtClean="0"/>
              <a:t>chronic obstructive pulmonary disease</a:t>
            </a:r>
          </a:p>
          <a:p>
            <a:r>
              <a:rPr lang="en-US" sz="2800" dirty="0" smtClean="0"/>
              <a:t>upper abdominal surgery</a:t>
            </a:r>
          </a:p>
        </p:txBody>
      </p:sp>
    </p:spTree>
    <p:extLst>
      <p:ext uri="{BB962C8B-B14F-4D97-AF65-F5344CB8AC3E}">
        <p14:creationId xmlns:p14="http://schemas.microsoft.com/office/powerpoint/2010/main" val="2495414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66FF"/>
                </a:solidFill>
              </a:rPr>
              <a:t>V</a:t>
            </a:r>
            <a:r>
              <a:rPr lang="en-US" dirty="0" smtClean="0">
                <a:solidFill>
                  <a:srgbClr val="3366FF"/>
                </a:solidFill>
              </a:rPr>
              <a:t>entilator- associated pneumonia </a:t>
            </a:r>
            <a:endParaRPr lang="en-US" dirty="0">
              <a:solidFill>
                <a:srgbClr val="3366FF"/>
              </a:solidFill>
            </a:endParaRPr>
          </a:p>
        </p:txBody>
      </p:sp>
      <p:sp>
        <p:nvSpPr>
          <p:cNvPr id="3" name="Content Placeholder 2"/>
          <p:cNvSpPr>
            <a:spLocks noGrp="1"/>
          </p:cNvSpPr>
          <p:nvPr>
            <p:ph idx="1"/>
          </p:nvPr>
        </p:nvSpPr>
        <p:spPr>
          <a:xfrm>
            <a:off x="457200" y="1107798"/>
            <a:ext cx="8229600" cy="4525963"/>
          </a:xfrm>
        </p:spPr>
        <p:txBody>
          <a:bodyPr>
            <a:noAutofit/>
          </a:bodyPr>
          <a:lstStyle/>
          <a:p>
            <a:pPr marL="0" indent="0">
              <a:buNone/>
            </a:pPr>
            <a:endParaRPr lang="en-US" sz="2800" dirty="0"/>
          </a:p>
          <a:p>
            <a:pPr marL="0" indent="0">
              <a:buNone/>
            </a:pPr>
            <a:r>
              <a:rPr lang="en-US" sz="2800" dirty="0"/>
              <a:t>E</a:t>
            </a:r>
            <a:r>
              <a:rPr lang="en-US" sz="2800" dirty="0" smtClean="0"/>
              <a:t>arly-onset nosocomial pneumonia</a:t>
            </a:r>
          </a:p>
          <a:p>
            <a:r>
              <a:rPr lang="en-US" sz="2800" dirty="0" smtClean="0"/>
              <a:t>manifests within the first 4 days of hospitalization</a:t>
            </a:r>
          </a:p>
          <a:p>
            <a:r>
              <a:rPr lang="en-US" sz="2800" dirty="0" smtClean="0"/>
              <a:t>caused by community-acquired pathogens such as Streptococcus </a:t>
            </a:r>
            <a:r>
              <a:rPr lang="en-US" sz="2800" dirty="0" err="1" smtClean="0"/>
              <a:t>pneumoniae</a:t>
            </a:r>
            <a:r>
              <a:rPr lang="en-US" sz="2800" dirty="0" smtClean="0"/>
              <a:t> and </a:t>
            </a:r>
            <a:r>
              <a:rPr lang="en-US" sz="2800" dirty="0" err="1" smtClean="0"/>
              <a:t>Haemophilus</a:t>
            </a:r>
            <a:r>
              <a:rPr lang="en-US" sz="2800" dirty="0" smtClean="0"/>
              <a:t> species</a:t>
            </a:r>
          </a:p>
          <a:p>
            <a:pPr marL="0" indent="0">
              <a:buNone/>
            </a:pPr>
            <a:endParaRPr lang="en-US" sz="2800" dirty="0"/>
          </a:p>
          <a:p>
            <a:pPr marL="0" indent="0">
              <a:buNone/>
            </a:pPr>
            <a:r>
              <a:rPr lang="en-US" sz="2800" dirty="0" smtClean="0"/>
              <a:t>Late-onset pneumonias most commonly </a:t>
            </a:r>
          </a:p>
          <a:p>
            <a:pPr marL="0" indent="0">
              <a:buNone/>
            </a:pPr>
            <a:r>
              <a:rPr lang="en-US" sz="2800" dirty="0" smtClean="0"/>
              <a:t>S. </a:t>
            </a:r>
            <a:r>
              <a:rPr lang="en-US" sz="2800" dirty="0" err="1" smtClean="0"/>
              <a:t>aureus</a:t>
            </a:r>
            <a:r>
              <a:rPr lang="en-US" sz="2800" dirty="0" smtClean="0"/>
              <a:t>, P. </a:t>
            </a:r>
            <a:r>
              <a:rPr lang="en-US" sz="2800" dirty="0" err="1" smtClean="0"/>
              <a:t>aeruginosa</a:t>
            </a:r>
            <a:r>
              <a:rPr lang="en-US" sz="2800" dirty="0" smtClean="0"/>
              <a:t>, </a:t>
            </a:r>
            <a:r>
              <a:rPr lang="en-US" sz="2800" dirty="0" err="1" smtClean="0"/>
              <a:t>Enterobacter</a:t>
            </a:r>
            <a:r>
              <a:rPr lang="en-US" sz="2800" dirty="0" smtClean="0"/>
              <a:t> species, </a:t>
            </a:r>
            <a:r>
              <a:rPr lang="en-US" sz="2800" dirty="0" err="1" smtClean="0"/>
              <a:t>Klebsiella</a:t>
            </a:r>
            <a:r>
              <a:rPr lang="en-US" sz="2800" dirty="0" smtClean="0"/>
              <a:t> </a:t>
            </a:r>
            <a:r>
              <a:rPr lang="en-US" sz="2800" dirty="0" err="1" smtClean="0"/>
              <a:t>pneumoniae</a:t>
            </a:r>
            <a:r>
              <a:rPr lang="en-US" sz="2800" dirty="0" smtClean="0"/>
              <a:t>, or </a:t>
            </a:r>
            <a:r>
              <a:rPr lang="en-US" sz="2800" dirty="0" err="1" smtClean="0"/>
              <a:t>Acinetobacter</a:t>
            </a:r>
            <a:r>
              <a:rPr lang="en-US" sz="2800" dirty="0" smtClean="0"/>
              <a:t>. </a:t>
            </a:r>
            <a:endParaRPr lang="en-US" sz="2800" dirty="0"/>
          </a:p>
        </p:txBody>
      </p:sp>
    </p:spTree>
    <p:extLst>
      <p:ext uri="{BB962C8B-B14F-4D97-AF65-F5344CB8AC3E}">
        <p14:creationId xmlns:p14="http://schemas.microsoft.com/office/powerpoint/2010/main" val="2752136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66FF"/>
                </a:solidFill>
              </a:rPr>
              <a:t>V</a:t>
            </a:r>
            <a:r>
              <a:rPr lang="en-US" dirty="0" smtClean="0">
                <a:solidFill>
                  <a:srgbClr val="3366FF"/>
                </a:solidFill>
              </a:rPr>
              <a:t>entilator- associated pneumonia </a:t>
            </a:r>
            <a:endParaRPr lang="en-US" dirty="0">
              <a:solidFill>
                <a:srgbClr val="3366FF"/>
              </a:solidFill>
            </a:endParaRPr>
          </a:p>
        </p:txBody>
      </p:sp>
      <p:sp>
        <p:nvSpPr>
          <p:cNvPr id="3" name="Content Placeholder 2"/>
          <p:cNvSpPr>
            <a:spLocks noGrp="1"/>
          </p:cNvSpPr>
          <p:nvPr>
            <p:ph idx="1"/>
          </p:nvPr>
        </p:nvSpPr>
        <p:spPr/>
        <p:txBody>
          <a:bodyPr>
            <a:noAutofit/>
          </a:bodyPr>
          <a:lstStyle/>
          <a:p>
            <a:pPr marL="0" indent="0">
              <a:buNone/>
            </a:pPr>
            <a:r>
              <a:rPr lang="en-US" sz="2800" dirty="0" smtClean="0">
                <a:solidFill>
                  <a:srgbClr val="3366FF"/>
                </a:solidFill>
              </a:rPr>
              <a:t>Control measures </a:t>
            </a:r>
            <a:r>
              <a:rPr lang="en-US" sz="2800" dirty="0" smtClean="0">
                <a:solidFill>
                  <a:srgbClr val="3366FF"/>
                </a:solidFill>
              </a:rPr>
              <a:t>for pneumonia </a:t>
            </a:r>
          </a:p>
          <a:p>
            <a:r>
              <a:rPr lang="en-US" sz="2800" dirty="0" err="1" smtClean="0"/>
              <a:t>Extubate</a:t>
            </a:r>
            <a:r>
              <a:rPr lang="en-US" sz="2800" dirty="0" smtClean="0"/>
              <a:t> once ready</a:t>
            </a:r>
          </a:p>
          <a:p>
            <a:r>
              <a:rPr lang="en-US" sz="2800" dirty="0"/>
              <a:t>H</a:t>
            </a:r>
            <a:r>
              <a:rPr lang="en-US" sz="2800" dirty="0" smtClean="0"/>
              <a:t>ead of the bed elevation to </a:t>
            </a:r>
            <a:r>
              <a:rPr lang="en-US" sz="2800" dirty="0" smtClean="0"/>
              <a:t>30 degree </a:t>
            </a:r>
            <a:endParaRPr lang="en-US" sz="2800" dirty="0" smtClean="0"/>
          </a:p>
          <a:p>
            <a:r>
              <a:rPr lang="en-US" sz="2800" dirty="0" smtClean="0"/>
              <a:t>Tube with channels for subglottic drainage of secretions</a:t>
            </a:r>
          </a:p>
          <a:p>
            <a:r>
              <a:rPr lang="en-US" sz="2800" dirty="0"/>
              <a:t>F</a:t>
            </a:r>
            <a:r>
              <a:rPr lang="en-US" sz="2800" dirty="0" smtClean="0"/>
              <a:t>ebrile patients (particularly those who have tubes inserted through the nares), occult bacterial sinusitis and otitis media should be considered. </a:t>
            </a:r>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val="587780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3366FF"/>
                </a:solidFill>
              </a:rPr>
              <a:t>INFECTIONS RELATED TO VASCULAR ACCESS AND MONITORING </a:t>
            </a:r>
            <a:br>
              <a:rPr lang="en-US" sz="3600" dirty="0" smtClean="0">
                <a:solidFill>
                  <a:srgbClr val="3366FF"/>
                </a:solidFill>
              </a:rPr>
            </a:br>
            <a:endParaRPr lang="en-US" dirty="0">
              <a:solidFill>
                <a:srgbClr val="3366FF"/>
              </a:solidFill>
            </a:endParaRPr>
          </a:p>
        </p:txBody>
      </p:sp>
      <p:sp>
        <p:nvSpPr>
          <p:cNvPr id="3" name="Content Placeholder 2"/>
          <p:cNvSpPr>
            <a:spLocks noGrp="1"/>
          </p:cNvSpPr>
          <p:nvPr>
            <p:ph idx="1"/>
          </p:nvPr>
        </p:nvSpPr>
        <p:spPr/>
        <p:txBody>
          <a:bodyPr>
            <a:noAutofit/>
          </a:bodyPr>
          <a:lstStyle/>
          <a:p>
            <a:r>
              <a:rPr lang="en-US" sz="2800" dirty="0" smtClean="0"/>
              <a:t>Intravascular device related </a:t>
            </a:r>
            <a:r>
              <a:rPr lang="en-US" sz="2800" dirty="0" err="1"/>
              <a:t>bacteremias</a:t>
            </a:r>
            <a:r>
              <a:rPr lang="en-US" sz="2800" dirty="0"/>
              <a:t> cause ~10–15% of nosocomial </a:t>
            </a:r>
            <a:r>
              <a:rPr lang="en-US" sz="2800" dirty="0" smtClean="0"/>
              <a:t>infections</a:t>
            </a:r>
            <a:endParaRPr lang="en-US" sz="2800" dirty="0"/>
          </a:p>
          <a:p>
            <a:endParaRPr lang="en-US" sz="2800" dirty="0" smtClean="0"/>
          </a:p>
          <a:p>
            <a:r>
              <a:rPr lang="en-US" sz="2800" dirty="0" smtClean="0"/>
              <a:t>central </a:t>
            </a:r>
            <a:r>
              <a:rPr lang="en-US" sz="2800" dirty="0"/>
              <a:t>vascular catheters (CVCs) account for most of these bloodstream </a:t>
            </a:r>
            <a:r>
              <a:rPr lang="en-US" sz="2800" dirty="0" smtClean="0"/>
              <a:t>infections</a:t>
            </a:r>
            <a:endParaRPr lang="en-US" sz="2800" dirty="0"/>
          </a:p>
          <a:p>
            <a:endParaRPr lang="en-US" sz="2800" dirty="0" smtClean="0"/>
          </a:p>
          <a:p>
            <a:r>
              <a:rPr lang="en-US" sz="2800" dirty="0" smtClean="0"/>
              <a:t>CVC </a:t>
            </a:r>
            <a:r>
              <a:rPr lang="en-US" sz="2800" dirty="0"/>
              <a:t>infections have had estimated attributable mortality rates of 12–25%, an excess length of hospital stay of 7–15 </a:t>
            </a:r>
            <a:r>
              <a:rPr lang="en-US" sz="2800" dirty="0" smtClean="0"/>
              <a:t>days</a:t>
            </a:r>
            <a:endParaRPr lang="en-US" sz="2800" dirty="0"/>
          </a:p>
        </p:txBody>
      </p:sp>
    </p:spTree>
    <p:extLst>
      <p:ext uri="{BB962C8B-B14F-4D97-AF65-F5344CB8AC3E}">
        <p14:creationId xmlns:p14="http://schemas.microsoft.com/office/powerpoint/2010/main" val="425204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3366FF"/>
                </a:solidFill>
              </a:rPr>
              <a:t>INFECTIONS RELATED TO VASCULAR ACCESS AND MONITORING </a:t>
            </a:r>
            <a:br>
              <a:rPr lang="en-US" sz="3600" dirty="0" smtClean="0">
                <a:solidFill>
                  <a:srgbClr val="3366FF"/>
                </a:solidFill>
              </a:rPr>
            </a:br>
            <a:endParaRPr lang="en-US" dirty="0">
              <a:solidFill>
                <a:srgbClr val="3366FF"/>
              </a:solidFill>
            </a:endParaRPr>
          </a:p>
        </p:txBody>
      </p:sp>
      <p:sp>
        <p:nvSpPr>
          <p:cNvPr id="3" name="Content Placeholder 2"/>
          <p:cNvSpPr>
            <a:spLocks noGrp="1"/>
          </p:cNvSpPr>
          <p:nvPr>
            <p:ph idx="1"/>
          </p:nvPr>
        </p:nvSpPr>
        <p:spPr/>
        <p:txBody>
          <a:bodyPr>
            <a:noAutofit/>
          </a:bodyPr>
          <a:lstStyle/>
          <a:p>
            <a:endParaRPr lang="en-US" sz="2800" dirty="0"/>
          </a:p>
          <a:p>
            <a:r>
              <a:rPr lang="en-US" sz="2800" dirty="0" smtClean="0"/>
              <a:t>Catheter</a:t>
            </a:r>
            <a:r>
              <a:rPr lang="en-US" sz="2800" dirty="0"/>
              <a:t>-related bloodstream infections derive largely from the cutaneous </a:t>
            </a:r>
            <a:r>
              <a:rPr lang="en-US" sz="2800" dirty="0" err="1"/>
              <a:t>microflora</a:t>
            </a:r>
            <a:r>
              <a:rPr lang="en-US" sz="2800" dirty="0"/>
              <a:t> of the insertion site, with pathogens migrating </a:t>
            </a:r>
            <a:r>
              <a:rPr lang="en-US" sz="2800" dirty="0" err="1"/>
              <a:t>extraluminally</a:t>
            </a:r>
            <a:r>
              <a:rPr lang="en-US" sz="2800" dirty="0"/>
              <a:t> to the catheter </a:t>
            </a:r>
            <a:r>
              <a:rPr lang="en-US" sz="2800" dirty="0" smtClean="0"/>
              <a:t>tip</a:t>
            </a:r>
            <a:endParaRPr lang="en-US" sz="2800" dirty="0"/>
          </a:p>
          <a:p>
            <a:endParaRPr lang="en-US" sz="2800" dirty="0" smtClean="0"/>
          </a:p>
          <a:p>
            <a:r>
              <a:rPr lang="en-US" sz="2800" dirty="0" smtClean="0"/>
              <a:t>Usually </a:t>
            </a:r>
            <a:r>
              <a:rPr lang="en-US" sz="2800" dirty="0"/>
              <a:t>during the first week after </a:t>
            </a:r>
            <a:r>
              <a:rPr lang="en-US" sz="2800" dirty="0" smtClean="0"/>
              <a:t>insertion</a:t>
            </a:r>
            <a:endParaRPr lang="en-US" sz="2800" dirty="0"/>
          </a:p>
          <a:p>
            <a:endParaRPr lang="en-US" sz="2800" dirty="0" smtClean="0"/>
          </a:p>
        </p:txBody>
      </p:sp>
    </p:spTree>
    <p:extLst>
      <p:ext uri="{BB962C8B-B14F-4D97-AF65-F5344CB8AC3E}">
        <p14:creationId xmlns:p14="http://schemas.microsoft.com/office/powerpoint/2010/main" val="3635470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3366FF"/>
                </a:solidFill>
              </a:rPr>
              <a:t>INFECTIONS RELATED TO VASCULAR ACCESS AND MONITORING </a:t>
            </a:r>
            <a:br>
              <a:rPr lang="en-US" sz="3600" dirty="0" smtClean="0">
                <a:solidFill>
                  <a:srgbClr val="3366FF"/>
                </a:solidFill>
              </a:rPr>
            </a:br>
            <a:endParaRPr lang="en-US" dirty="0">
              <a:solidFill>
                <a:srgbClr val="3366FF"/>
              </a:solidFill>
            </a:endParaRPr>
          </a:p>
        </p:txBody>
      </p:sp>
      <p:sp>
        <p:nvSpPr>
          <p:cNvPr id="3" name="Content Placeholder 2"/>
          <p:cNvSpPr>
            <a:spLocks noGrp="1"/>
          </p:cNvSpPr>
          <p:nvPr>
            <p:ph idx="1"/>
          </p:nvPr>
        </p:nvSpPr>
        <p:spPr>
          <a:xfrm>
            <a:off x="457200" y="900470"/>
            <a:ext cx="8686800" cy="4525963"/>
          </a:xfrm>
        </p:spPr>
        <p:txBody>
          <a:bodyPr>
            <a:noAutofit/>
          </a:bodyPr>
          <a:lstStyle/>
          <a:p>
            <a:pPr marL="0" indent="0">
              <a:buNone/>
            </a:pPr>
            <a:r>
              <a:rPr lang="en-US" b="1" dirty="0" smtClean="0">
                <a:solidFill>
                  <a:srgbClr val="3366FF"/>
                </a:solidFill>
              </a:rPr>
              <a:t>Diagnosis:</a:t>
            </a:r>
          </a:p>
          <a:p>
            <a:endParaRPr lang="en-US" sz="2800" dirty="0" smtClean="0"/>
          </a:p>
          <a:p>
            <a:r>
              <a:rPr lang="en-US" sz="2800" dirty="0" smtClean="0"/>
              <a:t>Vascular </a:t>
            </a:r>
            <a:r>
              <a:rPr lang="en-US" sz="2800" dirty="0"/>
              <a:t>device–related infection is suspected on the basis of the appearance of the catheter site or the presence of fever or bacteremia without another source in patients with vascular catheters. </a:t>
            </a:r>
            <a:endParaRPr lang="en-US" sz="2800" dirty="0" smtClean="0"/>
          </a:p>
          <a:p>
            <a:endParaRPr lang="en-US" sz="2800" dirty="0"/>
          </a:p>
          <a:p>
            <a:r>
              <a:rPr lang="en-US" sz="2800" dirty="0" smtClean="0"/>
              <a:t>The </a:t>
            </a:r>
            <a:r>
              <a:rPr lang="en-US" sz="2800" dirty="0"/>
              <a:t>diagnosis is confirmed by the recovery of the same species of microorganism from peripheral-blood cultures (preferably two samples drawn from peripheral veins by separate </a:t>
            </a:r>
            <a:r>
              <a:rPr lang="en-US" sz="2800" dirty="0" err="1"/>
              <a:t>venipunctures</a:t>
            </a:r>
            <a:r>
              <a:rPr lang="en-US" sz="2800" dirty="0" smtClean="0"/>
              <a:t>)</a:t>
            </a:r>
            <a:endParaRPr lang="en-US" sz="2800" dirty="0"/>
          </a:p>
        </p:txBody>
      </p:sp>
    </p:spTree>
    <p:extLst>
      <p:ext uri="{BB962C8B-B14F-4D97-AF65-F5344CB8AC3E}">
        <p14:creationId xmlns:p14="http://schemas.microsoft.com/office/powerpoint/2010/main" val="1781003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3366FF"/>
                </a:solidFill>
              </a:rPr>
              <a:t>INFECTIONS RELATED TO VASCULAR ACCESS AND MONITORING </a:t>
            </a:r>
            <a:br>
              <a:rPr lang="en-US" sz="3600" dirty="0" smtClean="0">
                <a:solidFill>
                  <a:srgbClr val="3366FF"/>
                </a:solidFill>
              </a:rPr>
            </a:br>
            <a:endParaRPr lang="en-US" dirty="0">
              <a:solidFill>
                <a:srgbClr val="3366FF"/>
              </a:solidFill>
            </a:endParaRPr>
          </a:p>
        </p:txBody>
      </p:sp>
      <p:sp>
        <p:nvSpPr>
          <p:cNvPr id="3" name="Content Placeholder 2"/>
          <p:cNvSpPr>
            <a:spLocks noGrp="1"/>
          </p:cNvSpPr>
          <p:nvPr>
            <p:ph idx="1"/>
          </p:nvPr>
        </p:nvSpPr>
        <p:spPr>
          <a:xfrm>
            <a:off x="275745" y="1600200"/>
            <a:ext cx="8229600" cy="4525963"/>
          </a:xfrm>
        </p:spPr>
        <p:txBody>
          <a:bodyPr>
            <a:noAutofit/>
          </a:bodyPr>
          <a:lstStyle/>
          <a:p>
            <a:endParaRPr lang="en-US" sz="2800" dirty="0"/>
          </a:p>
          <a:p>
            <a:r>
              <a:rPr lang="en-US" sz="2800" dirty="0" smtClean="0"/>
              <a:t>The </a:t>
            </a:r>
            <a:r>
              <a:rPr lang="en-US" sz="2800" dirty="0"/>
              <a:t>most common pathogens isolated from vascular device–associated </a:t>
            </a:r>
            <a:r>
              <a:rPr lang="en-US" sz="2800" dirty="0" err="1"/>
              <a:t>bacteremias</a:t>
            </a:r>
            <a:r>
              <a:rPr lang="en-US" sz="2800" dirty="0"/>
              <a:t> </a:t>
            </a:r>
            <a:r>
              <a:rPr lang="en-US" sz="2800" dirty="0" smtClean="0"/>
              <a:t>include:</a:t>
            </a:r>
          </a:p>
          <a:p>
            <a:pPr lvl="1"/>
            <a:r>
              <a:rPr lang="en-US" dirty="0"/>
              <a:t>C</a:t>
            </a:r>
            <a:r>
              <a:rPr lang="en-US" dirty="0" smtClean="0"/>
              <a:t>oagulase</a:t>
            </a:r>
            <a:r>
              <a:rPr lang="en-US" dirty="0"/>
              <a:t>-negative staphylococci, S. </a:t>
            </a:r>
            <a:r>
              <a:rPr lang="en-US" dirty="0" err="1"/>
              <a:t>aureus</a:t>
            </a:r>
            <a:r>
              <a:rPr lang="en-US" dirty="0"/>
              <a:t> (with ≥50% </a:t>
            </a:r>
            <a:r>
              <a:rPr lang="en-US" dirty="0" smtClean="0"/>
              <a:t>isolates </a:t>
            </a:r>
            <a:r>
              <a:rPr lang="en-US" dirty="0"/>
              <a:t>resistant to methicillin)</a:t>
            </a:r>
            <a:r>
              <a:rPr lang="en-US" dirty="0" smtClean="0"/>
              <a:t>,</a:t>
            </a:r>
          </a:p>
          <a:p>
            <a:endParaRPr lang="en-US" sz="2800" dirty="0" smtClean="0"/>
          </a:p>
          <a:p>
            <a:pPr lvl="1"/>
            <a:r>
              <a:rPr lang="en-US" dirty="0" smtClean="0"/>
              <a:t>Enterococci</a:t>
            </a:r>
            <a:r>
              <a:rPr lang="en-US" dirty="0"/>
              <a:t>, nosocomial gram- negative bacilli, and Candida. </a:t>
            </a:r>
            <a:endParaRPr lang="en-US" dirty="0" smtClean="0"/>
          </a:p>
        </p:txBody>
      </p:sp>
    </p:spTree>
    <p:extLst>
      <p:ext uri="{BB962C8B-B14F-4D97-AF65-F5344CB8AC3E}">
        <p14:creationId xmlns:p14="http://schemas.microsoft.com/office/powerpoint/2010/main" val="63784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Definition:</a:t>
            </a:r>
          </a:p>
          <a:p>
            <a:endParaRPr lang="en-US" dirty="0" smtClean="0"/>
          </a:p>
          <a:p>
            <a:endParaRPr lang="en-US" dirty="0"/>
          </a:p>
        </p:txBody>
      </p:sp>
      <p:sp>
        <p:nvSpPr>
          <p:cNvPr id="4" name="Rectangle 3"/>
          <p:cNvSpPr/>
          <p:nvPr/>
        </p:nvSpPr>
        <p:spPr>
          <a:xfrm>
            <a:off x="699895" y="2828836"/>
            <a:ext cx="7986905" cy="2246769"/>
          </a:xfrm>
          <a:prstGeom prst="rect">
            <a:avLst/>
          </a:prstGeom>
        </p:spPr>
        <p:txBody>
          <a:bodyPr wrap="square">
            <a:spAutoFit/>
          </a:bodyPr>
          <a:lstStyle/>
          <a:p>
            <a:r>
              <a:rPr lang="en-US" sz="2800" dirty="0"/>
              <a:t>I</a:t>
            </a:r>
            <a:r>
              <a:rPr lang="en-US" sz="2800" dirty="0" smtClean="0"/>
              <a:t>nfections not present and without evidence of incubation at the time of admission to a healthcare setting.</a:t>
            </a:r>
          </a:p>
          <a:p>
            <a:endParaRPr lang="en-US" sz="2800" dirty="0"/>
          </a:p>
          <a:p>
            <a:endParaRPr lang="en-US" sz="2800"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7" name="Rectangle 6"/>
          <p:cNvSpPr/>
          <p:nvPr/>
        </p:nvSpPr>
        <p:spPr>
          <a:xfrm>
            <a:off x="699895" y="5075605"/>
            <a:ext cx="7439626" cy="954107"/>
          </a:xfrm>
          <a:prstGeom prst="rect">
            <a:avLst/>
          </a:prstGeom>
        </p:spPr>
        <p:txBody>
          <a:bodyPr wrap="square">
            <a:spAutoFit/>
          </a:bodyPr>
          <a:lstStyle/>
          <a:p>
            <a:r>
              <a:rPr lang="en-US" sz="2800" dirty="0" smtClean="0">
                <a:solidFill>
                  <a:srgbClr val="0000FF"/>
                </a:solidFill>
              </a:rPr>
              <a:t>HAI </a:t>
            </a:r>
            <a:r>
              <a:rPr lang="en-US" sz="2800" dirty="0" smtClean="0"/>
              <a:t>Replaced old ones such as nosocomial, hospital-acquired or hospital-onset infections</a:t>
            </a:r>
            <a:endParaRPr lang="en-US" sz="2800" dirty="0"/>
          </a:p>
        </p:txBody>
      </p:sp>
    </p:spTree>
    <p:extLst>
      <p:ext uri="{BB962C8B-B14F-4D97-AF65-F5344CB8AC3E}">
        <p14:creationId xmlns:p14="http://schemas.microsoft.com/office/powerpoint/2010/main" val="1770605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3366FF"/>
                </a:solidFill>
              </a:rPr>
              <a:t>INFECTIONS RELATED TO VASCULAR ACCESS AND MONITORING </a:t>
            </a:r>
            <a:br>
              <a:rPr lang="en-US" sz="3600" dirty="0" smtClean="0">
                <a:solidFill>
                  <a:srgbClr val="3366FF"/>
                </a:solidFill>
              </a:rPr>
            </a:br>
            <a:endParaRPr lang="en-US" dirty="0">
              <a:solidFill>
                <a:srgbClr val="3366FF"/>
              </a:solidFill>
            </a:endParaRPr>
          </a:p>
        </p:txBody>
      </p:sp>
      <p:sp>
        <p:nvSpPr>
          <p:cNvPr id="3" name="Content Placeholder 2"/>
          <p:cNvSpPr>
            <a:spLocks noGrp="1"/>
          </p:cNvSpPr>
          <p:nvPr>
            <p:ph idx="1"/>
          </p:nvPr>
        </p:nvSpPr>
        <p:spPr>
          <a:xfrm>
            <a:off x="457200" y="900470"/>
            <a:ext cx="8686800" cy="4525963"/>
          </a:xfrm>
        </p:spPr>
        <p:txBody>
          <a:bodyPr>
            <a:noAutofit/>
          </a:bodyPr>
          <a:lstStyle/>
          <a:p>
            <a:pPr marL="0" indent="0">
              <a:buNone/>
            </a:pPr>
            <a:r>
              <a:rPr lang="en-US" sz="2400" b="1" dirty="0" smtClean="0">
                <a:solidFill>
                  <a:srgbClr val="3366FF"/>
                </a:solidFill>
              </a:rPr>
              <a:t>Prevention:</a:t>
            </a:r>
          </a:p>
          <a:p>
            <a:r>
              <a:rPr lang="en-US" sz="2400" dirty="0" smtClean="0"/>
              <a:t>Evidence</a:t>
            </a:r>
            <a:r>
              <a:rPr lang="en-US" sz="2400" dirty="0"/>
              <a:t>-based bundles of control measures </a:t>
            </a:r>
            <a:r>
              <a:rPr lang="en-US" sz="2400" dirty="0" smtClean="0"/>
              <a:t>eliminating </a:t>
            </a:r>
            <a:r>
              <a:rPr lang="en-US" sz="2400" dirty="0"/>
              <a:t>almost all CVC-associated </a:t>
            </a:r>
            <a:r>
              <a:rPr lang="en-US" sz="2400" dirty="0" smtClean="0"/>
              <a:t>infections. </a:t>
            </a:r>
          </a:p>
          <a:p>
            <a:r>
              <a:rPr lang="en-US" sz="2400" dirty="0"/>
              <a:t>U</a:t>
            </a:r>
            <a:r>
              <a:rPr lang="en-US" sz="2400" dirty="0" smtClean="0"/>
              <a:t>se </a:t>
            </a:r>
            <a:r>
              <a:rPr lang="en-US" sz="2400" dirty="0"/>
              <a:t>of a </a:t>
            </a:r>
            <a:r>
              <a:rPr lang="en-US" sz="2400" dirty="0" err="1"/>
              <a:t>chlorhexidine</a:t>
            </a:r>
            <a:r>
              <a:rPr lang="en-US" sz="2400" dirty="0"/>
              <a:t>-impregnated patch at the skin-catheter junction; </a:t>
            </a:r>
            <a:endParaRPr lang="en-US" sz="2400" dirty="0" smtClean="0"/>
          </a:p>
          <a:p>
            <a:r>
              <a:rPr lang="en-US" sz="2400" dirty="0"/>
              <a:t>D</a:t>
            </a:r>
            <a:r>
              <a:rPr lang="en-US" sz="2400" dirty="0" smtClean="0"/>
              <a:t>aily </a:t>
            </a:r>
            <a:r>
              <a:rPr lang="en-US" sz="2400" dirty="0"/>
              <a:t>bathing of ICU patients with </a:t>
            </a:r>
            <a:r>
              <a:rPr lang="en-US" sz="2400" dirty="0" err="1"/>
              <a:t>chlorhexidine</a:t>
            </a:r>
            <a:r>
              <a:rPr lang="en-US" sz="2400" dirty="0" smtClean="0"/>
              <a:t>;</a:t>
            </a:r>
          </a:p>
          <a:p>
            <a:r>
              <a:rPr lang="en-US" sz="2400" dirty="0"/>
              <a:t>A</a:t>
            </a:r>
            <a:r>
              <a:rPr lang="en-US" sz="2400" dirty="0" smtClean="0"/>
              <a:t>pplication </a:t>
            </a:r>
            <a:r>
              <a:rPr lang="en-US" sz="2400" dirty="0"/>
              <a:t>of semitransparent access-site dressings (for ease of bathing and site inspection and protection of the site from secretions</a:t>
            </a:r>
            <a:r>
              <a:rPr lang="en-US" sz="2400" dirty="0" smtClean="0"/>
              <a:t>)</a:t>
            </a:r>
            <a:endParaRPr lang="en-US" sz="2400" dirty="0"/>
          </a:p>
          <a:p>
            <a:r>
              <a:rPr lang="en-US" sz="2400" dirty="0" smtClean="0"/>
              <a:t>Avoidance </a:t>
            </a:r>
            <a:r>
              <a:rPr lang="en-US" sz="2400" dirty="0"/>
              <a:t>of the femoral site for catheterization because of a higher risk of infection </a:t>
            </a:r>
          </a:p>
          <a:p>
            <a:r>
              <a:rPr lang="en-US" sz="2400" dirty="0" smtClean="0"/>
              <a:t>Rotation </a:t>
            </a:r>
            <a:r>
              <a:rPr lang="en-US" sz="2400" dirty="0"/>
              <a:t>of peripheral </a:t>
            </a:r>
            <a:r>
              <a:rPr lang="en-US" sz="2400" dirty="0" smtClean="0"/>
              <a:t>catheters</a:t>
            </a:r>
          </a:p>
          <a:p>
            <a:r>
              <a:rPr lang="en-US" sz="2400" dirty="0"/>
              <a:t>U</a:t>
            </a:r>
            <a:r>
              <a:rPr lang="en-US" sz="2400" dirty="0" smtClean="0"/>
              <a:t>se </a:t>
            </a:r>
            <a:r>
              <a:rPr lang="en-US" sz="2400" dirty="0"/>
              <a:t>of aseptic </a:t>
            </a:r>
            <a:r>
              <a:rPr lang="en-US" sz="2400" dirty="0" smtClean="0"/>
              <a:t>technique. </a:t>
            </a:r>
            <a:endParaRPr lang="en-US" sz="2400" dirty="0"/>
          </a:p>
        </p:txBody>
      </p:sp>
    </p:spTree>
    <p:extLst>
      <p:ext uri="{BB962C8B-B14F-4D97-AF65-F5344CB8AC3E}">
        <p14:creationId xmlns:p14="http://schemas.microsoft.com/office/powerpoint/2010/main" val="2408661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3366FF"/>
                </a:solidFill>
              </a:rPr>
              <a:t>INFECTIONS RELATED TO VASCULAR ACCESS AND MONITORING </a:t>
            </a:r>
            <a:br>
              <a:rPr lang="en-US" sz="3600" dirty="0" smtClean="0">
                <a:solidFill>
                  <a:srgbClr val="3366FF"/>
                </a:solidFill>
              </a:rPr>
            </a:br>
            <a:endParaRPr lang="en-US" dirty="0">
              <a:solidFill>
                <a:srgbClr val="3366FF"/>
              </a:solidFill>
            </a:endParaRPr>
          </a:p>
        </p:txBody>
      </p:sp>
      <p:sp>
        <p:nvSpPr>
          <p:cNvPr id="3" name="Content Placeholder 2"/>
          <p:cNvSpPr>
            <a:spLocks noGrp="1"/>
          </p:cNvSpPr>
          <p:nvPr>
            <p:ph idx="1"/>
          </p:nvPr>
        </p:nvSpPr>
        <p:spPr>
          <a:xfrm>
            <a:off x="457200" y="900470"/>
            <a:ext cx="8686800" cy="4525963"/>
          </a:xfrm>
        </p:spPr>
        <p:txBody>
          <a:bodyPr>
            <a:noAutofit/>
          </a:bodyPr>
          <a:lstStyle/>
          <a:p>
            <a:pPr marL="0" indent="0">
              <a:buNone/>
            </a:pPr>
            <a:r>
              <a:rPr lang="en-US" b="1" dirty="0" smtClean="0">
                <a:solidFill>
                  <a:srgbClr val="3366FF"/>
                </a:solidFill>
              </a:rPr>
              <a:t>Treatment :</a:t>
            </a:r>
          </a:p>
          <a:p>
            <a:pPr marL="0" indent="0">
              <a:buNone/>
            </a:pPr>
            <a:endParaRPr lang="en-US" sz="2800" dirty="0" smtClean="0"/>
          </a:p>
          <a:p>
            <a:r>
              <a:rPr lang="en-US" sz="2800" dirty="0" smtClean="0"/>
              <a:t>Therapy </a:t>
            </a:r>
            <a:r>
              <a:rPr lang="en-US" sz="2800" dirty="0"/>
              <a:t>for vascular access–related infection is directed at the pathogen recovered from the blood and/or infected </a:t>
            </a:r>
            <a:r>
              <a:rPr lang="en-US" sz="2800" dirty="0" smtClean="0"/>
              <a:t>site</a:t>
            </a:r>
          </a:p>
          <a:p>
            <a:endParaRPr lang="en-US" sz="2800" dirty="0" smtClean="0"/>
          </a:p>
          <a:p>
            <a:r>
              <a:rPr lang="en-US" sz="2800" dirty="0" smtClean="0"/>
              <a:t>C</a:t>
            </a:r>
            <a:r>
              <a:rPr lang="en-US" sz="2800" dirty="0" smtClean="0"/>
              <a:t>atheter removal in most cases of bacteremia or </a:t>
            </a:r>
            <a:r>
              <a:rPr lang="en-US" sz="2800" dirty="0" err="1" smtClean="0"/>
              <a:t>fungemia</a:t>
            </a:r>
            <a:r>
              <a:rPr lang="en-US" sz="2800" dirty="0" smtClean="0"/>
              <a:t> due to </a:t>
            </a:r>
            <a:r>
              <a:rPr lang="en-US" sz="2800" dirty="0" err="1" smtClean="0"/>
              <a:t>nontunneled</a:t>
            </a:r>
            <a:r>
              <a:rPr lang="en-US" sz="2800" dirty="0" smtClean="0"/>
              <a:t> CVCs</a:t>
            </a:r>
            <a:endParaRPr lang="en-US" sz="2800" dirty="0" smtClean="0"/>
          </a:p>
          <a:p>
            <a:endParaRPr lang="en-US" sz="2800" dirty="0" smtClean="0"/>
          </a:p>
          <a:p>
            <a:r>
              <a:rPr lang="en-US" sz="2800" dirty="0" smtClean="0"/>
              <a:t>Approximately </a:t>
            </a:r>
            <a:r>
              <a:rPr lang="en-US" sz="2800" dirty="0"/>
              <a:t>one-fourth of patients with intravascular catheter–associated S. </a:t>
            </a:r>
            <a:r>
              <a:rPr lang="en-US" sz="2800" dirty="0" err="1"/>
              <a:t>aureus</a:t>
            </a:r>
            <a:r>
              <a:rPr lang="en-US" sz="2800" dirty="0"/>
              <a:t> </a:t>
            </a:r>
            <a:r>
              <a:rPr lang="en-US" sz="2800" dirty="0" smtClean="0"/>
              <a:t>bacteremia</a:t>
            </a:r>
            <a:endParaRPr lang="en-US" sz="2800" dirty="0"/>
          </a:p>
        </p:txBody>
      </p:sp>
    </p:spTree>
    <p:extLst>
      <p:ext uri="{BB962C8B-B14F-4D97-AF65-F5344CB8AC3E}">
        <p14:creationId xmlns:p14="http://schemas.microsoft.com/office/powerpoint/2010/main" val="577159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Thank you</a:t>
            </a:r>
            <a:endParaRPr lang="en-US" dirty="0"/>
          </a:p>
        </p:txBody>
      </p:sp>
    </p:spTree>
    <p:extLst>
      <p:ext uri="{BB962C8B-B14F-4D97-AF65-F5344CB8AC3E}">
        <p14:creationId xmlns:p14="http://schemas.microsoft.com/office/powerpoint/2010/main" val="1706295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Definition:</a:t>
            </a:r>
          </a:p>
          <a:p>
            <a:pPr marL="0" indent="0">
              <a:buNone/>
            </a:pPr>
            <a:endParaRPr lang="en-US" b="1" i="1" u="sng" dirty="0">
              <a:solidFill>
                <a:srgbClr val="0000FF"/>
              </a:solidFill>
            </a:endParaRPr>
          </a:p>
          <a:p>
            <a:pPr marL="0" indent="0">
              <a:buNone/>
            </a:pPr>
            <a:endParaRPr lang="en-US" b="1" i="1" u="sng" dirty="0" smtClean="0">
              <a:solidFill>
                <a:srgbClr val="0000FF"/>
              </a:solidFill>
            </a:endParaRPr>
          </a:p>
          <a:p>
            <a:endParaRPr lang="en-US" dirty="0" smtClean="0"/>
          </a:p>
          <a:p>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2" name="Rectangle 1"/>
          <p:cNvSpPr/>
          <p:nvPr/>
        </p:nvSpPr>
        <p:spPr>
          <a:xfrm>
            <a:off x="457200" y="2413338"/>
            <a:ext cx="8229600" cy="3539431"/>
          </a:xfrm>
          <a:prstGeom prst="rect">
            <a:avLst/>
          </a:prstGeom>
        </p:spPr>
        <p:txBody>
          <a:bodyPr wrap="square">
            <a:spAutoFit/>
          </a:bodyPr>
          <a:lstStyle/>
          <a:p>
            <a:r>
              <a:rPr lang="en-US" sz="2800" dirty="0" smtClean="0"/>
              <a:t>Most infections that become clinically evident after 48 hours of hospitalization are considered hospital-acquired. </a:t>
            </a:r>
          </a:p>
          <a:p>
            <a:endParaRPr lang="en-US" sz="2800" dirty="0"/>
          </a:p>
          <a:p>
            <a:r>
              <a:rPr lang="en-US" sz="2800" dirty="0" smtClean="0"/>
              <a:t>Infections that occur after the patient is discharged from the hospital can be considered healthcare-associated if the organisms were acquired during the hospital stay</a:t>
            </a:r>
            <a:endParaRPr lang="en-US" sz="2800" dirty="0"/>
          </a:p>
        </p:txBody>
      </p:sp>
    </p:spTree>
    <p:extLst>
      <p:ext uri="{BB962C8B-B14F-4D97-AF65-F5344CB8AC3E}">
        <p14:creationId xmlns:p14="http://schemas.microsoft.com/office/powerpoint/2010/main" val="353496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Definition:</a:t>
            </a:r>
          </a:p>
          <a:p>
            <a:endParaRPr lang="en-US" dirty="0" smtClean="0"/>
          </a:p>
          <a:p>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2" name="Rectangle 1"/>
          <p:cNvSpPr/>
          <p:nvPr/>
        </p:nvSpPr>
        <p:spPr>
          <a:xfrm>
            <a:off x="1029113" y="2967335"/>
            <a:ext cx="7350840" cy="2246769"/>
          </a:xfrm>
          <a:prstGeom prst="rect">
            <a:avLst/>
          </a:prstGeom>
        </p:spPr>
        <p:txBody>
          <a:bodyPr wrap="square">
            <a:spAutoFit/>
          </a:bodyPr>
          <a:lstStyle/>
          <a:p>
            <a:r>
              <a:rPr lang="en-US" sz="2800" dirty="0" smtClean="0"/>
              <a:t>They can be </a:t>
            </a:r>
          </a:p>
          <a:p>
            <a:pPr marL="457200" indent="-457200">
              <a:buFont typeface="Arial"/>
              <a:buChar char="•"/>
            </a:pPr>
            <a:r>
              <a:rPr lang="en-US" sz="2800" dirty="0" smtClean="0"/>
              <a:t>localized or systemic, </a:t>
            </a:r>
          </a:p>
          <a:p>
            <a:pPr marL="457200" indent="-457200">
              <a:buFont typeface="Arial"/>
              <a:buChar char="•"/>
            </a:pPr>
            <a:r>
              <a:rPr lang="en-US" sz="2800" dirty="0" smtClean="0"/>
              <a:t>can involve any system of the body, </a:t>
            </a:r>
          </a:p>
          <a:p>
            <a:pPr marL="457200" indent="-457200">
              <a:buFont typeface="Arial"/>
              <a:buChar char="•"/>
            </a:pPr>
            <a:r>
              <a:rPr lang="en-US" sz="2800" dirty="0" smtClean="0"/>
              <a:t>be associated with medical devices or blood product transfusions.</a:t>
            </a:r>
            <a:endParaRPr lang="en-US" sz="2800" dirty="0"/>
          </a:p>
        </p:txBody>
      </p:sp>
    </p:spTree>
    <p:extLst>
      <p:ext uri="{BB962C8B-B14F-4D97-AF65-F5344CB8AC3E}">
        <p14:creationId xmlns:p14="http://schemas.microsoft.com/office/powerpoint/2010/main" val="353496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b="1" i="1" u="sng" dirty="0" smtClean="0">
                <a:solidFill>
                  <a:srgbClr val="0000FF"/>
                </a:solidFill>
              </a:rPr>
              <a:t>Risk factors</a:t>
            </a:r>
            <a:endParaRPr lang="en-US" sz="3600" b="1" i="1" u="sng" dirty="0" smtClean="0">
              <a:solidFill>
                <a:srgbClr val="0000FF"/>
              </a:solidFill>
            </a:endParaRPr>
          </a:p>
          <a:p>
            <a:endParaRPr lang="en-US" dirty="0" smtClean="0"/>
          </a:p>
          <a:p>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4" name="Rectangle 3"/>
          <p:cNvSpPr/>
          <p:nvPr/>
        </p:nvSpPr>
        <p:spPr>
          <a:xfrm>
            <a:off x="1029113" y="2828836"/>
            <a:ext cx="7350840" cy="3970318"/>
          </a:xfrm>
          <a:prstGeom prst="rect">
            <a:avLst/>
          </a:prstGeom>
        </p:spPr>
        <p:txBody>
          <a:bodyPr wrap="square">
            <a:spAutoFit/>
          </a:bodyPr>
          <a:lstStyle/>
          <a:p>
            <a:r>
              <a:rPr lang="en-US" sz="2800" dirty="0"/>
              <a:t>C</a:t>
            </a:r>
            <a:r>
              <a:rPr lang="en-US" sz="2800" dirty="0" smtClean="0"/>
              <a:t>an be grouped into four general categories:</a:t>
            </a:r>
          </a:p>
          <a:p>
            <a:pPr marL="514350" indent="-514350">
              <a:buFont typeface="+mj-lt"/>
              <a:buAutoNum type="arabicPeriod"/>
            </a:pPr>
            <a:endParaRPr lang="en-US" sz="2800" dirty="0"/>
          </a:p>
          <a:p>
            <a:pPr marL="514350" indent="-514350">
              <a:buFont typeface="+mj-lt"/>
              <a:buAutoNum type="arabicPeriod"/>
            </a:pPr>
            <a:r>
              <a:rPr lang="en-US" sz="2800" dirty="0" smtClean="0"/>
              <a:t>medical procedures and antibiotic use,</a:t>
            </a:r>
          </a:p>
          <a:p>
            <a:pPr marL="514350" indent="-514350">
              <a:buFont typeface="+mj-lt"/>
              <a:buAutoNum type="arabicPeriod"/>
            </a:pPr>
            <a:r>
              <a:rPr lang="en-US" sz="2800" dirty="0" smtClean="0"/>
              <a:t>organizational factors</a:t>
            </a:r>
          </a:p>
          <a:p>
            <a:pPr marL="514350" indent="-514350">
              <a:buFont typeface="+mj-lt"/>
              <a:buAutoNum type="arabicPeriod"/>
            </a:pPr>
            <a:r>
              <a:rPr lang="en-US" sz="2800" dirty="0" smtClean="0"/>
              <a:t>patient characteristics</a:t>
            </a:r>
          </a:p>
          <a:p>
            <a:pPr marL="514350" indent="-514350">
              <a:buFont typeface="+mj-lt"/>
              <a:buAutoNum type="arabicPeriod"/>
            </a:pPr>
            <a:r>
              <a:rPr lang="en-US" sz="2800" dirty="0" smtClean="0"/>
              <a:t>health care providers and their interactions with the health care system</a:t>
            </a:r>
          </a:p>
          <a:p>
            <a:pPr marL="514350" indent="-514350">
              <a:buFont typeface="+mj-lt"/>
              <a:buAutoNum type="arabicPeriod"/>
            </a:pPr>
            <a:endParaRPr lang="en-US" sz="2800" dirty="0" smtClean="0"/>
          </a:p>
          <a:p>
            <a:pPr marL="514350" indent="-514350">
              <a:buFont typeface="+mj-lt"/>
              <a:buAutoNum type="arabicPeriod"/>
            </a:pPr>
            <a:endParaRPr lang="en-US" sz="2800" dirty="0"/>
          </a:p>
        </p:txBody>
      </p:sp>
    </p:spTree>
    <p:extLst>
      <p:ext uri="{BB962C8B-B14F-4D97-AF65-F5344CB8AC3E}">
        <p14:creationId xmlns:p14="http://schemas.microsoft.com/office/powerpoint/2010/main" val="251122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Prevention:</a:t>
            </a:r>
          </a:p>
          <a:p>
            <a:endParaRPr lang="en-US" dirty="0" smtClean="0"/>
          </a:p>
          <a:p>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2" name="Rectangle 1"/>
          <p:cNvSpPr/>
          <p:nvPr/>
        </p:nvSpPr>
        <p:spPr>
          <a:xfrm>
            <a:off x="692126" y="2120949"/>
            <a:ext cx="8250978" cy="3108544"/>
          </a:xfrm>
          <a:prstGeom prst="rect">
            <a:avLst/>
          </a:prstGeom>
        </p:spPr>
        <p:txBody>
          <a:bodyPr wrap="square">
            <a:spAutoFit/>
          </a:bodyPr>
          <a:lstStyle/>
          <a:p>
            <a:r>
              <a:rPr lang="en-US" sz="2800" dirty="0" smtClean="0"/>
              <a:t>Continued surveillance</a:t>
            </a:r>
          </a:p>
          <a:p>
            <a:r>
              <a:rPr lang="en-US" sz="2800" dirty="0"/>
              <a:t>S</a:t>
            </a:r>
            <a:r>
              <a:rPr lang="en-US" sz="2800" dirty="0" smtClean="0"/>
              <a:t>ound infection control programs</a:t>
            </a:r>
          </a:p>
          <a:p>
            <a:endParaRPr lang="en-US" sz="2800" dirty="0"/>
          </a:p>
          <a:p>
            <a:r>
              <a:rPr lang="en-US" sz="2800" dirty="0" smtClean="0"/>
              <a:t>Will lead to decreased healthcare-associated infections and help for better prioritization of resources and efforts to improving medical care.</a:t>
            </a:r>
          </a:p>
          <a:p>
            <a:endParaRPr lang="en-US" sz="2800" dirty="0"/>
          </a:p>
        </p:txBody>
      </p:sp>
      <p:sp>
        <p:nvSpPr>
          <p:cNvPr id="6" name="Rectangle 5"/>
          <p:cNvSpPr/>
          <p:nvPr/>
        </p:nvSpPr>
        <p:spPr>
          <a:xfrm>
            <a:off x="692126" y="4972000"/>
            <a:ext cx="8250978" cy="1384995"/>
          </a:xfrm>
          <a:prstGeom prst="rect">
            <a:avLst/>
          </a:prstGeom>
        </p:spPr>
        <p:txBody>
          <a:bodyPr wrap="square">
            <a:spAutoFit/>
          </a:bodyPr>
          <a:lstStyle/>
          <a:p>
            <a:r>
              <a:rPr lang="en-US" sz="2800" dirty="0"/>
              <a:t>R</a:t>
            </a:r>
            <a:r>
              <a:rPr lang="en-US" sz="2800" dirty="0" smtClean="0"/>
              <a:t>ecent studies suggest that implementing existing prevention practices can lead to up to a 70 percent reduction in certain HAIs</a:t>
            </a:r>
            <a:endParaRPr lang="en-US" sz="2800" dirty="0"/>
          </a:p>
        </p:txBody>
      </p:sp>
    </p:spTree>
    <p:extLst>
      <p:ext uri="{BB962C8B-B14F-4D97-AF65-F5344CB8AC3E}">
        <p14:creationId xmlns:p14="http://schemas.microsoft.com/office/powerpoint/2010/main" val="175503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46327"/>
            <a:ext cx="8229600" cy="4525963"/>
          </a:xfrm>
        </p:spPr>
        <p:txBody>
          <a:bodyPr/>
          <a:lstStyle/>
          <a:p>
            <a:pPr marL="0" indent="0">
              <a:buNone/>
            </a:pPr>
            <a:r>
              <a:rPr lang="en-US" b="1" i="1" u="sng" dirty="0" smtClean="0">
                <a:solidFill>
                  <a:srgbClr val="0000FF"/>
                </a:solidFill>
              </a:rPr>
              <a:t>Prevention:</a:t>
            </a:r>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4" name="Rectangle 3"/>
          <p:cNvSpPr/>
          <p:nvPr/>
        </p:nvSpPr>
        <p:spPr>
          <a:xfrm>
            <a:off x="457200" y="2341933"/>
            <a:ext cx="8451874" cy="3108544"/>
          </a:xfrm>
          <a:prstGeom prst="rect">
            <a:avLst/>
          </a:prstGeom>
        </p:spPr>
        <p:txBody>
          <a:bodyPr wrap="square">
            <a:spAutoFit/>
          </a:bodyPr>
          <a:lstStyle/>
          <a:p>
            <a:pPr marL="457200" indent="-457200">
              <a:buFont typeface="Arial"/>
              <a:buChar char="•"/>
            </a:pPr>
            <a:r>
              <a:rPr lang="en-US" sz="2800" dirty="0"/>
              <a:t>P</a:t>
            </a:r>
            <a:r>
              <a:rPr lang="en-US" sz="2800" dirty="0" smtClean="0"/>
              <a:t>roper education and training of health care workers</a:t>
            </a:r>
          </a:p>
          <a:p>
            <a:pPr marL="457200" indent="-457200">
              <a:buFont typeface="Arial"/>
              <a:buChar char="•"/>
            </a:pPr>
            <a:r>
              <a:rPr lang="en-US" sz="2800" dirty="0"/>
              <a:t>I</a:t>
            </a:r>
            <a:r>
              <a:rPr lang="en-US" sz="2800" dirty="0" smtClean="0"/>
              <a:t>ncreases compliance with and adoption of best practices </a:t>
            </a:r>
          </a:p>
          <a:p>
            <a:pPr marL="1371600" lvl="2" indent="-457200">
              <a:buFont typeface="Arial"/>
              <a:buChar char="•"/>
            </a:pPr>
            <a:r>
              <a:rPr lang="en-US" sz="2800" dirty="0" smtClean="0"/>
              <a:t>infection control, </a:t>
            </a:r>
          </a:p>
          <a:p>
            <a:pPr marL="1371600" lvl="2" indent="-457200">
              <a:buFont typeface="Arial"/>
              <a:buChar char="•"/>
            </a:pPr>
            <a:r>
              <a:rPr lang="en-US" sz="2800" dirty="0" smtClean="0"/>
              <a:t>hand hygiene, </a:t>
            </a:r>
          </a:p>
          <a:p>
            <a:pPr marL="1371600" lvl="2" indent="-457200">
              <a:buFont typeface="Arial"/>
              <a:buChar char="•"/>
            </a:pPr>
            <a:r>
              <a:rPr lang="en-US" sz="2800" dirty="0" smtClean="0"/>
              <a:t>attention to safety culture</a:t>
            </a:r>
          </a:p>
          <a:p>
            <a:pPr marL="1371600" lvl="2" indent="-457200">
              <a:buFont typeface="Arial"/>
              <a:buChar char="•"/>
            </a:pPr>
            <a:r>
              <a:rPr lang="en-US" sz="2800" dirty="0" smtClean="0"/>
              <a:t>antibiotic stewardship</a:t>
            </a:r>
          </a:p>
        </p:txBody>
      </p:sp>
    </p:spTree>
    <p:extLst>
      <p:ext uri="{BB962C8B-B14F-4D97-AF65-F5344CB8AC3E}">
        <p14:creationId xmlns:p14="http://schemas.microsoft.com/office/powerpoint/2010/main" val="177992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u="sng" dirty="0" smtClean="0">
                <a:solidFill>
                  <a:srgbClr val="0000FF"/>
                </a:solidFill>
              </a:rPr>
              <a:t>Prevention:</a:t>
            </a:r>
          </a:p>
          <a:p>
            <a:endParaRPr lang="en-US" dirty="0" smtClean="0"/>
          </a:p>
          <a:p>
            <a:endParaRPr lang="en-US" dirty="0"/>
          </a:p>
        </p:txBody>
      </p:sp>
      <p:sp>
        <p:nvSpPr>
          <p:cNvPr id="5" name="Rectangle 4"/>
          <p:cNvSpPr/>
          <p:nvPr/>
        </p:nvSpPr>
        <p:spPr>
          <a:xfrm>
            <a:off x="1029113" y="199996"/>
            <a:ext cx="7350840" cy="646331"/>
          </a:xfrm>
          <a:prstGeom prst="rect">
            <a:avLst/>
          </a:prstGeom>
        </p:spPr>
        <p:txBody>
          <a:bodyPr wrap="none">
            <a:spAutoFit/>
          </a:bodyPr>
          <a:lstStyle/>
          <a:p>
            <a:r>
              <a:rPr lang="en-US" sz="3600" dirty="0" smtClean="0">
                <a:solidFill>
                  <a:srgbClr val="0000FF"/>
                </a:solidFill>
              </a:rPr>
              <a:t>Healthcare-associated infections (HAI)</a:t>
            </a:r>
            <a:endParaRPr lang="en-US" sz="3600" dirty="0">
              <a:solidFill>
                <a:srgbClr val="0000FF"/>
              </a:solidFill>
            </a:endParaRPr>
          </a:p>
        </p:txBody>
      </p:sp>
      <p:sp>
        <p:nvSpPr>
          <p:cNvPr id="4" name="Rectangle 3"/>
          <p:cNvSpPr/>
          <p:nvPr/>
        </p:nvSpPr>
        <p:spPr>
          <a:xfrm>
            <a:off x="692126" y="2464326"/>
            <a:ext cx="8451874" cy="3970318"/>
          </a:xfrm>
          <a:prstGeom prst="rect">
            <a:avLst/>
          </a:prstGeom>
        </p:spPr>
        <p:txBody>
          <a:bodyPr wrap="square">
            <a:spAutoFit/>
          </a:bodyPr>
          <a:lstStyle/>
          <a:p>
            <a:r>
              <a:rPr lang="en-US" sz="2800" dirty="0" smtClean="0"/>
              <a:t>Examples of best practices by a health care provider include: </a:t>
            </a:r>
          </a:p>
          <a:p>
            <a:pPr marL="457200" indent="-457200">
              <a:buFont typeface="Arial"/>
              <a:buChar char="•"/>
            </a:pPr>
            <a:r>
              <a:rPr lang="en-US" sz="2800" dirty="0" smtClean="0"/>
              <a:t>careful insertion, maintenance</a:t>
            </a:r>
          </a:p>
          <a:p>
            <a:pPr marL="457200" indent="-457200">
              <a:buFont typeface="Arial"/>
              <a:buChar char="•"/>
            </a:pPr>
            <a:r>
              <a:rPr lang="en-US" sz="2800" dirty="0" smtClean="0"/>
              <a:t>prompt removal of catheters</a:t>
            </a:r>
          </a:p>
          <a:p>
            <a:pPr marL="457200" indent="-457200">
              <a:buFont typeface="Arial"/>
              <a:buChar char="•"/>
            </a:pPr>
            <a:r>
              <a:rPr lang="en-US" sz="2800" dirty="0" smtClean="0"/>
              <a:t>careful use of antibiotics</a:t>
            </a:r>
          </a:p>
          <a:p>
            <a:pPr marL="457200" indent="-457200">
              <a:buFont typeface="Arial"/>
              <a:buChar char="•"/>
            </a:pPr>
            <a:r>
              <a:rPr lang="en-US" sz="2800" dirty="0" smtClean="0"/>
              <a:t>decolonization of patients with an evidence-based method to reduce transmission of MRSA in hospitals</a:t>
            </a:r>
          </a:p>
          <a:p>
            <a:pPr marL="457200" indent="-457200">
              <a:buFont typeface="Arial"/>
              <a:buChar char="•"/>
            </a:pPr>
            <a:endParaRPr lang="en-US" sz="2800" dirty="0" smtClean="0"/>
          </a:p>
          <a:p>
            <a:pPr marL="457200" indent="-457200">
              <a:buFont typeface="Arial"/>
              <a:buChar char="•"/>
            </a:pPr>
            <a:endParaRPr lang="en-US" sz="2800" dirty="0"/>
          </a:p>
        </p:txBody>
      </p:sp>
    </p:spTree>
    <p:extLst>
      <p:ext uri="{BB962C8B-B14F-4D97-AF65-F5344CB8AC3E}">
        <p14:creationId xmlns:p14="http://schemas.microsoft.com/office/powerpoint/2010/main" val="2664826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TotalTime>
  <Words>1504</Words>
  <Application>Microsoft Macintosh PowerPoint</Application>
  <PresentationFormat>On-screen Show (4:3)</PresentationFormat>
  <Paragraphs>204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Healthcare-associated infections (HAI) </vt:lpstr>
      <vt:lpstr>Healthcare-associated infections (HAI)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Catheter-associated Urinary Tract Infections (CAUTI) </vt:lpstr>
      <vt:lpstr>Catheter-associated Urinary Tract Infections (CAUTI) </vt:lpstr>
      <vt:lpstr>Catheter-associated Urinary Tract Infections (CAUTI) </vt:lpstr>
      <vt:lpstr>Catheter-associated Urinary Tract Infections (CAUTI) </vt:lpstr>
      <vt:lpstr>Catheter-associated Urinary Tract Infections (CAUTI) </vt:lpstr>
      <vt:lpstr>Catheter-associated Urinary Tract Infections (CAUTI) </vt:lpstr>
      <vt:lpstr>Catheter-associated Urinary Tract Infections (CAUTI) </vt:lpstr>
      <vt:lpstr>Ventilator- associated pneumonia </vt:lpstr>
      <vt:lpstr>Ventilator- associated pneumonia </vt:lpstr>
      <vt:lpstr>Ventilator- associated pneumonia </vt:lpstr>
      <vt:lpstr>Ventilator- associated pneumonia </vt:lpstr>
      <vt:lpstr>Ventilator- associated pneumonia </vt:lpstr>
      <vt:lpstr>INFECTIONS RELATED TO VASCULAR ACCESS AND MONITORING  </vt:lpstr>
      <vt:lpstr>INFECTIONS RELATED TO VASCULAR ACCESS AND MONITORING  </vt:lpstr>
      <vt:lpstr>INFECTIONS RELATED TO VASCULAR ACCESS AND MONITORING  </vt:lpstr>
      <vt:lpstr>INFECTIONS RELATED TO VASCULAR ACCESS AND MONITORING  </vt:lpstr>
      <vt:lpstr>INFECTIONS RELATED TO VASCULAR ACCESS AND MONITORING  </vt:lpstr>
      <vt:lpstr>INFECTIONS RELATED TO VASCULAR ACCESS AND MONITORING  </vt:lpstr>
      <vt:lpstr>PowerPoint Presentation</vt:lpstr>
    </vt:vector>
  </TitlesOfParts>
  <Company>mac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zohair al aseri</dc:creator>
  <cp:lastModifiedBy>zohair al aseri</cp:lastModifiedBy>
  <cp:revision>12</cp:revision>
  <dcterms:created xsi:type="dcterms:W3CDTF">2019-11-28T02:57:31Z</dcterms:created>
  <dcterms:modified xsi:type="dcterms:W3CDTF">2019-11-28T04:48:52Z</dcterms:modified>
</cp:coreProperties>
</file>