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73" autoAdjust="0"/>
    <p:restoredTop sz="94660"/>
  </p:normalViewPr>
  <p:slideViewPr>
    <p:cSldViewPr snapToGrid="0">
      <p:cViewPr varScale="1">
        <p:scale>
          <a:sx n="88" d="100"/>
          <a:sy n="88" d="100"/>
        </p:scale>
        <p:origin x="15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67E113-CDB4-4D22-995A-E05F3E72230E}"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C36A6-23F9-45FA-953F-713ED966AD5C}" type="slidenum">
              <a:rPr lang="en-US" smtClean="0"/>
              <a:t>‹#›</a:t>
            </a:fld>
            <a:endParaRPr lang="en-US"/>
          </a:p>
        </p:txBody>
      </p:sp>
    </p:spTree>
    <p:extLst>
      <p:ext uri="{BB962C8B-B14F-4D97-AF65-F5344CB8AC3E}">
        <p14:creationId xmlns:p14="http://schemas.microsoft.com/office/powerpoint/2010/main" val="125890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67E113-CDB4-4D22-995A-E05F3E72230E}"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C36A6-23F9-45FA-953F-713ED966AD5C}" type="slidenum">
              <a:rPr lang="en-US" smtClean="0"/>
              <a:t>‹#›</a:t>
            </a:fld>
            <a:endParaRPr lang="en-US"/>
          </a:p>
        </p:txBody>
      </p:sp>
    </p:spTree>
    <p:extLst>
      <p:ext uri="{BB962C8B-B14F-4D97-AF65-F5344CB8AC3E}">
        <p14:creationId xmlns:p14="http://schemas.microsoft.com/office/powerpoint/2010/main" val="3621750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67E113-CDB4-4D22-995A-E05F3E72230E}"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C36A6-23F9-45FA-953F-713ED966AD5C}" type="slidenum">
              <a:rPr lang="en-US" smtClean="0"/>
              <a:t>‹#›</a:t>
            </a:fld>
            <a:endParaRPr lang="en-US"/>
          </a:p>
        </p:txBody>
      </p:sp>
    </p:spTree>
    <p:extLst>
      <p:ext uri="{BB962C8B-B14F-4D97-AF65-F5344CB8AC3E}">
        <p14:creationId xmlns:p14="http://schemas.microsoft.com/office/powerpoint/2010/main" val="2414605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67E113-CDB4-4D22-995A-E05F3E72230E}"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C36A6-23F9-45FA-953F-713ED966AD5C}" type="slidenum">
              <a:rPr lang="en-US" smtClean="0"/>
              <a:t>‹#›</a:t>
            </a:fld>
            <a:endParaRPr lang="en-US"/>
          </a:p>
        </p:txBody>
      </p:sp>
    </p:spTree>
    <p:extLst>
      <p:ext uri="{BB962C8B-B14F-4D97-AF65-F5344CB8AC3E}">
        <p14:creationId xmlns:p14="http://schemas.microsoft.com/office/powerpoint/2010/main" val="4080632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7E113-CDB4-4D22-995A-E05F3E72230E}"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C36A6-23F9-45FA-953F-713ED966AD5C}" type="slidenum">
              <a:rPr lang="en-US" smtClean="0"/>
              <a:t>‹#›</a:t>
            </a:fld>
            <a:endParaRPr lang="en-US"/>
          </a:p>
        </p:txBody>
      </p:sp>
    </p:spTree>
    <p:extLst>
      <p:ext uri="{BB962C8B-B14F-4D97-AF65-F5344CB8AC3E}">
        <p14:creationId xmlns:p14="http://schemas.microsoft.com/office/powerpoint/2010/main" val="2701436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67E113-CDB4-4D22-995A-E05F3E72230E}"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C36A6-23F9-45FA-953F-713ED966AD5C}" type="slidenum">
              <a:rPr lang="en-US" smtClean="0"/>
              <a:t>‹#›</a:t>
            </a:fld>
            <a:endParaRPr lang="en-US"/>
          </a:p>
        </p:txBody>
      </p:sp>
    </p:spTree>
    <p:extLst>
      <p:ext uri="{BB962C8B-B14F-4D97-AF65-F5344CB8AC3E}">
        <p14:creationId xmlns:p14="http://schemas.microsoft.com/office/powerpoint/2010/main" val="1611059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67E113-CDB4-4D22-995A-E05F3E72230E}" type="datetimeFigureOut">
              <a:rPr lang="en-US" smtClean="0"/>
              <a:t>4/10/2019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DC36A6-23F9-45FA-953F-713ED966AD5C}" type="slidenum">
              <a:rPr lang="en-US" smtClean="0"/>
              <a:t>‹#›</a:t>
            </a:fld>
            <a:endParaRPr lang="en-US"/>
          </a:p>
        </p:txBody>
      </p:sp>
    </p:spTree>
    <p:extLst>
      <p:ext uri="{BB962C8B-B14F-4D97-AF65-F5344CB8AC3E}">
        <p14:creationId xmlns:p14="http://schemas.microsoft.com/office/powerpoint/2010/main" val="2822937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67E113-CDB4-4D22-995A-E05F3E72230E}" type="datetimeFigureOut">
              <a:rPr lang="en-US" smtClean="0"/>
              <a:t>4/10/2019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DC36A6-23F9-45FA-953F-713ED966AD5C}" type="slidenum">
              <a:rPr lang="en-US" smtClean="0"/>
              <a:t>‹#›</a:t>
            </a:fld>
            <a:endParaRPr lang="en-US"/>
          </a:p>
        </p:txBody>
      </p:sp>
    </p:spTree>
    <p:extLst>
      <p:ext uri="{BB962C8B-B14F-4D97-AF65-F5344CB8AC3E}">
        <p14:creationId xmlns:p14="http://schemas.microsoft.com/office/powerpoint/2010/main" val="2055102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67E113-CDB4-4D22-995A-E05F3E72230E}" type="datetimeFigureOut">
              <a:rPr lang="en-US" smtClean="0"/>
              <a:t>4/10/2019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DC36A6-23F9-45FA-953F-713ED966AD5C}" type="slidenum">
              <a:rPr lang="en-US" smtClean="0"/>
              <a:t>‹#›</a:t>
            </a:fld>
            <a:endParaRPr lang="en-US"/>
          </a:p>
        </p:txBody>
      </p:sp>
    </p:spTree>
    <p:extLst>
      <p:ext uri="{BB962C8B-B14F-4D97-AF65-F5344CB8AC3E}">
        <p14:creationId xmlns:p14="http://schemas.microsoft.com/office/powerpoint/2010/main" val="124122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7E113-CDB4-4D22-995A-E05F3E72230E}"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C36A6-23F9-45FA-953F-713ED966AD5C}" type="slidenum">
              <a:rPr lang="en-US" smtClean="0"/>
              <a:t>‹#›</a:t>
            </a:fld>
            <a:endParaRPr lang="en-US"/>
          </a:p>
        </p:txBody>
      </p:sp>
    </p:spTree>
    <p:extLst>
      <p:ext uri="{BB962C8B-B14F-4D97-AF65-F5344CB8AC3E}">
        <p14:creationId xmlns:p14="http://schemas.microsoft.com/office/powerpoint/2010/main" val="1717111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7E113-CDB4-4D22-995A-E05F3E72230E}"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C36A6-23F9-45FA-953F-713ED966AD5C}" type="slidenum">
              <a:rPr lang="en-US" smtClean="0"/>
              <a:t>‹#›</a:t>
            </a:fld>
            <a:endParaRPr lang="en-US"/>
          </a:p>
        </p:txBody>
      </p:sp>
    </p:spTree>
    <p:extLst>
      <p:ext uri="{BB962C8B-B14F-4D97-AF65-F5344CB8AC3E}">
        <p14:creationId xmlns:p14="http://schemas.microsoft.com/office/powerpoint/2010/main" val="77134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67E113-CDB4-4D22-995A-E05F3E72230E}" type="datetimeFigureOut">
              <a:rPr lang="en-US" smtClean="0"/>
              <a:t>4/10/2019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DC36A6-23F9-45FA-953F-713ED966AD5C}" type="slidenum">
              <a:rPr lang="en-US" smtClean="0"/>
              <a:t>‹#›</a:t>
            </a:fld>
            <a:endParaRPr lang="en-US"/>
          </a:p>
        </p:txBody>
      </p:sp>
    </p:spTree>
    <p:extLst>
      <p:ext uri="{BB962C8B-B14F-4D97-AF65-F5344CB8AC3E}">
        <p14:creationId xmlns:p14="http://schemas.microsoft.com/office/powerpoint/2010/main" val="2888725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51543" y="212942"/>
            <a:ext cx="8157028" cy="2181915"/>
          </a:xfrm>
        </p:spPr>
        <p:txBody>
          <a:bodyPr>
            <a:normAutofit lnSpcReduction="10000"/>
          </a:bodyPr>
          <a:lstStyle/>
          <a:p>
            <a:pPr algn="l"/>
            <a:r>
              <a:rPr lang="en-US" sz="1400" b="1" i="1" u="sng" dirty="0"/>
              <a:t>Problem </a:t>
            </a:r>
            <a:r>
              <a:rPr lang="en-US" sz="1400" b="1" i="1" u="sng" dirty="0" smtClean="0"/>
              <a:t>??:</a:t>
            </a:r>
            <a:r>
              <a:rPr lang="en-US" sz="1400" b="1" dirty="0" smtClean="0"/>
              <a:t>  (?? </a:t>
            </a:r>
            <a:r>
              <a:rPr lang="en-US" sz="1400" b="1" dirty="0"/>
              <a:t>marks) </a:t>
            </a:r>
            <a:endParaRPr lang="en-US" sz="1400" dirty="0"/>
          </a:p>
          <a:p>
            <a:pPr algn="l"/>
            <a:r>
              <a:rPr lang="en-US" sz="1400" dirty="0"/>
              <a:t>Consider executing the following code on the MIPS pipelined </a:t>
            </a:r>
            <a:r>
              <a:rPr lang="en-US" sz="1400" dirty="0" err="1"/>
              <a:t>datapath</a:t>
            </a:r>
            <a:r>
              <a:rPr lang="en-US" sz="1400" dirty="0" smtClean="0"/>
              <a:t>:</a:t>
            </a:r>
            <a:endParaRPr lang="en-US" sz="1400" dirty="0"/>
          </a:p>
          <a:p>
            <a:pPr lvl="1" algn="l"/>
            <a:r>
              <a:rPr lang="fr-CA" sz="1400" dirty="0" err="1">
                <a:latin typeface="Courier"/>
              </a:rPr>
              <a:t>add</a:t>
            </a:r>
            <a:r>
              <a:rPr lang="fr-CA" sz="1400" dirty="0">
                <a:latin typeface="Courier"/>
              </a:rPr>
              <a:t>	$</a:t>
            </a:r>
            <a:r>
              <a:rPr lang="fr-CA" sz="1400" dirty="0">
                <a:solidFill>
                  <a:srgbClr val="FF0000"/>
                </a:solidFill>
                <a:latin typeface="Courier"/>
              </a:rPr>
              <a:t>t5</a:t>
            </a:r>
            <a:r>
              <a:rPr lang="fr-CA" sz="1400" dirty="0">
                <a:latin typeface="Courier"/>
              </a:rPr>
              <a:t>, $t6, $t8</a:t>
            </a:r>
            <a:endParaRPr lang="en-US" sz="1400" dirty="0">
              <a:latin typeface="Courier"/>
            </a:endParaRPr>
          </a:p>
          <a:p>
            <a:pPr lvl="1" algn="l"/>
            <a:r>
              <a:rPr lang="fr-CA" sz="1400" dirty="0" err="1">
                <a:latin typeface="Courier"/>
              </a:rPr>
              <a:t>add</a:t>
            </a:r>
            <a:r>
              <a:rPr lang="fr-CA" sz="1400" dirty="0">
                <a:latin typeface="Courier"/>
              </a:rPr>
              <a:t>	$</a:t>
            </a:r>
            <a:r>
              <a:rPr lang="fr-CA" sz="1400" dirty="0">
                <a:solidFill>
                  <a:srgbClr val="0070C0"/>
                </a:solidFill>
                <a:latin typeface="Courier"/>
              </a:rPr>
              <a:t>t9</a:t>
            </a:r>
            <a:r>
              <a:rPr lang="fr-CA" sz="1400" dirty="0">
                <a:latin typeface="Courier"/>
              </a:rPr>
              <a:t>, $</a:t>
            </a:r>
            <a:r>
              <a:rPr lang="fr-CA" sz="1400" dirty="0">
                <a:solidFill>
                  <a:srgbClr val="FF0000"/>
                </a:solidFill>
                <a:latin typeface="Courier"/>
              </a:rPr>
              <a:t>t5</a:t>
            </a:r>
            <a:r>
              <a:rPr lang="fr-CA" sz="1400" dirty="0">
                <a:latin typeface="Courier"/>
              </a:rPr>
              <a:t>, $t4</a:t>
            </a:r>
            <a:endParaRPr lang="en-US" sz="1400" dirty="0">
              <a:latin typeface="Courier"/>
            </a:endParaRPr>
          </a:p>
          <a:p>
            <a:pPr lvl="1" algn="l"/>
            <a:r>
              <a:rPr lang="fr-CA" sz="1400" dirty="0" err="1">
                <a:latin typeface="Courier"/>
              </a:rPr>
              <a:t>lw</a:t>
            </a:r>
            <a:r>
              <a:rPr lang="fr-CA" sz="1400" dirty="0">
                <a:latin typeface="Courier"/>
              </a:rPr>
              <a:t>	$</a:t>
            </a:r>
            <a:r>
              <a:rPr lang="fr-CA" sz="1400" dirty="0">
                <a:solidFill>
                  <a:srgbClr val="00B050"/>
                </a:solidFill>
                <a:latin typeface="Courier"/>
              </a:rPr>
              <a:t>t3</a:t>
            </a:r>
            <a:r>
              <a:rPr lang="fr-CA" sz="1400" dirty="0">
                <a:latin typeface="Courier"/>
              </a:rPr>
              <a:t>, 100($</a:t>
            </a:r>
            <a:r>
              <a:rPr lang="fr-CA" sz="1400" dirty="0">
                <a:solidFill>
                  <a:srgbClr val="0070C0"/>
                </a:solidFill>
                <a:latin typeface="Courier"/>
              </a:rPr>
              <a:t>t9</a:t>
            </a:r>
            <a:r>
              <a:rPr lang="fr-CA" sz="1400" dirty="0">
                <a:latin typeface="Courier"/>
              </a:rPr>
              <a:t>)</a:t>
            </a:r>
            <a:endParaRPr lang="en-US" sz="1400" dirty="0">
              <a:latin typeface="Courier"/>
            </a:endParaRPr>
          </a:p>
          <a:p>
            <a:pPr lvl="1" algn="l"/>
            <a:r>
              <a:rPr lang="fr-CA" sz="1400" dirty="0" err="1">
                <a:latin typeface="Courier"/>
              </a:rPr>
              <a:t>sub</a:t>
            </a:r>
            <a:r>
              <a:rPr lang="fr-CA" sz="1400" dirty="0">
                <a:latin typeface="Courier"/>
              </a:rPr>
              <a:t>	$t2, $</a:t>
            </a:r>
            <a:r>
              <a:rPr lang="fr-CA" sz="1400" dirty="0">
                <a:solidFill>
                  <a:srgbClr val="00B050"/>
                </a:solidFill>
                <a:latin typeface="Courier"/>
              </a:rPr>
              <a:t>t3</a:t>
            </a:r>
            <a:r>
              <a:rPr lang="fr-CA" sz="1400" dirty="0">
                <a:latin typeface="Courier"/>
              </a:rPr>
              <a:t>, $</a:t>
            </a:r>
            <a:r>
              <a:rPr lang="fr-CA" sz="1400" dirty="0" smtClean="0">
                <a:latin typeface="Courier"/>
              </a:rPr>
              <a:t>t4</a:t>
            </a:r>
            <a:endParaRPr lang="en-US" sz="1400" dirty="0">
              <a:latin typeface="Courier"/>
            </a:endParaRPr>
          </a:p>
          <a:p>
            <a:pPr lvl="0" algn="l"/>
            <a:r>
              <a:rPr lang="en-US" sz="1400" dirty="0"/>
              <a:t>Using the following diagram for the MIPS pipeline, draw the pipeline execution diagram and show the forwarding paths needed to execute the above code while incorporating any stalls or forwarding to resolve the dependencies.  </a:t>
            </a:r>
          </a:p>
          <a:p>
            <a:pPr algn="l">
              <a:spcBef>
                <a:spcPts val="0"/>
              </a:spcBef>
            </a:pPr>
            <a:endParaRPr lang="en-US" sz="1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163" y="3035346"/>
            <a:ext cx="6486132" cy="2546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7266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51543" y="212942"/>
            <a:ext cx="8157028" cy="2599927"/>
          </a:xfrm>
        </p:spPr>
        <p:txBody>
          <a:bodyPr>
            <a:normAutofit/>
          </a:bodyPr>
          <a:lstStyle/>
          <a:p>
            <a:pPr algn="l"/>
            <a:r>
              <a:rPr lang="en-US" sz="1400" b="1" i="1" u="sng" dirty="0"/>
              <a:t>Problem </a:t>
            </a:r>
            <a:r>
              <a:rPr lang="en-US" sz="1400" b="1" i="1" u="sng" dirty="0" smtClean="0"/>
              <a:t>??:</a:t>
            </a:r>
            <a:r>
              <a:rPr lang="en-US" sz="1400" b="1" dirty="0" smtClean="0"/>
              <a:t>  (?? </a:t>
            </a:r>
            <a:r>
              <a:rPr lang="en-US" sz="1400" b="1" dirty="0"/>
              <a:t>marks) </a:t>
            </a:r>
            <a:endParaRPr lang="en-US" sz="1400" dirty="0"/>
          </a:p>
          <a:p>
            <a:pPr algn="l">
              <a:spcBef>
                <a:spcPts val="0"/>
              </a:spcBef>
            </a:pPr>
            <a:r>
              <a:rPr lang="en-US" sz="1200" dirty="0">
                <a:latin typeface="Arial" panose="020B0604020202020204" pitchFamily="34" charset="0"/>
                <a:cs typeface="Arial" panose="020B0604020202020204" pitchFamily="34" charset="0"/>
              </a:rPr>
              <a:t>Given the following code sequence</a:t>
            </a:r>
            <a:r>
              <a:rPr lang="en-US" sz="1200" dirty="0" smtClean="0">
                <a:latin typeface="Arial" panose="020B0604020202020204" pitchFamily="34" charset="0"/>
                <a:cs typeface="Arial" panose="020B0604020202020204" pitchFamily="34" charset="0"/>
              </a:rPr>
              <a:t>:</a:t>
            </a:r>
          </a:p>
          <a:p>
            <a:pPr algn="l">
              <a:spcBef>
                <a:spcPts val="600"/>
              </a:spcBef>
            </a:pPr>
            <a:r>
              <a:rPr lang="en-US" sz="1200" dirty="0">
                <a:latin typeface="Courier New" panose="02070309020205020404" pitchFamily="49" charset="0"/>
                <a:cs typeface="Courier New" panose="02070309020205020404" pitchFamily="49" charset="0"/>
              </a:rPr>
              <a:t>	</a:t>
            </a:r>
            <a:r>
              <a:rPr lang="en-US" sz="1200" dirty="0" smtClean="0">
                <a:solidFill>
                  <a:srgbClr val="00B050"/>
                </a:solidFill>
                <a:latin typeface="Courier New" panose="02070309020205020404" pitchFamily="49" charset="0"/>
                <a:cs typeface="Courier New" panose="02070309020205020404" pitchFamily="49" charset="0"/>
              </a:rPr>
              <a:t>LW</a:t>
            </a:r>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a:solidFill>
                  <a:srgbClr val="C00000"/>
                </a:solidFill>
                <a:latin typeface="Courier New" panose="02070309020205020404" pitchFamily="49" charset="0"/>
                <a:cs typeface="Courier New" panose="02070309020205020404" pitchFamily="49" charset="0"/>
              </a:rPr>
              <a:t>t2</a:t>
            </a:r>
            <a:r>
              <a:rPr lang="en-US" sz="1200" dirty="0">
                <a:latin typeface="Courier New" panose="02070309020205020404" pitchFamily="49" charset="0"/>
                <a:cs typeface="Courier New" panose="02070309020205020404" pitchFamily="49" charset="0"/>
              </a:rPr>
              <a:t>, 0($t1)</a:t>
            </a:r>
          </a:p>
          <a:p>
            <a:pPr algn="l">
              <a:spcBef>
                <a:spcPts val="0"/>
              </a:spcBef>
            </a:pPr>
            <a:r>
              <a:rPr lang="en-US" sz="1200" dirty="0" smtClean="0">
                <a:solidFill>
                  <a:srgbClr val="0070C0"/>
                </a:solidFill>
                <a:latin typeface="Courier New" panose="02070309020205020404" pitchFamily="49" charset="0"/>
                <a:cs typeface="Courier New" panose="02070309020205020404" pitchFamily="49" charset="0"/>
              </a:rPr>
              <a:t>Label1</a:t>
            </a: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	</a:t>
            </a:r>
            <a:r>
              <a:rPr lang="en-US" sz="1200" b="1" dirty="0" smtClean="0">
                <a:solidFill>
                  <a:srgbClr val="00B050"/>
                </a:solidFill>
                <a:latin typeface="Courier New" panose="02070309020205020404" pitchFamily="49" charset="0"/>
                <a:cs typeface="Courier New" panose="02070309020205020404" pitchFamily="49" charset="0"/>
              </a:rPr>
              <a:t>BEQ</a:t>
            </a:r>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a:solidFill>
                  <a:srgbClr val="C00000"/>
                </a:solidFill>
                <a:latin typeface="Courier New" panose="02070309020205020404" pitchFamily="49" charset="0"/>
                <a:cs typeface="Courier New" panose="02070309020205020404" pitchFamily="49" charset="0"/>
              </a:rPr>
              <a:t>t2</a:t>
            </a:r>
            <a:r>
              <a:rPr lang="en-US" sz="1200" dirty="0">
                <a:latin typeface="Courier New" panose="02070309020205020404" pitchFamily="49" charset="0"/>
                <a:cs typeface="Courier New" panose="02070309020205020404" pitchFamily="49" charset="0"/>
              </a:rPr>
              <a:t>, $t0, </a:t>
            </a:r>
            <a:r>
              <a:rPr lang="en-US" sz="1200" dirty="0" smtClean="0">
                <a:solidFill>
                  <a:srgbClr val="0070C0"/>
                </a:solidFill>
                <a:latin typeface="Courier New" panose="02070309020205020404" pitchFamily="49" charset="0"/>
                <a:cs typeface="Courier New" panose="02070309020205020404" pitchFamily="49" charset="0"/>
              </a:rPr>
              <a:t>Label2</a:t>
            </a:r>
            <a:r>
              <a:rPr lang="en-US" sz="1200" dirty="0" smtClean="0">
                <a:latin typeface="Courier New" panose="02070309020205020404" pitchFamily="49" charset="0"/>
                <a:cs typeface="Courier New" panose="02070309020205020404" pitchFamily="49" charset="0"/>
              </a:rPr>
              <a:t>  # </a:t>
            </a:r>
            <a:r>
              <a:rPr lang="en-US" sz="1200" b="1" dirty="0">
                <a:latin typeface="Courier New" panose="02070309020205020404" pitchFamily="49" charset="0"/>
                <a:cs typeface="Courier New" panose="02070309020205020404" pitchFamily="49" charset="0"/>
              </a:rPr>
              <a:t>Not Taken once, then Taken</a:t>
            </a:r>
            <a:endParaRPr lang="en-US" sz="1200" dirty="0">
              <a:latin typeface="Courier New" panose="02070309020205020404" pitchFamily="49" charset="0"/>
              <a:cs typeface="Courier New" panose="02070309020205020404" pitchFamily="49" charset="0"/>
            </a:endParaRPr>
          </a:p>
          <a:p>
            <a:pPr algn="l">
              <a:spcBef>
                <a:spcPts val="0"/>
              </a:spcBef>
            </a:pPr>
            <a:r>
              <a:rPr lang="en-US" sz="1200" dirty="0">
                <a:latin typeface="Courier New" panose="02070309020205020404" pitchFamily="49" charset="0"/>
                <a:cs typeface="Courier New" panose="02070309020205020404" pitchFamily="49" charset="0"/>
              </a:rPr>
              <a:t>	</a:t>
            </a:r>
            <a:r>
              <a:rPr lang="fr-CA" sz="1200" dirty="0" smtClean="0">
                <a:solidFill>
                  <a:srgbClr val="00B050"/>
                </a:solidFill>
                <a:latin typeface="Courier New" panose="02070309020205020404" pitchFamily="49" charset="0"/>
                <a:cs typeface="Courier New" panose="02070309020205020404" pitchFamily="49" charset="0"/>
              </a:rPr>
              <a:t>LW</a:t>
            </a:r>
            <a:r>
              <a:rPr lang="fr-CA" sz="1200" dirty="0" smtClean="0">
                <a:latin typeface="Courier New" panose="02070309020205020404" pitchFamily="49" charset="0"/>
                <a:cs typeface="Courier New" panose="02070309020205020404" pitchFamily="49" charset="0"/>
              </a:rPr>
              <a:t>  </a:t>
            </a:r>
            <a:r>
              <a:rPr lang="fr-CA" sz="1200" dirty="0">
                <a:latin typeface="Courier New" panose="02070309020205020404" pitchFamily="49" charset="0"/>
                <a:cs typeface="Courier New" panose="02070309020205020404" pitchFamily="49" charset="0"/>
              </a:rPr>
              <a:t>$</a:t>
            </a:r>
            <a:r>
              <a:rPr lang="fr-CA" sz="1200" dirty="0">
                <a:solidFill>
                  <a:srgbClr val="C00000"/>
                </a:solidFill>
                <a:latin typeface="Courier New" panose="02070309020205020404" pitchFamily="49" charset="0"/>
                <a:cs typeface="Courier New" panose="02070309020205020404" pitchFamily="49" charset="0"/>
              </a:rPr>
              <a:t>t3</a:t>
            </a:r>
            <a:r>
              <a:rPr lang="fr-CA" sz="1200" dirty="0">
                <a:latin typeface="Courier New" panose="02070309020205020404" pitchFamily="49" charset="0"/>
                <a:cs typeface="Courier New" panose="02070309020205020404" pitchFamily="49" charset="0"/>
              </a:rPr>
              <a:t>, 0($t2)</a:t>
            </a:r>
            <a:endParaRPr lang="en-US" sz="1200" dirty="0">
              <a:latin typeface="Courier New" panose="02070309020205020404" pitchFamily="49" charset="0"/>
              <a:cs typeface="Courier New" panose="02070309020205020404" pitchFamily="49" charset="0"/>
            </a:endParaRPr>
          </a:p>
          <a:p>
            <a:pPr algn="l">
              <a:spcBef>
                <a:spcPts val="0"/>
              </a:spcBef>
            </a:pPr>
            <a:r>
              <a:rPr lang="fr-CA" sz="1200" dirty="0">
                <a:latin typeface="Courier New" panose="02070309020205020404" pitchFamily="49" charset="0"/>
                <a:cs typeface="Courier New" panose="02070309020205020404" pitchFamily="49" charset="0"/>
              </a:rPr>
              <a:t>	</a:t>
            </a:r>
            <a:r>
              <a:rPr lang="fr-CA" sz="1200" b="1" dirty="0" smtClean="0">
                <a:solidFill>
                  <a:srgbClr val="00B050"/>
                </a:solidFill>
                <a:latin typeface="Courier New" panose="02070309020205020404" pitchFamily="49" charset="0"/>
                <a:cs typeface="Courier New" panose="02070309020205020404" pitchFamily="49" charset="0"/>
              </a:rPr>
              <a:t>BEQ</a:t>
            </a:r>
            <a:r>
              <a:rPr lang="fr-CA" sz="1200" dirty="0" smtClean="0">
                <a:latin typeface="Courier New" panose="02070309020205020404" pitchFamily="49" charset="0"/>
                <a:cs typeface="Courier New" panose="02070309020205020404" pitchFamily="49" charset="0"/>
              </a:rPr>
              <a:t> </a:t>
            </a:r>
            <a:r>
              <a:rPr lang="fr-CA" sz="1200" dirty="0">
                <a:latin typeface="Courier New" panose="02070309020205020404" pitchFamily="49" charset="0"/>
                <a:cs typeface="Courier New" panose="02070309020205020404" pitchFamily="49" charset="0"/>
              </a:rPr>
              <a:t>$</a:t>
            </a:r>
            <a:r>
              <a:rPr lang="fr-CA" sz="1200" dirty="0">
                <a:solidFill>
                  <a:srgbClr val="C00000"/>
                </a:solidFill>
                <a:latin typeface="Courier New" panose="02070309020205020404" pitchFamily="49" charset="0"/>
                <a:cs typeface="Courier New" panose="02070309020205020404" pitchFamily="49" charset="0"/>
              </a:rPr>
              <a:t>t3</a:t>
            </a:r>
            <a:r>
              <a:rPr lang="fr-CA" sz="1200" dirty="0">
                <a:latin typeface="Courier New" panose="02070309020205020404" pitchFamily="49" charset="0"/>
                <a:cs typeface="Courier New" panose="02070309020205020404" pitchFamily="49" charset="0"/>
              </a:rPr>
              <a:t>, $t0, </a:t>
            </a:r>
            <a:r>
              <a:rPr lang="fr-CA" sz="1200" dirty="0" smtClean="0">
                <a:solidFill>
                  <a:srgbClr val="0070C0"/>
                </a:solidFill>
                <a:latin typeface="Courier New" panose="02070309020205020404" pitchFamily="49" charset="0"/>
                <a:cs typeface="Courier New" panose="02070309020205020404" pitchFamily="49" charset="0"/>
              </a:rPr>
              <a:t>Label1</a:t>
            </a:r>
            <a:r>
              <a:rPr lang="fr-CA" sz="1200" dirty="0">
                <a:latin typeface="Courier New" panose="02070309020205020404" pitchFamily="49" charset="0"/>
                <a:cs typeface="Courier New" panose="02070309020205020404" pitchFamily="49" charset="0"/>
              </a:rPr>
              <a:t> </a:t>
            </a:r>
            <a:r>
              <a:rPr lang="fr-CA" sz="1200" dirty="0" smtClean="0">
                <a:latin typeface="Courier New" panose="02070309020205020404" pitchFamily="49" charset="0"/>
                <a:cs typeface="Courier New" panose="02070309020205020404" pitchFamily="49" charset="0"/>
              </a:rPr>
              <a:t> # </a:t>
            </a:r>
            <a:r>
              <a:rPr lang="fr-CA" sz="1200" b="1" dirty="0" err="1">
                <a:latin typeface="Courier New" panose="02070309020205020404" pitchFamily="49" charset="0"/>
                <a:cs typeface="Courier New" panose="02070309020205020404" pitchFamily="49" charset="0"/>
              </a:rPr>
              <a:t>Taken</a:t>
            </a:r>
            <a:endParaRPr lang="en-US" sz="1200" dirty="0">
              <a:latin typeface="Courier New" panose="02070309020205020404" pitchFamily="49" charset="0"/>
              <a:cs typeface="Courier New" panose="02070309020205020404" pitchFamily="49" charset="0"/>
            </a:endParaRPr>
          </a:p>
          <a:p>
            <a:pPr algn="l">
              <a:spcBef>
                <a:spcPts val="0"/>
              </a:spcBef>
            </a:pPr>
            <a:r>
              <a:rPr lang="fr-CA" sz="1200" dirty="0">
                <a:latin typeface="Courier New" panose="02070309020205020404" pitchFamily="49" charset="0"/>
                <a:cs typeface="Courier New" panose="02070309020205020404" pitchFamily="49" charset="0"/>
              </a:rPr>
              <a:t>	</a:t>
            </a:r>
            <a:r>
              <a:rPr lang="fr-CA" sz="1200" dirty="0" smtClean="0">
                <a:solidFill>
                  <a:srgbClr val="00B050"/>
                </a:solidFill>
                <a:latin typeface="Courier New" panose="02070309020205020404" pitchFamily="49" charset="0"/>
                <a:cs typeface="Courier New" panose="02070309020205020404" pitchFamily="49" charset="0"/>
              </a:rPr>
              <a:t>ADD</a:t>
            </a:r>
            <a:r>
              <a:rPr lang="fr-CA" sz="1200" dirty="0" smtClean="0">
                <a:latin typeface="Courier New" panose="02070309020205020404" pitchFamily="49" charset="0"/>
                <a:cs typeface="Courier New" panose="02070309020205020404" pitchFamily="49" charset="0"/>
              </a:rPr>
              <a:t> </a:t>
            </a:r>
            <a:r>
              <a:rPr lang="fr-CA" sz="1200" dirty="0">
                <a:latin typeface="Courier New" panose="02070309020205020404" pitchFamily="49" charset="0"/>
                <a:cs typeface="Courier New" panose="02070309020205020404" pitchFamily="49" charset="0"/>
              </a:rPr>
              <a:t>$t1, $t3, $t1</a:t>
            </a:r>
            <a:endParaRPr lang="en-US" sz="1200" dirty="0">
              <a:latin typeface="Courier New" panose="02070309020205020404" pitchFamily="49" charset="0"/>
              <a:cs typeface="Courier New" panose="02070309020205020404" pitchFamily="49" charset="0"/>
            </a:endParaRPr>
          </a:p>
          <a:p>
            <a:pPr algn="l">
              <a:spcBef>
                <a:spcPts val="0"/>
              </a:spcBef>
            </a:pPr>
            <a:r>
              <a:rPr lang="fr-CA" sz="1200" dirty="0" smtClean="0">
                <a:solidFill>
                  <a:srgbClr val="0070C0"/>
                </a:solidFill>
                <a:latin typeface="Courier New" panose="02070309020205020404" pitchFamily="49" charset="0"/>
                <a:cs typeface="Courier New" panose="02070309020205020404" pitchFamily="49" charset="0"/>
              </a:rPr>
              <a:t>Label2</a:t>
            </a:r>
            <a:r>
              <a:rPr lang="fr-CA" sz="1200" dirty="0">
                <a:latin typeface="Courier New" panose="02070309020205020404" pitchFamily="49" charset="0"/>
                <a:cs typeface="Courier New" panose="02070309020205020404" pitchFamily="49" charset="0"/>
              </a:rPr>
              <a:t>:	</a:t>
            </a:r>
            <a:r>
              <a:rPr lang="fr-CA" sz="1200" dirty="0">
                <a:solidFill>
                  <a:srgbClr val="00B050"/>
                </a:solidFill>
                <a:latin typeface="Courier New" panose="02070309020205020404" pitchFamily="49" charset="0"/>
                <a:cs typeface="Courier New" panose="02070309020205020404" pitchFamily="49" charset="0"/>
              </a:rPr>
              <a:t>SW</a:t>
            </a:r>
            <a:r>
              <a:rPr lang="fr-CA" sz="1200" dirty="0">
                <a:latin typeface="Courier New" panose="02070309020205020404" pitchFamily="49" charset="0"/>
                <a:cs typeface="Courier New" panose="02070309020205020404" pitchFamily="49" charset="0"/>
              </a:rPr>
              <a:t>  $t1, 0(St2)</a:t>
            </a:r>
            <a:endParaRPr lang="en-US" sz="1200" dirty="0">
              <a:latin typeface="Courier New" panose="02070309020205020404" pitchFamily="49" charset="0"/>
              <a:cs typeface="Courier New" panose="02070309020205020404" pitchFamily="49" charset="0"/>
            </a:endParaRPr>
          </a:p>
          <a:p>
            <a:pPr algn="l"/>
            <a:r>
              <a:rPr lang="en-US" sz="1400" dirty="0"/>
              <a:t>Assume that this sequence is executed on a pipelined processor with a 5-stage MIPS pipeline using forwarding and </a:t>
            </a:r>
            <a:r>
              <a:rPr lang="en-US" sz="1400" b="1" dirty="0">
                <a:solidFill>
                  <a:srgbClr val="FF0000"/>
                </a:solidFill>
              </a:rPr>
              <a:t>a predict-taken </a:t>
            </a:r>
            <a:r>
              <a:rPr lang="en-US" sz="1400" dirty="0"/>
              <a:t>branch prediction </a:t>
            </a:r>
            <a:r>
              <a:rPr lang="en-US" sz="1400" dirty="0" smtClean="0"/>
              <a:t>method.</a:t>
            </a:r>
          </a:p>
          <a:p>
            <a:pPr algn="l">
              <a:spcBef>
                <a:spcPts val="0"/>
              </a:spcBef>
            </a:pPr>
            <a:r>
              <a:rPr lang="en-US" sz="1400" dirty="0" smtClean="0"/>
              <a:t>Draw </a:t>
            </a:r>
            <a:r>
              <a:rPr lang="en-US" sz="1400" dirty="0"/>
              <a:t>the pipeline execution diagram for this sequence, assuming that branch instructions are resolved in the </a:t>
            </a:r>
            <a:r>
              <a:rPr lang="en-US" sz="1400" b="1" i="1" dirty="0">
                <a:solidFill>
                  <a:srgbClr val="FF0000"/>
                </a:solidFill>
              </a:rPr>
              <a:t>EX</a:t>
            </a:r>
            <a:r>
              <a:rPr lang="en-US" sz="1400" b="1" dirty="0">
                <a:solidFill>
                  <a:srgbClr val="FF0000"/>
                </a:solidFill>
              </a:rPr>
              <a:t> stage</a:t>
            </a:r>
            <a:r>
              <a:rPr lang="en-US" sz="1400" dirty="0"/>
              <a:t>. How many clock cycles are needed to execute this sequence?</a:t>
            </a:r>
          </a:p>
          <a:p>
            <a:pPr algn="l">
              <a:spcBef>
                <a:spcPts val="0"/>
              </a:spcBef>
            </a:pPr>
            <a:endParaRPr lang="en-US" sz="1400" dirty="0"/>
          </a:p>
        </p:txBody>
      </p:sp>
      <p:graphicFrame>
        <p:nvGraphicFramePr>
          <p:cNvPr id="5" name="Table 4"/>
          <p:cNvGraphicFramePr>
            <a:graphicFrameLocks noGrp="1"/>
          </p:cNvGraphicFramePr>
          <p:nvPr>
            <p:extLst>
              <p:ext uri="{D42A27DB-BD31-4B8C-83A1-F6EECF244321}">
                <p14:modId xmlns:p14="http://schemas.microsoft.com/office/powerpoint/2010/main" val="1792029922"/>
              </p:ext>
            </p:extLst>
          </p:nvPr>
        </p:nvGraphicFramePr>
        <p:xfrm>
          <a:off x="551539" y="3226231"/>
          <a:ext cx="7826106" cy="2582386"/>
        </p:xfrm>
        <a:graphic>
          <a:graphicData uri="http://schemas.openxmlformats.org/drawingml/2006/table">
            <a:tbl>
              <a:tblPr firstRow="1" firstCol="1" bandRow="1"/>
              <a:tblGrid>
                <a:gridCol w="2361182"/>
                <a:gridCol w="356051"/>
                <a:gridCol w="359175"/>
                <a:gridCol w="364640"/>
                <a:gridCol w="423202"/>
                <a:gridCol w="369325"/>
                <a:gridCol w="423202"/>
                <a:gridCol w="369325"/>
                <a:gridCol w="363860"/>
                <a:gridCol w="423202"/>
                <a:gridCol w="371668"/>
                <a:gridCol w="423202"/>
                <a:gridCol w="423202"/>
                <a:gridCol w="423202"/>
                <a:gridCol w="371668"/>
              </a:tblGrid>
              <a:tr h="322798">
                <a:tc>
                  <a:txBody>
                    <a:bodyPr/>
                    <a:lstStyle/>
                    <a:p>
                      <a:pPr marL="0" marR="0">
                        <a:spcBef>
                          <a:spcPts val="0"/>
                        </a:spcBef>
                        <a:spcAft>
                          <a:spcPts val="0"/>
                        </a:spcAft>
                      </a:pPr>
                      <a:r>
                        <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rPr>
                        <a:t> </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a:t>
                      </a: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2</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3</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4</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5</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6</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7</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8</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9</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10</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11</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12</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13</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14</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376598">
                <a:tc>
                  <a:txBody>
                    <a:bodyPr/>
                    <a:lstStyle/>
                    <a:p>
                      <a:pPr marL="0" marR="0">
                        <a:spcBef>
                          <a:spcPts val="1200"/>
                        </a:spcBef>
                        <a:spcAft>
                          <a:spcPts val="0"/>
                        </a:spcAft>
                      </a:pPr>
                      <a:r>
                        <a:rPr lang="en-US" sz="1000" spc="-15" dirty="0">
                          <a:effectLst/>
                          <a:latin typeface="Courier"/>
                          <a:ea typeface="Times New Roman" panose="02020603050405020304" pitchFamily="18" charset="0"/>
                          <a:cs typeface="Traditional Arabic" panose="02020603050405020304" pitchFamily="18" charset="-78"/>
                        </a:rPr>
                        <a:t>LW  $</a:t>
                      </a:r>
                      <a:r>
                        <a:rPr lang="en-US" sz="1000" b="1" spc="-15" dirty="0">
                          <a:solidFill>
                            <a:srgbClr val="C00000"/>
                          </a:solidFill>
                          <a:effectLst/>
                          <a:latin typeface="Courier"/>
                          <a:ea typeface="Times New Roman" panose="02020603050405020304" pitchFamily="18" charset="0"/>
                          <a:cs typeface="Traditional Arabic" panose="02020603050405020304" pitchFamily="18" charset="-78"/>
                        </a:rPr>
                        <a:t>t2</a:t>
                      </a:r>
                      <a:r>
                        <a:rPr lang="en-US" sz="1000" spc="-15" dirty="0">
                          <a:effectLst/>
                          <a:latin typeface="Courier"/>
                          <a:ea typeface="Times New Roman" panose="02020603050405020304" pitchFamily="18" charset="0"/>
                          <a:cs typeface="Traditional Arabic" panose="02020603050405020304" pitchFamily="18" charset="-78"/>
                        </a:rPr>
                        <a:t>, 0($t1)</a:t>
                      </a:r>
                      <a:r>
                        <a:rPr lang="en-US" sz="1000" spc="-15" dirty="0">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376598">
                <a:tc>
                  <a:txBody>
                    <a:bodyPr/>
                    <a:lstStyle/>
                    <a:p>
                      <a:pPr marL="0" marR="0">
                        <a:spcBef>
                          <a:spcPts val="0"/>
                        </a:spcBef>
                        <a:spcAft>
                          <a:spcPts val="0"/>
                        </a:spcAft>
                      </a:pPr>
                      <a:r>
                        <a:rPr lang="en-US" sz="1000" b="1" spc="-15">
                          <a:effectLst/>
                          <a:latin typeface="Courier"/>
                          <a:ea typeface="Times New Roman" panose="02020603050405020304" pitchFamily="18" charset="0"/>
                          <a:cs typeface="Traditional Arabic" panose="02020603050405020304" pitchFamily="18" charset="-78"/>
                        </a:rPr>
                        <a:t>BEQ</a:t>
                      </a:r>
                      <a:r>
                        <a:rPr lang="en-US" sz="1000" spc="-15">
                          <a:effectLst/>
                          <a:latin typeface="Courier"/>
                          <a:ea typeface="Times New Roman" panose="02020603050405020304" pitchFamily="18" charset="0"/>
                          <a:cs typeface="Traditional Arabic" panose="02020603050405020304" pitchFamily="18" charset="-78"/>
                        </a:rPr>
                        <a:t> $</a:t>
                      </a:r>
                      <a:r>
                        <a:rPr lang="en-US" sz="1000" b="1" spc="-15">
                          <a:solidFill>
                            <a:srgbClr val="C00000"/>
                          </a:solidFill>
                          <a:effectLst/>
                          <a:latin typeface="Courier"/>
                          <a:ea typeface="Times New Roman" panose="02020603050405020304" pitchFamily="18" charset="0"/>
                          <a:cs typeface="Traditional Arabic" panose="02020603050405020304" pitchFamily="18" charset="-78"/>
                        </a:rPr>
                        <a:t>t2</a:t>
                      </a:r>
                      <a:r>
                        <a:rPr lang="en-US" sz="1000" spc="-15">
                          <a:effectLst/>
                          <a:latin typeface="Courier"/>
                          <a:ea typeface="Times New Roman" panose="02020603050405020304" pitchFamily="18" charset="0"/>
                          <a:cs typeface="Traditional Arabic" panose="02020603050405020304" pitchFamily="18" charset="-78"/>
                        </a:rPr>
                        <a:t>,$t0, Label2</a:t>
                      </a:r>
                      <a:r>
                        <a:rPr lang="en-US" sz="1000" b="1" spc="-15">
                          <a:solidFill>
                            <a:srgbClr val="C00000"/>
                          </a:solidFill>
                          <a:effectLst/>
                          <a:latin typeface="Courier"/>
                          <a:ea typeface="Times New Roman" panose="02020603050405020304" pitchFamily="18" charset="0"/>
                          <a:cs typeface="Traditional Arabic" panose="02020603050405020304" pitchFamily="18" charset="-78"/>
                        </a:rPr>
                        <a:t>(NT)</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r>
              <a:tr h="376598">
                <a:tc>
                  <a:txBody>
                    <a:bodyPr/>
                    <a:lstStyle/>
                    <a:p>
                      <a:pPr marL="0" marR="0">
                        <a:spcBef>
                          <a:spcPts val="0"/>
                        </a:spcBef>
                        <a:spcAft>
                          <a:spcPts val="0"/>
                        </a:spcAft>
                      </a:pPr>
                      <a:r>
                        <a:rPr lang="fr-CA" sz="1000" spc="-15">
                          <a:effectLst/>
                          <a:latin typeface="Courier"/>
                          <a:ea typeface="Times New Roman" panose="02020603050405020304" pitchFamily="18" charset="0"/>
                          <a:cs typeface="Traditional Arabic" panose="02020603050405020304" pitchFamily="18" charset="-78"/>
                        </a:rPr>
                        <a:t>LW  $</a:t>
                      </a:r>
                      <a:r>
                        <a:rPr lang="fr-CA" sz="1000" b="1" spc="-15">
                          <a:solidFill>
                            <a:srgbClr val="0070C0"/>
                          </a:solidFill>
                          <a:effectLst/>
                          <a:latin typeface="Courier"/>
                          <a:ea typeface="Times New Roman" panose="02020603050405020304" pitchFamily="18" charset="0"/>
                          <a:cs typeface="Traditional Arabic" panose="02020603050405020304" pitchFamily="18" charset="-78"/>
                        </a:rPr>
                        <a:t>t3</a:t>
                      </a:r>
                      <a:r>
                        <a:rPr lang="fr-CA" sz="1000" spc="-15">
                          <a:effectLst/>
                          <a:latin typeface="Courier"/>
                          <a:ea typeface="Times New Roman" panose="02020603050405020304" pitchFamily="18" charset="0"/>
                          <a:cs typeface="Traditional Arabic" panose="02020603050405020304" pitchFamily="18" charset="-78"/>
                        </a:rPr>
                        <a:t>, 0($t2)</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r>
              <a:tr h="376598">
                <a:tc>
                  <a:txBody>
                    <a:bodyPr/>
                    <a:lstStyle/>
                    <a:p>
                      <a:pPr marL="0" marR="0">
                        <a:spcBef>
                          <a:spcPts val="0"/>
                        </a:spcBef>
                        <a:spcAft>
                          <a:spcPts val="0"/>
                        </a:spcAft>
                      </a:pPr>
                      <a:r>
                        <a:rPr lang="fr-CA" sz="1000" b="1" spc="-15">
                          <a:effectLst/>
                          <a:latin typeface="Courier"/>
                          <a:ea typeface="Times New Roman" panose="02020603050405020304" pitchFamily="18" charset="0"/>
                          <a:cs typeface="Traditional Arabic" panose="02020603050405020304" pitchFamily="18" charset="-78"/>
                        </a:rPr>
                        <a:t>BEQ</a:t>
                      </a:r>
                      <a:r>
                        <a:rPr lang="fr-CA" sz="1000" spc="-15">
                          <a:effectLst/>
                          <a:latin typeface="Courier"/>
                          <a:ea typeface="Times New Roman" panose="02020603050405020304" pitchFamily="18" charset="0"/>
                          <a:cs typeface="Traditional Arabic" panose="02020603050405020304" pitchFamily="18" charset="-78"/>
                        </a:rPr>
                        <a:t> $</a:t>
                      </a:r>
                      <a:r>
                        <a:rPr lang="fr-CA" sz="1000" b="1" spc="-15">
                          <a:solidFill>
                            <a:srgbClr val="0070C0"/>
                          </a:solidFill>
                          <a:effectLst/>
                          <a:latin typeface="Courier"/>
                          <a:ea typeface="Times New Roman" panose="02020603050405020304" pitchFamily="18" charset="0"/>
                          <a:cs typeface="Traditional Arabic" panose="02020603050405020304" pitchFamily="18" charset="-78"/>
                        </a:rPr>
                        <a:t>t3</a:t>
                      </a:r>
                      <a:r>
                        <a:rPr lang="fr-CA" sz="1000" spc="-15">
                          <a:effectLst/>
                          <a:latin typeface="Courier"/>
                          <a:ea typeface="Times New Roman" panose="02020603050405020304" pitchFamily="18" charset="0"/>
                          <a:cs typeface="Traditional Arabic" panose="02020603050405020304" pitchFamily="18" charset="-78"/>
                        </a:rPr>
                        <a:t>, $t0, Label1</a:t>
                      </a:r>
                      <a:r>
                        <a:rPr lang="fr-CA" sz="1000" b="1" spc="-15">
                          <a:solidFill>
                            <a:srgbClr val="C00000"/>
                          </a:solidFill>
                          <a:effectLst/>
                          <a:latin typeface="Courier"/>
                          <a:ea typeface="Times New Roman" panose="02020603050405020304" pitchFamily="18" charset="0"/>
                          <a:cs typeface="Traditional Arabic" panose="02020603050405020304" pitchFamily="18" charset="-78"/>
                        </a:rPr>
                        <a:t>(T)</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r>
              <a:tr h="376598">
                <a:tc>
                  <a:txBody>
                    <a:bodyPr/>
                    <a:lstStyle/>
                    <a:p>
                      <a:pPr marL="0" marR="0">
                        <a:spcBef>
                          <a:spcPts val="0"/>
                        </a:spcBef>
                        <a:spcAft>
                          <a:spcPts val="0"/>
                        </a:spcAft>
                      </a:pPr>
                      <a:r>
                        <a:rPr lang="en-US" sz="1000" b="1" spc="-15">
                          <a:effectLst/>
                          <a:latin typeface="Courier"/>
                          <a:ea typeface="Times New Roman" panose="02020603050405020304" pitchFamily="18" charset="0"/>
                          <a:cs typeface="Traditional Arabic" panose="02020603050405020304" pitchFamily="18" charset="-78"/>
                        </a:rPr>
                        <a:t>BEQ</a:t>
                      </a:r>
                      <a:r>
                        <a:rPr lang="en-US" sz="1000" spc="-15">
                          <a:effectLst/>
                          <a:latin typeface="Courier"/>
                          <a:ea typeface="Times New Roman" panose="02020603050405020304" pitchFamily="18" charset="0"/>
                          <a:cs typeface="Traditional Arabic" panose="02020603050405020304" pitchFamily="18" charset="-78"/>
                        </a:rPr>
                        <a:t> $t2, $t0, Label2</a:t>
                      </a:r>
                      <a:r>
                        <a:rPr lang="en-US" sz="1000" b="1" spc="-15">
                          <a:solidFill>
                            <a:srgbClr val="C00000"/>
                          </a:solidFill>
                          <a:effectLst/>
                          <a:latin typeface="Courier"/>
                          <a:ea typeface="Times New Roman" panose="02020603050405020304" pitchFamily="18" charset="0"/>
                          <a:cs typeface="Traditional Arabic" panose="02020603050405020304" pitchFamily="18" charset="-78"/>
                        </a:rPr>
                        <a:t>(T)</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r>
              <a:tr h="376598">
                <a:tc>
                  <a:txBody>
                    <a:bodyPr/>
                    <a:lstStyle/>
                    <a:p>
                      <a:pPr marL="0" marR="0">
                        <a:spcBef>
                          <a:spcPts val="0"/>
                        </a:spcBef>
                        <a:spcAft>
                          <a:spcPts val="0"/>
                        </a:spcAft>
                      </a:pPr>
                      <a:r>
                        <a:rPr lang="fr-CA" sz="1000" spc="-15">
                          <a:effectLst/>
                          <a:latin typeface="Courier"/>
                          <a:ea typeface="Times New Roman" panose="02020603050405020304" pitchFamily="18" charset="0"/>
                          <a:cs typeface="Traditional Arabic" panose="02020603050405020304" pitchFamily="18" charset="-78"/>
                        </a:rPr>
                        <a:t>SW  $t1, 0(St2)</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r>
            </a:tbl>
          </a:graphicData>
        </a:graphic>
      </p:graphicFrame>
      <p:cxnSp>
        <p:nvCxnSpPr>
          <p:cNvPr id="4" name="Straight Arrow Connector 3"/>
          <p:cNvCxnSpPr/>
          <p:nvPr/>
        </p:nvCxnSpPr>
        <p:spPr>
          <a:xfrm>
            <a:off x="4256314" y="3646714"/>
            <a:ext cx="206829" cy="2503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226629" y="4408714"/>
            <a:ext cx="185057" cy="2612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6078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51543" y="212942"/>
            <a:ext cx="8157028" cy="2599927"/>
          </a:xfrm>
        </p:spPr>
        <p:txBody>
          <a:bodyPr>
            <a:normAutofit/>
          </a:bodyPr>
          <a:lstStyle/>
          <a:p>
            <a:pPr algn="l"/>
            <a:r>
              <a:rPr lang="en-US" sz="1400" b="1" i="1" u="sng" dirty="0"/>
              <a:t>Problem </a:t>
            </a:r>
            <a:r>
              <a:rPr lang="en-US" sz="1400" b="1" i="1" u="sng" dirty="0" smtClean="0"/>
              <a:t>??:</a:t>
            </a:r>
            <a:r>
              <a:rPr lang="en-US" sz="1400" b="1" dirty="0" smtClean="0"/>
              <a:t>  (?? </a:t>
            </a:r>
            <a:r>
              <a:rPr lang="en-US" sz="1400" b="1" dirty="0"/>
              <a:t>marks) </a:t>
            </a:r>
            <a:endParaRPr lang="en-US" sz="1400" dirty="0"/>
          </a:p>
          <a:p>
            <a:pPr algn="l">
              <a:spcBef>
                <a:spcPts val="0"/>
              </a:spcBef>
            </a:pPr>
            <a:r>
              <a:rPr lang="en-US" sz="1200" dirty="0">
                <a:latin typeface="Arial" panose="020B0604020202020204" pitchFamily="34" charset="0"/>
                <a:cs typeface="Arial" panose="020B0604020202020204" pitchFamily="34" charset="0"/>
              </a:rPr>
              <a:t>Given the following code sequence</a:t>
            </a:r>
            <a:r>
              <a:rPr lang="en-US" sz="1200" dirty="0" smtClean="0">
                <a:latin typeface="Arial" panose="020B0604020202020204" pitchFamily="34" charset="0"/>
                <a:cs typeface="Arial" panose="020B0604020202020204" pitchFamily="34" charset="0"/>
              </a:rPr>
              <a:t>:</a:t>
            </a:r>
          </a:p>
          <a:p>
            <a:pPr algn="l">
              <a:spcBef>
                <a:spcPts val="600"/>
              </a:spcBef>
            </a:pPr>
            <a:r>
              <a:rPr lang="en-US" sz="1200" dirty="0">
                <a:latin typeface="Courier New" panose="02070309020205020404" pitchFamily="49" charset="0"/>
                <a:cs typeface="Courier New" panose="02070309020205020404" pitchFamily="49" charset="0"/>
              </a:rPr>
              <a:t>	</a:t>
            </a:r>
            <a:r>
              <a:rPr lang="en-US" sz="1200" dirty="0" smtClean="0">
                <a:solidFill>
                  <a:srgbClr val="00B050"/>
                </a:solidFill>
                <a:latin typeface="Courier New" panose="02070309020205020404" pitchFamily="49" charset="0"/>
                <a:cs typeface="Courier New" panose="02070309020205020404" pitchFamily="49" charset="0"/>
              </a:rPr>
              <a:t>LW</a:t>
            </a:r>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a:solidFill>
                  <a:srgbClr val="C00000"/>
                </a:solidFill>
                <a:latin typeface="Courier New" panose="02070309020205020404" pitchFamily="49" charset="0"/>
                <a:cs typeface="Courier New" panose="02070309020205020404" pitchFamily="49" charset="0"/>
              </a:rPr>
              <a:t>t2</a:t>
            </a:r>
            <a:r>
              <a:rPr lang="en-US" sz="1200" dirty="0">
                <a:latin typeface="Courier New" panose="02070309020205020404" pitchFamily="49" charset="0"/>
                <a:cs typeface="Courier New" panose="02070309020205020404" pitchFamily="49" charset="0"/>
              </a:rPr>
              <a:t>, 0($t1)</a:t>
            </a:r>
          </a:p>
          <a:p>
            <a:pPr algn="l">
              <a:spcBef>
                <a:spcPts val="0"/>
              </a:spcBef>
            </a:pPr>
            <a:r>
              <a:rPr lang="en-US" sz="1200" dirty="0" smtClean="0">
                <a:solidFill>
                  <a:srgbClr val="0070C0"/>
                </a:solidFill>
                <a:latin typeface="Courier New" panose="02070309020205020404" pitchFamily="49" charset="0"/>
                <a:cs typeface="Courier New" panose="02070309020205020404" pitchFamily="49" charset="0"/>
              </a:rPr>
              <a:t>Label1</a:t>
            </a: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	</a:t>
            </a:r>
            <a:r>
              <a:rPr lang="en-US" sz="1200" b="1" dirty="0" smtClean="0">
                <a:solidFill>
                  <a:srgbClr val="00B050"/>
                </a:solidFill>
                <a:latin typeface="Courier New" panose="02070309020205020404" pitchFamily="49" charset="0"/>
                <a:cs typeface="Courier New" panose="02070309020205020404" pitchFamily="49" charset="0"/>
              </a:rPr>
              <a:t>BEQ</a:t>
            </a:r>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a:solidFill>
                  <a:srgbClr val="C00000"/>
                </a:solidFill>
                <a:latin typeface="Courier New" panose="02070309020205020404" pitchFamily="49" charset="0"/>
                <a:cs typeface="Courier New" panose="02070309020205020404" pitchFamily="49" charset="0"/>
              </a:rPr>
              <a:t>t2</a:t>
            </a:r>
            <a:r>
              <a:rPr lang="en-US" sz="1200" dirty="0">
                <a:latin typeface="Courier New" panose="02070309020205020404" pitchFamily="49" charset="0"/>
                <a:cs typeface="Courier New" panose="02070309020205020404" pitchFamily="49" charset="0"/>
              </a:rPr>
              <a:t>, $t0, </a:t>
            </a:r>
            <a:r>
              <a:rPr lang="en-US" sz="1200" dirty="0" smtClean="0">
                <a:solidFill>
                  <a:srgbClr val="0070C0"/>
                </a:solidFill>
                <a:latin typeface="Courier New" panose="02070309020205020404" pitchFamily="49" charset="0"/>
                <a:cs typeface="Courier New" panose="02070309020205020404" pitchFamily="49" charset="0"/>
              </a:rPr>
              <a:t>Label2</a:t>
            </a:r>
            <a:r>
              <a:rPr lang="en-US" sz="1200" dirty="0" smtClean="0">
                <a:latin typeface="Courier New" panose="02070309020205020404" pitchFamily="49" charset="0"/>
                <a:cs typeface="Courier New" panose="02070309020205020404" pitchFamily="49" charset="0"/>
              </a:rPr>
              <a:t>  # </a:t>
            </a:r>
            <a:r>
              <a:rPr lang="en-US" sz="1200" b="1" dirty="0">
                <a:latin typeface="Courier New" panose="02070309020205020404" pitchFamily="49" charset="0"/>
                <a:cs typeface="Courier New" panose="02070309020205020404" pitchFamily="49" charset="0"/>
              </a:rPr>
              <a:t>Not Taken once, then Taken</a:t>
            </a:r>
            <a:endParaRPr lang="en-US" sz="1200" dirty="0">
              <a:latin typeface="Courier New" panose="02070309020205020404" pitchFamily="49" charset="0"/>
              <a:cs typeface="Courier New" panose="02070309020205020404" pitchFamily="49" charset="0"/>
            </a:endParaRPr>
          </a:p>
          <a:p>
            <a:pPr algn="l">
              <a:spcBef>
                <a:spcPts val="0"/>
              </a:spcBef>
            </a:pPr>
            <a:r>
              <a:rPr lang="en-US" sz="1200" dirty="0">
                <a:latin typeface="Courier New" panose="02070309020205020404" pitchFamily="49" charset="0"/>
                <a:cs typeface="Courier New" panose="02070309020205020404" pitchFamily="49" charset="0"/>
              </a:rPr>
              <a:t>	</a:t>
            </a:r>
            <a:r>
              <a:rPr lang="fr-CA" sz="1200" dirty="0" smtClean="0">
                <a:solidFill>
                  <a:srgbClr val="00B050"/>
                </a:solidFill>
                <a:latin typeface="Courier New" panose="02070309020205020404" pitchFamily="49" charset="0"/>
                <a:cs typeface="Courier New" panose="02070309020205020404" pitchFamily="49" charset="0"/>
              </a:rPr>
              <a:t>LW</a:t>
            </a:r>
            <a:r>
              <a:rPr lang="fr-CA" sz="1200" dirty="0" smtClean="0">
                <a:latin typeface="Courier New" panose="02070309020205020404" pitchFamily="49" charset="0"/>
                <a:cs typeface="Courier New" panose="02070309020205020404" pitchFamily="49" charset="0"/>
              </a:rPr>
              <a:t>  </a:t>
            </a:r>
            <a:r>
              <a:rPr lang="fr-CA" sz="1200" dirty="0">
                <a:latin typeface="Courier New" panose="02070309020205020404" pitchFamily="49" charset="0"/>
                <a:cs typeface="Courier New" panose="02070309020205020404" pitchFamily="49" charset="0"/>
              </a:rPr>
              <a:t>$</a:t>
            </a:r>
            <a:r>
              <a:rPr lang="fr-CA" sz="1200" dirty="0">
                <a:solidFill>
                  <a:srgbClr val="C00000"/>
                </a:solidFill>
                <a:latin typeface="Courier New" panose="02070309020205020404" pitchFamily="49" charset="0"/>
                <a:cs typeface="Courier New" panose="02070309020205020404" pitchFamily="49" charset="0"/>
              </a:rPr>
              <a:t>t3</a:t>
            </a:r>
            <a:r>
              <a:rPr lang="fr-CA" sz="1200" dirty="0">
                <a:latin typeface="Courier New" panose="02070309020205020404" pitchFamily="49" charset="0"/>
                <a:cs typeface="Courier New" panose="02070309020205020404" pitchFamily="49" charset="0"/>
              </a:rPr>
              <a:t>, 0($t2)</a:t>
            </a:r>
            <a:endParaRPr lang="en-US" sz="1200" dirty="0">
              <a:latin typeface="Courier New" panose="02070309020205020404" pitchFamily="49" charset="0"/>
              <a:cs typeface="Courier New" panose="02070309020205020404" pitchFamily="49" charset="0"/>
            </a:endParaRPr>
          </a:p>
          <a:p>
            <a:pPr algn="l">
              <a:spcBef>
                <a:spcPts val="0"/>
              </a:spcBef>
            </a:pPr>
            <a:r>
              <a:rPr lang="fr-CA" sz="1200" dirty="0">
                <a:latin typeface="Courier New" panose="02070309020205020404" pitchFamily="49" charset="0"/>
                <a:cs typeface="Courier New" panose="02070309020205020404" pitchFamily="49" charset="0"/>
              </a:rPr>
              <a:t>	</a:t>
            </a:r>
            <a:r>
              <a:rPr lang="fr-CA" sz="1200" b="1" dirty="0" smtClean="0">
                <a:solidFill>
                  <a:srgbClr val="00B050"/>
                </a:solidFill>
                <a:latin typeface="Courier New" panose="02070309020205020404" pitchFamily="49" charset="0"/>
                <a:cs typeface="Courier New" panose="02070309020205020404" pitchFamily="49" charset="0"/>
              </a:rPr>
              <a:t>BEQ</a:t>
            </a:r>
            <a:r>
              <a:rPr lang="fr-CA" sz="1200" dirty="0" smtClean="0">
                <a:latin typeface="Courier New" panose="02070309020205020404" pitchFamily="49" charset="0"/>
                <a:cs typeface="Courier New" panose="02070309020205020404" pitchFamily="49" charset="0"/>
              </a:rPr>
              <a:t> </a:t>
            </a:r>
            <a:r>
              <a:rPr lang="fr-CA" sz="1200" dirty="0">
                <a:latin typeface="Courier New" panose="02070309020205020404" pitchFamily="49" charset="0"/>
                <a:cs typeface="Courier New" panose="02070309020205020404" pitchFamily="49" charset="0"/>
              </a:rPr>
              <a:t>$</a:t>
            </a:r>
            <a:r>
              <a:rPr lang="fr-CA" sz="1200" dirty="0">
                <a:solidFill>
                  <a:srgbClr val="C00000"/>
                </a:solidFill>
                <a:latin typeface="Courier New" panose="02070309020205020404" pitchFamily="49" charset="0"/>
                <a:cs typeface="Courier New" panose="02070309020205020404" pitchFamily="49" charset="0"/>
              </a:rPr>
              <a:t>t3</a:t>
            </a:r>
            <a:r>
              <a:rPr lang="fr-CA" sz="1200" dirty="0">
                <a:latin typeface="Courier New" panose="02070309020205020404" pitchFamily="49" charset="0"/>
                <a:cs typeface="Courier New" panose="02070309020205020404" pitchFamily="49" charset="0"/>
              </a:rPr>
              <a:t>, $t0, </a:t>
            </a:r>
            <a:r>
              <a:rPr lang="fr-CA" sz="1200" dirty="0" smtClean="0">
                <a:solidFill>
                  <a:srgbClr val="0070C0"/>
                </a:solidFill>
                <a:latin typeface="Courier New" panose="02070309020205020404" pitchFamily="49" charset="0"/>
                <a:cs typeface="Courier New" panose="02070309020205020404" pitchFamily="49" charset="0"/>
              </a:rPr>
              <a:t>Label1</a:t>
            </a:r>
            <a:r>
              <a:rPr lang="fr-CA" sz="1200" dirty="0">
                <a:latin typeface="Courier New" panose="02070309020205020404" pitchFamily="49" charset="0"/>
                <a:cs typeface="Courier New" panose="02070309020205020404" pitchFamily="49" charset="0"/>
              </a:rPr>
              <a:t> </a:t>
            </a:r>
            <a:r>
              <a:rPr lang="fr-CA" sz="1200" dirty="0" smtClean="0">
                <a:latin typeface="Courier New" panose="02070309020205020404" pitchFamily="49" charset="0"/>
                <a:cs typeface="Courier New" panose="02070309020205020404" pitchFamily="49" charset="0"/>
              </a:rPr>
              <a:t> # </a:t>
            </a:r>
            <a:r>
              <a:rPr lang="fr-CA" sz="1200" b="1" dirty="0" err="1">
                <a:latin typeface="Courier New" panose="02070309020205020404" pitchFamily="49" charset="0"/>
                <a:cs typeface="Courier New" panose="02070309020205020404" pitchFamily="49" charset="0"/>
              </a:rPr>
              <a:t>Taken</a:t>
            </a:r>
            <a:endParaRPr lang="en-US" sz="1200" dirty="0">
              <a:latin typeface="Courier New" panose="02070309020205020404" pitchFamily="49" charset="0"/>
              <a:cs typeface="Courier New" panose="02070309020205020404" pitchFamily="49" charset="0"/>
            </a:endParaRPr>
          </a:p>
          <a:p>
            <a:pPr algn="l">
              <a:spcBef>
                <a:spcPts val="0"/>
              </a:spcBef>
            </a:pPr>
            <a:r>
              <a:rPr lang="fr-CA" sz="1200" dirty="0">
                <a:latin typeface="Courier New" panose="02070309020205020404" pitchFamily="49" charset="0"/>
                <a:cs typeface="Courier New" panose="02070309020205020404" pitchFamily="49" charset="0"/>
              </a:rPr>
              <a:t>	</a:t>
            </a:r>
            <a:r>
              <a:rPr lang="fr-CA" sz="1200" dirty="0" smtClean="0">
                <a:solidFill>
                  <a:srgbClr val="00B050"/>
                </a:solidFill>
                <a:latin typeface="Courier New" panose="02070309020205020404" pitchFamily="49" charset="0"/>
                <a:cs typeface="Courier New" panose="02070309020205020404" pitchFamily="49" charset="0"/>
              </a:rPr>
              <a:t>ADD</a:t>
            </a:r>
            <a:r>
              <a:rPr lang="fr-CA" sz="1200" dirty="0" smtClean="0">
                <a:latin typeface="Courier New" panose="02070309020205020404" pitchFamily="49" charset="0"/>
                <a:cs typeface="Courier New" panose="02070309020205020404" pitchFamily="49" charset="0"/>
              </a:rPr>
              <a:t> </a:t>
            </a:r>
            <a:r>
              <a:rPr lang="fr-CA" sz="1200" dirty="0">
                <a:latin typeface="Courier New" panose="02070309020205020404" pitchFamily="49" charset="0"/>
                <a:cs typeface="Courier New" panose="02070309020205020404" pitchFamily="49" charset="0"/>
              </a:rPr>
              <a:t>$t1, $t3, $t1</a:t>
            </a:r>
            <a:endParaRPr lang="en-US" sz="1200" dirty="0">
              <a:latin typeface="Courier New" panose="02070309020205020404" pitchFamily="49" charset="0"/>
              <a:cs typeface="Courier New" panose="02070309020205020404" pitchFamily="49" charset="0"/>
            </a:endParaRPr>
          </a:p>
          <a:p>
            <a:pPr algn="l">
              <a:spcBef>
                <a:spcPts val="0"/>
              </a:spcBef>
            </a:pPr>
            <a:r>
              <a:rPr lang="fr-CA" sz="1200" dirty="0" smtClean="0">
                <a:solidFill>
                  <a:srgbClr val="0070C0"/>
                </a:solidFill>
                <a:latin typeface="Courier New" panose="02070309020205020404" pitchFamily="49" charset="0"/>
                <a:cs typeface="Courier New" panose="02070309020205020404" pitchFamily="49" charset="0"/>
              </a:rPr>
              <a:t>Label2</a:t>
            </a:r>
            <a:r>
              <a:rPr lang="fr-CA" sz="1200" dirty="0">
                <a:latin typeface="Courier New" panose="02070309020205020404" pitchFamily="49" charset="0"/>
                <a:cs typeface="Courier New" panose="02070309020205020404" pitchFamily="49" charset="0"/>
              </a:rPr>
              <a:t>:	</a:t>
            </a:r>
            <a:r>
              <a:rPr lang="fr-CA" sz="1200" dirty="0">
                <a:solidFill>
                  <a:srgbClr val="00B050"/>
                </a:solidFill>
                <a:latin typeface="Courier New" panose="02070309020205020404" pitchFamily="49" charset="0"/>
                <a:cs typeface="Courier New" panose="02070309020205020404" pitchFamily="49" charset="0"/>
              </a:rPr>
              <a:t>SW</a:t>
            </a:r>
            <a:r>
              <a:rPr lang="fr-CA" sz="1200" dirty="0">
                <a:latin typeface="Courier New" panose="02070309020205020404" pitchFamily="49" charset="0"/>
                <a:cs typeface="Courier New" panose="02070309020205020404" pitchFamily="49" charset="0"/>
              </a:rPr>
              <a:t>  $t1, 0(St2)</a:t>
            </a:r>
            <a:endParaRPr lang="en-US" sz="1200" dirty="0">
              <a:latin typeface="Courier New" panose="02070309020205020404" pitchFamily="49" charset="0"/>
              <a:cs typeface="Courier New" panose="02070309020205020404" pitchFamily="49" charset="0"/>
            </a:endParaRPr>
          </a:p>
          <a:p>
            <a:pPr algn="l"/>
            <a:r>
              <a:rPr lang="en-US" sz="1400" dirty="0"/>
              <a:t>Assume that this sequence is executed on a pipelined processor with a 5-stage MIPS pipeline using forwarding and </a:t>
            </a:r>
            <a:r>
              <a:rPr lang="en-US" sz="1400" b="1" dirty="0">
                <a:solidFill>
                  <a:srgbClr val="FF0000"/>
                </a:solidFill>
              </a:rPr>
              <a:t>a predict-taken </a:t>
            </a:r>
            <a:r>
              <a:rPr lang="en-US" sz="1400" dirty="0"/>
              <a:t>branch prediction </a:t>
            </a:r>
            <a:r>
              <a:rPr lang="en-US" sz="1400" dirty="0" smtClean="0"/>
              <a:t>method.</a:t>
            </a:r>
          </a:p>
          <a:p>
            <a:pPr algn="l">
              <a:spcBef>
                <a:spcPts val="0"/>
              </a:spcBef>
            </a:pPr>
            <a:r>
              <a:rPr lang="en-US" sz="1400" dirty="0" smtClean="0"/>
              <a:t>Draw </a:t>
            </a:r>
            <a:r>
              <a:rPr lang="en-US" sz="1400" dirty="0"/>
              <a:t>the pipeline execution diagram for this sequence, assuming that branch instructions are resolved in the </a:t>
            </a:r>
            <a:r>
              <a:rPr lang="en-US" sz="1400" b="1" i="1" dirty="0">
                <a:solidFill>
                  <a:srgbClr val="FF0000"/>
                </a:solidFill>
              </a:rPr>
              <a:t>EX</a:t>
            </a:r>
            <a:r>
              <a:rPr lang="en-US" sz="1400" b="1" dirty="0">
                <a:solidFill>
                  <a:srgbClr val="FF0000"/>
                </a:solidFill>
              </a:rPr>
              <a:t> stage</a:t>
            </a:r>
            <a:r>
              <a:rPr lang="en-US" sz="1400" dirty="0"/>
              <a:t>. How many clock cycles are needed to execute this sequence?</a:t>
            </a:r>
          </a:p>
          <a:p>
            <a:pPr algn="l">
              <a:spcBef>
                <a:spcPts val="0"/>
              </a:spcBef>
            </a:pPr>
            <a:endParaRPr lang="en-US" sz="1400" dirty="0"/>
          </a:p>
        </p:txBody>
      </p:sp>
      <p:graphicFrame>
        <p:nvGraphicFramePr>
          <p:cNvPr id="5" name="Table 4"/>
          <p:cNvGraphicFramePr>
            <a:graphicFrameLocks noGrp="1"/>
          </p:cNvGraphicFramePr>
          <p:nvPr>
            <p:extLst>
              <p:ext uri="{D42A27DB-BD31-4B8C-83A1-F6EECF244321}">
                <p14:modId xmlns:p14="http://schemas.microsoft.com/office/powerpoint/2010/main" val="1447503678"/>
              </p:ext>
            </p:extLst>
          </p:nvPr>
        </p:nvGraphicFramePr>
        <p:xfrm>
          <a:off x="551539" y="3226231"/>
          <a:ext cx="7826106" cy="2582386"/>
        </p:xfrm>
        <a:graphic>
          <a:graphicData uri="http://schemas.openxmlformats.org/drawingml/2006/table">
            <a:tbl>
              <a:tblPr firstRow="1" firstCol="1" bandRow="1"/>
              <a:tblGrid>
                <a:gridCol w="2361182"/>
                <a:gridCol w="356051"/>
                <a:gridCol w="359175"/>
                <a:gridCol w="364640"/>
                <a:gridCol w="423202"/>
                <a:gridCol w="369325"/>
                <a:gridCol w="423202"/>
                <a:gridCol w="369325"/>
                <a:gridCol w="363860"/>
                <a:gridCol w="423202"/>
                <a:gridCol w="371668"/>
                <a:gridCol w="423202"/>
                <a:gridCol w="423202"/>
                <a:gridCol w="423202"/>
                <a:gridCol w="371668"/>
              </a:tblGrid>
              <a:tr h="322798">
                <a:tc>
                  <a:txBody>
                    <a:bodyPr/>
                    <a:lstStyle/>
                    <a:p>
                      <a:pPr marL="0" marR="0">
                        <a:spcBef>
                          <a:spcPts val="0"/>
                        </a:spcBef>
                        <a:spcAft>
                          <a:spcPts val="0"/>
                        </a:spcAft>
                      </a:pPr>
                      <a:r>
                        <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rPr>
                        <a:t> </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a:t>
                      </a: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2</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3</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4</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5</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6</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7</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8</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9</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10</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11</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12</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13</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14</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376598">
                <a:tc>
                  <a:txBody>
                    <a:bodyPr/>
                    <a:lstStyle/>
                    <a:p>
                      <a:pPr marL="0" marR="0">
                        <a:spcBef>
                          <a:spcPts val="1200"/>
                        </a:spcBef>
                        <a:spcAft>
                          <a:spcPts val="0"/>
                        </a:spcAft>
                      </a:pPr>
                      <a:r>
                        <a:rPr lang="en-US" sz="1000" spc="-15" dirty="0">
                          <a:effectLst/>
                          <a:latin typeface="Courier"/>
                          <a:ea typeface="Times New Roman" panose="02020603050405020304" pitchFamily="18" charset="0"/>
                          <a:cs typeface="Traditional Arabic" panose="02020603050405020304" pitchFamily="18" charset="-78"/>
                        </a:rPr>
                        <a:t>LW  $</a:t>
                      </a:r>
                      <a:r>
                        <a:rPr lang="en-US" sz="1000" b="1" spc="-15" dirty="0">
                          <a:solidFill>
                            <a:srgbClr val="C00000"/>
                          </a:solidFill>
                          <a:effectLst/>
                          <a:latin typeface="Courier"/>
                          <a:ea typeface="Times New Roman" panose="02020603050405020304" pitchFamily="18" charset="0"/>
                          <a:cs typeface="Traditional Arabic" panose="02020603050405020304" pitchFamily="18" charset="-78"/>
                        </a:rPr>
                        <a:t>t2</a:t>
                      </a:r>
                      <a:r>
                        <a:rPr lang="en-US" sz="1000" spc="-15" dirty="0">
                          <a:effectLst/>
                          <a:latin typeface="Courier"/>
                          <a:ea typeface="Times New Roman" panose="02020603050405020304" pitchFamily="18" charset="0"/>
                          <a:cs typeface="Traditional Arabic" panose="02020603050405020304" pitchFamily="18" charset="-78"/>
                        </a:rPr>
                        <a:t>, 0($t1)</a:t>
                      </a:r>
                      <a:r>
                        <a:rPr lang="en-US" sz="1000" spc="-15" dirty="0">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376598">
                <a:tc>
                  <a:txBody>
                    <a:bodyPr/>
                    <a:lstStyle/>
                    <a:p>
                      <a:pPr marL="0" marR="0">
                        <a:spcBef>
                          <a:spcPts val="0"/>
                        </a:spcBef>
                        <a:spcAft>
                          <a:spcPts val="0"/>
                        </a:spcAft>
                      </a:pPr>
                      <a:r>
                        <a:rPr lang="en-US" sz="1000" b="1" spc="-15">
                          <a:effectLst/>
                          <a:latin typeface="Courier"/>
                          <a:ea typeface="Times New Roman" panose="02020603050405020304" pitchFamily="18" charset="0"/>
                          <a:cs typeface="Traditional Arabic" panose="02020603050405020304" pitchFamily="18" charset="-78"/>
                        </a:rPr>
                        <a:t>BEQ</a:t>
                      </a:r>
                      <a:r>
                        <a:rPr lang="en-US" sz="1000" spc="-15">
                          <a:effectLst/>
                          <a:latin typeface="Courier"/>
                          <a:ea typeface="Times New Roman" panose="02020603050405020304" pitchFamily="18" charset="0"/>
                          <a:cs typeface="Traditional Arabic" panose="02020603050405020304" pitchFamily="18" charset="-78"/>
                        </a:rPr>
                        <a:t> $</a:t>
                      </a:r>
                      <a:r>
                        <a:rPr lang="en-US" sz="1000" b="1" spc="-15">
                          <a:solidFill>
                            <a:srgbClr val="C00000"/>
                          </a:solidFill>
                          <a:effectLst/>
                          <a:latin typeface="Courier"/>
                          <a:ea typeface="Times New Roman" panose="02020603050405020304" pitchFamily="18" charset="0"/>
                          <a:cs typeface="Traditional Arabic" panose="02020603050405020304" pitchFamily="18" charset="-78"/>
                        </a:rPr>
                        <a:t>t2</a:t>
                      </a:r>
                      <a:r>
                        <a:rPr lang="en-US" sz="1000" spc="-15">
                          <a:effectLst/>
                          <a:latin typeface="Courier"/>
                          <a:ea typeface="Times New Roman" panose="02020603050405020304" pitchFamily="18" charset="0"/>
                          <a:cs typeface="Traditional Arabic" panose="02020603050405020304" pitchFamily="18" charset="-78"/>
                        </a:rPr>
                        <a:t>,$t0, Label2</a:t>
                      </a:r>
                      <a:r>
                        <a:rPr lang="en-US" sz="1000" b="1" spc="-15">
                          <a:solidFill>
                            <a:srgbClr val="C00000"/>
                          </a:solidFill>
                          <a:effectLst/>
                          <a:latin typeface="Courier"/>
                          <a:ea typeface="Times New Roman" panose="02020603050405020304" pitchFamily="18" charset="0"/>
                          <a:cs typeface="Traditional Arabic" panose="02020603050405020304" pitchFamily="18" charset="-78"/>
                        </a:rPr>
                        <a:t>(NT)</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smtClean="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r>
              <a:tr h="376598">
                <a:tc>
                  <a:txBody>
                    <a:bodyPr/>
                    <a:lstStyle/>
                    <a:p>
                      <a:pPr marL="0" marR="0">
                        <a:spcBef>
                          <a:spcPts val="0"/>
                        </a:spcBef>
                        <a:spcAft>
                          <a:spcPts val="0"/>
                        </a:spcAft>
                      </a:pPr>
                      <a:r>
                        <a:rPr lang="fr-CA" sz="1000" spc="-15">
                          <a:effectLst/>
                          <a:latin typeface="Courier"/>
                          <a:ea typeface="Times New Roman" panose="02020603050405020304" pitchFamily="18" charset="0"/>
                          <a:cs typeface="Traditional Arabic" panose="02020603050405020304" pitchFamily="18" charset="-78"/>
                        </a:rPr>
                        <a:t>LW  $</a:t>
                      </a:r>
                      <a:r>
                        <a:rPr lang="fr-CA" sz="1000" b="1" spc="-15">
                          <a:solidFill>
                            <a:srgbClr val="0070C0"/>
                          </a:solidFill>
                          <a:effectLst/>
                          <a:latin typeface="Courier"/>
                          <a:ea typeface="Times New Roman" panose="02020603050405020304" pitchFamily="18" charset="0"/>
                          <a:cs typeface="Traditional Arabic" panose="02020603050405020304" pitchFamily="18" charset="-78"/>
                        </a:rPr>
                        <a:t>t3</a:t>
                      </a:r>
                      <a:r>
                        <a:rPr lang="fr-CA" sz="1000" spc="-15">
                          <a:effectLst/>
                          <a:latin typeface="Courier"/>
                          <a:ea typeface="Times New Roman" panose="02020603050405020304" pitchFamily="18" charset="0"/>
                          <a:cs typeface="Traditional Arabic" panose="02020603050405020304" pitchFamily="18" charset="-78"/>
                        </a:rPr>
                        <a:t>, 0($t2)</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r>
              <a:tr h="376598">
                <a:tc>
                  <a:txBody>
                    <a:bodyPr/>
                    <a:lstStyle/>
                    <a:p>
                      <a:pPr marL="0" marR="0">
                        <a:spcBef>
                          <a:spcPts val="0"/>
                        </a:spcBef>
                        <a:spcAft>
                          <a:spcPts val="0"/>
                        </a:spcAft>
                      </a:pPr>
                      <a:r>
                        <a:rPr lang="fr-CA" sz="1000" b="1" spc="-15">
                          <a:effectLst/>
                          <a:latin typeface="Courier"/>
                          <a:ea typeface="Times New Roman" panose="02020603050405020304" pitchFamily="18" charset="0"/>
                          <a:cs typeface="Traditional Arabic" panose="02020603050405020304" pitchFamily="18" charset="-78"/>
                        </a:rPr>
                        <a:t>BEQ</a:t>
                      </a:r>
                      <a:r>
                        <a:rPr lang="fr-CA" sz="1000" spc="-15">
                          <a:effectLst/>
                          <a:latin typeface="Courier"/>
                          <a:ea typeface="Times New Roman" panose="02020603050405020304" pitchFamily="18" charset="0"/>
                          <a:cs typeface="Traditional Arabic" panose="02020603050405020304" pitchFamily="18" charset="-78"/>
                        </a:rPr>
                        <a:t> $</a:t>
                      </a:r>
                      <a:r>
                        <a:rPr lang="fr-CA" sz="1000" b="1" spc="-15">
                          <a:solidFill>
                            <a:srgbClr val="0070C0"/>
                          </a:solidFill>
                          <a:effectLst/>
                          <a:latin typeface="Courier"/>
                          <a:ea typeface="Times New Roman" panose="02020603050405020304" pitchFamily="18" charset="0"/>
                          <a:cs typeface="Traditional Arabic" panose="02020603050405020304" pitchFamily="18" charset="-78"/>
                        </a:rPr>
                        <a:t>t3</a:t>
                      </a:r>
                      <a:r>
                        <a:rPr lang="fr-CA" sz="1000" spc="-15">
                          <a:effectLst/>
                          <a:latin typeface="Courier"/>
                          <a:ea typeface="Times New Roman" panose="02020603050405020304" pitchFamily="18" charset="0"/>
                          <a:cs typeface="Traditional Arabic" panose="02020603050405020304" pitchFamily="18" charset="-78"/>
                        </a:rPr>
                        <a:t>, $t0, Label1</a:t>
                      </a:r>
                      <a:r>
                        <a:rPr lang="fr-CA" sz="1000" b="1" spc="-15">
                          <a:solidFill>
                            <a:srgbClr val="C00000"/>
                          </a:solidFill>
                          <a:effectLst/>
                          <a:latin typeface="Courier"/>
                          <a:ea typeface="Times New Roman" panose="02020603050405020304" pitchFamily="18" charset="0"/>
                          <a:cs typeface="Traditional Arabic" panose="02020603050405020304" pitchFamily="18" charset="-78"/>
                        </a:rPr>
                        <a:t>(T)</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baseline="0" dirty="0" smtClean="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r>
              <a:tr h="376598">
                <a:tc>
                  <a:txBody>
                    <a:bodyPr/>
                    <a:lstStyle/>
                    <a:p>
                      <a:pPr marL="0" marR="0">
                        <a:spcBef>
                          <a:spcPts val="0"/>
                        </a:spcBef>
                        <a:spcAft>
                          <a:spcPts val="0"/>
                        </a:spcAft>
                      </a:pPr>
                      <a:r>
                        <a:rPr lang="en-US" sz="1000" b="1" spc="-15">
                          <a:effectLst/>
                          <a:latin typeface="Courier"/>
                          <a:ea typeface="Times New Roman" panose="02020603050405020304" pitchFamily="18" charset="0"/>
                          <a:cs typeface="Traditional Arabic" panose="02020603050405020304" pitchFamily="18" charset="-78"/>
                        </a:rPr>
                        <a:t>BEQ</a:t>
                      </a:r>
                      <a:r>
                        <a:rPr lang="en-US" sz="1000" spc="-15">
                          <a:effectLst/>
                          <a:latin typeface="Courier"/>
                          <a:ea typeface="Times New Roman" panose="02020603050405020304" pitchFamily="18" charset="0"/>
                          <a:cs typeface="Traditional Arabic" panose="02020603050405020304" pitchFamily="18" charset="-78"/>
                        </a:rPr>
                        <a:t> $t2, $t0, Label2</a:t>
                      </a:r>
                      <a:r>
                        <a:rPr lang="en-US" sz="1000" b="1" spc="-15">
                          <a:solidFill>
                            <a:srgbClr val="C00000"/>
                          </a:solidFill>
                          <a:effectLst/>
                          <a:latin typeface="Courier"/>
                          <a:ea typeface="Times New Roman" panose="02020603050405020304" pitchFamily="18" charset="0"/>
                          <a:cs typeface="Traditional Arabic" panose="02020603050405020304" pitchFamily="18" charset="-78"/>
                        </a:rPr>
                        <a:t>(T)</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smtClean="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r>
              <a:tr h="376598">
                <a:tc>
                  <a:txBody>
                    <a:bodyPr/>
                    <a:lstStyle/>
                    <a:p>
                      <a:pPr marL="0" marR="0">
                        <a:spcBef>
                          <a:spcPts val="0"/>
                        </a:spcBef>
                        <a:spcAft>
                          <a:spcPts val="0"/>
                        </a:spcAft>
                      </a:pPr>
                      <a:r>
                        <a:rPr lang="fr-CA" sz="1000" spc="-15">
                          <a:effectLst/>
                          <a:latin typeface="Courier"/>
                          <a:ea typeface="Times New Roman" panose="02020603050405020304" pitchFamily="18" charset="0"/>
                          <a:cs typeface="Traditional Arabic" panose="02020603050405020304" pitchFamily="18" charset="-78"/>
                        </a:rPr>
                        <a:t>SW  $t1, 0(St2)</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r>
            </a:tbl>
          </a:graphicData>
        </a:graphic>
      </p:graphicFrame>
      <p:cxnSp>
        <p:nvCxnSpPr>
          <p:cNvPr id="4" name="Straight Arrow Connector 3"/>
          <p:cNvCxnSpPr/>
          <p:nvPr/>
        </p:nvCxnSpPr>
        <p:spPr>
          <a:xfrm>
            <a:off x="4267200" y="3646714"/>
            <a:ext cx="217714" cy="293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237514" y="4408714"/>
            <a:ext cx="174172" cy="293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732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51543" y="212942"/>
            <a:ext cx="8157028" cy="2599927"/>
          </a:xfrm>
        </p:spPr>
        <p:txBody>
          <a:bodyPr>
            <a:normAutofit/>
          </a:bodyPr>
          <a:lstStyle/>
          <a:p>
            <a:pPr algn="l"/>
            <a:r>
              <a:rPr lang="en-US" sz="1400" b="1" i="1" u="sng" dirty="0"/>
              <a:t>Problem </a:t>
            </a:r>
            <a:r>
              <a:rPr lang="en-US" sz="1400" b="1" i="1" u="sng" dirty="0" smtClean="0"/>
              <a:t>??:</a:t>
            </a:r>
            <a:r>
              <a:rPr lang="en-US" sz="1400" b="1" dirty="0" smtClean="0"/>
              <a:t>  (?? </a:t>
            </a:r>
            <a:r>
              <a:rPr lang="en-US" sz="1400" b="1" dirty="0"/>
              <a:t>marks) </a:t>
            </a:r>
            <a:endParaRPr lang="en-US" sz="1400" dirty="0"/>
          </a:p>
          <a:p>
            <a:pPr algn="l">
              <a:spcBef>
                <a:spcPts val="0"/>
              </a:spcBef>
            </a:pPr>
            <a:r>
              <a:rPr lang="en-US" sz="1200" dirty="0">
                <a:latin typeface="Arial" panose="020B0604020202020204" pitchFamily="34" charset="0"/>
                <a:cs typeface="Arial" panose="020B0604020202020204" pitchFamily="34" charset="0"/>
              </a:rPr>
              <a:t>Given the following code sequence</a:t>
            </a:r>
            <a:r>
              <a:rPr lang="en-US" sz="1200" dirty="0" smtClean="0">
                <a:latin typeface="Arial" panose="020B0604020202020204" pitchFamily="34" charset="0"/>
                <a:cs typeface="Arial" panose="020B0604020202020204" pitchFamily="34" charset="0"/>
              </a:rPr>
              <a:t>:</a:t>
            </a:r>
          </a:p>
          <a:p>
            <a:pPr algn="l">
              <a:spcBef>
                <a:spcPts val="600"/>
              </a:spcBef>
            </a:pPr>
            <a:r>
              <a:rPr lang="en-US" sz="1200" dirty="0">
                <a:latin typeface="Courier New" panose="02070309020205020404" pitchFamily="49" charset="0"/>
                <a:cs typeface="Courier New" panose="02070309020205020404" pitchFamily="49" charset="0"/>
              </a:rPr>
              <a:t>	</a:t>
            </a:r>
            <a:r>
              <a:rPr lang="en-US" sz="1200" dirty="0" smtClean="0">
                <a:solidFill>
                  <a:srgbClr val="00B050"/>
                </a:solidFill>
                <a:latin typeface="Courier New" panose="02070309020205020404" pitchFamily="49" charset="0"/>
                <a:cs typeface="Courier New" panose="02070309020205020404" pitchFamily="49" charset="0"/>
              </a:rPr>
              <a:t>LW</a:t>
            </a:r>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a:solidFill>
                  <a:srgbClr val="C00000"/>
                </a:solidFill>
                <a:latin typeface="Courier New" panose="02070309020205020404" pitchFamily="49" charset="0"/>
                <a:cs typeface="Courier New" panose="02070309020205020404" pitchFamily="49" charset="0"/>
              </a:rPr>
              <a:t>t2</a:t>
            </a:r>
            <a:r>
              <a:rPr lang="en-US" sz="1200" dirty="0">
                <a:latin typeface="Courier New" panose="02070309020205020404" pitchFamily="49" charset="0"/>
                <a:cs typeface="Courier New" panose="02070309020205020404" pitchFamily="49" charset="0"/>
              </a:rPr>
              <a:t>, 0($t1)</a:t>
            </a:r>
          </a:p>
          <a:p>
            <a:pPr algn="l">
              <a:spcBef>
                <a:spcPts val="0"/>
              </a:spcBef>
            </a:pPr>
            <a:r>
              <a:rPr lang="en-US" sz="1200" dirty="0" smtClean="0">
                <a:solidFill>
                  <a:srgbClr val="0070C0"/>
                </a:solidFill>
                <a:latin typeface="Courier New" panose="02070309020205020404" pitchFamily="49" charset="0"/>
                <a:cs typeface="Courier New" panose="02070309020205020404" pitchFamily="49" charset="0"/>
              </a:rPr>
              <a:t>Label1</a:t>
            </a: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	</a:t>
            </a:r>
            <a:r>
              <a:rPr lang="en-US" sz="1200" b="1" dirty="0" smtClean="0">
                <a:solidFill>
                  <a:srgbClr val="00B050"/>
                </a:solidFill>
                <a:latin typeface="Courier New" panose="02070309020205020404" pitchFamily="49" charset="0"/>
                <a:cs typeface="Courier New" panose="02070309020205020404" pitchFamily="49" charset="0"/>
              </a:rPr>
              <a:t>BEQ</a:t>
            </a:r>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a:solidFill>
                  <a:srgbClr val="C00000"/>
                </a:solidFill>
                <a:latin typeface="Courier New" panose="02070309020205020404" pitchFamily="49" charset="0"/>
                <a:cs typeface="Courier New" panose="02070309020205020404" pitchFamily="49" charset="0"/>
              </a:rPr>
              <a:t>t2</a:t>
            </a:r>
            <a:r>
              <a:rPr lang="en-US" sz="1200" dirty="0">
                <a:latin typeface="Courier New" panose="02070309020205020404" pitchFamily="49" charset="0"/>
                <a:cs typeface="Courier New" panose="02070309020205020404" pitchFamily="49" charset="0"/>
              </a:rPr>
              <a:t>, $t0, </a:t>
            </a:r>
            <a:r>
              <a:rPr lang="en-US" sz="1200" dirty="0" smtClean="0">
                <a:solidFill>
                  <a:srgbClr val="0070C0"/>
                </a:solidFill>
                <a:latin typeface="Courier New" panose="02070309020205020404" pitchFamily="49" charset="0"/>
                <a:cs typeface="Courier New" panose="02070309020205020404" pitchFamily="49" charset="0"/>
              </a:rPr>
              <a:t>Label2</a:t>
            </a:r>
            <a:r>
              <a:rPr lang="en-US" sz="1200" dirty="0" smtClean="0">
                <a:latin typeface="Courier New" panose="02070309020205020404" pitchFamily="49" charset="0"/>
                <a:cs typeface="Courier New" panose="02070309020205020404" pitchFamily="49" charset="0"/>
              </a:rPr>
              <a:t>  # </a:t>
            </a:r>
            <a:r>
              <a:rPr lang="en-US" sz="1200" b="1" dirty="0">
                <a:latin typeface="Courier New" panose="02070309020205020404" pitchFamily="49" charset="0"/>
                <a:cs typeface="Courier New" panose="02070309020205020404" pitchFamily="49" charset="0"/>
              </a:rPr>
              <a:t>Not Taken once, then Taken</a:t>
            </a:r>
            <a:endParaRPr lang="en-US" sz="1200" dirty="0">
              <a:latin typeface="Courier New" panose="02070309020205020404" pitchFamily="49" charset="0"/>
              <a:cs typeface="Courier New" panose="02070309020205020404" pitchFamily="49" charset="0"/>
            </a:endParaRPr>
          </a:p>
          <a:p>
            <a:pPr algn="l">
              <a:spcBef>
                <a:spcPts val="0"/>
              </a:spcBef>
            </a:pPr>
            <a:r>
              <a:rPr lang="en-US" sz="1200" dirty="0">
                <a:latin typeface="Courier New" panose="02070309020205020404" pitchFamily="49" charset="0"/>
                <a:cs typeface="Courier New" panose="02070309020205020404" pitchFamily="49" charset="0"/>
              </a:rPr>
              <a:t>	</a:t>
            </a:r>
            <a:r>
              <a:rPr lang="fr-CA" sz="1200" dirty="0" smtClean="0">
                <a:solidFill>
                  <a:srgbClr val="00B050"/>
                </a:solidFill>
                <a:latin typeface="Courier New" panose="02070309020205020404" pitchFamily="49" charset="0"/>
                <a:cs typeface="Courier New" panose="02070309020205020404" pitchFamily="49" charset="0"/>
              </a:rPr>
              <a:t>LW</a:t>
            </a:r>
            <a:r>
              <a:rPr lang="fr-CA" sz="1200" dirty="0" smtClean="0">
                <a:latin typeface="Courier New" panose="02070309020205020404" pitchFamily="49" charset="0"/>
                <a:cs typeface="Courier New" panose="02070309020205020404" pitchFamily="49" charset="0"/>
              </a:rPr>
              <a:t>  </a:t>
            </a:r>
            <a:r>
              <a:rPr lang="fr-CA" sz="1200" dirty="0">
                <a:latin typeface="Courier New" panose="02070309020205020404" pitchFamily="49" charset="0"/>
                <a:cs typeface="Courier New" panose="02070309020205020404" pitchFamily="49" charset="0"/>
              </a:rPr>
              <a:t>$</a:t>
            </a:r>
            <a:r>
              <a:rPr lang="fr-CA" sz="1200" dirty="0">
                <a:solidFill>
                  <a:srgbClr val="C00000"/>
                </a:solidFill>
                <a:latin typeface="Courier New" panose="02070309020205020404" pitchFamily="49" charset="0"/>
                <a:cs typeface="Courier New" panose="02070309020205020404" pitchFamily="49" charset="0"/>
              </a:rPr>
              <a:t>t3</a:t>
            </a:r>
            <a:r>
              <a:rPr lang="fr-CA" sz="1200" dirty="0">
                <a:latin typeface="Courier New" panose="02070309020205020404" pitchFamily="49" charset="0"/>
                <a:cs typeface="Courier New" panose="02070309020205020404" pitchFamily="49" charset="0"/>
              </a:rPr>
              <a:t>, 0($t2)</a:t>
            </a:r>
            <a:endParaRPr lang="en-US" sz="1200" dirty="0">
              <a:latin typeface="Courier New" panose="02070309020205020404" pitchFamily="49" charset="0"/>
              <a:cs typeface="Courier New" panose="02070309020205020404" pitchFamily="49" charset="0"/>
            </a:endParaRPr>
          </a:p>
          <a:p>
            <a:pPr algn="l">
              <a:spcBef>
                <a:spcPts val="0"/>
              </a:spcBef>
            </a:pPr>
            <a:r>
              <a:rPr lang="fr-CA" sz="1200" dirty="0">
                <a:latin typeface="Courier New" panose="02070309020205020404" pitchFamily="49" charset="0"/>
                <a:cs typeface="Courier New" panose="02070309020205020404" pitchFamily="49" charset="0"/>
              </a:rPr>
              <a:t>	</a:t>
            </a:r>
            <a:r>
              <a:rPr lang="fr-CA" sz="1200" b="1" dirty="0" smtClean="0">
                <a:solidFill>
                  <a:srgbClr val="00B050"/>
                </a:solidFill>
                <a:latin typeface="Courier New" panose="02070309020205020404" pitchFamily="49" charset="0"/>
                <a:cs typeface="Courier New" panose="02070309020205020404" pitchFamily="49" charset="0"/>
              </a:rPr>
              <a:t>BEQ</a:t>
            </a:r>
            <a:r>
              <a:rPr lang="fr-CA" sz="1200" dirty="0" smtClean="0">
                <a:latin typeface="Courier New" panose="02070309020205020404" pitchFamily="49" charset="0"/>
                <a:cs typeface="Courier New" panose="02070309020205020404" pitchFamily="49" charset="0"/>
              </a:rPr>
              <a:t> </a:t>
            </a:r>
            <a:r>
              <a:rPr lang="fr-CA" sz="1200" dirty="0">
                <a:latin typeface="Courier New" panose="02070309020205020404" pitchFamily="49" charset="0"/>
                <a:cs typeface="Courier New" panose="02070309020205020404" pitchFamily="49" charset="0"/>
              </a:rPr>
              <a:t>$</a:t>
            </a:r>
            <a:r>
              <a:rPr lang="fr-CA" sz="1200" dirty="0">
                <a:solidFill>
                  <a:srgbClr val="C00000"/>
                </a:solidFill>
                <a:latin typeface="Courier New" panose="02070309020205020404" pitchFamily="49" charset="0"/>
                <a:cs typeface="Courier New" panose="02070309020205020404" pitchFamily="49" charset="0"/>
              </a:rPr>
              <a:t>t3</a:t>
            </a:r>
            <a:r>
              <a:rPr lang="fr-CA" sz="1200" dirty="0">
                <a:latin typeface="Courier New" panose="02070309020205020404" pitchFamily="49" charset="0"/>
                <a:cs typeface="Courier New" panose="02070309020205020404" pitchFamily="49" charset="0"/>
              </a:rPr>
              <a:t>, $t0, </a:t>
            </a:r>
            <a:r>
              <a:rPr lang="fr-CA" sz="1200" dirty="0" smtClean="0">
                <a:solidFill>
                  <a:srgbClr val="0070C0"/>
                </a:solidFill>
                <a:latin typeface="Courier New" panose="02070309020205020404" pitchFamily="49" charset="0"/>
                <a:cs typeface="Courier New" panose="02070309020205020404" pitchFamily="49" charset="0"/>
              </a:rPr>
              <a:t>Label1</a:t>
            </a:r>
            <a:r>
              <a:rPr lang="fr-CA" sz="1200" dirty="0">
                <a:latin typeface="Courier New" panose="02070309020205020404" pitchFamily="49" charset="0"/>
                <a:cs typeface="Courier New" panose="02070309020205020404" pitchFamily="49" charset="0"/>
              </a:rPr>
              <a:t> </a:t>
            </a:r>
            <a:r>
              <a:rPr lang="fr-CA" sz="1200" dirty="0" smtClean="0">
                <a:latin typeface="Courier New" panose="02070309020205020404" pitchFamily="49" charset="0"/>
                <a:cs typeface="Courier New" panose="02070309020205020404" pitchFamily="49" charset="0"/>
              </a:rPr>
              <a:t> # </a:t>
            </a:r>
            <a:r>
              <a:rPr lang="fr-CA" sz="1200" b="1" dirty="0" err="1">
                <a:latin typeface="Courier New" panose="02070309020205020404" pitchFamily="49" charset="0"/>
                <a:cs typeface="Courier New" panose="02070309020205020404" pitchFamily="49" charset="0"/>
              </a:rPr>
              <a:t>Taken</a:t>
            </a:r>
            <a:endParaRPr lang="en-US" sz="1200" dirty="0">
              <a:latin typeface="Courier New" panose="02070309020205020404" pitchFamily="49" charset="0"/>
              <a:cs typeface="Courier New" panose="02070309020205020404" pitchFamily="49" charset="0"/>
            </a:endParaRPr>
          </a:p>
          <a:p>
            <a:pPr algn="l">
              <a:spcBef>
                <a:spcPts val="0"/>
              </a:spcBef>
            </a:pPr>
            <a:r>
              <a:rPr lang="fr-CA" sz="1200" dirty="0">
                <a:latin typeface="Courier New" panose="02070309020205020404" pitchFamily="49" charset="0"/>
                <a:cs typeface="Courier New" panose="02070309020205020404" pitchFamily="49" charset="0"/>
              </a:rPr>
              <a:t>	</a:t>
            </a:r>
            <a:r>
              <a:rPr lang="fr-CA" sz="1200" dirty="0" smtClean="0">
                <a:solidFill>
                  <a:srgbClr val="00B050"/>
                </a:solidFill>
                <a:latin typeface="Courier New" panose="02070309020205020404" pitchFamily="49" charset="0"/>
                <a:cs typeface="Courier New" panose="02070309020205020404" pitchFamily="49" charset="0"/>
              </a:rPr>
              <a:t>ADD</a:t>
            </a:r>
            <a:r>
              <a:rPr lang="fr-CA" sz="1200" dirty="0" smtClean="0">
                <a:latin typeface="Courier New" panose="02070309020205020404" pitchFamily="49" charset="0"/>
                <a:cs typeface="Courier New" panose="02070309020205020404" pitchFamily="49" charset="0"/>
              </a:rPr>
              <a:t> </a:t>
            </a:r>
            <a:r>
              <a:rPr lang="fr-CA" sz="1200" dirty="0">
                <a:latin typeface="Courier New" panose="02070309020205020404" pitchFamily="49" charset="0"/>
                <a:cs typeface="Courier New" panose="02070309020205020404" pitchFamily="49" charset="0"/>
              </a:rPr>
              <a:t>$t1, $t3, $t1</a:t>
            </a:r>
            <a:endParaRPr lang="en-US" sz="1200" dirty="0">
              <a:latin typeface="Courier New" panose="02070309020205020404" pitchFamily="49" charset="0"/>
              <a:cs typeface="Courier New" panose="02070309020205020404" pitchFamily="49" charset="0"/>
            </a:endParaRPr>
          </a:p>
          <a:p>
            <a:pPr algn="l">
              <a:spcBef>
                <a:spcPts val="0"/>
              </a:spcBef>
            </a:pPr>
            <a:r>
              <a:rPr lang="fr-CA" sz="1200" dirty="0" smtClean="0">
                <a:solidFill>
                  <a:srgbClr val="0070C0"/>
                </a:solidFill>
                <a:latin typeface="Courier New" panose="02070309020205020404" pitchFamily="49" charset="0"/>
                <a:cs typeface="Courier New" panose="02070309020205020404" pitchFamily="49" charset="0"/>
              </a:rPr>
              <a:t>Label2</a:t>
            </a:r>
            <a:r>
              <a:rPr lang="fr-CA" sz="1200" dirty="0">
                <a:latin typeface="Courier New" panose="02070309020205020404" pitchFamily="49" charset="0"/>
                <a:cs typeface="Courier New" panose="02070309020205020404" pitchFamily="49" charset="0"/>
              </a:rPr>
              <a:t>:	</a:t>
            </a:r>
            <a:r>
              <a:rPr lang="fr-CA" sz="1200" dirty="0">
                <a:solidFill>
                  <a:srgbClr val="00B050"/>
                </a:solidFill>
                <a:latin typeface="Courier New" panose="02070309020205020404" pitchFamily="49" charset="0"/>
                <a:cs typeface="Courier New" panose="02070309020205020404" pitchFamily="49" charset="0"/>
              </a:rPr>
              <a:t>SW</a:t>
            </a:r>
            <a:r>
              <a:rPr lang="fr-CA" sz="1200" dirty="0">
                <a:latin typeface="Courier New" panose="02070309020205020404" pitchFamily="49" charset="0"/>
                <a:cs typeface="Courier New" panose="02070309020205020404" pitchFamily="49" charset="0"/>
              </a:rPr>
              <a:t>  $t1, 0(St2)</a:t>
            </a:r>
            <a:endParaRPr lang="en-US" sz="1200" dirty="0">
              <a:latin typeface="Courier New" panose="02070309020205020404" pitchFamily="49" charset="0"/>
              <a:cs typeface="Courier New" panose="02070309020205020404" pitchFamily="49" charset="0"/>
            </a:endParaRPr>
          </a:p>
          <a:p>
            <a:pPr algn="l"/>
            <a:r>
              <a:rPr lang="en-US" sz="1400" dirty="0"/>
              <a:t>Assume that this sequence is executed on a pipelined processor with a 5-stage MIPS pipeline using forwarding and </a:t>
            </a:r>
            <a:r>
              <a:rPr lang="en-US" sz="1400" b="1" dirty="0">
                <a:solidFill>
                  <a:srgbClr val="FF0000"/>
                </a:solidFill>
              </a:rPr>
              <a:t>a predict-taken </a:t>
            </a:r>
            <a:r>
              <a:rPr lang="en-US" sz="1400" dirty="0"/>
              <a:t>branch prediction </a:t>
            </a:r>
            <a:r>
              <a:rPr lang="en-US" sz="1400" dirty="0" smtClean="0"/>
              <a:t>method.</a:t>
            </a:r>
          </a:p>
          <a:p>
            <a:pPr algn="l">
              <a:spcBef>
                <a:spcPts val="0"/>
              </a:spcBef>
            </a:pPr>
            <a:r>
              <a:rPr lang="en-US" sz="1400" dirty="0" smtClean="0"/>
              <a:t>Draw </a:t>
            </a:r>
            <a:r>
              <a:rPr lang="en-US" sz="1400" dirty="0"/>
              <a:t>the pipeline execution diagram for this sequence, assuming that branch instructions are resolved in the </a:t>
            </a:r>
            <a:r>
              <a:rPr lang="en-US" sz="1400" b="1" i="1" dirty="0">
                <a:solidFill>
                  <a:srgbClr val="FF0000"/>
                </a:solidFill>
              </a:rPr>
              <a:t>EX</a:t>
            </a:r>
            <a:r>
              <a:rPr lang="en-US" sz="1400" b="1" dirty="0">
                <a:solidFill>
                  <a:srgbClr val="FF0000"/>
                </a:solidFill>
              </a:rPr>
              <a:t> stage</a:t>
            </a:r>
            <a:r>
              <a:rPr lang="en-US" sz="1400" dirty="0"/>
              <a:t>. How many clock cycles are needed to execute this sequence?</a:t>
            </a:r>
          </a:p>
          <a:p>
            <a:pPr algn="l">
              <a:spcBef>
                <a:spcPts val="0"/>
              </a:spcBef>
            </a:pPr>
            <a:endParaRPr lang="en-US" sz="1400" dirty="0"/>
          </a:p>
        </p:txBody>
      </p:sp>
      <p:graphicFrame>
        <p:nvGraphicFramePr>
          <p:cNvPr id="5" name="Table 4"/>
          <p:cNvGraphicFramePr>
            <a:graphicFrameLocks noGrp="1"/>
          </p:cNvGraphicFramePr>
          <p:nvPr>
            <p:extLst>
              <p:ext uri="{D42A27DB-BD31-4B8C-83A1-F6EECF244321}">
                <p14:modId xmlns:p14="http://schemas.microsoft.com/office/powerpoint/2010/main" val="4270108441"/>
              </p:ext>
            </p:extLst>
          </p:nvPr>
        </p:nvGraphicFramePr>
        <p:xfrm>
          <a:off x="551539" y="3226231"/>
          <a:ext cx="7826106" cy="2582386"/>
        </p:xfrm>
        <a:graphic>
          <a:graphicData uri="http://schemas.openxmlformats.org/drawingml/2006/table">
            <a:tbl>
              <a:tblPr firstRow="1" firstCol="1" bandRow="1"/>
              <a:tblGrid>
                <a:gridCol w="2361182"/>
                <a:gridCol w="356051"/>
                <a:gridCol w="359175"/>
                <a:gridCol w="364640"/>
                <a:gridCol w="423202"/>
                <a:gridCol w="369325"/>
                <a:gridCol w="423202"/>
                <a:gridCol w="369325"/>
                <a:gridCol w="363860"/>
                <a:gridCol w="423202"/>
                <a:gridCol w="371668"/>
                <a:gridCol w="423202"/>
                <a:gridCol w="423202"/>
                <a:gridCol w="423202"/>
                <a:gridCol w="371668"/>
              </a:tblGrid>
              <a:tr h="322798">
                <a:tc>
                  <a:txBody>
                    <a:bodyPr/>
                    <a:lstStyle/>
                    <a:p>
                      <a:pPr marL="0" marR="0">
                        <a:spcBef>
                          <a:spcPts val="0"/>
                        </a:spcBef>
                        <a:spcAft>
                          <a:spcPts val="0"/>
                        </a:spcAft>
                      </a:pPr>
                      <a:r>
                        <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rPr>
                        <a:t> </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a:t>
                      </a: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2</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3</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4</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5</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6</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7</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8</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9</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10</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11</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12</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13</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rPr>
                        <a:t>14</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376598">
                <a:tc>
                  <a:txBody>
                    <a:bodyPr/>
                    <a:lstStyle/>
                    <a:p>
                      <a:pPr marL="0" marR="0">
                        <a:spcBef>
                          <a:spcPts val="1200"/>
                        </a:spcBef>
                        <a:spcAft>
                          <a:spcPts val="0"/>
                        </a:spcAft>
                      </a:pPr>
                      <a:r>
                        <a:rPr lang="en-US" sz="1000" spc="-15" dirty="0">
                          <a:effectLst/>
                          <a:latin typeface="Courier"/>
                          <a:ea typeface="Times New Roman" panose="02020603050405020304" pitchFamily="18" charset="0"/>
                          <a:cs typeface="Traditional Arabic" panose="02020603050405020304" pitchFamily="18" charset="-78"/>
                        </a:rPr>
                        <a:t>LW  $</a:t>
                      </a:r>
                      <a:r>
                        <a:rPr lang="en-US" sz="1000" b="1" spc="-15" dirty="0">
                          <a:solidFill>
                            <a:srgbClr val="C00000"/>
                          </a:solidFill>
                          <a:effectLst/>
                          <a:latin typeface="Courier"/>
                          <a:ea typeface="Times New Roman" panose="02020603050405020304" pitchFamily="18" charset="0"/>
                          <a:cs typeface="Traditional Arabic" panose="02020603050405020304" pitchFamily="18" charset="-78"/>
                        </a:rPr>
                        <a:t>t2</a:t>
                      </a:r>
                      <a:r>
                        <a:rPr lang="en-US" sz="1000" spc="-15" dirty="0">
                          <a:effectLst/>
                          <a:latin typeface="Courier"/>
                          <a:ea typeface="Times New Roman" panose="02020603050405020304" pitchFamily="18" charset="0"/>
                          <a:cs typeface="Traditional Arabic" panose="02020603050405020304" pitchFamily="18" charset="-78"/>
                        </a:rPr>
                        <a:t>, 0($t1)</a:t>
                      </a:r>
                      <a:r>
                        <a:rPr lang="en-US" sz="1000" spc="-15" dirty="0">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dirty="0">
                          <a:solidFill>
                            <a:srgbClr val="00B050"/>
                          </a:solidFill>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dirty="0">
                        <a:solidFill>
                          <a:srgbClr val="00B05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376598">
                <a:tc>
                  <a:txBody>
                    <a:bodyPr/>
                    <a:lstStyle/>
                    <a:p>
                      <a:pPr marL="0" marR="0">
                        <a:spcBef>
                          <a:spcPts val="0"/>
                        </a:spcBef>
                        <a:spcAft>
                          <a:spcPts val="0"/>
                        </a:spcAft>
                      </a:pPr>
                      <a:r>
                        <a:rPr lang="en-US" sz="1000" b="1" spc="-15">
                          <a:effectLst/>
                          <a:latin typeface="Courier"/>
                          <a:ea typeface="Times New Roman" panose="02020603050405020304" pitchFamily="18" charset="0"/>
                          <a:cs typeface="Traditional Arabic" panose="02020603050405020304" pitchFamily="18" charset="-78"/>
                        </a:rPr>
                        <a:t>BEQ</a:t>
                      </a:r>
                      <a:r>
                        <a:rPr lang="en-US" sz="1000" spc="-15">
                          <a:effectLst/>
                          <a:latin typeface="Courier"/>
                          <a:ea typeface="Times New Roman" panose="02020603050405020304" pitchFamily="18" charset="0"/>
                          <a:cs typeface="Traditional Arabic" panose="02020603050405020304" pitchFamily="18" charset="-78"/>
                        </a:rPr>
                        <a:t> $</a:t>
                      </a:r>
                      <a:r>
                        <a:rPr lang="en-US" sz="1000" b="1" spc="-15">
                          <a:solidFill>
                            <a:srgbClr val="C00000"/>
                          </a:solidFill>
                          <a:effectLst/>
                          <a:latin typeface="Courier"/>
                          <a:ea typeface="Times New Roman" panose="02020603050405020304" pitchFamily="18" charset="0"/>
                          <a:cs typeface="Traditional Arabic" panose="02020603050405020304" pitchFamily="18" charset="-78"/>
                        </a:rPr>
                        <a:t>t2</a:t>
                      </a:r>
                      <a:r>
                        <a:rPr lang="en-US" sz="1000" spc="-15">
                          <a:effectLst/>
                          <a:latin typeface="Courier"/>
                          <a:ea typeface="Times New Roman" panose="02020603050405020304" pitchFamily="18" charset="0"/>
                          <a:cs typeface="Traditional Arabic" panose="02020603050405020304" pitchFamily="18" charset="-78"/>
                        </a:rPr>
                        <a:t>,$t0, Label2</a:t>
                      </a:r>
                      <a:r>
                        <a:rPr lang="en-US" sz="1000" b="1" spc="-15">
                          <a:solidFill>
                            <a:srgbClr val="C00000"/>
                          </a:solidFill>
                          <a:effectLst/>
                          <a:latin typeface="Courier"/>
                          <a:ea typeface="Times New Roman" panose="02020603050405020304" pitchFamily="18" charset="0"/>
                          <a:cs typeface="Traditional Arabic" panose="02020603050405020304" pitchFamily="18" charset="-78"/>
                        </a:rPr>
                        <a:t>(NT)</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smtClean="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smtClean="0">
                          <a:solidFill>
                            <a:srgbClr val="00B050"/>
                          </a:solidFill>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dirty="0">
                        <a:solidFill>
                          <a:srgbClr val="00B05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r>
              <a:tr h="376598">
                <a:tc>
                  <a:txBody>
                    <a:bodyPr/>
                    <a:lstStyle/>
                    <a:p>
                      <a:pPr marL="0" marR="0">
                        <a:spcBef>
                          <a:spcPts val="0"/>
                        </a:spcBef>
                        <a:spcAft>
                          <a:spcPts val="0"/>
                        </a:spcAft>
                      </a:pPr>
                      <a:r>
                        <a:rPr lang="fr-CA" sz="1000" spc="-15">
                          <a:effectLst/>
                          <a:latin typeface="Courier"/>
                          <a:ea typeface="Times New Roman" panose="02020603050405020304" pitchFamily="18" charset="0"/>
                          <a:cs typeface="Traditional Arabic" panose="02020603050405020304" pitchFamily="18" charset="-78"/>
                        </a:rPr>
                        <a:t>LW  $</a:t>
                      </a:r>
                      <a:r>
                        <a:rPr lang="fr-CA" sz="1000" b="1" spc="-15">
                          <a:solidFill>
                            <a:srgbClr val="0070C0"/>
                          </a:solidFill>
                          <a:effectLst/>
                          <a:latin typeface="Courier"/>
                          <a:ea typeface="Times New Roman" panose="02020603050405020304" pitchFamily="18" charset="0"/>
                          <a:cs typeface="Traditional Arabic" panose="02020603050405020304" pitchFamily="18" charset="-78"/>
                        </a:rPr>
                        <a:t>t3</a:t>
                      </a:r>
                      <a:r>
                        <a:rPr lang="fr-CA" sz="1000" spc="-15">
                          <a:effectLst/>
                          <a:latin typeface="Courier"/>
                          <a:ea typeface="Times New Roman" panose="02020603050405020304" pitchFamily="18" charset="0"/>
                          <a:cs typeface="Traditional Arabic" panose="02020603050405020304" pitchFamily="18" charset="-78"/>
                        </a:rPr>
                        <a:t>, 0($t2)</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solidFill>
                            <a:srgbClr val="00B050"/>
                          </a:solidFill>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dirty="0">
                        <a:solidFill>
                          <a:srgbClr val="00B05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r>
              <a:tr h="376598">
                <a:tc>
                  <a:txBody>
                    <a:bodyPr/>
                    <a:lstStyle/>
                    <a:p>
                      <a:pPr marL="0" marR="0">
                        <a:spcBef>
                          <a:spcPts val="0"/>
                        </a:spcBef>
                        <a:spcAft>
                          <a:spcPts val="0"/>
                        </a:spcAft>
                      </a:pPr>
                      <a:r>
                        <a:rPr lang="fr-CA" sz="1000" b="1" spc="-15">
                          <a:effectLst/>
                          <a:latin typeface="Courier"/>
                          <a:ea typeface="Times New Roman" panose="02020603050405020304" pitchFamily="18" charset="0"/>
                          <a:cs typeface="Traditional Arabic" panose="02020603050405020304" pitchFamily="18" charset="-78"/>
                        </a:rPr>
                        <a:t>BEQ</a:t>
                      </a:r>
                      <a:r>
                        <a:rPr lang="fr-CA" sz="1000" spc="-15">
                          <a:effectLst/>
                          <a:latin typeface="Courier"/>
                          <a:ea typeface="Times New Roman" panose="02020603050405020304" pitchFamily="18" charset="0"/>
                          <a:cs typeface="Traditional Arabic" panose="02020603050405020304" pitchFamily="18" charset="-78"/>
                        </a:rPr>
                        <a:t> $</a:t>
                      </a:r>
                      <a:r>
                        <a:rPr lang="fr-CA" sz="1000" b="1" spc="-15">
                          <a:solidFill>
                            <a:srgbClr val="0070C0"/>
                          </a:solidFill>
                          <a:effectLst/>
                          <a:latin typeface="Courier"/>
                          <a:ea typeface="Times New Roman" panose="02020603050405020304" pitchFamily="18" charset="0"/>
                          <a:cs typeface="Traditional Arabic" panose="02020603050405020304" pitchFamily="18" charset="-78"/>
                        </a:rPr>
                        <a:t>t3</a:t>
                      </a:r>
                      <a:r>
                        <a:rPr lang="fr-CA" sz="1000" spc="-15">
                          <a:effectLst/>
                          <a:latin typeface="Courier"/>
                          <a:ea typeface="Times New Roman" panose="02020603050405020304" pitchFamily="18" charset="0"/>
                          <a:cs typeface="Traditional Arabic" panose="02020603050405020304" pitchFamily="18" charset="-78"/>
                        </a:rPr>
                        <a:t>, $t0, Label1</a:t>
                      </a:r>
                      <a:r>
                        <a:rPr lang="fr-CA" sz="1000" b="1" spc="-15">
                          <a:solidFill>
                            <a:srgbClr val="C00000"/>
                          </a:solidFill>
                          <a:effectLst/>
                          <a:latin typeface="Courier"/>
                          <a:ea typeface="Times New Roman" panose="02020603050405020304" pitchFamily="18" charset="0"/>
                          <a:cs typeface="Traditional Arabic" panose="02020603050405020304" pitchFamily="18" charset="-78"/>
                        </a:rPr>
                        <a:t>(T)</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baseline="0" dirty="0" smtClean="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smtClean="0">
                          <a:solidFill>
                            <a:srgbClr val="00B050"/>
                          </a:solidFill>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dirty="0">
                        <a:solidFill>
                          <a:srgbClr val="00B05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a:effectLst/>
                          <a:latin typeface="Times New Roman" panose="02020603050405020304" pitchFamily="18" charset="0"/>
                          <a:ea typeface="Times New Roman" panose="02020603050405020304" pitchFamily="18" charset="0"/>
                          <a:cs typeface="Traditional Arabic" panose="02020603050405020304" pitchFamily="18" charset="-78"/>
                        </a:rPr>
                        <a:t>WB</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r>
              <a:tr h="376598">
                <a:tc>
                  <a:txBody>
                    <a:bodyPr/>
                    <a:lstStyle/>
                    <a:p>
                      <a:pPr marL="0" marR="0">
                        <a:spcBef>
                          <a:spcPts val="0"/>
                        </a:spcBef>
                        <a:spcAft>
                          <a:spcPts val="0"/>
                        </a:spcAft>
                      </a:pPr>
                      <a:r>
                        <a:rPr lang="en-US" sz="1000" b="1" spc="-15">
                          <a:effectLst/>
                          <a:latin typeface="Courier"/>
                          <a:ea typeface="Times New Roman" panose="02020603050405020304" pitchFamily="18" charset="0"/>
                          <a:cs typeface="Traditional Arabic" panose="02020603050405020304" pitchFamily="18" charset="-78"/>
                        </a:rPr>
                        <a:t>BEQ</a:t>
                      </a:r>
                      <a:r>
                        <a:rPr lang="en-US" sz="1000" spc="-15">
                          <a:effectLst/>
                          <a:latin typeface="Courier"/>
                          <a:ea typeface="Times New Roman" panose="02020603050405020304" pitchFamily="18" charset="0"/>
                          <a:cs typeface="Traditional Arabic" panose="02020603050405020304" pitchFamily="18" charset="-78"/>
                        </a:rPr>
                        <a:t> $t2, $t0, Label2</a:t>
                      </a:r>
                      <a:r>
                        <a:rPr lang="en-US" sz="1000" b="1" spc="-15">
                          <a:solidFill>
                            <a:srgbClr val="C00000"/>
                          </a:solidFill>
                          <a:effectLst/>
                          <a:latin typeface="Courier"/>
                          <a:ea typeface="Times New Roman" panose="02020603050405020304" pitchFamily="18" charset="0"/>
                          <a:cs typeface="Traditional Arabic" panose="02020603050405020304" pitchFamily="18" charset="-78"/>
                        </a:rPr>
                        <a:t>(T)</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smtClean="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smtClean="0">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smtClean="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smtClean="0">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smtClean="0">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smtClean="0">
                          <a:effectLst/>
                          <a:latin typeface="Times New Roman" panose="02020603050405020304" pitchFamily="18" charset="0"/>
                          <a:ea typeface="Times New Roman" panose="02020603050405020304" pitchFamily="18" charset="0"/>
                          <a:cs typeface="Traditional Arabic" panose="02020603050405020304" pitchFamily="18" charset="-78"/>
                        </a:rPr>
                        <a:t>MEM</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r>
              <a:tr h="376598">
                <a:tc>
                  <a:txBody>
                    <a:bodyPr/>
                    <a:lstStyle/>
                    <a:p>
                      <a:pPr marL="0" marR="0">
                        <a:spcBef>
                          <a:spcPts val="0"/>
                        </a:spcBef>
                        <a:spcAft>
                          <a:spcPts val="0"/>
                        </a:spcAft>
                      </a:pPr>
                      <a:r>
                        <a:rPr lang="fr-CA" sz="1000" spc="-15">
                          <a:effectLst/>
                          <a:latin typeface="Courier"/>
                          <a:ea typeface="Times New Roman" panose="02020603050405020304" pitchFamily="18" charset="0"/>
                          <a:cs typeface="Traditional Arabic" panose="02020603050405020304" pitchFamily="18" charset="-78"/>
                        </a:rPr>
                        <a:t>SW  $t1, 0(St2)</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200" spc="-15">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endParaRPr lang="en-US" dirty="0"/>
                    </a:p>
                  </a:txBody>
                  <a:tcPr marL="68580" marR="68580" marT="0" marB="0">
                    <a:lnL>
                      <a:noFill/>
                    </a:lnL>
                    <a:lnR>
                      <a:noFill/>
                    </a:lnR>
                    <a:lnT>
                      <a:noFill/>
                    </a:lnT>
                    <a:lnB>
                      <a:noFill/>
                    </a:lnB>
                  </a:tcPr>
                </a:tc>
                <a:tc>
                  <a:txBody>
                    <a:bodyPr/>
                    <a:lstStyle/>
                    <a:p>
                      <a:endParaRPr lang="en-US" dirty="0"/>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smtClean="0">
                          <a:effectLst/>
                          <a:latin typeface="Times New Roman" panose="02020603050405020304" pitchFamily="18" charset="0"/>
                          <a:ea typeface="Times New Roman" panose="02020603050405020304" pitchFamily="18" charset="0"/>
                          <a:cs typeface="Traditional Arabic" panose="02020603050405020304" pitchFamily="18" charset="-78"/>
                        </a:rPr>
                        <a:t>IF</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smtClean="0">
                          <a:effectLst/>
                          <a:latin typeface="Times New Roman" panose="02020603050405020304" pitchFamily="18" charset="0"/>
                          <a:ea typeface="Times New Roman" panose="02020603050405020304" pitchFamily="18" charset="0"/>
                          <a:cs typeface="Traditional Arabic" panose="02020603050405020304" pitchFamily="18" charset="-78"/>
                        </a:rPr>
                        <a:t>ID</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c>
                  <a:txBody>
                    <a:bodyPr/>
                    <a:lstStyle/>
                    <a:p>
                      <a:pPr marL="0" marR="0">
                        <a:spcBef>
                          <a:spcPts val="0"/>
                        </a:spcBef>
                        <a:spcAft>
                          <a:spcPts val="0"/>
                        </a:spcAft>
                      </a:pPr>
                      <a:r>
                        <a:rPr lang="en-US" sz="700" spc="-15" dirty="0" smtClean="0">
                          <a:effectLst/>
                          <a:latin typeface="Times New Roman" panose="02020603050405020304" pitchFamily="18" charset="0"/>
                          <a:ea typeface="Times New Roman" panose="02020603050405020304" pitchFamily="18" charset="0"/>
                          <a:cs typeface="Traditional Arabic" panose="02020603050405020304" pitchFamily="18" charset="-78"/>
                        </a:rPr>
                        <a:t>EX</a:t>
                      </a:r>
                      <a:endParaRPr lang="en-US" sz="1200" spc="-15"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val="1021792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335</Words>
  <Application>Microsoft Office PowerPoint</Application>
  <PresentationFormat>On-screen Show (4:3)</PresentationFormat>
  <Paragraphs>347</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Calibri Light</vt:lpstr>
      <vt:lpstr>Courier</vt:lpstr>
      <vt:lpstr>Courier New</vt:lpstr>
      <vt:lpstr>Times New Roman</vt:lpstr>
      <vt:lpstr>Traditional Arabic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ASL</dc:creator>
  <cp:lastModifiedBy>musaed</cp:lastModifiedBy>
  <cp:revision>7</cp:revision>
  <dcterms:created xsi:type="dcterms:W3CDTF">2014-12-04T13:28:05Z</dcterms:created>
  <dcterms:modified xsi:type="dcterms:W3CDTF">2019-04-10T19:35:11Z</dcterms:modified>
</cp:coreProperties>
</file>