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67" r:id="rId3"/>
    <p:sldId id="257" r:id="rId4"/>
    <p:sldId id="258" r:id="rId5"/>
    <p:sldId id="259" r:id="rId6"/>
    <p:sldId id="260" r:id="rId7"/>
    <p:sldId id="261" r:id="rId8"/>
    <p:sldId id="264" r:id="rId9"/>
    <p:sldId id="263" r:id="rId10"/>
    <p:sldId id="262" r:id="rId11"/>
    <p:sldId id="268" r:id="rId12"/>
    <p:sldId id="265" r:id="rId13"/>
    <p:sldId id="271" r:id="rId14"/>
    <p:sldId id="272" r:id="rId15"/>
    <p:sldId id="273" r:id="rId16"/>
    <p:sldId id="275" r:id="rId17"/>
    <p:sldId id="266" r:id="rId18"/>
    <p:sldId id="276" r:id="rId19"/>
    <p:sldId id="277" r:id="rId20"/>
    <p:sldId id="278" r:id="rId21"/>
    <p:sldId id="2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51" d="100"/>
          <a:sy n="51" d="100"/>
        </p:scale>
        <p:origin x="-1614" y="-11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B86E66-EDBC-4E17-8D0E-C1B172E57740}" type="datetimeFigureOut">
              <a:rPr lang="en-US"/>
              <a:t>4/14/2015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3E455D-E79C-4DB8-BA3E-C1109A521509}" type="slidenum">
              <a:rPr lang="en-US"/>
              <a:t>‹#›</a:t>
            </a:fld>
            <a:endParaRPr lang="en-US"/>
          </a:p>
        </p:txBody>
      </p:sp>
    </p:spTree>
    <p:extLst>
      <p:ext uri="{BB962C8B-B14F-4D97-AF65-F5344CB8AC3E}">
        <p14:creationId xmlns:p14="http://schemas.microsoft.com/office/powerpoint/2010/main" val="2663883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455D-E79C-4DB8-BA3E-C1109A521509}" type="slidenum">
              <a:rPr lang="en-US"/>
              <a:t>1</a:t>
            </a:fld>
            <a:endParaRPr lang="en-US"/>
          </a:p>
        </p:txBody>
      </p:sp>
    </p:spTree>
    <p:extLst>
      <p:ext uri="{BB962C8B-B14F-4D97-AF65-F5344CB8AC3E}">
        <p14:creationId xmlns:p14="http://schemas.microsoft.com/office/powerpoint/2010/main" val="336002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455D-E79C-4DB8-BA3E-C1109A521509}" type="slidenum">
              <a:rPr lang="en-US"/>
              <a:t>10</a:t>
            </a:fld>
            <a:endParaRPr lang="en-US"/>
          </a:p>
        </p:txBody>
      </p:sp>
    </p:spTree>
    <p:extLst>
      <p:ext uri="{BB962C8B-B14F-4D97-AF65-F5344CB8AC3E}">
        <p14:creationId xmlns:p14="http://schemas.microsoft.com/office/powerpoint/2010/main" val="3219130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455D-E79C-4DB8-BA3E-C1109A521509}" type="slidenum">
              <a:rPr lang="en-US"/>
              <a:t>11</a:t>
            </a:fld>
            <a:endParaRPr lang="en-US"/>
          </a:p>
        </p:txBody>
      </p:sp>
    </p:spTree>
    <p:extLst>
      <p:ext uri="{BB962C8B-B14F-4D97-AF65-F5344CB8AC3E}">
        <p14:creationId xmlns:p14="http://schemas.microsoft.com/office/powerpoint/2010/main" val="3219130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455D-E79C-4DB8-BA3E-C1109A521509}" type="slidenum">
              <a:rPr lang="en-US"/>
              <a:t>12</a:t>
            </a:fld>
            <a:endParaRPr lang="en-US"/>
          </a:p>
        </p:txBody>
      </p:sp>
    </p:spTree>
    <p:extLst>
      <p:ext uri="{BB962C8B-B14F-4D97-AF65-F5344CB8AC3E}">
        <p14:creationId xmlns:p14="http://schemas.microsoft.com/office/powerpoint/2010/main" val="3351285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455D-E79C-4DB8-BA3E-C1109A521509}" type="slidenum">
              <a:rPr lang="en-US"/>
              <a:t>13</a:t>
            </a:fld>
            <a:endParaRPr lang="en-US"/>
          </a:p>
        </p:txBody>
      </p:sp>
    </p:spTree>
    <p:extLst>
      <p:ext uri="{BB962C8B-B14F-4D97-AF65-F5344CB8AC3E}">
        <p14:creationId xmlns:p14="http://schemas.microsoft.com/office/powerpoint/2010/main" val="481514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455D-E79C-4DB8-BA3E-C1109A521509}" type="slidenum">
              <a:rPr lang="en-US"/>
              <a:t>14</a:t>
            </a:fld>
            <a:endParaRPr lang="en-US"/>
          </a:p>
        </p:txBody>
      </p:sp>
    </p:spTree>
    <p:extLst>
      <p:ext uri="{BB962C8B-B14F-4D97-AF65-F5344CB8AC3E}">
        <p14:creationId xmlns:p14="http://schemas.microsoft.com/office/powerpoint/2010/main" val="2390129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455D-E79C-4DB8-BA3E-C1109A521509}" type="slidenum">
              <a:rPr lang="en-US"/>
              <a:t>15</a:t>
            </a:fld>
            <a:endParaRPr lang="en-US"/>
          </a:p>
        </p:txBody>
      </p:sp>
    </p:spTree>
    <p:extLst>
      <p:ext uri="{BB962C8B-B14F-4D97-AF65-F5344CB8AC3E}">
        <p14:creationId xmlns:p14="http://schemas.microsoft.com/office/powerpoint/2010/main" val="4094865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455D-E79C-4DB8-BA3E-C1109A521509}" type="slidenum">
              <a:rPr lang="en-US"/>
              <a:t>16</a:t>
            </a:fld>
            <a:endParaRPr lang="en-US"/>
          </a:p>
        </p:txBody>
      </p:sp>
    </p:spTree>
    <p:extLst>
      <p:ext uri="{BB962C8B-B14F-4D97-AF65-F5344CB8AC3E}">
        <p14:creationId xmlns:p14="http://schemas.microsoft.com/office/powerpoint/2010/main" val="1357293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455D-E79C-4DB8-BA3E-C1109A521509}" type="slidenum">
              <a:rPr lang="en-US"/>
              <a:t>17</a:t>
            </a:fld>
            <a:endParaRPr lang="en-US"/>
          </a:p>
        </p:txBody>
      </p:sp>
    </p:spTree>
    <p:extLst>
      <p:ext uri="{BB962C8B-B14F-4D97-AF65-F5344CB8AC3E}">
        <p14:creationId xmlns:p14="http://schemas.microsoft.com/office/powerpoint/2010/main" val="1893766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455D-E79C-4DB8-BA3E-C1109A521509}" type="slidenum">
              <a:rPr lang="en-US"/>
              <a:t>2</a:t>
            </a:fld>
            <a:endParaRPr lang="en-US"/>
          </a:p>
        </p:txBody>
      </p:sp>
    </p:spTree>
    <p:extLst>
      <p:ext uri="{BB962C8B-B14F-4D97-AF65-F5344CB8AC3E}">
        <p14:creationId xmlns:p14="http://schemas.microsoft.com/office/powerpoint/2010/main" val="1592947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455D-E79C-4DB8-BA3E-C1109A521509}" type="slidenum">
              <a:rPr lang="en-US"/>
              <a:t>3</a:t>
            </a:fld>
            <a:endParaRPr lang="en-US"/>
          </a:p>
        </p:txBody>
      </p:sp>
    </p:spTree>
    <p:extLst>
      <p:ext uri="{BB962C8B-B14F-4D97-AF65-F5344CB8AC3E}">
        <p14:creationId xmlns:p14="http://schemas.microsoft.com/office/powerpoint/2010/main" val="2150082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455D-E79C-4DB8-BA3E-C1109A521509}" type="slidenum">
              <a:rPr lang="en-US"/>
              <a:t>4</a:t>
            </a:fld>
            <a:endParaRPr lang="en-US"/>
          </a:p>
        </p:txBody>
      </p:sp>
    </p:spTree>
    <p:extLst>
      <p:ext uri="{BB962C8B-B14F-4D97-AF65-F5344CB8AC3E}">
        <p14:creationId xmlns:p14="http://schemas.microsoft.com/office/powerpoint/2010/main" val="2507718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455D-E79C-4DB8-BA3E-C1109A521509}" type="slidenum">
              <a:rPr lang="en-US"/>
              <a:t>5</a:t>
            </a:fld>
            <a:endParaRPr lang="en-US"/>
          </a:p>
        </p:txBody>
      </p:sp>
    </p:spTree>
    <p:extLst>
      <p:ext uri="{BB962C8B-B14F-4D97-AF65-F5344CB8AC3E}">
        <p14:creationId xmlns:p14="http://schemas.microsoft.com/office/powerpoint/2010/main" val="2508540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455D-E79C-4DB8-BA3E-C1109A521509}" type="slidenum">
              <a:rPr lang="en-US"/>
              <a:t>6</a:t>
            </a:fld>
            <a:endParaRPr lang="en-US"/>
          </a:p>
        </p:txBody>
      </p:sp>
    </p:spTree>
    <p:extLst>
      <p:ext uri="{BB962C8B-B14F-4D97-AF65-F5344CB8AC3E}">
        <p14:creationId xmlns:p14="http://schemas.microsoft.com/office/powerpoint/2010/main" val="213960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455D-E79C-4DB8-BA3E-C1109A521509}" type="slidenum">
              <a:rPr lang="en-US"/>
              <a:t>7</a:t>
            </a:fld>
            <a:endParaRPr lang="en-US"/>
          </a:p>
        </p:txBody>
      </p:sp>
    </p:spTree>
    <p:extLst>
      <p:ext uri="{BB962C8B-B14F-4D97-AF65-F5344CB8AC3E}">
        <p14:creationId xmlns:p14="http://schemas.microsoft.com/office/powerpoint/2010/main" val="2482047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455D-E79C-4DB8-BA3E-C1109A521509}" type="slidenum">
              <a:rPr lang="en-US"/>
              <a:t>8</a:t>
            </a:fld>
            <a:endParaRPr lang="en-US"/>
          </a:p>
        </p:txBody>
      </p:sp>
    </p:spTree>
    <p:extLst>
      <p:ext uri="{BB962C8B-B14F-4D97-AF65-F5344CB8AC3E}">
        <p14:creationId xmlns:p14="http://schemas.microsoft.com/office/powerpoint/2010/main" val="2972146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E455D-E79C-4DB8-BA3E-C1109A521509}" type="slidenum">
              <a:rPr lang="en-US"/>
              <a:t>9</a:t>
            </a:fld>
            <a:endParaRPr lang="en-US"/>
          </a:p>
        </p:txBody>
      </p:sp>
    </p:spTree>
    <p:extLst>
      <p:ext uri="{BB962C8B-B14F-4D97-AF65-F5344CB8AC3E}">
        <p14:creationId xmlns:p14="http://schemas.microsoft.com/office/powerpoint/2010/main" val="1313915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4/14/2015</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t>4/14/2015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t>4/14/2015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728701E-CAF4-4159-9B3E-41C86DFFA30D}" type="datetimeFigureOut">
              <a:rPr lang="en-US" smtClean="0"/>
              <a:t>4/14/2015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4/14/2015</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4/14/2015</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4/14/2015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t>4/14/2015</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728701E-CAF4-4159-9B3E-41C86DFFA30D}" type="datetimeFigureOut">
              <a:rPr lang="en-US" smtClean="0"/>
              <a:t>4/14/2015</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4/14/2015</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4/14/2015</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728701E-CAF4-4159-9B3E-41C86DFFA30D}" type="datetimeFigureOut">
              <a:rPr lang="en-US" smtClean="0"/>
              <a:t>4/14/2015</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162F1D00-BD13-4404-86B0-79703945A0A7}"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4/14/2015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t>4/14/2015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4/14/2015</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4/14/2015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t>4/14/2015</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gif"/><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ieeexplore.ieee.org/xpl/articleDetails.jsp?tp=&amp;arnumber=6246175&amp;queryText=The+discovery+of+security+vulnerabilities+in+websit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dirty="0" smtClean="0"/>
              <a:t>Websites  Vulnerabilities </a:t>
            </a:r>
            <a:r>
              <a:rPr lang="en-US" dirty="0" smtClean="0"/>
              <a:t> </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930811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SQL Injection</a:t>
            </a:r>
          </a:p>
        </p:txBody>
      </p:sp>
      <p:sp>
        <p:nvSpPr>
          <p:cNvPr id="3" name="Content Placeholder 2"/>
          <p:cNvSpPr>
            <a:spLocks noGrp="1"/>
          </p:cNvSpPr>
          <p:nvPr>
            <p:ph idx="1"/>
          </p:nvPr>
        </p:nvSpPr>
        <p:spPr/>
        <p:txBody>
          <a:bodyPr/>
          <a:lstStyle/>
          <a:p>
            <a:r>
              <a:rPr lang="en-US" dirty="0" smtClean="0"/>
              <a:t>It’s a major type of  websites vulnerabilities. </a:t>
            </a:r>
          </a:p>
          <a:p>
            <a:endParaRPr lang="en-US" dirty="0" smtClean="0"/>
          </a:p>
          <a:p>
            <a:r>
              <a:rPr lang="en-US" dirty="0" smtClean="0"/>
              <a:t> the SQL injection can be found when the application </a:t>
            </a:r>
            <a:r>
              <a:rPr lang="en-US" b="1" dirty="0" smtClean="0">
                <a:solidFill>
                  <a:schemeClr val="tx1"/>
                </a:solidFill>
              </a:rPr>
              <a:t>accepts data from the user. </a:t>
            </a:r>
          </a:p>
          <a:p>
            <a:r>
              <a:rPr lang="en-US" dirty="0" smtClean="0">
                <a:solidFill>
                  <a:schemeClr val="tx1"/>
                </a:solidFill>
              </a:rPr>
              <a:t>Finally taking that data </a:t>
            </a:r>
            <a:r>
              <a:rPr lang="en-US" b="1" dirty="0" smtClean="0">
                <a:solidFill>
                  <a:schemeClr val="tx1"/>
                </a:solidFill>
              </a:rPr>
              <a:t>without proper validation </a:t>
            </a:r>
            <a:r>
              <a:rPr lang="en-US" dirty="0" smtClean="0">
                <a:solidFill>
                  <a:schemeClr val="tx1"/>
                </a:solidFill>
              </a:rPr>
              <a:t>to be used to </a:t>
            </a:r>
            <a:r>
              <a:rPr lang="en-US" b="1" dirty="0" smtClean="0">
                <a:solidFill>
                  <a:schemeClr val="tx1"/>
                </a:solidFill>
              </a:rPr>
              <a:t>build SQL query, </a:t>
            </a:r>
            <a:r>
              <a:rPr lang="en-US" dirty="0" smtClean="0">
                <a:solidFill>
                  <a:schemeClr val="tx1"/>
                </a:solidFill>
              </a:rPr>
              <a:t>leads to harm our expose your sensitive information.  </a:t>
            </a:r>
          </a:p>
          <a:p>
            <a:endParaRPr lang="en-US" b="1" dirty="0">
              <a:solidFill>
                <a:schemeClr val="tx1"/>
              </a:solidFill>
            </a:endParaRPr>
          </a:p>
        </p:txBody>
      </p:sp>
    </p:spTree>
    <p:extLst>
      <p:ext uri="{BB962C8B-B14F-4D97-AF65-F5344CB8AC3E}">
        <p14:creationId xmlns:p14="http://schemas.microsoft.com/office/powerpoint/2010/main" val="1227188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SQL Injection - Example</a:t>
            </a:r>
          </a:p>
        </p:txBody>
      </p:sp>
      <p:sp>
        <p:nvSpPr>
          <p:cNvPr id="3" name="Content Placeholder 2"/>
          <p:cNvSpPr>
            <a:spLocks noGrp="1"/>
          </p:cNvSpPr>
          <p:nvPr>
            <p:ph idx="1"/>
          </p:nvPr>
        </p:nvSpPr>
        <p:spPr/>
        <p:txBody>
          <a:bodyPr>
            <a:normAutofit/>
          </a:bodyPr>
          <a:lstStyle/>
          <a:p>
            <a:pPr marL="0" indent="0">
              <a:buNone/>
            </a:pPr>
            <a:r>
              <a:rPr lang="en-US" dirty="0">
                <a:solidFill>
                  <a:srgbClr val="00B0F0"/>
                </a:solidFill>
                <a:latin typeface="Rockwell" charset="0"/>
              </a:rPr>
              <a:t>string </a:t>
            </a:r>
            <a:r>
              <a:rPr lang="en-US" dirty="0">
                <a:solidFill>
                  <a:srgbClr val="000000"/>
                </a:solidFill>
                <a:latin typeface="Rockwell" charset="0"/>
              </a:rPr>
              <a:t>Query</a:t>
            </a:r>
            <a:r>
              <a:rPr lang="en-US" dirty="0">
                <a:solidFill>
                  <a:srgbClr val="FF0000"/>
                </a:solidFill>
                <a:latin typeface="Rockwell" charset="0"/>
              </a:rPr>
              <a:t>= "SELECT * FROM users WHERE username = "'" + username + "' AND password = '" + password + "'";</a:t>
            </a:r>
            <a:r>
              <a:rPr lang="en-US" dirty="0">
                <a:latin typeface="Rockwell" charset="0"/>
              </a:rPr>
              <a:t> </a:t>
            </a:r>
          </a:p>
          <a:p>
            <a:pPr marL="0" indent="0">
              <a:buNone/>
            </a:pPr>
            <a:endParaRPr lang="en-US" dirty="0">
              <a:latin typeface="Rockwell" charset="0"/>
            </a:endParaRPr>
          </a:p>
          <a:p>
            <a:pPr marL="0" indent="0">
              <a:buNone/>
            </a:pPr>
            <a:endParaRPr lang="en-US" dirty="0">
              <a:latin typeface="Rockwell" charset="0"/>
            </a:endParaRPr>
          </a:p>
          <a:p>
            <a:pPr marL="0" indent="0">
              <a:buNone/>
            </a:pPr>
            <a:r>
              <a:rPr lang="en-US" dirty="0">
                <a:solidFill>
                  <a:srgbClr val="00B0F0"/>
                </a:solidFill>
                <a:latin typeface="Rockwell" charset="0"/>
              </a:rPr>
              <a:t>string </a:t>
            </a:r>
            <a:r>
              <a:rPr lang="en-US" dirty="0">
                <a:solidFill>
                  <a:srgbClr val="000000"/>
                </a:solidFill>
                <a:latin typeface="Rockwell" charset="0"/>
              </a:rPr>
              <a:t>Query</a:t>
            </a:r>
            <a:r>
              <a:rPr lang="en-US" dirty="0">
                <a:solidFill>
                  <a:srgbClr val="FF0000"/>
                </a:solidFill>
                <a:latin typeface="Rockwell" charset="0"/>
              </a:rPr>
              <a:t>= "SELECT * FROM users WHERE username= 'joe' AND password = 'example' OR  'a'='a'</a:t>
            </a:r>
          </a:p>
          <a:p>
            <a:pPr marL="0" indent="0">
              <a:buNone/>
            </a:pPr>
            <a:endParaRPr lang="en-US" dirty="0">
              <a:solidFill>
                <a:srgbClr val="FF0000"/>
              </a:solidFill>
              <a:latin typeface="Rockwell" charset="0"/>
            </a:endParaRPr>
          </a:p>
          <a:p>
            <a:pPr marL="0" indent="0">
              <a:buNone/>
            </a:pPr>
            <a:r>
              <a:rPr lang="en-US" dirty="0"/>
              <a:t> </a:t>
            </a:r>
          </a:p>
        </p:txBody>
      </p:sp>
    </p:spTree>
    <p:extLst>
      <p:ext uri="{BB962C8B-B14F-4D97-AF65-F5344CB8AC3E}">
        <p14:creationId xmlns:p14="http://schemas.microsoft.com/office/powerpoint/2010/main" val="3002835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Injection - Prevention</a:t>
            </a:r>
            <a:endParaRPr lang="en-US" dirty="0"/>
          </a:p>
        </p:txBody>
      </p:sp>
      <p:sp>
        <p:nvSpPr>
          <p:cNvPr id="3" name="Content Placeholder 2"/>
          <p:cNvSpPr>
            <a:spLocks noGrp="1"/>
          </p:cNvSpPr>
          <p:nvPr>
            <p:ph idx="1"/>
          </p:nvPr>
        </p:nvSpPr>
        <p:spPr/>
        <p:txBody>
          <a:bodyPr/>
          <a:lstStyle/>
          <a:p>
            <a:pPr marL="0" indent="0">
              <a:buNone/>
            </a:pPr>
            <a:endParaRPr lang="en-US" dirty="0"/>
          </a:p>
          <a:p>
            <a:pPr marL="457200" indent="-457200">
              <a:buFont typeface="+mj-lt"/>
              <a:buAutoNum type="arabicPeriod"/>
            </a:pPr>
            <a:r>
              <a:rPr lang="en-US" dirty="0"/>
              <a:t>Prepared Statements (Parameterized Queries)</a:t>
            </a:r>
          </a:p>
          <a:p>
            <a:pPr marL="457200" indent="-457200">
              <a:buFont typeface="+mj-lt"/>
              <a:buAutoNum type="arabicPeriod"/>
            </a:pPr>
            <a:r>
              <a:rPr lang="en-US" dirty="0"/>
              <a:t>Stored Procedures</a:t>
            </a:r>
          </a:p>
          <a:p>
            <a:pPr marL="457200" indent="-457200">
              <a:buFont typeface="+mj-lt"/>
              <a:buAutoNum type="arabicPeriod"/>
            </a:pPr>
            <a:r>
              <a:rPr lang="en-US" dirty="0"/>
              <a:t>Escaping All User Supplied Input</a:t>
            </a:r>
          </a:p>
          <a:p>
            <a:pPr marL="0" indent="0">
              <a:buNone/>
            </a:pPr>
            <a:endParaRPr lang="en-US" dirty="0"/>
          </a:p>
        </p:txBody>
      </p:sp>
    </p:spTree>
    <p:extLst>
      <p:ext uri="{BB962C8B-B14F-4D97-AF65-F5344CB8AC3E}">
        <p14:creationId xmlns:p14="http://schemas.microsoft.com/office/powerpoint/2010/main" val="3763602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Rockwell" charset="0"/>
              </a:rPr>
              <a:t>Cross Site Scripting (XSS)</a:t>
            </a:r>
          </a:p>
        </p:txBody>
      </p:sp>
      <p:sp>
        <p:nvSpPr>
          <p:cNvPr id="3" name="Content Placeholder 2"/>
          <p:cNvSpPr>
            <a:spLocks noGrp="1"/>
          </p:cNvSpPr>
          <p:nvPr>
            <p:ph idx="1"/>
          </p:nvPr>
        </p:nvSpPr>
        <p:spPr/>
        <p:txBody>
          <a:bodyPr>
            <a:normAutofit fontScale="70000" lnSpcReduction="20000"/>
          </a:bodyPr>
          <a:lstStyle/>
          <a:p>
            <a:pPr marL="0" indent="0">
              <a:buNone/>
            </a:pPr>
            <a:r>
              <a:rPr lang="en-US">
                <a:latin typeface="Rockwell" charset="0"/>
              </a:rPr>
              <a:t>Cross Site Scripting occurs when the data provided by the attacker is saved by the server, and then displayed permanently on "normal" pages returned to other users </a:t>
            </a:r>
          </a:p>
          <a:p>
            <a:pPr marL="0" indent="0">
              <a:buNone/>
            </a:pPr>
            <a:endParaRPr lang="en-US">
              <a:latin typeface="Rockwell" charset="0"/>
            </a:endParaRPr>
          </a:p>
          <a:p>
            <a:pPr marL="0" indent="0">
              <a:buNone/>
            </a:pPr>
            <a:r>
              <a:rPr lang="en-US">
                <a:latin typeface="Rockwell" charset="0"/>
              </a:rPr>
              <a:t>XSS  forces a website to echo attacker-supplied executable code, which then loads in a user’s Web browser. That is, the user is the intended victim.</a:t>
            </a:r>
          </a:p>
          <a:p>
            <a:pPr marL="0" indent="0">
              <a:buNone/>
            </a:pPr>
            <a:endParaRPr lang="en-US">
              <a:latin typeface="Rockwell" charset="0"/>
            </a:endParaRPr>
          </a:p>
          <a:p>
            <a:pPr marL="0" indent="0">
              <a:buNone/>
            </a:pPr>
            <a:r>
              <a:rPr lang="en-US">
                <a:latin typeface="Rockwell" charset="0"/>
              </a:rPr>
              <a:t>That XSS exploit code, typically  written in HTML/JavaScript, does not execute on the server. but execute within the Web browser. Also, XSS enables the theft of Web browser cookies, which can then be reused to hijack online user accounts, such as: </a:t>
            </a:r>
          </a:p>
          <a:p>
            <a:pPr lvl="2"/>
            <a:r>
              <a:rPr lang="en-US">
                <a:latin typeface="Rockwell" charset="0"/>
              </a:rPr>
              <a:t> Web banks, </a:t>
            </a:r>
          </a:p>
          <a:p>
            <a:pPr lvl="2"/>
            <a:r>
              <a:rPr lang="en-US">
                <a:latin typeface="Rockwell" charset="0"/>
              </a:rPr>
              <a:t>Web mail</a:t>
            </a:r>
          </a:p>
          <a:p>
            <a:pPr lvl="2"/>
            <a:r>
              <a:rPr lang="en-US">
                <a:latin typeface="Rockwell" charset="0"/>
              </a:rPr>
              <a:t> blogs,  </a:t>
            </a:r>
          </a:p>
          <a:p>
            <a:pPr lvl="2"/>
            <a:r>
              <a:rPr lang="en-US">
                <a:latin typeface="Rockwell" charset="0"/>
              </a:rPr>
              <a:t>any other website feature accessible with a username and password.</a:t>
            </a:r>
          </a:p>
          <a:p>
            <a:endParaRPr lang="en-US">
              <a:latin typeface="Rockwell" charset="0"/>
            </a:endParaRPr>
          </a:p>
        </p:txBody>
      </p:sp>
    </p:spTree>
    <p:extLst>
      <p:ext uri="{BB962C8B-B14F-4D97-AF65-F5344CB8AC3E}">
        <p14:creationId xmlns:p14="http://schemas.microsoft.com/office/powerpoint/2010/main" val="1182808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Rockwell" charset="0"/>
              </a:rPr>
              <a:t>Cross Site Scripting (XSS)- types </a:t>
            </a:r>
          </a:p>
        </p:txBody>
      </p:sp>
      <p:sp>
        <p:nvSpPr>
          <p:cNvPr id="3" name="Content Placeholder 2"/>
          <p:cNvSpPr>
            <a:spLocks noGrp="1"/>
          </p:cNvSpPr>
          <p:nvPr>
            <p:ph idx="1"/>
          </p:nvPr>
        </p:nvSpPr>
        <p:spPr>
          <a:xfrm>
            <a:off x="498475" y="1981200"/>
            <a:ext cx="8468691" cy="4144963"/>
          </a:xfrm>
        </p:spPr>
        <p:txBody>
          <a:bodyPr>
            <a:normAutofit/>
          </a:bodyPr>
          <a:lstStyle/>
          <a:p>
            <a:pPr marL="457200" indent="-457200">
              <a:buFont typeface="+mj-lt"/>
              <a:buAutoNum type="arabicPeriod"/>
            </a:pPr>
            <a:r>
              <a:rPr lang="en-US">
                <a:solidFill>
                  <a:srgbClr val="74367A"/>
                </a:solidFill>
                <a:latin typeface="Rockwell" charset="0"/>
              </a:rPr>
              <a:t>NonPersistent                                                                                                                                                                                   </a:t>
            </a:r>
            <a:r>
              <a:rPr lang="en-US" sz="1600">
                <a:solidFill>
                  <a:srgbClr val="111111"/>
                </a:solidFill>
                <a:latin typeface="Rockwell" charset="0"/>
              </a:rPr>
              <a:t>it requires a user to visit the specially crafted link by the attacker. When the user visit the link, the crafted code will get executed by the user’s browser.</a:t>
            </a:r>
            <a:endParaRPr lang="en-US" sz="1600">
              <a:latin typeface="Rockwell" charset="0"/>
            </a:endParaRPr>
          </a:p>
          <a:p>
            <a:pPr marL="342900" indent="-342900">
              <a:buFont typeface="+mj-lt"/>
              <a:buAutoNum type="arabicPeriod"/>
            </a:pPr>
            <a:r>
              <a:rPr lang="en-US">
                <a:solidFill>
                  <a:srgbClr val="74367A"/>
                </a:solidFill>
                <a:latin typeface="Rockwell" charset="0"/>
              </a:rPr>
              <a:t> Persistent</a:t>
            </a:r>
          </a:p>
          <a:p>
            <a:pPr marL="0" indent="0">
              <a:buNone/>
            </a:pPr>
            <a:r>
              <a:rPr lang="en-US">
                <a:solidFill>
                  <a:srgbClr val="7F7F7F"/>
                </a:solidFill>
                <a:latin typeface="Rockwell" charset="0"/>
              </a:rPr>
              <a:t>it  occur in either community content driven websites or Web mail  sites and do not require specially crafted links for execution.</a:t>
            </a:r>
          </a:p>
          <a:p>
            <a:pPr marL="0" indent="0">
              <a:buNone/>
            </a:pPr>
            <a:r>
              <a:rPr lang="en-US">
                <a:solidFill>
                  <a:srgbClr val="7F7F7F"/>
                </a:solidFill>
                <a:latin typeface="Rockwell" charset="0"/>
              </a:rPr>
              <a:t>3.</a:t>
            </a:r>
            <a:r>
              <a:rPr lang="en-US">
                <a:solidFill>
                  <a:srgbClr val="0B0080"/>
                </a:solidFill>
                <a:latin typeface="Rockwell" charset="0"/>
              </a:rPr>
              <a:t>Server-side versus DOM-based vulnerabilities</a:t>
            </a:r>
          </a:p>
          <a:p>
            <a:pPr marL="0" indent="0">
              <a:buNone/>
            </a:pPr>
            <a:r>
              <a:rPr lang="en-US">
                <a:solidFill>
                  <a:srgbClr val="7F7F7F"/>
                </a:solidFill>
                <a:latin typeface="Rockwell" charset="0"/>
              </a:rPr>
              <a:t> persistent XSS much more dangerous than non-persistent because the user has no means of defending himself. Once a hacker has his exploit code in place, he’ll again advertise the URL to the infected </a:t>
            </a:r>
          </a:p>
          <a:p>
            <a:endParaRPr lang="en-US">
              <a:latin typeface="Rockwell" charset="0"/>
            </a:endParaRPr>
          </a:p>
        </p:txBody>
      </p:sp>
    </p:spTree>
    <p:extLst>
      <p:ext uri="{BB962C8B-B14F-4D97-AF65-F5344CB8AC3E}">
        <p14:creationId xmlns:p14="http://schemas.microsoft.com/office/powerpoint/2010/main" val="3057145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latin typeface="Rockwell" charset="0"/>
              </a:rPr>
              <a:t>Cross Site Scripting (XSS)- Examples</a:t>
            </a:r>
          </a:p>
        </p:txBody>
      </p:sp>
      <p:pic>
        <p:nvPicPr>
          <p:cNvPr id="1026" name="Picture 2" descr="http://news.netcraft.com/wp-content/uploads/2010/09/web-uh-o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0009" y="2427530"/>
            <a:ext cx="4762500" cy="264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247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latin typeface="Rockwell" charset="0"/>
              </a:rPr>
              <a:t>Cross Site Scripting (XSS)- prevention</a:t>
            </a:r>
          </a:p>
        </p:txBody>
      </p:sp>
      <p:sp>
        <p:nvSpPr>
          <p:cNvPr id="3" name="Content Placeholder 2"/>
          <p:cNvSpPr>
            <a:spLocks noGrp="1"/>
          </p:cNvSpPr>
          <p:nvPr>
            <p:ph idx="1"/>
          </p:nvPr>
        </p:nvSpPr>
        <p:spPr>
          <a:xfrm>
            <a:off x="498475" y="1981200"/>
            <a:ext cx="7310664" cy="4144963"/>
          </a:xfrm>
        </p:spPr>
        <p:txBody>
          <a:bodyPr>
            <a:normAutofit/>
          </a:bodyPr>
          <a:lstStyle/>
          <a:p>
            <a:pPr marL="342900" indent="-342900">
              <a:buFont typeface="+mj-lt"/>
              <a:buAutoNum type="arabicPeriod"/>
            </a:pPr>
            <a:r>
              <a:rPr lang="en-US" sz="1800" dirty="0">
                <a:solidFill>
                  <a:srgbClr val="7F7F7F"/>
                </a:solidFill>
                <a:latin typeface="Rockwell" charset="0"/>
              </a:rPr>
              <a:t>Contextual output encoding/escaping of string input</a:t>
            </a:r>
          </a:p>
          <a:p>
            <a:pPr marL="342900" indent="-342900">
              <a:buFont typeface="+mj-lt"/>
              <a:buAutoNum type="arabicPeriod"/>
            </a:pPr>
            <a:r>
              <a:rPr lang="en-US" sz="1800" dirty="0">
                <a:solidFill>
                  <a:srgbClr val="7F7F7F"/>
                </a:solidFill>
                <a:latin typeface="Rockwell" charset="0"/>
              </a:rPr>
              <a:t>Safely validating untrusted HTML input</a:t>
            </a:r>
          </a:p>
          <a:p>
            <a:pPr marL="342900" indent="-342900">
              <a:buFont typeface="+mj-lt"/>
              <a:buAutoNum type="arabicPeriod"/>
            </a:pPr>
            <a:r>
              <a:rPr lang="en-US" sz="1800" dirty="0">
                <a:solidFill>
                  <a:srgbClr val="7F7F7F"/>
                </a:solidFill>
                <a:latin typeface="Rockwell" charset="0"/>
              </a:rPr>
              <a:t>Cookie security</a:t>
            </a:r>
          </a:p>
          <a:p>
            <a:pPr marL="342900" indent="-342900">
              <a:buFont typeface="+mj-lt"/>
              <a:buAutoNum type="arabicPeriod"/>
            </a:pPr>
            <a:r>
              <a:rPr lang="en-US" sz="1800" dirty="0">
                <a:solidFill>
                  <a:srgbClr val="7F7F7F"/>
                </a:solidFill>
                <a:latin typeface="Rockwell" charset="0"/>
              </a:rPr>
              <a:t>Disabling scripts</a:t>
            </a:r>
          </a:p>
          <a:p>
            <a:pPr marL="342900" indent="-342900">
              <a:buFont typeface="+mj-lt"/>
              <a:buAutoNum type="arabicPeriod"/>
            </a:pPr>
            <a:r>
              <a:rPr lang="en-US" sz="1800" dirty="0">
                <a:solidFill>
                  <a:srgbClr val="7F7F7F"/>
                </a:solidFill>
                <a:latin typeface="Rockwell" charset="0"/>
              </a:rPr>
              <a:t>Emerging defensive technologies, including: </a:t>
            </a:r>
          </a:p>
          <a:p>
            <a:pPr marL="800100" lvl="2" indent="-342900">
              <a:buFont typeface="+mj-lt"/>
              <a:buAutoNum type="arabicPeriod"/>
            </a:pPr>
            <a:r>
              <a:rPr lang="en-US" sz="1600" dirty="0">
                <a:solidFill>
                  <a:srgbClr val="252525"/>
                </a:solidFill>
                <a:latin typeface="Rockwell" charset="0"/>
              </a:rPr>
              <a:t> Content Security Policy.</a:t>
            </a:r>
          </a:p>
          <a:p>
            <a:pPr marL="800100" lvl="2" indent="-342900">
              <a:buFont typeface="+mj-lt"/>
              <a:buAutoNum type="arabicPeriod"/>
            </a:pPr>
            <a:r>
              <a:rPr lang="en-US" sz="1600" dirty="0">
                <a:solidFill>
                  <a:srgbClr val="252525"/>
                </a:solidFill>
                <a:latin typeface="Rockwell" charset="0"/>
              </a:rPr>
              <a:t> </a:t>
            </a:r>
            <a:r>
              <a:rPr lang="en-US" sz="1600" dirty="0" smtClean="0">
                <a:solidFill>
                  <a:srgbClr val="252525"/>
                </a:solidFill>
                <a:latin typeface="Rockwell" charset="0"/>
              </a:rPr>
              <a:t>JavaScript </a:t>
            </a:r>
            <a:r>
              <a:rPr lang="en-US" sz="1600" dirty="0">
                <a:solidFill>
                  <a:srgbClr val="252525"/>
                </a:solidFill>
                <a:latin typeface="Rockwell" charset="0"/>
              </a:rPr>
              <a:t>sandbox tools.</a:t>
            </a:r>
          </a:p>
          <a:p>
            <a:pPr marL="800100" lvl="2" indent="-342900">
              <a:buFont typeface="+mj-lt"/>
              <a:buAutoNum type="arabicPeriod"/>
            </a:pPr>
            <a:r>
              <a:rPr lang="en-US" sz="1600" dirty="0">
                <a:solidFill>
                  <a:srgbClr val="252525"/>
                </a:solidFill>
                <a:latin typeface="Rockwell" charset="0"/>
              </a:rPr>
              <a:t> auto-escaping templates.</a:t>
            </a:r>
            <a:r>
              <a:rPr lang="en-US" dirty="0">
                <a:solidFill>
                  <a:srgbClr val="252525"/>
                </a:solidFill>
                <a:latin typeface="Rockwell" charset="0"/>
              </a:rPr>
              <a:t> </a:t>
            </a:r>
          </a:p>
          <a:p>
            <a:endParaRPr lang="en-US" dirty="0">
              <a:solidFill>
                <a:srgbClr val="7F7F7F"/>
              </a:solidFill>
              <a:latin typeface="Rockwell" charset="0"/>
            </a:endParaRPr>
          </a:p>
        </p:txBody>
      </p:sp>
    </p:spTree>
    <p:extLst>
      <p:ext uri="{BB962C8B-B14F-4D97-AF65-F5344CB8AC3E}">
        <p14:creationId xmlns:p14="http://schemas.microsoft.com/office/powerpoint/2010/main" val="2996387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 Parameter Pollution (HPP</a:t>
            </a:r>
            <a:r>
              <a:rPr lang="en-US" dirty="0" smtClean="0"/>
              <a:t>)</a:t>
            </a:r>
            <a:endParaRPr lang="en-US" dirty="0">
              <a:solidFill>
                <a:srgbClr val="222222"/>
              </a:solidFill>
              <a:latin typeface="Arial" charset="0"/>
              <a:cs typeface="Arial" charset="0"/>
            </a:endParaRPr>
          </a:p>
        </p:txBody>
      </p:sp>
      <p:sp>
        <p:nvSpPr>
          <p:cNvPr id="3" name="Content Placeholder 2"/>
          <p:cNvSpPr>
            <a:spLocks noGrp="1"/>
          </p:cNvSpPr>
          <p:nvPr>
            <p:ph idx="1"/>
          </p:nvPr>
        </p:nvSpPr>
        <p:spPr/>
        <p:txBody>
          <a:bodyPr/>
          <a:lstStyle/>
          <a:p>
            <a:r>
              <a:rPr lang="en-US" dirty="0"/>
              <a:t>Supplying multiple HTTP parameters with the same name may cause an application to interpret values in unanticipated ways. </a:t>
            </a:r>
            <a:endParaRPr lang="en-US" dirty="0" smtClean="0"/>
          </a:p>
          <a:p>
            <a:endParaRPr lang="en-US" dirty="0"/>
          </a:p>
          <a:p>
            <a:r>
              <a:rPr lang="en-US" dirty="0" smtClean="0"/>
              <a:t>By </a:t>
            </a:r>
            <a:r>
              <a:rPr lang="en-US" dirty="0"/>
              <a:t>exploiting these effects, an attacker may be able to bypass input validation, trigger application errors or modify internal variables </a:t>
            </a:r>
            <a:r>
              <a:rPr lang="en-US" dirty="0" smtClean="0"/>
              <a:t>values.</a:t>
            </a:r>
            <a:endParaRPr lang="en-US" dirty="0"/>
          </a:p>
        </p:txBody>
      </p:sp>
    </p:spTree>
    <p:extLst>
      <p:ext uri="{BB962C8B-B14F-4D97-AF65-F5344CB8AC3E}">
        <p14:creationId xmlns:p14="http://schemas.microsoft.com/office/powerpoint/2010/main" val="2399858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HTTP Parameter Pollution (HPP</a:t>
            </a:r>
            <a:r>
              <a:rPr lang="en-US" sz="2800" dirty="0" smtClean="0"/>
              <a:t>) – Example </a:t>
            </a:r>
            <a:endParaRPr lang="ar-SA" sz="2800" dirty="0"/>
          </a:p>
        </p:txBody>
      </p:sp>
      <p:sp>
        <p:nvSpPr>
          <p:cNvPr id="4" name="Rectangle 3"/>
          <p:cNvSpPr/>
          <p:nvPr/>
        </p:nvSpPr>
        <p:spPr>
          <a:xfrm>
            <a:off x="203048" y="1461700"/>
            <a:ext cx="6916616" cy="369332"/>
          </a:xfrm>
          <a:prstGeom prst="rect">
            <a:avLst/>
          </a:prstGeom>
        </p:spPr>
        <p:txBody>
          <a:bodyPr wrap="square">
            <a:spAutoFit/>
          </a:bodyPr>
          <a:lstStyle/>
          <a:p>
            <a:r>
              <a:rPr lang="en-US" dirty="0"/>
              <a:t>http://www.google.com/search?q=</a:t>
            </a:r>
            <a:r>
              <a:rPr lang="ar-SA" dirty="0"/>
              <a:t>نتائج&amp;</a:t>
            </a:r>
            <a:r>
              <a:rPr lang="en-US" dirty="0"/>
              <a:t>q=</a:t>
            </a:r>
            <a:r>
              <a:rPr lang="ar-SA" dirty="0"/>
              <a:t>اختبار&amp;</a:t>
            </a:r>
            <a:r>
              <a:rPr lang="en-US" dirty="0"/>
              <a:t>q=</a:t>
            </a:r>
            <a:r>
              <a:rPr lang="ar-SA" dirty="0"/>
              <a:t>الجامعة</a:t>
            </a:r>
          </a:p>
        </p:txBody>
      </p:sp>
      <p:pic>
        <p:nvPicPr>
          <p:cNvPr id="2053" name="Picture 5"/>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40420" t="2455" r="2338" b="46034"/>
          <a:stretch/>
        </p:blipFill>
        <p:spPr bwMode="auto">
          <a:xfrm>
            <a:off x="1852407" y="1983831"/>
            <a:ext cx="5910663" cy="4255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5671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HTTP Parameter Pollution (HPP</a:t>
            </a:r>
            <a:r>
              <a:rPr lang="en-US" sz="2800" dirty="0" smtClean="0"/>
              <a:t>) – Example </a:t>
            </a:r>
            <a:endParaRPr lang="ar-SA" sz="2800" dirty="0"/>
          </a:p>
        </p:txBody>
      </p:sp>
      <p:sp>
        <p:nvSpPr>
          <p:cNvPr id="4" name="Rectangle 3"/>
          <p:cNvSpPr/>
          <p:nvPr/>
        </p:nvSpPr>
        <p:spPr>
          <a:xfrm>
            <a:off x="203046" y="1279953"/>
            <a:ext cx="7851739" cy="1200329"/>
          </a:xfrm>
          <a:prstGeom prst="rect">
            <a:avLst/>
          </a:prstGeom>
        </p:spPr>
        <p:txBody>
          <a:bodyPr wrap="square">
            <a:spAutoFit/>
          </a:bodyPr>
          <a:lstStyle/>
          <a:p>
            <a:r>
              <a:rPr lang="en-US" dirty="0"/>
              <a:t>http://</a:t>
            </a:r>
            <a:r>
              <a:rPr lang="en-US" dirty="0" smtClean="0"/>
              <a:t>search.yahoo.com/search</a:t>
            </a:r>
            <a:r>
              <a:rPr lang="en-US" dirty="0"/>
              <a:t>;_</a:t>
            </a:r>
            <a:r>
              <a:rPr lang="en-US" dirty="0" smtClean="0"/>
              <a:t>ylt=Ajxtx6DKiSkS1pjEfg6zSMWbvZx4?p=</a:t>
            </a:r>
            <a:r>
              <a:rPr lang="ar-SA" dirty="0" smtClean="0"/>
              <a:t>نتائج</a:t>
            </a:r>
            <a:r>
              <a:rPr lang="en-US" dirty="0" smtClean="0"/>
              <a:t>&amp;p=</a:t>
            </a:r>
            <a:r>
              <a:rPr lang="ar-SA" dirty="0" smtClean="0"/>
              <a:t>اختبار</a:t>
            </a:r>
            <a:r>
              <a:rPr lang="en-US" dirty="0" smtClean="0"/>
              <a:t>&amp;p=</a:t>
            </a:r>
            <a:r>
              <a:rPr lang="ar-SA" dirty="0" smtClean="0"/>
              <a:t>الجامعة</a:t>
            </a:r>
            <a:endParaRPr lang="en-US" dirty="0"/>
          </a:p>
          <a:p>
            <a:r>
              <a:rPr lang="en-US" dirty="0"/>
              <a:t/>
            </a:r>
            <a:br>
              <a:rPr lang="en-US" dirty="0"/>
            </a:br>
            <a:endParaRPr lang="ar-SA" dirty="0"/>
          </a:p>
        </p:txBody>
      </p:sp>
      <p:pic>
        <p:nvPicPr>
          <p:cNvPr id="2054" name="Picture 6"/>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9744" t="2791" r="7602" b="43065"/>
          <a:stretch/>
        </p:blipFill>
        <p:spPr bwMode="auto">
          <a:xfrm>
            <a:off x="647763" y="2153140"/>
            <a:ext cx="7731127" cy="4518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8289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Content </a:t>
            </a:r>
          </a:p>
        </p:txBody>
      </p:sp>
      <p:sp>
        <p:nvSpPr>
          <p:cNvPr id="3" name="Content Placeholder 2"/>
          <p:cNvSpPr>
            <a:spLocks noGrp="1"/>
          </p:cNvSpPr>
          <p:nvPr>
            <p:ph sz="half" idx="1"/>
          </p:nvPr>
        </p:nvSpPr>
        <p:spPr>
          <a:xfrm>
            <a:off x="498475" y="1985963"/>
            <a:ext cx="5714364" cy="4140200"/>
          </a:xfrm>
        </p:spPr>
        <p:txBody>
          <a:bodyPr>
            <a:normAutofit fontScale="62500" lnSpcReduction="20000"/>
          </a:bodyPr>
          <a:lstStyle/>
          <a:p>
            <a:r>
              <a:rPr lang="en-US">
                <a:solidFill>
                  <a:srgbClr val="663366"/>
                </a:solidFill>
                <a:latin typeface="Rockwell" charset="0"/>
              </a:rPr>
              <a:t>Expand of The Internet</a:t>
            </a:r>
          </a:p>
          <a:p>
            <a:r>
              <a:rPr lang="en-US">
                <a:solidFill>
                  <a:srgbClr val="663366"/>
                </a:solidFill>
                <a:latin typeface="Rockwell" charset="0"/>
              </a:rPr>
              <a:t>Use of the Internet </a:t>
            </a:r>
          </a:p>
          <a:p>
            <a:r>
              <a:rPr lang="en-US">
                <a:solidFill>
                  <a:srgbClr val="663366"/>
                </a:solidFill>
                <a:latin typeface="Rockwell" charset="0"/>
              </a:rPr>
              <a:t>Examples </a:t>
            </a:r>
          </a:p>
          <a:p>
            <a:r>
              <a:rPr lang="en-US">
                <a:solidFill>
                  <a:srgbClr val="663366"/>
                </a:solidFill>
                <a:latin typeface="Rockwell" charset="0"/>
              </a:rPr>
              <a:t>Importance of the Internet </a:t>
            </a:r>
          </a:p>
          <a:p>
            <a:r>
              <a:rPr lang="en-US">
                <a:solidFill>
                  <a:srgbClr val="663366"/>
                </a:solidFill>
                <a:latin typeface="Rockwell" charset="0"/>
              </a:rPr>
              <a:t>How to find </a:t>
            </a:r>
            <a:r>
              <a:rPr lang="en-US">
                <a:solidFill>
                  <a:srgbClr val="595959"/>
                </a:solidFill>
                <a:latin typeface="Rockwell" charset="0"/>
              </a:rPr>
              <a:t>Security Vulnerabilities. </a:t>
            </a:r>
            <a:r>
              <a:rPr lang="en-US">
                <a:solidFill>
                  <a:srgbClr val="663366"/>
                </a:solidFill>
                <a:latin typeface="Rockwell" charset="0"/>
              </a:rPr>
              <a:t>   </a:t>
            </a:r>
          </a:p>
          <a:p>
            <a:r>
              <a:rPr lang="en-US">
                <a:solidFill>
                  <a:srgbClr val="663366"/>
                </a:solidFill>
                <a:latin typeface="Rockwell" charset="0"/>
              </a:rPr>
              <a:t>The need to </a:t>
            </a:r>
            <a:r>
              <a:rPr lang="en-US">
                <a:solidFill>
                  <a:srgbClr val="595959"/>
                </a:solidFill>
                <a:latin typeface="Rockwell" charset="0"/>
              </a:rPr>
              <a:t>Discover Security Vulnerabilities.</a:t>
            </a:r>
          </a:p>
          <a:p>
            <a:r>
              <a:rPr lang="en-US">
                <a:solidFill>
                  <a:srgbClr val="663366"/>
                </a:solidFill>
                <a:latin typeface="Rockwell" charset="0"/>
              </a:rPr>
              <a:t>SQL Injection</a:t>
            </a:r>
          </a:p>
          <a:p>
            <a:pPr lvl="3"/>
            <a:r>
              <a:rPr lang="en-US">
                <a:solidFill>
                  <a:srgbClr val="663366"/>
                </a:solidFill>
                <a:latin typeface="Rockwell" charset="0"/>
              </a:rPr>
              <a:t>example </a:t>
            </a:r>
          </a:p>
          <a:p>
            <a:pPr lvl="3"/>
            <a:r>
              <a:rPr lang="en-US">
                <a:solidFill>
                  <a:srgbClr val="663366"/>
                </a:solidFill>
                <a:latin typeface="Rockwell" charset="0"/>
              </a:rPr>
              <a:t>detection </a:t>
            </a:r>
          </a:p>
          <a:p>
            <a:pPr lvl="3"/>
            <a:r>
              <a:rPr lang="en-US">
                <a:solidFill>
                  <a:srgbClr val="663366"/>
                </a:solidFill>
                <a:latin typeface="Rockwell" charset="0"/>
              </a:rPr>
              <a:t>prevention</a:t>
            </a:r>
          </a:p>
          <a:p>
            <a:r>
              <a:rPr lang="en-US">
                <a:solidFill>
                  <a:srgbClr val="663366"/>
                </a:solidFill>
                <a:latin typeface="Rockwell" charset="0"/>
              </a:rPr>
              <a:t>Cross Site Scripting </a:t>
            </a:r>
          </a:p>
          <a:p>
            <a:r>
              <a:rPr lang="en-US">
                <a:solidFill>
                  <a:srgbClr val="222222"/>
                </a:solidFill>
                <a:latin typeface="Arial" charset="0"/>
                <a:cs typeface="Arial" charset="0"/>
              </a:rPr>
              <a:t>HTTP Parameter Pollution (HPP)</a:t>
            </a:r>
            <a:r>
              <a:rPr lang="en-US">
                <a:solidFill>
                  <a:srgbClr val="663366"/>
                </a:solidFill>
                <a:latin typeface="Arial" charset="0"/>
                <a:cs typeface="Arial" charset="0"/>
              </a:rPr>
              <a:t> </a:t>
            </a:r>
          </a:p>
        </p:txBody>
      </p:sp>
    </p:spTree>
    <p:extLst>
      <p:ext uri="{BB962C8B-B14F-4D97-AF65-F5344CB8AC3E}">
        <p14:creationId xmlns:p14="http://schemas.microsoft.com/office/powerpoint/2010/main" val="2654014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HTTP Parameter Pollution (HPP</a:t>
            </a:r>
            <a:r>
              <a:rPr lang="en-US" sz="2800" dirty="0" smtClean="0"/>
              <a:t>) – Example </a:t>
            </a:r>
            <a:endParaRPr lang="ar-SA" sz="2800" dirty="0"/>
          </a:p>
        </p:txBody>
      </p:sp>
      <p:sp>
        <p:nvSpPr>
          <p:cNvPr id="3" name="Rectangle 2"/>
          <p:cNvSpPr/>
          <p:nvPr/>
        </p:nvSpPr>
        <p:spPr>
          <a:xfrm>
            <a:off x="498473" y="1997838"/>
            <a:ext cx="8346947" cy="3416320"/>
          </a:xfrm>
          <a:prstGeom prst="rect">
            <a:avLst/>
          </a:prstGeom>
        </p:spPr>
        <p:txBody>
          <a:bodyPr wrap="square">
            <a:spAutoFit/>
          </a:bodyPr>
          <a:lstStyle/>
          <a:p>
            <a:pPr marL="285750" indent="-285750">
              <a:buFont typeface="Arial" panose="020B0604020202020204" pitchFamily="34" charset="0"/>
              <a:buChar char="•"/>
            </a:pPr>
            <a:r>
              <a:rPr lang="en-US" sz="2400" dirty="0"/>
              <a:t>Input validation</a:t>
            </a:r>
          </a:p>
          <a:p>
            <a:pPr lvl="1"/>
            <a:r>
              <a:rPr lang="en-US" sz="2000" dirty="0"/>
              <a:t>– Encoded query string </a:t>
            </a:r>
            <a:r>
              <a:rPr lang="en-US" sz="2000" dirty="0" smtClean="0"/>
              <a:t>delimiters</a:t>
            </a:r>
          </a:p>
          <a:p>
            <a:pPr lvl="1"/>
            <a:endParaRPr lang="en-US" sz="2000" dirty="0"/>
          </a:p>
          <a:p>
            <a:pPr marL="7938" lvl="1"/>
            <a:r>
              <a:rPr lang="en-US" sz="2400" dirty="0" smtClean="0"/>
              <a:t>•</a:t>
            </a:r>
            <a:r>
              <a:rPr lang="en-US" sz="2400" dirty="0"/>
              <a:t> Use safe </a:t>
            </a:r>
            <a:r>
              <a:rPr lang="en-US" sz="2400" dirty="0" smtClean="0"/>
              <a:t>methods</a:t>
            </a:r>
            <a:r>
              <a:rPr lang="en-US" sz="2400" dirty="0"/>
              <a:t/>
            </a:r>
            <a:br>
              <a:rPr lang="en-US" sz="2400" dirty="0"/>
            </a:br>
            <a:r>
              <a:rPr lang="en-US" sz="2400" dirty="0" smtClean="0"/>
              <a:t>      </a:t>
            </a:r>
            <a:r>
              <a:rPr lang="en-US" sz="2000" dirty="0" smtClean="0"/>
              <a:t>–</a:t>
            </a:r>
            <a:r>
              <a:rPr lang="en-US" sz="2000" dirty="0"/>
              <a:t> Parameter precedence </a:t>
            </a:r>
            <a:r>
              <a:rPr lang="en-US" sz="2000" dirty="0" smtClean="0"/>
              <a:t> </a:t>
            </a:r>
          </a:p>
          <a:p>
            <a:pPr lvl="1"/>
            <a:r>
              <a:rPr lang="en-US" sz="2000" dirty="0" smtClean="0"/>
              <a:t>–</a:t>
            </a:r>
            <a:r>
              <a:rPr lang="en-US" sz="2000" dirty="0"/>
              <a:t> Channel (GET/POST/Cookie) validation </a:t>
            </a:r>
            <a:r>
              <a:rPr lang="en-US" sz="2000" dirty="0" smtClean="0"/>
              <a:t> </a:t>
            </a:r>
          </a:p>
          <a:p>
            <a:pPr lvl="1"/>
            <a:endParaRPr lang="en-US" sz="2000" dirty="0"/>
          </a:p>
          <a:p>
            <a:pPr marL="0" lvl="1"/>
            <a:r>
              <a:rPr lang="en-US" sz="2400" dirty="0" smtClean="0"/>
              <a:t>•</a:t>
            </a:r>
            <a:r>
              <a:rPr lang="en-US" sz="2400" dirty="0"/>
              <a:t> Raise </a:t>
            </a:r>
            <a:r>
              <a:rPr lang="en-US" sz="2400" dirty="0" smtClean="0"/>
              <a:t>awareness</a:t>
            </a:r>
          </a:p>
          <a:p>
            <a:pPr marL="0" lvl="1" indent="457200"/>
            <a:r>
              <a:rPr lang="en-US" sz="2000" dirty="0" smtClean="0"/>
              <a:t>–</a:t>
            </a:r>
            <a:r>
              <a:rPr lang="en-US" sz="2000" dirty="0"/>
              <a:t> The client can provide the same parameter twice (or</a:t>
            </a:r>
          </a:p>
          <a:p>
            <a:pPr lvl="1"/>
            <a:r>
              <a:rPr lang="en-US" sz="2000" dirty="0"/>
              <a:t>more) </a:t>
            </a:r>
          </a:p>
        </p:txBody>
      </p:sp>
    </p:spTree>
    <p:extLst>
      <p:ext uri="{BB962C8B-B14F-4D97-AF65-F5344CB8AC3E}">
        <p14:creationId xmlns:p14="http://schemas.microsoft.com/office/powerpoint/2010/main" val="2271618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t>
            </a:r>
            <a:endParaRPr lang="ar-SA" dirty="0"/>
          </a:p>
        </p:txBody>
      </p:sp>
    </p:spTree>
    <p:extLst>
      <p:ext uri="{BB962C8B-B14F-4D97-AF65-F5344CB8AC3E}">
        <p14:creationId xmlns:p14="http://schemas.microsoft.com/office/powerpoint/2010/main" val="2959716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Expand of The Internet</a:t>
            </a:r>
            <a:endParaRPr lang="en-US" dirty="0"/>
          </a:p>
        </p:txBody>
      </p:sp>
      <p:sp>
        <p:nvSpPr>
          <p:cNvPr id="3" name="Content Placeholder 2"/>
          <p:cNvSpPr>
            <a:spLocks noGrp="1"/>
          </p:cNvSpPr>
          <p:nvPr>
            <p:ph idx="1"/>
          </p:nvPr>
        </p:nvSpPr>
        <p:spPr>
          <a:xfrm>
            <a:off x="498474" y="1469840"/>
            <a:ext cx="7556313" cy="4144963"/>
          </a:xfrm>
        </p:spPr>
        <p:txBody>
          <a:bodyPr>
            <a:normAutofit/>
          </a:bodyPr>
          <a:lstStyle/>
          <a:p>
            <a:pPr marL="0" indent="0">
              <a:buNone/>
            </a:pPr>
            <a:r>
              <a:rPr lang="en-US" dirty="0" smtClean="0"/>
              <a:t>	</a:t>
            </a:r>
            <a:endParaRPr lang="en-US" sz="800" dirty="0" smtClean="0"/>
          </a:p>
          <a:p>
            <a:pPr marL="0" indent="0">
              <a:buNone/>
            </a:pPr>
            <a:r>
              <a:rPr lang="en-US" dirty="0"/>
              <a:t>	</a:t>
            </a:r>
            <a:r>
              <a:rPr lang="en-US" dirty="0" smtClean="0"/>
              <a:t>With the large expansion of the technology , and the enormous manufacturing and production of all the types  of smart phones ,tablets and internet based devices. </a:t>
            </a:r>
          </a:p>
          <a:p>
            <a:pPr marL="0" indent="0">
              <a:buNone/>
            </a:pPr>
            <a:endParaRPr lang="en-US" dirty="0"/>
          </a:p>
          <a:p>
            <a:pPr marL="0" indent="0">
              <a:buNone/>
            </a:pPr>
            <a:endParaRPr lang="en-US" dirty="0"/>
          </a:p>
          <a:p>
            <a:pPr marL="0" indent="0">
              <a:buNone/>
            </a:pPr>
            <a:endParaRPr lang="en-US" dirty="0" smtClean="0"/>
          </a:p>
          <a:p>
            <a:pPr marL="0" indent="0">
              <a:buNone/>
            </a:pPr>
            <a:endParaRPr lang="en-US" dirty="0"/>
          </a:p>
          <a:p>
            <a:pPr marL="0" indent="0">
              <a:buNone/>
            </a:pPr>
            <a:endParaRPr lang="en-US" dirty="0"/>
          </a:p>
          <a:p>
            <a:pPr marL="0" indent="0">
              <a:buNone/>
            </a:pPr>
            <a:endParaRPr lang="en-US" dirty="0"/>
          </a:p>
        </p:txBody>
      </p:sp>
      <p:pic>
        <p:nvPicPr>
          <p:cNvPr id="4" name="Picture 3" descr="IoT-Graphic.png"/>
          <p:cNvPicPr>
            <a:picLocks noChangeAspect="1"/>
          </p:cNvPicPr>
          <p:nvPr/>
        </p:nvPicPr>
        <p:blipFill rotWithShape="1">
          <a:blip r:embed="rId3" cstate="email">
            <a:extLst>
              <a:ext uri="{28A0092B-C50C-407E-A947-70E740481C1C}">
                <a14:useLocalDpi xmlns:a14="http://schemas.microsoft.com/office/drawing/2010/main" val="0"/>
              </a:ext>
            </a:extLst>
          </a:blip>
          <a:srcRect l="17678" r="18286"/>
          <a:stretch/>
        </p:blipFill>
        <p:spPr>
          <a:xfrm>
            <a:off x="1286552" y="3061653"/>
            <a:ext cx="6053391" cy="3548915"/>
          </a:xfrm>
          <a:prstGeom prst="rect">
            <a:avLst/>
          </a:prstGeom>
        </p:spPr>
      </p:pic>
    </p:spTree>
    <p:extLst>
      <p:ext uri="{BB962C8B-B14F-4D97-AF65-F5344CB8AC3E}">
        <p14:creationId xmlns:p14="http://schemas.microsoft.com/office/powerpoint/2010/main" val="1868315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Use of the Internet </a:t>
            </a:r>
          </a:p>
        </p:txBody>
      </p:sp>
      <p:sp>
        <p:nvSpPr>
          <p:cNvPr id="3" name="Content Placeholder 2"/>
          <p:cNvSpPr>
            <a:spLocks noGrp="1"/>
          </p:cNvSpPr>
          <p:nvPr>
            <p:ph idx="1"/>
          </p:nvPr>
        </p:nvSpPr>
        <p:spPr/>
        <p:txBody>
          <a:bodyPr/>
          <a:lstStyle/>
          <a:p>
            <a:r>
              <a:rPr lang="en-US" dirty="0"/>
              <a:t>all of these devices </a:t>
            </a:r>
            <a:r>
              <a:rPr lang="en-US" dirty="0" smtClean="0"/>
              <a:t>have helped raising </a:t>
            </a:r>
            <a:r>
              <a:rPr lang="en-US" dirty="0"/>
              <a:t>the number of the internet </a:t>
            </a:r>
            <a:r>
              <a:rPr lang="en-US" dirty="0" smtClean="0"/>
              <a:t>users ,  from all the ages, with all of their educational backgrounds. </a:t>
            </a:r>
            <a:endParaRPr lang="en-US" dirty="0"/>
          </a:p>
          <a:p>
            <a:endParaRPr lang="en-US" dirty="0"/>
          </a:p>
          <a:p>
            <a:r>
              <a:rPr lang="en-US" dirty="0"/>
              <a:t>to reach the consumers and users; almost every college, government org , hospital and trading company moved to </a:t>
            </a:r>
            <a:r>
              <a:rPr lang="en-US" dirty="0" smtClean="0"/>
              <a:t>”On-line Services</a:t>
            </a:r>
            <a:r>
              <a:rPr lang="en-US" dirty="0"/>
              <a:t>" </a:t>
            </a:r>
          </a:p>
        </p:txBody>
      </p:sp>
    </p:spTree>
    <p:extLst>
      <p:ext uri="{BB962C8B-B14F-4D97-AF65-F5344CB8AC3E}">
        <p14:creationId xmlns:p14="http://schemas.microsoft.com/office/powerpoint/2010/main" val="1199539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a:t>
            </a:r>
            <a:endParaRPr lang="en-US" dirty="0"/>
          </a:p>
        </p:txBody>
      </p:sp>
      <p:pic>
        <p:nvPicPr>
          <p:cNvPr id="4" name="Content Placeholder 3" descr="شعار-الجامعة.jpg"/>
          <p:cNvPicPr>
            <a:picLocks noGrp="1" noChangeAspect="1"/>
          </p:cNvPicPr>
          <p:nvPr>
            <p:ph idx="1"/>
          </p:nvPr>
        </p:nvPicPr>
        <p:blipFill>
          <a:blip r:embed="rId3"/>
          <a:srcRect l="24715" t="9070" r="23297" b="9137"/>
          <a:stretch>
            <a:fillRect/>
          </a:stretch>
        </p:blipFill>
        <p:spPr>
          <a:xfrm>
            <a:off x="620039" y="4262521"/>
            <a:ext cx="1697552" cy="1726003"/>
          </a:xfrm>
        </p:spPr>
      </p:pic>
      <p:pic>
        <p:nvPicPr>
          <p:cNvPr id="5" name="Picture 4" descr="Uni_logo.png"/>
          <p:cNvPicPr>
            <a:picLocks noChangeAspect="1"/>
          </p:cNvPicPr>
          <p:nvPr/>
        </p:nvPicPr>
        <p:blipFill>
          <a:blip r:embed="rId4"/>
          <a:srcRect l="22234" r="43"/>
          <a:stretch>
            <a:fillRect/>
          </a:stretch>
        </p:blipFill>
        <p:spPr>
          <a:xfrm>
            <a:off x="2617962" y="4296472"/>
            <a:ext cx="2132092" cy="1821077"/>
          </a:xfrm>
          <a:prstGeom prst="rect">
            <a:avLst/>
          </a:prstGeom>
        </p:spPr>
      </p:pic>
      <p:pic>
        <p:nvPicPr>
          <p:cNvPr id="6" name="Picture 5" descr="emam_un.gif"/>
          <p:cNvPicPr>
            <a:picLocks noChangeAspect="1"/>
          </p:cNvPicPr>
          <p:nvPr/>
        </p:nvPicPr>
        <p:blipFill>
          <a:blip r:embed="rId5"/>
          <a:stretch>
            <a:fillRect/>
          </a:stretch>
        </p:blipFill>
        <p:spPr>
          <a:xfrm>
            <a:off x="4818570" y="4527823"/>
            <a:ext cx="889776" cy="1282700"/>
          </a:xfrm>
          <a:prstGeom prst="rect">
            <a:avLst/>
          </a:prstGeom>
        </p:spPr>
      </p:pic>
      <p:pic>
        <p:nvPicPr>
          <p:cNvPr id="7" name="Picture 6" descr="ksu.PNG"/>
          <p:cNvPicPr>
            <a:picLocks noChangeAspect="1"/>
          </p:cNvPicPr>
          <p:nvPr/>
        </p:nvPicPr>
        <p:blipFill>
          <a:blip r:embed="rId6"/>
          <a:srcRect t="11471" b="62"/>
          <a:stretch>
            <a:fillRect/>
          </a:stretch>
        </p:blipFill>
        <p:spPr>
          <a:xfrm>
            <a:off x="5979649" y="4875998"/>
            <a:ext cx="2743200" cy="865149"/>
          </a:xfrm>
          <a:prstGeom prst="rect">
            <a:avLst/>
          </a:prstGeom>
        </p:spPr>
      </p:pic>
      <p:pic>
        <p:nvPicPr>
          <p:cNvPr id="8" name="Picture 7" descr="239906.jpg"/>
          <p:cNvPicPr>
            <a:picLocks noChangeAspect="1"/>
          </p:cNvPicPr>
          <p:nvPr/>
        </p:nvPicPr>
        <p:blipFill>
          <a:blip r:embed="rId7"/>
          <a:srcRect l="7396" t="8212" r="7868" b="8775"/>
          <a:stretch>
            <a:fillRect/>
          </a:stretch>
        </p:blipFill>
        <p:spPr>
          <a:xfrm>
            <a:off x="82109" y="2982022"/>
            <a:ext cx="2132012" cy="1493083"/>
          </a:xfrm>
          <a:prstGeom prst="rect">
            <a:avLst/>
          </a:prstGeom>
        </p:spPr>
      </p:pic>
      <p:pic>
        <p:nvPicPr>
          <p:cNvPr id="9" name="Picture 8" descr="1420365075_j.jpg"/>
          <p:cNvPicPr>
            <a:picLocks noChangeAspect="1"/>
          </p:cNvPicPr>
          <p:nvPr/>
        </p:nvPicPr>
        <p:blipFill>
          <a:blip r:embed="rId8"/>
          <a:stretch>
            <a:fillRect/>
          </a:stretch>
        </p:blipFill>
        <p:spPr>
          <a:xfrm>
            <a:off x="2204351" y="3091146"/>
            <a:ext cx="2539576" cy="1431055"/>
          </a:xfrm>
          <a:prstGeom prst="rect">
            <a:avLst/>
          </a:prstGeom>
        </p:spPr>
      </p:pic>
      <p:pic>
        <p:nvPicPr>
          <p:cNvPr id="11" name="Picture 10" descr="174542.jpg"/>
          <p:cNvPicPr>
            <a:picLocks noChangeAspect="1"/>
          </p:cNvPicPr>
          <p:nvPr/>
        </p:nvPicPr>
        <p:blipFill>
          <a:blip r:embed="rId9"/>
          <a:stretch>
            <a:fillRect/>
          </a:stretch>
        </p:blipFill>
        <p:spPr>
          <a:xfrm>
            <a:off x="4781799" y="3212797"/>
            <a:ext cx="1964055" cy="1314623"/>
          </a:xfrm>
          <a:prstGeom prst="rect">
            <a:avLst/>
          </a:prstGeom>
        </p:spPr>
      </p:pic>
      <p:pic>
        <p:nvPicPr>
          <p:cNvPr id="12" name="Picture 11" descr="ArticalLogo.png"/>
          <p:cNvPicPr>
            <a:picLocks noChangeAspect="1"/>
          </p:cNvPicPr>
          <p:nvPr/>
        </p:nvPicPr>
        <p:blipFill>
          <a:blip r:embed="rId10"/>
          <a:stretch>
            <a:fillRect/>
          </a:stretch>
        </p:blipFill>
        <p:spPr>
          <a:xfrm>
            <a:off x="6720964" y="1740566"/>
            <a:ext cx="562895" cy="563519"/>
          </a:xfrm>
          <a:prstGeom prst="rect">
            <a:avLst/>
          </a:prstGeom>
        </p:spPr>
      </p:pic>
      <p:pic>
        <p:nvPicPr>
          <p:cNvPr id="13" name="Picture 12" descr="amazon_200x200.jpg"/>
          <p:cNvPicPr>
            <a:picLocks noChangeAspect="1"/>
          </p:cNvPicPr>
          <p:nvPr/>
        </p:nvPicPr>
        <p:blipFill>
          <a:blip r:embed="rId11"/>
          <a:srcRect t="25790" b="32995"/>
          <a:stretch>
            <a:fillRect/>
          </a:stretch>
        </p:blipFill>
        <p:spPr>
          <a:xfrm>
            <a:off x="5895177" y="2424847"/>
            <a:ext cx="2134316" cy="879484"/>
          </a:xfrm>
          <a:prstGeom prst="rect">
            <a:avLst/>
          </a:prstGeom>
        </p:spPr>
      </p:pic>
      <p:pic>
        <p:nvPicPr>
          <p:cNvPr id="3" name="Picture 2" descr="49515de92888ca0638c55ccf7cc77fa9.png"/>
          <p:cNvPicPr>
            <a:picLocks noChangeAspect="1"/>
          </p:cNvPicPr>
          <p:nvPr/>
        </p:nvPicPr>
        <p:blipFill>
          <a:blip r:embed="rId12"/>
          <a:srcRect l="25195" t="21073" r="24753" b="22242"/>
          <a:stretch>
            <a:fillRect/>
          </a:stretch>
        </p:blipFill>
        <p:spPr>
          <a:xfrm>
            <a:off x="7860830" y="1958975"/>
            <a:ext cx="1064095" cy="963203"/>
          </a:xfrm>
          <a:prstGeom prst="rect">
            <a:avLst/>
          </a:prstGeom>
        </p:spPr>
      </p:pic>
      <p:pic>
        <p:nvPicPr>
          <p:cNvPr id="10" name="Picture 9" descr="2860686.jpg"/>
          <p:cNvPicPr>
            <a:picLocks noChangeAspect="1"/>
          </p:cNvPicPr>
          <p:nvPr/>
        </p:nvPicPr>
        <p:blipFill>
          <a:blip r:embed="rId13"/>
          <a:stretch>
            <a:fillRect/>
          </a:stretch>
        </p:blipFill>
        <p:spPr>
          <a:xfrm>
            <a:off x="1016080" y="1350509"/>
            <a:ext cx="5059430" cy="1555923"/>
          </a:xfrm>
          <a:prstGeom prst="rect">
            <a:avLst/>
          </a:prstGeom>
        </p:spPr>
      </p:pic>
      <p:pic>
        <p:nvPicPr>
          <p:cNvPr id="14" name="Picture 13" descr="sadad logo.JPG"/>
          <p:cNvPicPr>
            <a:picLocks noChangeAspect="1"/>
          </p:cNvPicPr>
          <p:nvPr/>
        </p:nvPicPr>
        <p:blipFill>
          <a:blip r:embed="rId14"/>
          <a:srcRect l="5377" t="6022" r="5429" b="6115"/>
          <a:stretch>
            <a:fillRect/>
          </a:stretch>
        </p:blipFill>
        <p:spPr>
          <a:xfrm>
            <a:off x="6880543" y="3236630"/>
            <a:ext cx="2145982" cy="1336958"/>
          </a:xfrm>
          <a:prstGeom prst="rect">
            <a:avLst/>
          </a:prstGeom>
        </p:spPr>
      </p:pic>
    </p:spTree>
    <p:extLst>
      <p:ext uri="{BB962C8B-B14F-4D97-AF65-F5344CB8AC3E}">
        <p14:creationId xmlns:p14="http://schemas.microsoft.com/office/powerpoint/2010/main" val="3212526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Importance of the Internet </a:t>
            </a:r>
          </a:p>
        </p:txBody>
      </p:sp>
      <p:sp>
        <p:nvSpPr>
          <p:cNvPr id="3" name="Content Placeholder 2"/>
          <p:cNvSpPr>
            <a:spLocks noGrp="1"/>
          </p:cNvSpPr>
          <p:nvPr>
            <p:ph idx="1"/>
          </p:nvPr>
        </p:nvSpPr>
        <p:spPr/>
        <p:txBody>
          <a:bodyPr>
            <a:normAutofit/>
          </a:bodyPr>
          <a:lstStyle/>
          <a:p>
            <a:pPr marL="0" indent="0">
              <a:buNone/>
            </a:pPr>
            <a:r>
              <a:rPr lang="en-US" dirty="0"/>
              <a:t>so now a day the internet is </a:t>
            </a:r>
          </a:p>
          <a:p>
            <a:r>
              <a:rPr lang="en-US">
                <a:latin typeface="Rockwell" charset="0"/>
              </a:rPr>
              <a:t>Currently the main  medium organizations are depending on for many real life applications .</a:t>
            </a:r>
          </a:p>
          <a:p>
            <a:endParaRPr lang="en-US">
              <a:latin typeface="Rockwell" charset="0"/>
            </a:endParaRPr>
          </a:p>
          <a:p>
            <a:r>
              <a:rPr lang="en-US">
                <a:latin typeface="Rockwell" charset="0"/>
              </a:rPr>
              <a:t> Because of that dependency on the internet in all types of transactions; the web is carrying enormous amount of sensitive information from all the types.  </a:t>
            </a:r>
          </a:p>
          <a:p>
            <a:pPr marL="0" indent="0">
              <a:buNone/>
            </a:pPr>
            <a:endParaRPr lang="en-US">
              <a:latin typeface="Rockwell" charset="0"/>
            </a:endParaRPr>
          </a:p>
          <a:p>
            <a:endParaRPr lang="en-US">
              <a:latin typeface="Rockwell" charset="0"/>
            </a:endParaRPr>
          </a:p>
        </p:txBody>
      </p:sp>
      <p:pic>
        <p:nvPicPr>
          <p:cNvPr id="4" name="Picture 3" descr="internet-laptop-conceptual-image-how-computer-open-virtual-door-to-worldwide-information-sharing-35466600.jpg"/>
          <p:cNvPicPr>
            <a:picLocks noChangeAspect="1"/>
          </p:cNvPicPr>
          <p:nvPr/>
        </p:nvPicPr>
        <p:blipFill>
          <a:blip r:embed="rId3"/>
          <a:srcRect t="-22" b="11465"/>
          <a:stretch>
            <a:fillRect/>
          </a:stretch>
        </p:blipFill>
        <p:spPr>
          <a:xfrm>
            <a:off x="5535297" y="4629524"/>
            <a:ext cx="3346450" cy="2172335"/>
          </a:xfrm>
          <a:prstGeom prst="rect">
            <a:avLst/>
          </a:prstGeom>
        </p:spPr>
      </p:pic>
    </p:spTree>
    <p:extLst>
      <p:ext uri="{BB962C8B-B14F-4D97-AF65-F5344CB8AC3E}">
        <p14:creationId xmlns:p14="http://schemas.microsoft.com/office/powerpoint/2010/main" val="718041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663366"/>
                </a:solidFill>
                <a:latin typeface="Rockwell" charset="0"/>
              </a:rPr>
              <a:t>The need to </a:t>
            </a:r>
            <a:r>
              <a:rPr lang="en-US">
                <a:solidFill>
                  <a:srgbClr val="595959"/>
                </a:solidFill>
                <a:latin typeface="Rockwell" charset="0"/>
              </a:rPr>
              <a:t>Discover Security Vulnerabilities. </a:t>
            </a:r>
          </a:p>
        </p:txBody>
      </p:sp>
      <p:sp>
        <p:nvSpPr>
          <p:cNvPr id="3" name="Content Placeholder 2"/>
          <p:cNvSpPr>
            <a:spLocks noGrp="1"/>
          </p:cNvSpPr>
          <p:nvPr>
            <p:ph idx="1"/>
          </p:nvPr>
        </p:nvSpPr>
        <p:spPr/>
        <p:txBody>
          <a:bodyPr/>
          <a:lstStyle/>
          <a:p>
            <a:r>
              <a:rPr lang="en-US">
                <a:latin typeface="Rockwell" charset="0"/>
              </a:rPr>
              <a:t>All of that amount of sensitive information, was an attraction for the Web Attackers to get illegal use of that information.  </a:t>
            </a:r>
          </a:p>
          <a:p>
            <a:r>
              <a:rPr lang="en-US">
                <a:latin typeface="Rockwell" charset="0"/>
              </a:rPr>
              <a:t>these attacks have increased in the past years.</a:t>
            </a:r>
          </a:p>
          <a:p>
            <a:r>
              <a:rPr lang="en-US">
                <a:latin typeface="Rockwell" charset="0"/>
              </a:rPr>
              <a:t>So, to keep the safety of information and keeping websites security,  we have the need to </a:t>
            </a:r>
          </a:p>
          <a:p>
            <a:pPr marL="0" indent="0" algn="ctr">
              <a:buNone/>
            </a:pPr>
            <a:r>
              <a:rPr lang="en-US">
                <a:latin typeface="Rockwell" charset="0"/>
              </a:rPr>
              <a:t>"Discover Security Vulnerabilities" </a:t>
            </a:r>
            <a:endParaRPr lang="en-US">
              <a:solidFill>
                <a:srgbClr val="1155CC"/>
              </a:solidFill>
              <a:latin typeface="Arial" charset="0"/>
              <a:cs typeface="Arial" charset="0"/>
              <a:hlinkClick r:id="rId3"/>
            </a:endParaRPr>
          </a:p>
        </p:txBody>
      </p:sp>
      <p:pic>
        <p:nvPicPr>
          <p:cNvPr id="4" name="Picture 3" descr="Internet-security--1024x768.jpg"/>
          <p:cNvPicPr>
            <a:picLocks noChangeAspect="1"/>
          </p:cNvPicPr>
          <p:nvPr/>
        </p:nvPicPr>
        <p:blipFill>
          <a:blip r:embed="rId4"/>
          <a:stretch>
            <a:fillRect/>
          </a:stretch>
        </p:blipFill>
        <p:spPr>
          <a:xfrm>
            <a:off x="6271849" y="4655691"/>
            <a:ext cx="2743200" cy="2057400"/>
          </a:xfrm>
          <a:prstGeom prst="rect">
            <a:avLst/>
          </a:prstGeom>
        </p:spPr>
      </p:pic>
    </p:spTree>
    <p:extLst>
      <p:ext uri="{BB962C8B-B14F-4D97-AF65-F5344CB8AC3E}">
        <p14:creationId xmlns:p14="http://schemas.microsoft.com/office/powerpoint/2010/main" val="2596281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663366"/>
                </a:solidFill>
                <a:latin typeface="Rockwell" charset="0"/>
              </a:rPr>
              <a:t>How to find </a:t>
            </a:r>
            <a:r>
              <a:rPr lang="en-US">
                <a:solidFill>
                  <a:srgbClr val="595959"/>
                </a:solidFill>
                <a:latin typeface="Rockwell" charset="0"/>
              </a:rPr>
              <a:t>Security Vulnerabilities. </a:t>
            </a:r>
            <a:r>
              <a:rPr lang="en-US">
                <a:latin typeface="Rockwell" charset="0"/>
              </a:rPr>
              <a:t>  </a:t>
            </a:r>
          </a:p>
        </p:txBody>
      </p:sp>
      <p:sp>
        <p:nvSpPr>
          <p:cNvPr id="3" name="Content Placeholder 2"/>
          <p:cNvSpPr>
            <a:spLocks noGrp="1"/>
          </p:cNvSpPr>
          <p:nvPr>
            <p:ph idx="1"/>
          </p:nvPr>
        </p:nvSpPr>
        <p:spPr/>
        <p:txBody>
          <a:bodyPr/>
          <a:lstStyle/>
          <a:p>
            <a:r>
              <a:rPr lang="en-US" sz="2400"/>
              <a:t>Some times the programs view of their code will be narrow.</a:t>
            </a:r>
          </a:p>
          <a:p>
            <a:r>
              <a:rPr lang="en-US"/>
              <a:t> </a:t>
            </a:r>
            <a:r>
              <a:rPr lang="en-US" sz="2400"/>
              <a:t>And because of their confidence in their code, they usually don't find the v</a:t>
            </a:r>
            <a:r>
              <a:rPr lang="en-US"/>
              <a:t>ulnerability in their websites and applications.</a:t>
            </a:r>
          </a:p>
          <a:p>
            <a:endParaRPr lang="en-US"/>
          </a:p>
        </p:txBody>
      </p:sp>
    </p:spTree>
    <p:extLst>
      <p:ext uri="{BB962C8B-B14F-4D97-AF65-F5344CB8AC3E}">
        <p14:creationId xmlns:p14="http://schemas.microsoft.com/office/powerpoint/2010/main" val="2459835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White Hat Hackers</a:t>
            </a:r>
            <a:r>
              <a:rPr lang="en-US">
                <a:solidFill>
                  <a:srgbClr val="663366"/>
                </a:solidFill>
                <a:latin typeface="Rockwell" charset="0"/>
              </a:rPr>
              <a:t>. </a:t>
            </a:r>
            <a:endParaRPr lang="en-US">
              <a:latin typeface="Rockwell" charset="0"/>
            </a:endParaRPr>
          </a:p>
        </p:txBody>
      </p:sp>
      <p:sp>
        <p:nvSpPr>
          <p:cNvPr id="3" name="Content Placeholder 2"/>
          <p:cNvSpPr>
            <a:spLocks noGrp="1"/>
          </p:cNvSpPr>
          <p:nvPr>
            <p:ph idx="1"/>
          </p:nvPr>
        </p:nvSpPr>
        <p:spPr/>
        <p:txBody>
          <a:bodyPr>
            <a:normAutofit/>
          </a:bodyPr>
          <a:lstStyle/>
          <a:p>
            <a:pPr marL="0" indent="0">
              <a:buNone/>
            </a:pPr>
            <a:r>
              <a:rPr lang="en-US">
                <a:solidFill>
                  <a:srgbClr val="333333"/>
                </a:solidFill>
                <a:latin typeface="Helvetica" charset="0"/>
                <a:cs typeface="Helvetica" charset="0"/>
              </a:rPr>
              <a:t>To find the vulnerabilities of your application/website, you have to think as an attacker (white hat hackers) , and try to find the limit of  your project immunity against many types of attacks, such as : </a:t>
            </a:r>
          </a:p>
          <a:p>
            <a:pPr lvl="3"/>
            <a:r>
              <a:rPr lang="en-US">
                <a:solidFill>
                  <a:srgbClr val="333333"/>
                </a:solidFill>
                <a:latin typeface="Helvetica" charset="0"/>
                <a:cs typeface="Helvetica" charset="0"/>
              </a:rPr>
              <a:t>Remote code execution</a:t>
            </a:r>
          </a:p>
          <a:p>
            <a:pPr lvl="3"/>
            <a:r>
              <a:rPr lang="en-US">
                <a:solidFill>
                  <a:srgbClr val="333333"/>
                </a:solidFill>
                <a:latin typeface="Helvetica" charset="0"/>
                <a:cs typeface="Helvetica" charset="0"/>
              </a:rPr>
              <a:t>SQL injection</a:t>
            </a:r>
          </a:p>
          <a:p>
            <a:pPr lvl="3"/>
            <a:r>
              <a:rPr lang="en-US">
                <a:solidFill>
                  <a:srgbClr val="333333"/>
                </a:solidFill>
                <a:latin typeface="Helvetica" charset="0"/>
                <a:cs typeface="Helvetica" charset="0"/>
              </a:rPr>
              <a:t>Format string vulnerabilities</a:t>
            </a:r>
          </a:p>
          <a:p>
            <a:pPr lvl="3"/>
            <a:r>
              <a:rPr lang="en-US">
                <a:solidFill>
                  <a:srgbClr val="333333"/>
                </a:solidFill>
                <a:latin typeface="Helvetica" charset="0"/>
                <a:cs typeface="Helvetica" charset="0"/>
              </a:rPr>
              <a:t>Cross Site Scripting (XSS)</a:t>
            </a:r>
          </a:p>
          <a:p>
            <a:pPr lvl="3"/>
            <a:r>
              <a:rPr lang="en-US">
                <a:solidFill>
                  <a:srgbClr val="222222"/>
                </a:solidFill>
                <a:latin typeface="Arial" charset="0"/>
                <a:cs typeface="Arial" charset="0"/>
              </a:rPr>
              <a:t>HTTP Parameter Pollution (HPP)</a:t>
            </a:r>
          </a:p>
          <a:p>
            <a:pPr marL="0" indent="0">
              <a:buNone/>
            </a:pPr>
            <a:r>
              <a:rPr lang="en-US">
                <a:solidFill>
                  <a:srgbClr val="222222"/>
                </a:solidFill>
                <a:latin typeface="Arial"/>
                <a:cs typeface="Arial"/>
              </a:rPr>
              <a:t>After testing we fix the vulnerabilities to reject any attack</a:t>
            </a:r>
          </a:p>
          <a:p>
            <a:endParaRPr lang="en-US">
              <a:solidFill>
                <a:srgbClr val="222222"/>
              </a:solidFill>
              <a:latin typeface="Arial"/>
              <a:cs typeface="Arial"/>
            </a:endParaRPr>
          </a:p>
          <a:p>
            <a:endParaRPr lang="en-US"/>
          </a:p>
        </p:txBody>
      </p:sp>
    </p:spTree>
    <p:extLst>
      <p:ext uri="{BB962C8B-B14F-4D97-AF65-F5344CB8AC3E}">
        <p14:creationId xmlns:p14="http://schemas.microsoft.com/office/powerpoint/2010/main" val="1723250957"/>
      </p:ext>
    </p:extLst>
  </p:cSld>
  <p:clrMapOvr>
    <a:masterClrMapping/>
  </p:clrMapOvr>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Advantage.thmx</Template>
  <TotalTime>276</TotalTime>
  <Words>848</Words>
  <Application>Microsoft Office PowerPoint</Application>
  <PresentationFormat>On-screen Show (4:3)</PresentationFormat>
  <Paragraphs>127</Paragraphs>
  <Slides>21</Slides>
  <Notes>17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Advantage</vt:lpstr>
      <vt:lpstr> Websites  Vulnerabilities  </vt:lpstr>
      <vt:lpstr>Content </vt:lpstr>
      <vt:lpstr>Expand of The Internet</vt:lpstr>
      <vt:lpstr>Use of the Internet </vt:lpstr>
      <vt:lpstr>Examples </vt:lpstr>
      <vt:lpstr>Importance of the Internet </vt:lpstr>
      <vt:lpstr>The need to Discover Security Vulnerabilities. </vt:lpstr>
      <vt:lpstr>How to find Security Vulnerabilities.   </vt:lpstr>
      <vt:lpstr>White Hat Hackers. </vt:lpstr>
      <vt:lpstr>SQL Injection</vt:lpstr>
      <vt:lpstr>SQL Injection - Example</vt:lpstr>
      <vt:lpstr>SQL Injection - Prevention</vt:lpstr>
      <vt:lpstr>Cross Site Scripting (XSS)</vt:lpstr>
      <vt:lpstr>Cross Site Scripting (XSS)- types </vt:lpstr>
      <vt:lpstr>Cross Site Scripting (XSS)- Examples</vt:lpstr>
      <vt:lpstr>Cross Site Scripting (XSS)- prevention</vt:lpstr>
      <vt:lpstr>HTTP Parameter Pollution (HPP)</vt:lpstr>
      <vt:lpstr>HTTP Parameter Pollution (HPP) – Example </vt:lpstr>
      <vt:lpstr>HTTP Parameter Pollution (HPP) – Example </vt:lpstr>
      <vt:lpstr>HTTP Parameter Pollution (HPP) – Example </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Security Vulnerabilities in websites</dc:title>
  <dc:creator>MAC</dc:creator>
  <cp:lastModifiedBy>Hussa A. Alomran    حصة العمران</cp:lastModifiedBy>
  <cp:revision>83</cp:revision>
  <dcterms:created xsi:type="dcterms:W3CDTF">2015-04-10T14:29:33Z</dcterms:created>
  <dcterms:modified xsi:type="dcterms:W3CDTF">2015-04-14T06:53:54Z</dcterms:modified>
</cp:coreProperties>
</file>