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9" r:id="rId24"/>
    <p:sldId id="277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8E0E-2505-4FC6-9BD2-3F4130FB3930}" type="datetimeFigureOut">
              <a:rPr lang="en-US" smtClean="0"/>
              <a:t>24/7/2017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0D8-AF5A-412D-9B3A-1F200948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8E0E-2505-4FC6-9BD2-3F4130FB3930}" type="datetimeFigureOut">
              <a:rPr lang="en-US" smtClean="0"/>
              <a:t>24/7/2017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0D8-AF5A-412D-9B3A-1F200948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0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8E0E-2505-4FC6-9BD2-3F4130FB3930}" type="datetimeFigureOut">
              <a:rPr lang="en-US" smtClean="0"/>
              <a:t>24/7/2017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0D8-AF5A-412D-9B3A-1F200948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6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8E0E-2505-4FC6-9BD2-3F4130FB3930}" type="datetimeFigureOut">
              <a:rPr lang="en-US" smtClean="0"/>
              <a:t>24/7/2017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0D8-AF5A-412D-9B3A-1F200948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4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8E0E-2505-4FC6-9BD2-3F4130FB3930}" type="datetimeFigureOut">
              <a:rPr lang="en-US" smtClean="0"/>
              <a:t>24/7/2017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0D8-AF5A-412D-9B3A-1F200948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5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8E0E-2505-4FC6-9BD2-3F4130FB3930}" type="datetimeFigureOut">
              <a:rPr lang="en-US" smtClean="0"/>
              <a:t>24/7/2017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0D8-AF5A-412D-9B3A-1F200948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2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8E0E-2505-4FC6-9BD2-3F4130FB3930}" type="datetimeFigureOut">
              <a:rPr lang="en-US" smtClean="0"/>
              <a:t>24/7/2017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0D8-AF5A-412D-9B3A-1F200948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4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8E0E-2505-4FC6-9BD2-3F4130FB3930}" type="datetimeFigureOut">
              <a:rPr lang="en-US" smtClean="0"/>
              <a:t>24/7/2017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0D8-AF5A-412D-9B3A-1F200948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7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8E0E-2505-4FC6-9BD2-3F4130FB3930}" type="datetimeFigureOut">
              <a:rPr lang="en-US" smtClean="0"/>
              <a:t>24/7/2017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0D8-AF5A-412D-9B3A-1F200948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7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8E0E-2505-4FC6-9BD2-3F4130FB3930}" type="datetimeFigureOut">
              <a:rPr lang="en-US" smtClean="0"/>
              <a:t>24/7/2017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0D8-AF5A-412D-9B3A-1F200948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8E0E-2505-4FC6-9BD2-3F4130FB3930}" type="datetimeFigureOut">
              <a:rPr lang="en-US" smtClean="0"/>
              <a:t>24/7/2017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0D8-AF5A-412D-9B3A-1F200948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5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A8E0E-2505-4FC6-9BD2-3F4130FB3930}" type="datetimeFigureOut">
              <a:rPr lang="en-US" smtClean="0"/>
              <a:t>24/7/2017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6D0D8-AF5A-412D-9B3A-1F200948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asmary@ksu.edu.s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>
            <a:normAutofit/>
          </a:bodyPr>
          <a:lstStyle/>
          <a:p>
            <a:r>
              <a:rPr lang="en-US" i="1" dirty="0" smtClean="0"/>
              <a:t>If and only if…: a corpus-based investigation of lexical bundles use by expert and novice mathematics writers 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By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Abdullah </a:t>
            </a:r>
            <a:r>
              <a:rPr lang="en-US" dirty="0" err="1" smtClean="0">
                <a:solidFill>
                  <a:srgbClr val="00B0F0"/>
                </a:solidFill>
              </a:rPr>
              <a:t>Alasmary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Assistant professor of Applied Linguistics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Department of English Language &amp; Translation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College of Languages &amp; Translation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King Saud University </a:t>
            </a:r>
          </a:p>
          <a:p>
            <a:r>
              <a:rPr lang="en-US" dirty="0" smtClean="0">
                <a:hlinkClick r:id="rId2"/>
              </a:rPr>
              <a:t>aasmary@ksu.edu.sa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602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bundle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(17 times per corpus-25 </a:t>
            </a:r>
            <a:r>
              <a:rPr lang="en-US" dirty="0" err="1" smtClean="0"/>
              <a:t>pmw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(50 in Breeze, 2013: 10, </a:t>
            </a:r>
            <a:r>
              <a:rPr lang="en-US" dirty="0" err="1" smtClean="0"/>
              <a:t>Biber</a:t>
            </a:r>
            <a:r>
              <a:rPr lang="en-US" dirty="0" smtClean="0"/>
              <a:t> et al., 1999)</a:t>
            </a:r>
          </a:p>
          <a:p>
            <a:r>
              <a:rPr lang="en-US" dirty="0" smtClean="0"/>
              <a:t>Distribution ( 15 %) </a:t>
            </a:r>
          </a:p>
          <a:p>
            <a:r>
              <a:rPr lang="en-US" dirty="0" smtClean="0"/>
              <a:t>Number of words ( 4-word)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9436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4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refinement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ymbolic notations and figures </a:t>
            </a:r>
          </a:p>
          <a:p>
            <a:r>
              <a:rPr lang="en-US" dirty="0" smtClean="0"/>
              <a:t>Complete overlap &amp; complete </a:t>
            </a:r>
            <a:r>
              <a:rPr lang="en-US" dirty="0" err="1" smtClean="0"/>
              <a:t>subsumption</a:t>
            </a:r>
            <a:r>
              <a:rPr lang="en-US" dirty="0" smtClean="0"/>
              <a:t> (Chen &amp; Baker, 2010)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i="1" dirty="0" smtClean="0"/>
              <a:t>it is not difficult  </a:t>
            </a:r>
            <a:r>
              <a:rPr lang="en-US" dirty="0" smtClean="0"/>
              <a:t>&amp; </a:t>
            </a:r>
            <a:r>
              <a:rPr lang="en-US" i="1" dirty="0" smtClean="0"/>
              <a:t>is not difficult to </a:t>
            </a:r>
          </a:p>
          <a:p>
            <a:pPr marL="0" indent="0">
              <a:buNone/>
            </a:pPr>
            <a:r>
              <a:rPr lang="en-US" i="1" dirty="0" smtClean="0"/>
              <a:t>2. it suffices to show &amp; suffices to show that</a:t>
            </a:r>
          </a:p>
          <a:p>
            <a:r>
              <a:rPr lang="en-US" i="1" dirty="0"/>
              <a:t>t</a:t>
            </a:r>
            <a:r>
              <a:rPr lang="en-US" i="1" dirty="0" smtClean="0"/>
              <a:t>okens Vs. types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8674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916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procedures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Texts cleared and converted into .txt. Files </a:t>
            </a:r>
          </a:p>
          <a:p>
            <a:r>
              <a:rPr lang="en-US" dirty="0" smtClean="0"/>
              <a:t>Wordsmith tools 6.0 (</a:t>
            </a:r>
            <a:r>
              <a:rPr lang="en-US" dirty="0"/>
              <a:t>S</a:t>
            </a:r>
            <a:r>
              <a:rPr lang="en-US" dirty="0" smtClean="0"/>
              <a:t>cott, 2016)</a:t>
            </a:r>
          </a:p>
          <a:p>
            <a:r>
              <a:rPr lang="en-US" dirty="0" smtClean="0"/>
              <a:t>Sequences refined using frequency &amp; dispersion measures. </a:t>
            </a:r>
          </a:p>
          <a:p>
            <a:r>
              <a:rPr lang="en-US" dirty="0" smtClean="0"/>
              <a:t>Structural analysis (</a:t>
            </a:r>
            <a:r>
              <a:rPr lang="en-US" dirty="0" err="1" smtClean="0"/>
              <a:t>Biber</a:t>
            </a:r>
            <a:r>
              <a:rPr lang="en-US" dirty="0" smtClean="0"/>
              <a:t> et al. 2004) </a:t>
            </a:r>
          </a:p>
          <a:p>
            <a:r>
              <a:rPr lang="en-US" dirty="0" smtClean="0"/>
              <a:t>Functional analysis (Hyland, 2008b)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8674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68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983768"/>
              </p:ext>
            </p:extLst>
          </p:nvPr>
        </p:nvGraphicFramePr>
        <p:xfrm>
          <a:off x="762000" y="1752600"/>
          <a:ext cx="7086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3622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Corpus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Tokens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Types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DISS-ONs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JOR-ARs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TXT-BKs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16068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# of bundles shared 29, representing</a:t>
                      </a:r>
                      <a:r>
                        <a:rPr lang="en-US" baseline="0" dirty="0" smtClean="0"/>
                        <a:t> 46 % of DISS-</a:t>
                      </a:r>
                      <a:r>
                        <a:rPr lang="en-US" baseline="0" dirty="0" err="1" smtClean="0"/>
                        <a:t>Ons</a:t>
                      </a:r>
                      <a:r>
                        <a:rPr lang="en-US" baseline="0" dirty="0" smtClean="0"/>
                        <a:t>, 25 % of JOR-ARs &amp; TXT-BKs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DISS-ONs</a:t>
                      </a:r>
                      <a:r>
                        <a:rPr lang="en-US" baseline="0" dirty="0" smtClean="0"/>
                        <a:t> share two bundles with JOR-ARs and four bundles with TXT-BKs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JOR-ARs</a:t>
                      </a:r>
                      <a:r>
                        <a:rPr lang="en-US" baseline="0" dirty="0" smtClean="0"/>
                        <a:t> &amp; TXT-BKs share 31 bundles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1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Structural classification </a:t>
            </a:r>
          </a:p>
          <a:p>
            <a:pPr algn="ctr"/>
            <a:r>
              <a:rPr lang="en-US" dirty="0" smtClean="0"/>
              <a:t>Phrasal categories </a:t>
            </a:r>
          </a:p>
          <a:p>
            <a:pPr algn="ctr"/>
            <a:r>
              <a:rPr lang="en-US" sz="3200" dirty="0" smtClean="0"/>
              <a:t>Verbal categories </a:t>
            </a:r>
          </a:p>
          <a:p>
            <a:pPr lvl="5"/>
            <a:r>
              <a:rPr lang="en-US" sz="3200" dirty="0" smtClean="0"/>
              <a:t>   Others </a:t>
            </a:r>
          </a:p>
          <a:p>
            <a:pPr algn="ctr"/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16177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296408"/>
              </p:ext>
            </p:extLst>
          </p:nvPr>
        </p:nvGraphicFramePr>
        <p:xfrm>
          <a:off x="457200" y="304800"/>
          <a:ext cx="8382000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5934559" imgH="7932634" progId="Word.Document.12">
                  <p:embed/>
                </p:oleObj>
              </mc:Choice>
              <mc:Fallback>
                <p:oleObj name="Document" r:id="rId3" imgW="5934559" imgH="793263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04800"/>
                        <a:ext cx="8382000" cy="632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823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these structural differences significant?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Chi-square </a:t>
            </a:r>
            <a:r>
              <a:rPr lang="en-US" dirty="0"/>
              <a:t>test </a:t>
            </a:r>
            <a:r>
              <a:rPr lang="en-US" dirty="0" smtClean="0"/>
              <a:t>demonstrates </a:t>
            </a:r>
            <a:r>
              <a:rPr lang="en-US" dirty="0"/>
              <a:t>that there is a significant difference in the structural distribution of lexical bundle tokens between DISS-ONs, JOL-ARs and </a:t>
            </a:r>
            <a:r>
              <a:rPr lang="en-US" dirty="0" smtClean="0"/>
              <a:t>TXT-BKs (</a:t>
            </a:r>
            <a:r>
              <a:rPr lang="en-US" b="1" dirty="0"/>
              <a:t>χ</a:t>
            </a:r>
            <a:r>
              <a:rPr lang="en-US" b="1" baseline="30000" dirty="0"/>
              <a:t>2  </a:t>
            </a:r>
            <a:r>
              <a:rPr lang="en-US" b="1" dirty="0"/>
              <a:t>= 530 </a:t>
            </a:r>
            <a:r>
              <a:rPr lang="en-US" b="1" dirty="0" err="1"/>
              <a:t>df</a:t>
            </a:r>
            <a:r>
              <a:rPr lang="en-US" b="1" dirty="0"/>
              <a:t> = 6, p &lt;.0001 Cramer’s </a:t>
            </a:r>
            <a:r>
              <a:rPr lang="en-US" b="1" dirty="0" smtClean="0"/>
              <a:t>V=0.1284). </a:t>
            </a:r>
          </a:p>
          <a:p>
            <a:pPr marL="0" indent="0">
              <a:buNone/>
            </a:pPr>
            <a:r>
              <a:rPr lang="en-US" dirty="0"/>
              <a:t>Another Chi-square </a:t>
            </a:r>
            <a:r>
              <a:rPr lang="en-US" dirty="0" smtClean="0"/>
              <a:t>shows that there is no </a:t>
            </a:r>
            <a:r>
              <a:rPr lang="en-US" dirty="0"/>
              <a:t>significant difference in terms of the structural distribution of bundles (types) across the three groups of mathematics writers </a:t>
            </a:r>
            <a:r>
              <a:rPr lang="en-US" b="1" dirty="0"/>
              <a:t>(χ</a:t>
            </a:r>
            <a:r>
              <a:rPr lang="en-US" b="1" baseline="30000" dirty="0"/>
              <a:t>2 </a:t>
            </a:r>
            <a:r>
              <a:rPr lang="en-US" b="1" i="1" dirty="0"/>
              <a:t>=</a:t>
            </a:r>
            <a:r>
              <a:rPr lang="en-US" b="1" dirty="0"/>
              <a:t> 12.33, </a:t>
            </a:r>
            <a:r>
              <a:rPr lang="en-US" b="1" dirty="0" err="1"/>
              <a:t>df</a:t>
            </a:r>
            <a:r>
              <a:rPr lang="en-US" b="1" dirty="0"/>
              <a:t>=6, p˃0.05, Cramer’s V=</a:t>
            </a:r>
            <a:r>
              <a:rPr lang="en-US" dirty="0"/>
              <a:t> </a:t>
            </a:r>
            <a:r>
              <a:rPr lang="en-US" b="1" dirty="0"/>
              <a:t>0.1456).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8674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59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differences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Hyland’s (2008b) classification of bundles: </a:t>
            </a:r>
          </a:p>
          <a:p>
            <a:r>
              <a:rPr lang="en-US" dirty="0" smtClean="0"/>
              <a:t>Research-oriented </a:t>
            </a:r>
          </a:p>
          <a:p>
            <a:r>
              <a:rPr lang="en-US" dirty="0" smtClean="0"/>
              <a:t>Text-oriented </a:t>
            </a:r>
          </a:p>
          <a:p>
            <a:r>
              <a:rPr lang="en-US" dirty="0" smtClean="0"/>
              <a:t>Participant-oriented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8674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83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functions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8674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7848600" cy="236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2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How significant are the functional differences?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Chi-square test shows that there are significant differences in the distribution of bundle </a:t>
            </a:r>
            <a:r>
              <a:rPr lang="en-US" dirty="0" smtClean="0"/>
              <a:t>(types) (</a:t>
            </a:r>
            <a:r>
              <a:rPr lang="en-US" b="1" dirty="0"/>
              <a:t>χ</a:t>
            </a:r>
            <a:r>
              <a:rPr lang="en-US" b="1" baseline="30000" dirty="0"/>
              <a:t>2  </a:t>
            </a:r>
            <a:r>
              <a:rPr lang="en-US" b="1" dirty="0"/>
              <a:t>= 562 </a:t>
            </a:r>
            <a:r>
              <a:rPr lang="en-US" b="1" dirty="0" err="1"/>
              <a:t>df</a:t>
            </a:r>
            <a:r>
              <a:rPr lang="en-US" b="1" dirty="0"/>
              <a:t> = 4, p &lt;.0001 Cramer’s </a:t>
            </a:r>
            <a:r>
              <a:rPr lang="en-US" b="1" dirty="0" smtClean="0"/>
              <a:t>V=0.1322) </a:t>
            </a:r>
            <a:r>
              <a:rPr lang="en-US" dirty="0" smtClean="0"/>
              <a:t>&amp; bundle tokens (</a:t>
            </a:r>
            <a:r>
              <a:rPr lang="en-US" b="1" dirty="0"/>
              <a:t>χ</a:t>
            </a:r>
            <a:r>
              <a:rPr lang="en-US" b="1" baseline="30000" dirty="0"/>
              <a:t>2  </a:t>
            </a:r>
            <a:r>
              <a:rPr lang="en-US" b="1" dirty="0"/>
              <a:t>= 562 </a:t>
            </a:r>
            <a:r>
              <a:rPr lang="en-US" b="1" dirty="0" err="1"/>
              <a:t>df</a:t>
            </a:r>
            <a:r>
              <a:rPr lang="en-US" b="1" dirty="0"/>
              <a:t> = 4, p &lt;.0001 Cramer’s </a:t>
            </a:r>
            <a:r>
              <a:rPr lang="en-US" b="1" dirty="0" smtClean="0"/>
              <a:t>V=0.1322) </a:t>
            </a:r>
            <a:r>
              <a:rPr lang="en-US" dirty="0" smtClean="0"/>
              <a:t>between </a:t>
            </a:r>
            <a:r>
              <a:rPr lang="en-US" dirty="0"/>
              <a:t>the three mathematics writing groups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8674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832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lexical bundle?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Lexical bundles are “sequences of word forms that commonly go together in natural discourse” (</a:t>
            </a:r>
            <a:r>
              <a:rPr lang="en-US" dirty="0" err="1" smtClean="0"/>
              <a:t>Biber</a:t>
            </a:r>
            <a:r>
              <a:rPr lang="en-US" dirty="0" smtClean="0"/>
              <a:t> et al., 1999: ch.13)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097" y="5867400"/>
            <a:ext cx="480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6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final remarks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paucity of recurrent academic clusters in the writings of student mathematicians confirms a pattern in some previous research, suggesting that nonnative speakers and novice writers tap into a restricted set of highly frequent and less varied multiword strings (</a:t>
            </a:r>
            <a:r>
              <a:rPr lang="en-US" dirty="0" err="1"/>
              <a:t>Ädel</a:t>
            </a:r>
            <a:r>
              <a:rPr lang="en-US" dirty="0"/>
              <a:t> &amp; </a:t>
            </a:r>
            <a:r>
              <a:rPr lang="en-US" dirty="0" err="1"/>
              <a:t>Erman</a:t>
            </a:r>
            <a:r>
              <a:rPr lang="en-US" dirty="0"/>
              <a:t>, 2012; Chen &amp; Baker, 2010; Cortes, 2004)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8674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6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&amp; final remarks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proportion of bundles that student mathematician shares with expert writers is congruent with a similar proportion reported by Hyland (2008a</a:t>
            </a:r>
            <a:r>
              <a:rPr lang="en-US" dirty="0" smtClean="0"/>
              <a:t>). </a:t>
            </a:r>
            <a:r>
              <a:rPr lang="en-US" dirty="0"/>
              <a:t>Pan et al. (2016) pointed out that a total of 24 bundles occurred in the two corpora they investigated, representing 43 % of the non-native corpus and 34 % of the native corpus. </a:t>
            </a:r>
            <a:r>
              <a:rPr lang="en-US" dirty="0" err="1"/>
              <a:t>Ädel</a:t>
            </a:r>
            <a:r>
              <a:rPr lang="en-US" dirty="0"/>
              <a:t> and </a:t>
            </a:r>
            <a:r>
              <a:rPr lang="en-US" dirty="0" err="1"/>
              <a:t>Erman</a:t>
            </a:r>
            <a:r>
              <a:rPr lang="en-US" dirty="0"/>
              <a:t> (2012) found that 22 % of bundles are shared by native and nonnative linguistics groups, whereas Chen and Baker (2010) reported a much less proportion at 16%. Cortes (2004) points out that lexical bundles used by accomplished authors in history and biology are scarcely, if ever, employed by student writers in these two distinct disciplines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8674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5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&amp; final remarks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Structural comparisons reveal that each group prioritizes certain forms in a way that is distinct from the others. Texts produced by the students are marked by the extensive use of bundles comprising nominal and prepositional phrases, a pattern typical of mature disciplinary writers (</a:t>
            </a:r>
            <a:r>
              <a:rPr lang="en-US" dirty="0" err="1"/>
              <a:t>Biber</a:t>
            </a:r>
            <a:r>
              <a:rPr lang="en-US" dirty="0"/>
              <a:t> et al., 2004; Liu, 2012; Pan et al., 2016). Authors of mathematical textbooks exhibit a clear preference for bundles incorporating verb-based constructions, some of which are near-complete units (e.g. </a:t>
            </a:r>
            <a:r>
              <a:rPr lang="en-US" i="1" dirty="0"/>
              <a:t>we must show that, we obtain the following)</a:t>
            </a:r>
            <a:r>
              <a:rPr lang="en-US" dirty="0"/>
              <a:t>, but some others are merely clausal fragments (e.g., </a:t>
            </a:r>
            <a:r>
              <a:rPr lang="en-US" i="1" dirty="0"/>
              <a:t>is the set of, does not depend on)</a:t>
            </a:r>
            <a:r>
              <a:rPr lang="en-US" dirty="0"/>
              <a:t>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8674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3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Pedagogical implications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Form- focused and function-focused intervention</a:t>
            </a:r>
          </a:p>
          <a:p>
            <a:r>
              <a:rPr lang="en-US" dirty="0" smtClean="0"/>
              <a:t>Attention-drawing techniques such as highlighting, underlining … etc. </a:t>
            </a:r>
          </a:p>
          <a:p>
            <a:r>
              <a:rPr lang="en-US" dirty="0" smtClean="0"/>
              <a:t>Corpus-extracted examples as models to emulate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8674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0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for future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Create a fully developed functional framework for lexical bundles in mathematics</a:t>
            </a:r>
          </a:p>
          <a:p>
            <a:r>
              <a:rPr lang="en-US" dirty="0" smtClean="0"/>
              <a:t>Explore lexical bundles use in classroom contexts (e.g., student-teacher interaction)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5490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 smtClean="0"/>
              <a:t>THANKS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7826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on LBs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Spoken vs. written registers </a:t>
            </a:r>
            <a:r>
              <a:rPr lang="en-US" dirty="0"/>
              <a:t>(</a:t>
            </a:r>
            <a:r>
              <a:rPr lang="en-US" dirty="0" err="1"/>
              <a:t>Biber</a:t>
            </a:r>
            <a:r>
              <a:rPr lang="en-US" dirty="0"/>
              <a:t>, Johansson, Leech, Conrad, &amp; </a:t>
            </a:r>
            <a:r>
              <a:rPr lang="en-US" dirty="0" err="1"/>
              <a:t>Finegan</a:t>
            </a:r>
            <a:r>
              <a:rPr lang="en-US" dirty="0"/>
              <a:t>, 1999; Simpson-Vlach &amp; Ellis, 2010</a:t>
            </a:r>
            <a:r>
              <a:rPr lang="en-US" dirty="0" smtClean="0"/>
              <a:t>)</a:t>
            </a:r>
          </a:p>
          <a:p>
            <a:r>
              <a:rPr lang="en-US" dirty="0"/>
              <a:t>academic versus non-academic registers (</a:t>
            </a:r>
            <a:r>
              <a:rPr lang="en-US" dirty="0" err="1"/>
              <a:t>Biber</a:t>
            </a:r>
            <a:r>
              <a:rPr lang="en-US" dirty="0"/>
              <a:t> &amp; Barbieri, 2007</a:t>
            </a:r>
            <a:r>
              <a:rPr lang="en-US" dirty="0" smtClean="0"/>
              <a:t>)</a:t>
            </a:r>
          </a:p>
          <a:p>
            <a:r>
              <a:rPr lang="en-US" dirty="0"/>
              <a:t>classroom teaching and instructional textbooks (</a:t>
            </a:r>
            <a:r>
              <a:rPr lang="en-US" dirty="0" err="1"/>
              <a:t>Biber</a:t>
            </a:r>
            <a:r>
              <a:rPr lang="en-US" dirty="0"/>
              <a:t> et al., 2004)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8674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3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range of disciplines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electrical </a:t>
            </a:r>
            <a:r>
              <a:rPr lang="en-US" dirty="0"/>
              <a:t>engineering, business studies, applied linguistics, and biology (Hyland, 2008a, 2008b</a:t>
            </a:r>
            <a:r>
              <a:rPr lang="en-US" dirty="0" smtClean="0"/>
              <a:t>)</a:t>
            </a:r>
          </a:p>
          <a:p>
            <a:r>
              <a:rPr lang="en-US" dirty="0"/>
              <a:t>anthropology, economics, politics and sociology (</a:t>
            </a:r>
            <a:r>
              <a:rPr lang="en-US" dirty="0" err="1"/>
              <a:t>Durrant</a:t>
            </a:r>
            <a:r>
              <a:rPr lang="en-US" dirty="0"/>
              <a:t> &amp; Mathews-</a:t>
            </a:r>
            <a:r>
              <a:rPr lang="en-US" dirty="0" err="1"/>
              <a:t>Aydınlı</a:t>
            </a:r>
            <a:r>
              <a:rPr lang="en-US" dirty="0"/>
              <a:t>, 2011</a:t>
            </a:r>
            <a:r>
              <a:rPr lang="en-US" dirty="0" smtClean="0"/>
              <a:t>)</a:t>
            </a:r>
          </a:p>
          <a:p>
            <a:r>
              <a:rPr lang="en-US" dirty="0"/>
              <a:t>business and engineering, arts and humanities, life, physical and social sciences (Chen &amp; Baker, 2010</a:t>
            </a:r>
            <a:r>
              <a:rPr lang="en-US" dirty="0" smtClean="0"/>
              <a:t>)</a:t>
            </a:r>
          </a:p>
          <a:p>
            <a:r>
              <a:rPr lang="en-US" dirty="0"/>
              <a:t>information science, business management, urology, hematology, oncology, food technology and earth sciences (Pérez-</a:t>
            </a:r>
            <a:r>
              <a:rPr lang="en-US" dirty="0" err="1"/>
              <a:t>Llantada</a:t>
            </a:r>
            <a:r>
              <a:rPr lang="en-US" dirty="0"/>
              <a:t>, 2014)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8674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64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 bound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law (Breeze, 2013</a:t>
            </a:r>
            <a:r>
              <a:rPr lang="en-US" dirty="0" smtClean="0"/>
              <a:t>)</a:t>
            </a:r>
          </a:p>
          <a:p>
            <a:r>
              <a:rPr lang="en-US" dirty="0"/>
              <a:t>pharmacy (Grabowski, 2015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telecommunications (Pan et al., 2016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linguistics </a:t>
            </a:r>
            <a:r>
              <a:rPr lang="en-US" dirty="0"/>
              <a:t>(</a:t>
            </a:r>
            <a:r>
              <a:rPr lang="en-US" dirty="0" err="1"/>
              <a:t>Ädel</a:t>
            </a:r>
            <a:r>
              <a:rPr lang="en-US" dirty="0"/>
              <a:t> &amp; </a:t>
            </a:r>
            <a:r>
              <a:rPr lang="en-US" dirty="0" err="1"/>
              <a:t>Erman</a:t>
            </a:r>
            <a:r>
              <a:rPr lang="en-US" dirty="0"/>
              <a:t>, 2012; Qin, 2014)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8674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mathematics &amp; lexical bundle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Lexical bundles used by math teachers and students. </a:t>
            </a:r>
            <a:r>
              <a:rPr lang="en-US" dirty="0" err="1" smtClean="0"/>
              <a:t>Herbel-Eisenmann</a:t>
            </a:r>
            <a:r>
              <a:rPr lang="en-US" dirty="0"/>
              <a:t>, Wagner and Cortes, (2010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Lexical bundles by journal contributors (Cunningham, 2017</a:t>
            </a:r>
            <a:r>
              <a:rPr lang="en-US" dirty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8674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79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 overlooked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Multi-semiotic nature of math discourse (</a:t>
            </a:r>
            <a:r>
              <a:rPr lang="en-US" dirty="0"/>
              <a:t>Huang &amp; </a:t>
            </a:r>
            <a:r>
              <a:rPr lang="en-US" dirty="0" err="1"/>
              <a:t>Normandia</a:t>
            </a:r>
            <a:r>
              <a:rPr lang="en-US" dirty="0"/>
              <a:t>, 2007; O’Halloran, 2005; </a:t>
            </a:r>
            <a:r>
              <a:rPr lang="en-US" dirty="0" err="1"/>
              <a:t>Schleppegrell</a:t>
            </a:r>
            <a:r>
              <a:rPr lang="en-US" dirty="0"/>
              <a:t>, 2007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Least language-dependent discipline </a:t>
            </a:r>
          </a:p>
          <a:p>
            <a:r>
              <a:rPr lang="en-US" dirty="0" smtClean="0"/>
              <a:t>grammatical </a:t>
            </a:r>
            <a:r>
              <a:rPr lang="en-US" dirty="0"/>
              <a:t>patterns characteristic of math discourse </a:t>
            </a:r>
            <a:r>
              <a:rPr lang="en-US" dirty="0" smtClean="0"/>
              <a:t>such as </a:t>
            </a:r>
            <a:r>
              <a:rPr lang="en-US" i="1" dirty="0" smtClean="0"/>
              <a:t>assume, product, set, elements 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8674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0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What are the most frequent, broadly spread lexical bundles used by accomplished and novice writers in the domain of mathematics? </a:t>
            </a:r>
          </a:p>
          <a:p>
            <a:pPr lvl="0"/>
            <a:r>
              <a:rPr lang="en-US" dirty="0"/>
              <a:t>Which bundles have the tendency to transcend register boundaries? Which bundles are register-specific?</a:t>
            </a:r>
          </a:p>
          <a:p>
            <a:pPr lvl="0"/>
            <a:r>
              <a:rPr lang="en-US" dirty="0"/>
              <a:t>To what extent do these bundles differ structurally and functionally across the three groups of mathematics writers?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867400"/>
            <a:ext cx="518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51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Corpus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part 1: dissertations                Part 2: textbooks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part 3: journal articles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699753"/>
              </p:ext>
            </p:extLst>
          </p:nvPr>
        </p:nvGraphicFramePr>
        <p:xfrm>
          <a:off x="609600" y="4572000"/>
          <a:ext cx="8000999" cy="160341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068876"/>
                <a:gridCol w="1017740"/>
                <a:gridCol w="1691013"/>
                <a:gridCol w="2223370"/>
              </a:tblGrid>
              <a:tr h="315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Corpus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#texts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Tokens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Types (distinct words)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5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Dissertations (DISS-ONs)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672,878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17,381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5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Journal Articles (JOL-ARs)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670,186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18,139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15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Textbooks sections (TXT-BKs)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671,279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23,584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2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2,014,343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59,104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2895600" y="2133600"/>
            <a:ext cx="1981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76800" y="2133600"/>
            <a:ext cx="1905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76800" y="2133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73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1138</Words>
  <Application>Microsoft Office PowerPoint</Application>
  <PresentationFormat>On-screen Show (4:3)</PresentationFormat>
  <Paragraphs>133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Document</vt:lpstr>
      <vt:lpstr>If and only if…: a corpus-based investigation of lexical bundles use by expert and novice mathematics writers </vt:lpstr>
      <vt:lpstr>What is a lexical bundle? </vt:lpstr>
      <vt:lpstr>Research on LBs </vt:lpstr>
      <vt:lpstr>Broad range of disciplines </vt:lpstr>
      <vt:lpstr>Discipline bound </vt:lpstr>
      <vt:lpstr>mathematics &amp; lexical bundle research </vt:lpstr>
      <vt:lpstr>mathematics overlooked</vt:lpstr>
      <vt:lpstr>Research questions </vt:lpstr>
      <vt:lpstr>        Methodology </vt:lpstr>
      <vt:lpstr>Criteria for bundle identification</vt:lpstr>
      <vt:lpstr>Data refinement </vt:lpstr>
      <vt:lpstr>Analytical procedures </vt:lpstr>
      <vt:lpstr>Results</vt:lpstr>
      <vt:lpstr>PowerPoint Presentation</vt:lpstr>
      <vt:lpstr>PowerPoint Presentation</vt:lpstr>
      <vt:lpstr>Are these structural differences significant? </vt:lpstr>
      <vt:lpstr>Functional differences </vt:lpstr>
      <vt:lpstr>distribution of functions </vt:lpstr>
      <vt:lpstr>How significant are the functional differences? </vt:lpstr>
      <vt:lpstr>discussion and final remarks </vt:lpstr>
      <vt:lpstr>Discussion &amp; final remarks </vt:lpstr>
      <vt:lpstr>Discussion &amp; final remarks </vt:lpstr>
      <vt:lpstr>Pedagogical implications </vt:lpstr>
      <vt:lpstr>Direction for future research </vt:lpstr>
      <vt:lpstr>PowerPoint Presentation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and only if…: a corpus-based investigation of lexical bundles use by expert and novice mathematics writers </dc:title>
  <dc:creator>User</dc:creator>
  <cp:lastModifiedBy>User</cp:lastModifiedBy>
  <cp:revision>23</cp:revision>
  <dcterms:created xsi:type="dcterms:W3CDTF">2017-07-20T19:26:29Z</dcterms:created>
  <dcterms:modified xsi:type="dcterms:W3CDTF">2017-07-24T19:57:57Z</dcterms:modified>
</cp:coreProperties>
</file>