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4"/>
  </p:sldMasterIdLst>
  <p:notesMasterIdLst>
    <p:notesMasterId r:id="rId15"/>
  </p:notesMasterIdLst>
  <p:sldIdLst>
    <p:sldId id="256" r:id="rId5"/>
    <p:sldId id="259" r:id="rId6"/>
    <p:sldId id="260" r:id="rId7"/>
    <p:sldId id="261" r:id="rId8"/>
    <p:sldId id="262" r:id="rId9"/>
    <p:sldId id="264" r:id="rId10"/>
    <p:sldId id="266" r:id="rId11"/>
    <p:sldId id="267" r:id="rId12"/>
    <p:sldId id="257" r:id="rId13"/>
    <p:sldId id="26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C9C9E03-8B88-4F3D-991E-E9EC18840789}" type="datetimeFigureOut">
              <a:rPr lang="ar-SA" smtClean="0"/>
              <a:pPr/>
              <a:t>26/12/39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B641CF-2DA8-4B1E-9430-F81DF713C6F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823992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641CF-2DA8-4B1E-9430-F81DF713C6FC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0749945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641CF-2DA8-4B1E-9430-F81DF713C6FC}" type="slidenum">
              <a:rPr lang="ar-SA" smtClean="0"/>
              <a:pPr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922664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641CF-2DA8-4B1E-9430-F81DF713C6FC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70959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641CF-2DA8-4B1E-9430-F81DF713C6FC}" type="slidenum">
              <a:rPr lang="ar-SA" smtClean="0"/>
              <a:pPr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650889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641CF-2DA8-4B1E-9430-F81DF713C6FC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440387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641CF-2DA8-4B1E-9430-F81DF713C6FC}" type="slidenum">
              <a:rPr lang="ar-SA" smtClean="0"/>
              <a:pPr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451281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641CF-2DA8-4B1E-9430-F81DF713C6FC}" type="slidenum">
              <a:rPr lang="ar-SA" smtClean="0"/>
              <a:pPr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80681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641CF-2DA8-4B1E-9430-F81DF713C6FC}" type="slidenum">
              <a:rPr lang="ar-SA" smtClean="0"/>
              <a:pPr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671131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641CF-2DA8-4B1E-9430-F81DF713C6FC}" type="slidenum">
              <a:rPr lang="ar-SA" smtClean="0"/>
              <a:pPr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488319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641CF-2DA8-4B1E-9430-F81DF713C6FC}" type="slidenum">
              <a:rPr lang="ar-SA" smtClean="0"/>
              <a:pPr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96940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pPr>
              <a:defRPr/>
            </a:pPr>
            <a:fld id="{D414EA93-A53E-4F7F-B318-9953BB32E7A0}" type="datetimeFigureOut">
              <a:rPr lang="en-US" smtClean="0"/>
              <a:pPr>
                <a:defRPr/>
              </a:pPr>
              <a:t>9/6/2018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pPr>
              <a:defRPr/>
            </a:pPr>
            <a:fld id="{DD1E7249-D281-41D8-81F6-90953C8ED0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4C1B03-FB1C-4AFA-9CD7-6352FD6B83C7}" type="datetimeFigureOut">
              <a:rPr lang="en-US" smtClean="0"/>
              <a:pPr>
                <a:defRPr/>
              </a:pPr>
              <a:t>9/6/2018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7C0170-209B-4FAC-8168-2D0D3B57CC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1511A5-8352-4655-BCEF-C0280CC51F81}" type="datetimeFigureOut">
              <a:rPr lang="en-US" smtClean="0"/>
              <a:pPr>
                <a:defRPr/>
              </a:pPr>
              <a:t>9/6/2018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2C56C-DB7C-4DB5-B364-10080BCEB7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5E6FAC-2B7D-40E6-8AC9-282443B197BB}" type="datetimeFigureOut">
              <a:rPr lang="en-US" smtClean="0"/>
              <a:pPr>
                <a:defRPr/>
              </a:pPr>
              <a:t>9/6/2018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65073-C0D7-481B-8E13-E0A61B1BFB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B9D2BA-AD25-4E6D-BC6F-A64AFB57B305}" type="datetimeFigureOut">
              <a:rPr lang="en-US" smtClean="0"/>
              <a:pPr>
                <a:defRPr/>
              </a:pPr>
              <a:t>9/6/2018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0A862C-3EA4-49B1-92E4-5B0D6AB3B7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D5CEF-D63A-4A1F-97E1-9D10BD024982}" type="datetimeFigureOut">
              <a:rPr lang="en-US" smtClean="0"/>
              <a:pPr>
                <a:defRPr/>
              </a:pPr>
              <a:t>9/6/2018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1D28D-C0BD-492D-81E7-2601604DDE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6672A4-00C6-479E-83E3-8CA4E4FB1315}" type="datetimeFigureOut">
              <a:rPr lang="en-US" smtClean="0"/>
              <a:pPr>
                <a:defRPr/>
              </a:pPr>
              <a:t>9/6/2018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9CBA3-FCAF-4363-A4AD-0E0C640440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73BF03-3989-425D-9450-226878637082}" type="datetimeFigureOut">
              <a:rPr lang="en-US" smtClean="0"/>
              <a:pPr>
                <a:defRPr/>
              </a:pPr>
              <a:t>9/6/2018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A7130-3E9A-410E-A417-550BD5299B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97A9C2-FB61-41DE-BB44-DB8CBEEEF8A8}" type="datetimeFigureOut">
              <a:rPr lang="en-US" smtClean="0"/>
              <a:pPr>
                <a:defRPr/>
              </a:pPr>
              <a:t>9/6/2018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8EAC3-B4D1-4CC3-9F37-F92C610AB8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4925D6-6FB0-43C4-862C-000419C48F78}" type="datetimeFigureOut">
              <a:rPr lang="en-US" smtClean="0"/>
              <a:pPr>
                <a:defRPr/>
              </a:pPr>
              <a:t>9/6/2018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54F080-1F94-4257-9347-1439FF4264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2FAF61-9E20-4D7B-8690-003238C90F93}" type="datetimeFigureOut">
              <a:rPr lang="en-US" smtClean="0"/>
              <a:pPr>
                <a:defRPr/>
              </a:pPr>
              <a:t>9/6/2018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4B3EB8-0D52-4A55-8494-D8E76B6854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95925B3-D0B9-47D6-B30C-AF878E7D55D2}" type="datetimeFigureOut">
              <a:rPr lang="en-US" smtClean="0"/>
              <a:pPr>
                <a:defRPr/>
              </a:pPr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E6A1090-D3E7-43AB-877A-11A42BA065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defTabSz="914400" rtl="1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r" defTabSz="914400" rtl="1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Introduction TO Network Operating System</a:t>
            </a:r>
            <a:endParaRPr lang="en-US" dirty="0"/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467600" cy="50323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Segoe" pitchFamily="34" charset="0"/>
              </a:rPr>
              <a:t>Examples of Server Operating System</a:t>
            </a:r>
            <a:endParaRPr lang="en-US" sz="2800" dirty="0"/>
          </a:p>
        </p:txBody>
      </p:sp>
      <p:sp>
        <p:nvSpPr>
          <p:cNvPr id="1843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FreeBSD an open source OS that can handle up to 4 processers.</a:t>
            </a:r>
          </a:p>
          <a:p>
            <a:pPr algn="l" rtl="0" eaLnBrk="1" hangingPunct="1"/>
            <a:r>
              <a:rPr lang="en-US" dirty="0" smtClean="0"/>
              <a:t>Linux </a:t>
            </a:r>
            <a:r>
              <a:rPr lang="en-US" dirty="0" err="1" smtClean="0"/>
              <a:t>RedHat</a:t>
            </a:r>
            <a:r>
              <a:rPr lang="en-US" dirty="0" smtClean="0"/>
              <a:t> an open source OS than can handle up to 32 processers. </a:t>
            </a: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latin typeface="Segoe" pitchFamily="34" charset="0"/>
              </a:rPr>
              <a:t>What is a Network?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1700" dirty="0" smtClean="0"/>
              <a:t>A network is a group of computers connected to each other to share information.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1700" dirty="0" smtClean="0"/>
              <a:t>Networks help businesses work smarter by allowing them to: 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sz="1700" dirty="0" smtClean="0"/>
          </a:p>
          <a:p>
            <a:pPr marL="338138" lvl="1" indent="-223838" algn="l" rtl="0" eaLnBrk="1" fontAlgn="auto" hangingPunct="1">
              <a:spcAft>
                <a:spcPts val="0"/>
              </a:spcAft>
              <a:buFont typeface="Times" pitchFamily="18" charset="0"/>
              <a:buAutoNum type="arabicPeriod"/>
              <a:defRPr/>
            </a:pPr>
            <a:r>
              <a:rPr lang="en-US" sz="1700" b="1" dirty="0" smtClean="0"/>
              <a:t>Share and protect resources.</a:t>
            </a: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Networks centralize data so it can be shared with appropriate people while preventing access from unauthorized users. In addition, data can be backed up to protect against loss.</a:t>
            </a:r>
          </a:p>
          <a:p>
            <a:pPr marL="338138" lvl="1" indent="-223838" algn="l" rtl="0" eaLnBrk="1" fontAlgn="auto" hangingPunct="1">
              <a:spcAft>
                <a:spcPts val="0"/>
              </a:spcAft>
              <a:buFont typeface="Times" pitchFamily="18" charset="0"/>
              <a:buAutoNum type="arabicPeriod"/>
              <a:defRPr/>
            </a:pPr>
            <a:endParaRPr lang="en-US" sz="1700" dirty="0" smtClean="0"/>
          </a:p>
          <a:p>
            <a:pPr marL="338138" lvl="1" indent="-223838" algn="l" rtl="0" eaLnBrk="1" fontAlgn="auto" hangingPunct="1">
              <a:spcAft>
                <a:spcPts val="0"/>
              </a:spcAft>
              <a:buFont typeface="Times" pitchFamily="18" charset="0"/>
              <a:buAutoNum type="arabicPeriod"/>
              <a:defRPr/>
            </a:pPr>
            <a:r>
              <a:rPr lang="en-US" sz="1700" b="1" dirty="0" smtClean="0"/>
              <a:t>Improve efficiency.</a:t>
            </a: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Employees are more efficient when important files, computer programs, and Internet access are available to them all the time.</a:t>
            </a:r>
            <a:br>
              <a:rPr lang="en-US" sz="1700" dirty="0" smtClean="0"/>
            </a:b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A network with remote access capability enables employees to access e-mail and other information quickly and easily whether they're in the office or on the road.*</a:t>
            </a:r>
          </a:p>
          <a:p>
            <a:pPr marL="338138" lvl="1" indent="-223838" algn="l" rtl="0" eaLnBrk="1" fontAlgn="auto" hangingPunct="1">
              <a:spcAft>
                <a:spcPts val="0"/>
              </a:spcAft>
              <a:buFont typeface="Times" pitchFamily="18" charset="0"/>
              <a:buAutoNum type="arabicPeriod"/>
              <a:defRPr/>
            </a:pPr>
            <a:endParaRPr lang="en-US" sz="1700" dirty="0" smtClean="0"/>
          </a:p>
          <a:p>
            <a:pPr marL="338138" lvl="1" indent="-223838" algn="l" rtl="0" eaLnBrk="1" fontAlgn="auto" hangingPunct="1">
              <a:spcAft>
                <a:spcPts val="0"/>
              </a:spcAft>
              <a:buFont typeface="Times" pitchFamily="18" charset="0"/>
              <a:buAutoNum type="arabicPeriod"/>
              <a:defRPr/>
            </a:pPr>
            <a:r>
              <a:rPr lang="en-US" sz="1700" b="1" dirty="0" smtClean="0"/>
              <a:t>Reduce costs.</a:t>
            </a:r>
            <a:r>
              <a:rPr lang="en-US" sz="1700" dirty="0" smtClean="0"/>
              <a:t/>
            </a:r>
            <a:br>
              <a:rPr lang="en-US" sz="1700" dirty="0" smtClean="0"/>
            </a:br>
            <a:r>
              <a:rPr lang="en-US" sz="1700" dirty="0" smtClean="0"/>
              <a:t>Networks allow many users to access one device or service, eliminating the need for extra printers, modems, and Internet accounts. </a:t>
            </a:r>
          </a:p>
          <a:p>
            <a:pPr marL="338138" lvl="1" indent="-223838" algn="l" rtl="0" eaLnBrk="1" fontAlgn="auto" hangingPunct="1">
              <a:spcAft>
                <a:spcPts val="0"/>
              </a:spcAft>
              <a:buFont typeface="Times" pitchFamily="18" charset="0"/>
              <a:buAutoNum type="arabicPeriod"/>
              <a:defRPr/>
            </a:pPr>
            <a:endParaRPr lang="en-US" sz="1700" dirty="0" smtClean="0"/>
          </a:p>
          <a:p>
            <a:pPr marL="338138" lvl="1" indent="-223838" algn="l" rtl="0">
              <a:buFont typeface="Times" pitchFamily="18" charset="0"/>
              <a:buAutoNum type="arabicPeriod"/>
              <a:defRPr/>
            </a:pPr>
            <a:r>
              <a:rPr lang="en-US" sz="1700" b="1" dirty="0"/>
              <a:t>Centralized Administration and Support:</a:t>
            </a:r>
            <a:r>
              <a:rPr lang="en-US" sz="1700" dirty="0"/>
              <a:t> </a:t>
            </a:r>
            <a:endParaRPr lang="en-US" sz="1700" dirty="0" smtClean="0"/>
          </a:p>
          <a:p>
            <a:pPr marL="297180" lvl="2" indent="0" algn="l" rtl="0">
              <a:buNone/>
              <a:defRPr/>
            </a:pPr>
            <a:r>
              <a:rPr lang="en-US" sz="1600" dirty="0" smtClean="0"/>
              <a:t>the </a:t>
            </a:r>
            <a:r>
              <a:rPr lang="en-US" sz="1600" dirty="0"/>
              <a:t>network administrator (Administrator) can any device associated with the management of the network from a single location.</a:t>
            </a:r>
          </a:p>
          <a:p>
            <a:pPr marL="338138" lvl="1" indent="-223838" algn="l" rtl="0" eaLnBrk="1" fontAlgn="auto" hangingPunct="1">
              <a:spcAft>
                <a:spcPts val="0"/>
              </a:spcAft>
              <a:buFont typeface="Times" pitchFamily="18" charset="0"/>
              <a:buAutoNum type="arabicPeriod"/>
              <a:defRPr/>
            </a:pPr>
            <a:endParaRPr lang="en-US" sz="1700" dirty="0" smtClean="0"/>
          </a:p>
          <a:p>
            <a:pPr marL="274320" indent="-274320" algn="l" rtl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latin typeface="Segoe" pitchFamily="34" charset="0"/>
              </a:rPr>
              <a:t>Types of Networks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4400" dirty="0" smtClean="0"/>
              <a:t>There are two main types of networks: </a:t>
            </a:r>
          </a:p>
          <a:p>
            <a:pPr lvl="1" algn="l" rtl="0" eaLnBrk="1" hangingPunct="1"/>
            <a:r>
              <a:rPr lang="en-US" sz="4000" dirty="0" smtClean="0"/>
              <a:t>Peer-to-peer networks </a:t>
            </a:r>
          </a:p>
          <a:p>
            <a:pPr lvl="1" algn="l" rtl="0" eaLnBrk="1" hangingPunct="1"/>
            <a:r>
              <a:rPr lang="en-US" sz="4000" dirty="0" smtClean="0"/>
              <a:t>client/server networks.</a:t>
            </a:r>
          </a:p>
          <a:p>
            <a:pPr algn="l" rtl="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latin typeface="Segoe" pitchFamily="34" charset="0"/>
              </a:rPr>
              <a:t>Peer-to-peer Networks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1700" b="1" dirty="0" smtClean="0"/>
              <a:t>Peer-to-peer Networks:</a:t>
            </a:r>
          </a:p>
          <a:p>
            <a:pPr marL="282575" lvl="1" indent="-168275" algn="l" rtl="0" eaLnBrk="1" hangingPunct="1">
              <a:buFontTx/>
              <a:buChar char="•"/>
            </a:pPr>
            <a:r>
              <a:rPr lang="en-US" sz="1700" dirty="0" smtClean="0"/>
              <a:t>Use cables to link together multiple computers and other devices such as printers and fax machines. </a:t>
            </a:r>
          </a:p>
          <a:p>
            <a:pPr marL="282575" lvl="1" indent="-168275" algn="l" rtl="0" eaLnBrk="1" hangingPunct="1">
              <a:buFontTx/>
              <a:buChar char="•"/>
            </a:pPr>
            <a:r>
              <a:rPr lang="en-US" sz="1700" dirty="0" smtClean="0"/>
              <a:t>Offer a simple, low-cost, easy solution for sharing files, printers, and other devices. </a:t>
            </a:r>
          </a:p>
          <a:p>
            <a:pPr marL="282575" lvl="1" indent="-168275" algn="l" rtl="0" eaLnBrk="1" hangingPunct="1">
              <a:buFontTx/>
              <a:buChar char="•"/>
            </a:pPr>
            <a:r>
              <a:rPr lang="en-US" sz="1700" dirty="0" smtClean="0"/>
              <a:t>Do have drawbacks: data may be lost if one computer crashes, or access to information may not always be available if the computer is turned off.</a:t>
            </a:r>
          </a:p>
          <a:p>
            <a:pPr marL="282575" lvl="1" indent="-168275" algn="l" rtl="0" eaLnBrk="1" hangingPunct="1">
              <a:buFontTx/>
              <a:buChar char="•"/>
            </a:pPr>
            <a:r>
              <a:rPr lang="en-US" sz="1700" dirty="0" smtClean="0"/>
              <a:t>Best for home &amp; small office use.</a:t>
            </a:r>
          </a:p>
          <a:p>
            <a:pPr algn="l" rtl="0" eaLnBrk="1" hangingPunct="1"/>
            <a:endParaRPr lang="en-US" dirty="0" smtClean="0"/>
          </a:p>
        </p:txBody>
      </p:sp>
      <p:pic>
        <p:nvPicPr>
          <p:cNvPr id="11268" name="Picture 9" descr="08_peertope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343400"/>
            <a:ext cx="4038600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latin typeface="Segoe" pitchFamily="34" charset="0"/>
              </a:rPr>
              <a:t>Client/server Networks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spcBef>
                <a:spcPct val="50000"/>
              </a:spcBef>
            </a:pPr>
            <a:r>
              <a:rPr lang="en-US" sz="1700" b="1" dirty="0" smtClean="0"/>
              <a:t>Client/server Networks: </a:t>
            </a:r>
          </a:p>
          <a:p>
            <a:pPr marL="282575" lvl="1" indent="-168275" algn="l" rtl="0" eaLnBrk="1" hangingPunct="1">
              <a:spcBef>
                <a:spcPct val="50000"/>
              </a:spcBef>
              <a:buFontTx/>
              <a:buChar char="•"/>
            </a:pPr>
            <a:r>
              <a:rPr lang="en-US" sz="1700" dirty="0" smtClean="0"/>
              <a:t>Use a single, specialized computer (the server) as the central hub.</a:t>
            </a:r>
          </a:p>
          <a:p>
            <a:pPr marL="282575" lvl="1" indent="-168275" algn="l" rtl="0" eaLnBrk="1" hangingPunct="1">
              <a:spcBef>
                <a:spcPct val="50000"/>
              </a:spcBef>
              <a:buFontTx/>
              <a:buChar char="•"/>
            </a:pPr>
            <a:r>
              <a:rPr lang="en-US" sz="1700" dirty="0" smtClean="0"/>
              <a:t>Connect individual desktop PCs, laptops, printers, or mobile devices.</a:t>
            </a:r>
          </a:p>
          <a:p>
            <a:pPr marL="282575" lvl="1" indent="-168275" algn="l" rtl="0" eaLnBrk="1" hangingPunct="1">
              <a:spcBef>
                <a:spcPct val="50000"/>
              </a:spcBef>
              <a:buFontTx/>
              <a:buChar char="•"/>
            </a:pPr>
            <a:r>
              <a:rPr lang="en-US" sz="1700" dirty="0" smtClean="0"/>
              <a:t>Allow users to be more productive because they can share files, business applications, Internet access, and equipment. </a:t>
            </a:r>
          </a:p>
          <a:p>
            <a:pPr marL="282575" lvl="1" indent="-168275" algn="l" rtl="0" eaLnBrk="1" hangingPunct="1">
              <a:spcBef>
                <a:spcPct val="50000"/>
              </a:spcBef>
              <a:buFontTx/>
              <a:buChar char="•"/>
            </a:pPr>
            <a:r>
              <a:rPr lang="en-US" sz="1700" dirty="0" smtClean="0"/>
              <a:t>Decrease the risk of data loss if a PC's hard drive crashes because all information saved on the server can be backed up. </a:t>
            </a:r>
          </a:p>
          <a:p>
            <a:pPr marL="282575" lvl="1" indent="-168275" algn="l" rtl="0" eaLnBrk="1" hangingPunct="1">
              <a:spcBef>
                <a:spcPct val="50000"/>
              </a:spcBef>
              <a:buFontTx/>
              <a:buChar char="•"/>
            </a:pPr>
            <a:r>
              <a:rPr lang="en-US" sz="1700" dirty="0" smtClean="0"/>
              <a:t> Are ideal for large-scale organizations that require fast network access for video, publishing, multimedia, spreadsheet, database, and accounting operations. </a:t>
            </a:r>
          </a:p>
        </p:txBody>
      </p:sp>
      <p:pic>
        <p:nvPicPr>
          <p:cNvPr id="12292" name="Picture 5" descr="08_clientserv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772025"/>
            <a:ext cx="410527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latin typeface="Segoe" pitchFamily="34" charset="0"/>
              </a:rPr>
              <a:t>The Server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2575" lvl="1" indent="-168275" algn="l" rtl="0" eaLnBrk="1" hangingPunct="1"/>
            <a:r>
              <a:rPr lang="en-US" sz="2200" b="1" dirty="0" smtClean="0"/>
              <a:t>What is a Server?</a:t>
            </a:r>
          </a:p>
          <a:p>
            <a:pPr marL="282575" lvl="1" indent="-168275" algn="l" rtl="0" eaLnBrk="1" hangingPunct="1"/>
            <a:endParaRPr lang="en-US" sz="1800" dirty="0" smtClean="0">
              <a:latin typeface="Segoe" pitchFamily="34" charset="0"/>
            </a:endParaRPr>
          </a:p>
          <a:p>
            <a:pPr marL="282575" lvl="1" indent="-168275" algn="l" rtl="0" eaLnBrk="1" hangingPunct="1">
              <a:buFontTx/>
              <a:buChar char="•"/>
            </a:pPr>
            <a:r>
              <a:rPr lang="en-US" sz="2200" dirty="0" smtClean="0"/>
              <a:t> A server is a specialized computer dedicated to manage shared resources.</a:t>
            </a:r>
          </a:p>
          <a:p>
            <a:pPr marL="282575" lvl="1" indent="-168275" algn="l" rtl="0" eaLnBrk="1" hangingPunct="1">
              <a:buFontTx/>
              <a:buChar char="•"/>
            </a:pPr>
            <a:r>
              <a:rPr lang="en-US" sz="2200" dirty="0" smtClean="0"/>
              <a:t> A server manages access to other devices such as printers, fax machines, and other computers.</a:t>
            </a:r>
          </a:p>
          <a:p>
            <a:pPr marL="282575" lvl="1" indent="-168275" algn="l" rtl="0" eaLnBrk="1" hangingPunct="1"/>
            <a:r>
              <a:rPr lang="en-US" sz="2200" dirty="0" smtClean="0"/>
              <a:t>A server also manages access to files and data such as financial files, graphics, and business presentations.</a:t>
            </a:r>
          </a:p>
          <a:p>
            <a:pPr marL="282575" lvl="1" indent="-168275" algn="l" rtl="0" eaLnBrk="1" hangingPunct="1">
              <a:buFontTx/>
              <a:buChar char="•"/>
            </a:pPr>
            <a:r>
              <a:rPr lang="en-US" sz="2200" dirty="0" smtClean="0"/>
              <a:t>Any computer or device serving out applications or services can technically be called a server. </a:t>
            </a:r>
          </a:p>
          <a:p>
            <a:pPr marL="282575" lvl="1" indent="-168275" algn="l" rtl="0" eaLnBrk="1" hangingPunct="1">
              <a:buFontTx/>
              <a:buChar char="•"/>
            </a:pPr>
            <a:endParaRPr lang="en-US" sz="1600" dirty="0" smtClean="0">
              <a:latin typeface="Segoe" pitchFamily="34" charset="0"/>
            </a:endParaRPr>
          </a:p>
          <a:p>
            <a:pPr algn="l" rtl="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latin typeface="Segoe" pitchFamily="34" charset="0"/>
              </a:rPr>
              <a:t>Client/server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smtClean="0"/>
              <a:t>Clients </a:t>
            </a:r>
          </a:p>
          <a:p>
            <a:pPr marL="640080" lvl="1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Make requests</a:t>
            </a:r>
          </a:p>
          <a:p>
            <a:pPr marL="640080" lvl="1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Format data on the desktop</a:t>
            </a:r>
          </a:p>
          <a:p>
            <a:pPr marL="640080" lvl="1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Usually connects to a small number of servers at one time </a:t>
            </a:r>
          </a:p>
          <a:p>
            <a:pPr marL="640080" lvl="1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Typically interacts directly with end-users using a graphical user interface 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800" dirty="0" smtClean="0"/>
              <a:t>Servers </a:t>
            </a:r>
          </a:p>
          <a:p>
            <a:pPr marL="640080" lvl="1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Process requests from clients</a:t>
            </a:r>
          </a:p>
          <a:p>
            <a:pPr marL="640080" lvl="1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Store and protect data </a:t>
            </a:r>
          </a:p>
          <a:p>
            <a:pPr marL="640080" lvl="1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Usually accepts connections from a large number of clients </a:t>
            </a:r>
          </a:p>
          <a:p>
            <a:pPr marL="640080" lvl="1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Typically does not interact directly with end-users</a:t>
            </a:r>
          </a:p>
          <a:p>
            <a:pPr marL="640080" lvl="1" indent="-274320" algn="l" rtl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marL="640080" lvl="1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algn="l" rtl="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latin typeface="Segoe" pitchFamily="34" charset="0"/>
              </a:rPr>
              <a:t>Term usage in information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A </a:t>
            </a:r>
            <a:r>
              <a:rPr lang="en-US" b="1" dirty="0" smtClean="0"/>
              <a:t>server computer</a:t>
            </a:r>
            <a:r>
              <a:rPr lang="en-US" dirty="0" smtClean="0"/>
              <a:t> (often called </a:t>
            </a:r>
            <a:r>
              <a:rPr lang="en-US" b="1" dirty="0" smtClean="0"/>
              <a:t>server</a:t>
            </a:r>
            <a:r>
              <a:rPr lang="en-US" dirty="0" smtClean="0"/>
              <a:t>) </a:t>
            </a:r>
          </a:p>
          <a:p>
            <a:pPr marL="640080" lvl="1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is a computer system that has been designated for running a specific server application or applications. A computer that is designated for only one server application is often named for that application. For example, when Apache HTTP Server (software) is a company's web server, the computer running it is also called the web server. 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Server operating system </a:t>
            </a:r>
          </a:p>
          <a:p>
            <a:pPr marL="640080" lvl="1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is intended, enabled, or better able to run server applications. </a:t>
            </a:r>
          </a:p>
          <a:p>
            <a:pPr marL="640080" lvl="1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differences between the server version and the "workstation" version of an operating system vary. Sometimes (as in the case of Windows 2000 and Windows 2000 Server), </a:t>
            </a:r>
          </a:p>
          <a:p>
            <a:pPr marL="640080" lvl="1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Some server editions include additional server applications bundled with the operating system.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In Server</a:t>
            </a:r>
            <a:r>
              <a:rPr lang="en-US" dirty="0" smtClean="0"/>
              <a:t> or </a:t>
            </a:r>
            <a:r>
              <a:rPr lang="en-US" b="1" dirty="0" smtClean="0"/>
              <a:t>server computer</a:t>
            </a:r>
            <a:r>
              <a:rPr lang="en-US" dirty="0" smtClean="0"/>
              <a:t> any "workstation" computer can run server operating systems and server applications, but server computer usually has special features intended to make it more suitable.</a:t>
            </a:r>
          </a:p>
          <a:p>
            <a:pPr marL="640080" lvl="1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include faster processor and memory, more RAM, larger hard drives, higher reliability, redundant power supplies..etc.</a:t>
            </a:r>
          </a:p>
          <a:p>
            <a:pPr marL="274320" indent="-274320" algn="l" rtl="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Operating system (OS)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algn="l" rtl="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Operating system (OS) </a:t>
            </a:r>
          </a:p>
          <a:p>
            <a:pPr marL="640080" lvl="1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Set of basic programming instructions to computer hardware</a:t>
            </a:r>
          </a:p>
          <a:p>
            <a:pPr lvl="2" indent="-182880" algn="l" rtl="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en-US" sz="1800" dirty="0" smtClean="0"/>
              <a:t>Forms layer of programming code on which most other functions of the computer are built</a:t>
            </a:r>
          </a:p>
          <a:p>
            <a:pPr marL="640080" lvl="1" indent="-274320" algn="l" rtl="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Desktop operating system</a:t>
            </a:r>
          </a:p>
          <a:p>
            <a:pPr lvl="2" indent="-182880" algn="l" rtl="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en-US" sz="1800" dirty="0" smtClean="0"/>
              <a:t>Typically installed on a PC type of computer used by one person at a time</a:t>
            </a:r>
          </a:p>
          <a:p>
            <a:pPr lvl="2" indent="-182880" algn="l" rtl="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en-US" sz="1800" dirty="0" smtClean="0"/>
              <a:t>Computer may or may not be connected to a network</a:t>
            </a:r>
          </a:p>
          <a:p>
            <a:pPr marL="640080" lvl="1" indent="-274320" algn="l" rtl="0" eaLnBrk="1" fontAlgn="auto" hangingPunct="1">
              <a:spcBef>
                <a:spcPct val="1000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Server operating system </a:t>
            </a:r>
          </a:p>
          <a:p>
            <a:pPr lvl="2" indent="-182880" algn="l" rtl="0" eaLnBrk="1" fontAlgn="auto" hangingPunct="1">
              <a:spcBef>
                <a:spcPct val="10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en-US" sz="1800" dirty="0" smtClean="0"/>
              <a:t>installed on a more powerful computer that is connected to a network</a:t>
            </a:r>
          </a:p>
          <a:p>
            <a:pPr lvl="2" indent="-182880" algn="l" rtl="0" eaLnBrk="1" fontAlgn="auto" hangingPunct="1">
              <a:spcBef>
                <a:spcPct val="10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r>
              <a:rPr lang="en-US" sz="1800" dirty="0" smtClean="0"/>
              <a:t>act in many roles to enable multiple users to access information, such as electronic mail, files, and software</a:t>
            </a:r>
          </a:p>
          <a:p>
            <a:pPr lvl="2" indent="-182880" algn="l" rtl="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/>
              <a:buChar char=""/>
              <a:defRPr/>
            </a:pPr>
            <a:endParaRPr lang="en-US" sz="1800" dirty="0" smtClean="0"/>
          </a:p>
          <a:p>
            <a:pPr marL="274320" indent="-274320" algn="l" rtl="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2AA392F7E41458B2B7ED3D17EE428" ma:contentTypeVersion="1" ma:contentTypeDescription="Create a new document." ma:contentTypeScope="" ma:versionID="734fe82df836637436e4bfdc40cb7850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A9F6AC5-7F7F-4A67-A017-4B41526275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73BCFC-858B-40FA-A45A-BEBF946C09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2F359B0-69CF-416B-AB51-4A7AF029CF90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purl.org/dc/elements/1.1/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422</TotalTime>
  <Words>697</Words>
  <Application>Microsoft Office PowerPoint</Application>
  <PresentationFormat>On-screen Show (4:3)</PresentationFormat>
  <Paragraphs>81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Theme1</vt:lpstr>
      <vt:lpstr>Introduction TO Network Operating System</vt:lpstr>
      <vt:lpstr>What is a Network?</vt:lpstr>
      <vt:lpstr>Types of Networks</vt:lpstr>
      <vt:lpstr>Peer-to-peer Networks</vt:lpstr>
      <vt:lpstr>Client/server Networks</vt:lpstr>
      <vt:lpstr>The Server</vt:lpstr>
      <vt:lpstr>Client/server Networks</vt:lpstr>
      <vt:lpstr>Term usage in information technology</vt:lpstr>
      <vt:lpstr>Operating system (OS) </vt:lpstr>
      <vt:lpstr>Examples of Server Operating System</vt:lpstr>
    </vt:vector>
  </TitlesOfParts>
  <Company>Tadawul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user</dc:creator>
  <cp:lastModifiedBy>balqrashi</cp:lastModifiedBy>
  <cp:revision>23</cp:revision>
  <dcterms:created xsi:type="dcterms:W3CDTF">2008-02-22T18:04:09Z</dcterms:created>
  <dcterms:modified xsi:type="dcterms:W3CDTF">2018-09-06T06:53:43Z</dcterms:modified>
</cp:coreProperties>
</file>