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2"/>
  </p:notesMasterIdLst>
  <p:sldIdLst>
    <p:sldId id="388" r:id="rId2"/>
    <p:sldId id="389" r:id="rId3"/>
    <p:sldId id="390" r:id="rId4"/>
    <p:sldId id="391" r:id="rId5"/>
    <p:sldId id="393" r:id="rId6"/>
    <p:sldId id="395" r:id="rId7"/>
    <p:sldId id="394" r:id="rId8"/>
    <p:sldId id="392" r:id="rId9"/>
    <p:sldId id="396" r:id="rId10"/>
    <p:sldId id="397" r:id="rId11"/>
  </p:sldIdLst>
  <p:sldSz cx="9144000" cy="6858000" type="screen4x3"/>
  <p:notesSz cx="6858000" cy="9144000"/>
  <p:custDataLst>
    <p:tags r:id="rId1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tar" initials="s" lastIdx="1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CCFF99"/>
    <a:srgbClr val="FFFF99"/>
    <a:srgbClr val="00FF00"/>
    <a:srgbClr val="CC0066"/>
    <a:srgbClr val="FF0000"/>
    <a:srgbClr val="FFFF00"/>
    <a:srgbClr val="FFFFFF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23" autoAdjust="0"/>
    <p:restoredTop sz="99510" autoAdjust="0"/>
  </p:normalViewPr>
  <p:slideViewPr>
    <p:cSldViewPr>
      <p:cViewPr varScale="1">
        <p:scale>
          <a:sx n="115" d="100"/>
          <a:sy n="115" d="100"/>
        </p:scale>
        <p:origin x="805" y="6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1176BAD-4DE9-408D-A6EC-109F0288DF96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693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8842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698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93EB8-D186-4CCE-A030-EFBA07AFFC33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7727579"/>
      </p:ext>
    </p:extLst>
  </p:cSld>
  <p:clrMapOvr>
    <a:masterClrMapping/>
  </p:clrMapOvr>
  <p:transition spd="slow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51E7A-2EAF-49CF-99D9-C6A939D4627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7435408"/>
      </p:ext>
    </p:extLst>
  </p:cSld>
  <p:clrMapOvr>
    <a:masterClrMapping/>
  </p:clrMapOvr>
  <p:transition spd="slow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FF271-02E1-46F6-9F83-0B9282304E3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52454"/>
      </p:ext>
    </p:extLst>
  </p:cSld>
  <p:clrMapOvr>
    <a:masterClrMapping/>
  </p:clrMapOvr>
  <p:transition spd="slow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F3F8E-B1FE-4CBB-B4EF-33BC5112949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381597"/>
      </p:ext>
    </p:extLst>
  </p:cSld>
  <p:clrMapOvr>
    <a:masterClrMapping/>
  </p:clrMapOvr>
  <p:transition spd="slow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C0575-734F-4AD3-A89F-BD37F7C97460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269432"/>
      </p:ext>
    </p:extLst>
  </p:cSld>
  <p:clrMapOvr>
    <a:masterClrMapping/>
  </p:clrMapOvr>
  <p:transition spd="slow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730EA-4B8A-4328-8337-726AA2EE0BF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5828735"/>
      </p:ext>
    </p:extLst>
  </p:cSld>
  <p:clrMapOvr>
    <a:masterClrMapping/>
  </p:clrMapOvr>
  <p:transition spd="slow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E28BE-4AFB-48D7-B6EE-3A3EEC04405D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883088"/>
      </p:ext>
    </p:extLst>
  </p:cSld>
  <p:clrMapOvr>
    <a:masterClrMapping/>
  </p:clrMapOvr>
  <p:transition spd="slow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BC4FB8-0022-4776-AD9E-9A3340D326EE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1524324"/>
      </p:ext>
    </p:extLst>
  </p:cSld>
  <p:clrMapOvr>
    <a:masterClrMapping/>
  </p:clrMapOvr>
  <p:transition spd="slow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4F9B1-5EDA-4712-940E-8DB17038C84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066320"/>
      </p:ext>
    </p:extLst>
  </p:cSld>
  <p:clrMapOvr>
    <a:masterClrMapping/>
  </p:clrMapOvr>
  <p:transition spd="slow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62949-EB20-423B-91AC-2FC4C8F372A8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7854327"/>
      </p:ext>
    </p:extLst>
  </p:cSld>
  <p:clrMapOvr>
    <a:masterClrMapping/>
  </p:clrMapOvr>
  <p:transition spd="slow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DA23F-1353-4298-984A-EC361DF5AEE2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85319"/>
      </p:ext>
    </p:extLst>
  </p:cSld>
  <p:clrMapOvr>
    <a:masterClrMapping/>
  </p:clrMapOvr>
  <p:transition spd="slow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EE4CE51-5E6A-4A12-88E2-BB189B6F7A01}" type="slidenum">
              <a:rPr lang="ar-EG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 spd="slow">
    <p:wedge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t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20.xml"/><Relationship Id="rId7" Type="http://schemas.openxmlformats.org/officeDocument/2006/relationships/image" Target="../media/image1.jpeg"/><Relationship Id="rId12" Type="http://schemas.microsoft.com/office/2007/relationships/hdphoto" Target="../media/hdphoto1.wdp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notesSlide" Target="../notesSlides/notesSlide2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2.png"/><Relationship Id="rId4" Type="http://schemas.openxmlformats.org/officeDocument/2006/relationships/tags" Target="../tags/tag21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5" Type="http://schemas.openxmlformats.org/officeDocument/2006/relationships/image" Target="../media/image11.png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228600" y="0"/>
            <a:ext cx="9244012" cy="6858000"/>
            <a:chOff x="-228600" y="4763"/>
            <a:chExt cx="9244012" cy="6858000"/>
          </a:xfrm>
        </p:grpSpPr>
        <p:grpSp>
          <p:nvGrpSpPr>
            <p:cNvPr id="5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12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 smtClean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  <a:endParaRPr lang="en-GB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B0F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40" r="260"/>
            <a:stretch/>
          </p:blipFill>
          <p:spPr>
            <a:xfrm>
              <a:off x="-228600" y="4763"/>
              <a:ext cx="5029200" cy="6858000"/>
            </a:xfrm>
            <a:prstGeom prst="rect">
              <a:avLst/>
            </a:prstGeom>
          </p:spPr>
        </p:pic>
        <p:pic>
          <p:nvPicPr>
            <p:cNvPr id="10" name="Picture 6"/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889250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572000" y="52388"/>
            <a:ext cx="4443412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1976735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962656" y="2510135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55272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82549" y="52388"/>
            <a:ext cx="4442817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/>
          <a:srcRect l="4658" t="19679" r="6347"/>
          <a:stretch>
            <a:fillRect/>
          </a:stretch>
        </p:blipFill>
        <p:spPr bwMode="auto">
          <a:xfrm>
            <a:off x="4839805" y="4762727"/>
            <a:ext cx="4055445" cy="1050976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950" y="3149475"/>
            <a:ext cx="2985154" cy="12236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sp>
        <p:nvSpPr>
          <p:cNvPr id="16" name="TextBox 17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800600" y="5972489"/>
            <a:ext cx="4038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GB" altLang="en-US" sz="2400" b="1" dirty="0" smtClean="0">
                <a:ln w="11430"/>
                <a:solidFill>
                  <a:srgbClr val="0000FF"/>
                </a:solidFill>
                <a:latin typeface="Arial Black" panose="020B0A04020102020204" pitchFamily="34" charset="0"/>
                <a:cs typeface="+mj-cs"/>
              </a:rPr>
              <a:t>Zoology Department</a:t>
            </a:r>
            <a:endParaRPr lang="en-GB" altLang="en-US" sz="2400" b="1" dirty="0">
              <a:ln w="11430"/>
              <a:solidFill>
                <a:srgbClr val="0000FF"/>
              </a:solidFill>
              <a:latin typeface="Arial Black" panose="020B0A04020102020204" pitchFamily="34" charset="0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492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0.00087 0.0972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486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664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01827"/>
              </p:ext>
            </p:extLst>
          </p:nvPr>
        </p:nvGraphicFramePr>
        <p:xfrm>
          <a:off x="611560" y="1628800"/>
          <a:ext cx="8178982" cy="1519980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800200">
                  <a:extLst>
                    <a:ext uri="{9D8B030D-6E8A-4147-A177-3AD203B41FA5}">
                      <a16:colId xmlns:a16="http://schemas.microsoft.com/office/drawing/2014/main" val="353621098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4202961805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1931911739"/>
                    </a:ext>
                  </a:extLst>
                </a:gridCol>
                <a:gridCol w="2418342">
                  <a:extLst>
                    <a:ext uri="{9D8B030D-6E8A-4147-A177-3AD203B41FA5}">
                      <a16:colId xmlns:a16="http://schemas.microsoft.com/office/drawing/2014/main" val="1863513043"/>
                    </a:ext>
                  </a:extLst>
                </a:gridCol>
              </a:tblGrid>
              <a:tr h="332061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Designation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Zoo-109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109 </a:t>
                      </a: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حين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رقم المقرر ورمزه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758531593"/>
                  </a:ext>
                </a:extLst>
              </a:tr>
              <a:tr h="346050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Course Name</a:t>
                      </a:r>
                      <a:endParaRPr lang="en-US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General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Animal Biol.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بيولوجيا</a:t>
                      </a:r>
                      <a:r>
                        <a:rPr lang="ar-SA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ar-SA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الحيوان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العام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اسم المقرر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0783557"/>
                  </a:ext>
                </a:extLst>
              </a:tr>
              <a:tr h="28103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No. of Credits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ساعات (2 + 1)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عدد الوحدات الدراسية المعتمدة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862283133"/>
                  </a:ext>
                </a:extLst>
              </a:tr>
              <a:tr h="263967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Prerequisites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سابق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750434439"/>
                  </a:ext>
                </a:extLst>
              </a:tr>
              <a:tr h="175076">
                <a:tc>
                  <a:txBody>
                    <a:bodyPr/>
                    <a:lstStyle/>
                    <a:p>
                      <a:pPr algn="l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Co-requisite Course</a:t>
                      </a:r>
                      <a:endParaRPr lang="en-US" sz="16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لا يوجد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9160" algn="l"/>
                        </a:tabLst>
                      </a:pPr>
                      <a:r>
                        <a:rPr lang="ar-SA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متطلب مصاحب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507491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7304474" y="1240262"/>
            <a:ext cx="1083950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أ)- الوصف</a:t>
            </a:r>
            <a:r>
              <a:rPr 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91580" y="1196752"/>
            <a:ext cx="1676164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A)- Description: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24128" y="3468982"/>
            <a:ext cx="2744661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1000"/>
              </a:spcAft>
            </a:pPr>
            <a:r>
              <a:rPr lang="ar-SA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ب)- الجدول الزمني لمهام </a:t>
            </a:r>
            <a:r>
              <a:rPr lang="ar-SA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التقويم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077860"/>
              </p:ext>
            </p:extLst>
          </p:nvPr>
        </p:nvGraphicFramePr>
        <p:xfrm>
          <a:off x="611560" y="3939195"/>
          <a:ext cx="8178982" cy="2766757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512168">
                  <a:extLst>
                    <a:ext uri="{9D8B030D-6E8A-4147-A177-3AD203B41FA5}">
                      <a16:colId xmlns:a16="http://schemas.microsoft.com/office/drawing/2014/main" val="2305301046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345731549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703324072"/>
                    </a:ext>
                  </a:extLst>
                </a:gridCol>
                <a:gridCol w="978704">
                  <a:extLst>
                    <a:ext uri="{9D8B030D-6E8A-4147-A177-3AD203B41FA5}">
                      <a16:colId xmlns:a16="http://schemas.microsoft.com/office/drawing/2014/main" val="2310282923"/>
                    </a:ext>
                  </a:extLst>
                </a:gridCol>
                <a:gridCol w="1511646">
                  <a:extLst>
                    <a:ext uri="{9D8B030D-6E8A-4147-A177-3AD203B41FA5}">
                      <a16:colId xmlns:a16="http://schemas.microsoft.com/office/drawing/2014/main" val="3709885414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Assessment tasks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Weeks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Final Assess.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marks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4418951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6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571946"/>
                  </a:ext>
                </a:extLst>
              </a:tr>
              <a:tr h="2538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laboratory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12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FFFF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474822"/>
                  </a:ext>
                </a:extLst>
              </a:tr>
              <a:tr h="225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</a:t>
                      </a:r>
                      <a:r>
                        <a:rPr lang="en-US" sz="1600" b="1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7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7614938"/>
                  </a:ext>
                </a:extLst>
              </a:tr>
              <a:tr h="3664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r>
                        <a:rPr lang="en-US" sz="1600" b="1" baseline="30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nd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theoretical </a:t>
                      </a: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Weeks 12-14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9808903"/>
                  </a:ext>
                </a:extLst>
              </a:tr>
              <a:tr h="2374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Final </a:t>
                      </a: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theoretical Exam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 15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40/100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40 marks</a:t>
                      </a: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9673095"/>
                  </a:ext>
                </a:extLst>
              </a:tr>
              <a:tr h="237480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100/100</a:t>
                      </a: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 marks</a:t>
                      </a:r>
                      <a:endParaRPr lang="en-US" sz="1600" b="1" dirty="0" smtClean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9916"/>
                  </a:ext>
                </a:extLst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2678853" y="126303"/>
            <a:ext cx="3542316" cy="6920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Teaching Strategy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23875" y="3429000"/>
            <a:ext cx="273709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  <a:tabLst>
                <a:tab pos="899160" algn="l"/>
              </a:tabLst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B)- Assessments Timetable</a:t>
            </a:r>
            <a:endParaRPr lang="en-US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9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7511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4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7920880" cy="5092675"/>
          </a:xfrm>
          <a:prstGeom prst="rect">
            <a:avLst/>
          </a:prstGeom>
          <a:noFill/>
          <a:ln>
            <a:noFill/>
          </a:ln>
          <a:effectLst/>
          <a:extLst/>
        </p:spPr>
      </p:pic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619672" y="188640"/>
            <a:ext cx="5815990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C)- Topics and teaching hours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666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5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404384" y="260648"/>
            <a:ext cx="6240088" cy="555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D)- Knowledge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to be acquired</a:t>
            </a:r>
            <a:endParaRPr lang="en-US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ctangle 3"/>
          <p:cNvSpPr/>
          <p:nvPr/>
        </p:nvSpPr>
        <p:spPr>
          <a:xfrm>
            <a:off x="107504" y="1371560"/>
            <a:ext cx="8640960" cy="5081776"/>
          </a:xfrm>
          <a:prstGeom prst="rect">
            <a:avLst/>
          </a:prstGeom>
          <a:solidFill>
            <a:srgbClr val="CCFFFF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the structure and properties of the living cell.  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enzymes and there mode of action.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cellular respiration and energy production.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macromolecules and their types and importance.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DNA-RNA molecular bases and protein </a:t>
            </a: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production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about Mendel’s lows and genetic bases of inheritance </a:t>
            </a:r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Knowledge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 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abic Transparent" panose="020B0604020202020204" pitchFamily="34" charset="0"/>
              </a:rPr>
              <a:t>about human endocrine system.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74978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6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9552" y="1370087"/>
            <a:ext cx="7920880" cy="5155257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Macromolecules: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Carbohydrates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Lipids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Proteins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Nucleic acids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Viruses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arenR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Prokaryotes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741363" lvl="0" indent="-342900">
              <a:lnSpc>
                <a:spcPct val="115000"/>
              </a:lnSpc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Bacteria &amp; Archaea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Eukaryotes (Basics of cell Biology):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types (plant &amp; animal cell).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lnSpc>
                <a:spcPct val="115000"/>
              </a:lnSpc>
              <a:spcAft>
                <a:spcPts val="0"/>
              </a:spcAft>
              <a:buFont typeface="+mj-lt"/>
              <a:buAutoNum type="arabicPeriod" startAt="4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organelles (animal cell)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transport (active &amp; passive)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4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Enzymes and metabolic control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59285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7</a:t>
            </a:fld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539552" y="1349762"/>
            <a:ext cx="7992888" cy="4939814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Cellular respiration (production of ATP)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Cell division (cell cycle)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Mitotic division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Meiotic division (and sexual life cycle)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Molecular Biology (information codes and genes): 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DNA and DNA-replication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RNA and RNA-transcription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gene to protein (RNA translation) </a:t>
            </a:r>
          </a:p>
          <a:p>
            <a:pPr marL="457200" lvl="0" indent="-457200">
              <a:spcAft>
                <a:spcPts val="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Mendel and the gene idea: 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First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Second low of Mendel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genetic diseases, sex-linked disorders and mutations </a:t>
            </a:r>
          </a:p>
          <a:p>
            <a:pPr marL="914400" lvl="1" indent="-457200">
              <a:spcAft>
                <a:spcPts val="0"/>
              </a:spcAft>
              <a:buFont typeface="+mj-lt"/>
              <a:buAutoNum type="arabicPeriod" startAt="7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chromosomal bases of inheritance </a:t>
            </a:r>
          </a:p>
          <a:p>
            <a:pPr marL="457200" lvl="0" indent="-457200">
              <a:spcAft>
                <a:spcPts val="600"/>
              </a:spcAft>
              <a:buClr>
                <a:srgbClr val="0000FF"/>
              </a:buClr>
              <a:buFont typeface="+mj-lt"/>
              <a:buAutoNum type="arabicPeriod" startAt="7"/>
            </a:pP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Chemical signals in animals (endocrine system and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hormonal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regulation</a:t>
            </a:r>
            <a:r>
              <a:rPr lang="en-US" sz="2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11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>
            <a:off x="1319934" y="317284"/>
            <a:ext cx="6593472" cy="4897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E)- Detailed Syllabus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Theoretical Zoo-109</a:t>
            </a:r>
            <a:endParaRPr lang="en-US" sz="1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6531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44" b="52501"/>
          <a:stretch/>
        </p:blipFill>
        <p:spPr bwMode="auto">
          <a:xfrm>
            <a:off x="0" y="1292"/>
            <a:ext cx="9144000" cy="685670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8</a:t>
            </a:fld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26690"/>
            <a:ext cx="4474840" cy="6242670"/>
          </a:xfrm>
          <a:prstGeom prst="rect">
            <a:avLst/>
          </a:prstGeom>
          <a:ln>
            <a:noFill/>
          </a:ln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  <a:scene3d>
            <a:camera prst="isometricOffAxis2Left"/>
            <a:lightRig rig="harsh" dir="t">
              <a:rot lat="0" lon="0" rev="3000000"/>
            </a:lightRig>
          </a:scene3d>
          <a:sp3d extrusionH="254000" contourW="19050">
            <a:bevelT w="82550" h="44450" prst="riblet"/>
            <a:bevelB w="82550" h="44450" prst="angle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97517" y="5014800"/>
            <a:ext cx="44744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170" marR="31115">
              <a:lnSpc>
                <a:spcPct val="115000"/>
              </a:lnSpc>
              <a:spcAft>
                <a:spcPts val="0"/>
              </a:spcAft>
            </a:pP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Campbell, N. A. and Reece, J. B. (2014). Biology (10</a:t>
            </a:r>
            <a:r>
              <a:rPr lang="en-US" sz="2400" b="1" i="1" baseline="30000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</a:t>
            </a:r>
            <a:r>
              <a:rPr lang="en-US" sz="2400" b="1" i="1" dirty="0">
                <a:solidFill>
                  <a:srgbClr val="00FF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edition). Pearson Education. Inc. USA.</a:t>
            </a:r>
            <a:endParaRPr lang="en-US" sz="2000" dirty="0">
              <a:solidFill>
                <a:srgbClr val="00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3297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24F9B1-5EDA-4712-940E-8DB17038C841}" type="slidenum">
              <a:rPr lang="ar-EG" smtClean="0"/>
              <a:pPr>
                <a:defRPr/>
              </a:pPr>
              <a:t>9</a:t>
            </a:fld>
            <a:endParaRPr lang="en-GB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0443042"/>
              </p:ext>
            </p:extLst>
          </p:nvPr>
        </p:nvGraphicFramePr>
        <p:xfrm>
          <a:off x="251520" y="1381236"/>
          <a:ext cx="8663880" cy="5411575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739595">
                  <a:extLst>
                    <a:ext uri="{9D8B030D-6E8A-4147-A177-3AD203B41FA5}">
                      <a16:colId xmlns:a16="http://schemas.microsoft.com/office/drawing/2014/main" val="4265365668"/>
                    </a:ext>
                  </a:extLst>
                </a:gridCol>
                <a:gridCol w="7924285">
                  <a:extLst>
                    <a:ext uri="{9D8B030D-6E8A-4147-A177-3AD203B41FA5}">
                      <a16:colId xmlns:a16="http://schemas.microsoft.com/office/drawing/2014/main" val="823642651"/>
                    </a:ext>
                  </a:extLst>
                </a:gridCol>
              </a:tblGrid>
              <a:tr h="348397">
                <a:tc>
                  <a:txBody>
                    <a:bodyPr/>
                    <a:lstStyle/>
                    <a:p>
                      <a:pPr marL="60325" indent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Weeks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Description of exercise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21266410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Microscope: To acquaint the student with the use and care of microscope. Preparation of slides to observe the animal and plant cells.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67898300"/>
                  </a:ext>
                </a:extLst>
              </a:tr>
              <a:tr h="40852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Cell Structure: To familiarize the students with the general structure of the cell seen through the light microscope and acquaint them with some of the variations existing among cells (Size and shape).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8878970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Mitosis: To aid the students in recognizing chromosomes and various stages in mitotic division.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43903871"/>
                  </a:ext>
                </a:extLst>
              </a:tr>
              <a:tr h="594808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Meiosis: To study meiosis and compare </a:t>
                      </a:r>
                      <a:r>
                        <a:rPr lang="en-US" sz="1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it with meiosis 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with special emphasis on chromosome number and to explain the necessity for meiotic division in sexually reproducing organisms. 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37529356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Histology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901055"/>
                  </a:ext>
                </a:extLst>
              </a:tr>
              <a:tr h="27234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Striated muscle, cardiac muscle, hyaline cartilage, neuron, T.S. in the spinal cord, artery and vein.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8001540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  <a:tabLst>
                          <a:tab pos="193675" algn="l"/>
                        </a:tabLst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structure of: T.S. in the </a:t>
                      </a:r>
                      <a:r>
                        <a:rPr lang="en-US" sz="1200" b="1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oesophagus</a:t>
                      </a: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stomach and liver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1683673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Detail histology of: T.S. in the testis ovary and kidney of experimental rat.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276785846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FIRST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001863778"/>
                  </a:ext>
                </a:extLst>
              </a:tr>
              <a:tr h="330449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Dissection of the experimental rat and blood group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0737756"/>
                  </a:ext>
                </a:extLst>
              </a:tr>
              <a:tr h="39653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 introduce the student to blood group serology in determining the ABO and Rhesus blood group systems. Determine the genotypes of different blood groups.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1700316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External features and general viscera with special reference to alimentary canal.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60579821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reproductive system (male and female) including supporting glands.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154118429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12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venous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86940748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13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The arterial circulatory system.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4770696"/>
                  </a:ext>
                </a:extLst>
              </a:tr>
              <a:tr h="19826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14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342900" lvl="0" indent="-342900" algn="just" rtl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Nervous system &amp; endocrine glands (if there is time)</a:t>
                      </a:r>
                      <a:endParaRPr lang="en-US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227591"/>
                  </a:ext>
                </a:extLst>
              </a:tr>
              <a:tr h="264359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</a:rPr>
                        <a:t>15</a:t>
                      </a:r>
                      <a:endParaRPr lang="en-US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SECOND (Final) EXAM</a:t>
                      </a:r>
                      <a:endParaRPr lang="en-US" sz="1200" b="1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7102" marR="47102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7562939"/>
                  </a:ext>
                </a:extLst>
              </a:tr>
            </a:tbl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86213" y="44624"/>
            <a:ext cx="8981587" cy="1224136"/>
            <a:chOff x="86213" y="44624"/>
            <a:chExt cx="8981587" cy="1224136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74324"/>
              <a:ext cx="991893" cy="1194436"/>
            </a:xfrm>
            <a:prstGeom prst="rect">
              <a:avLst/>
            </a:prstGeom>
          </p:spPr>
        </p:pic>
        <p:pic>
          <p:nvPicPr>
            <p:cNvPr id="8" name="Picture 6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4037"/>
            <a:stretch/>
          </p:blipFill>
          <p:spPr bwMode="auto">
            <a:xfrm>
              <a:off x="86213" y="44624"/>
              <a:ext cx="1050693" cy="113494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Rectangle 8"/>
          <p:cNvSpPr/>
          <p:nvPr/>
        </p:nvSpPr>
        <p:spPr>
          <a:xfrm>
            <a:off x="1632933" y="332656"/>
            <a:ext cx="5739072" cy="555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F)- Syllabus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Practical Zoo-109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02058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394544-c:\users\amahmedkeele\desktop\lectures\lecture-1 macromolecules\lecture 1.pptx"/>
  <p:tag name="ARTICULATE_PRESENTER_VERSION" val="7"/>
  <p:tag name="ARTICULATE_USED_PAGE_ORIENTATION" val="1"/>
  <p:tag name="ARTICULATE_USED_PAGE_SIZE" val="1"/>
  <p:tag name="ARTICULATE_SLIDE_COUNT" val="10"/>
  <p:tag name="ARTICULATE_SLIDE_THUMBNAIL_REFRESH" val="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7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RTICULATE_NAV_LEVEL" val="1"/>
  <p:tag name="ARTICULATE_SLIDE_PRESENTER_GUID" val="736f18a4-6a5f-4ffd-af4d-e3e782cc8a38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PLAYER_IS_DEFAULT" val="True"/>
  <p:tag name="ARTICULATE_PLAYER_CONTROL_NOTES" val="False"/>
  <p:tag name="ARTICULATE_PLAYER_CONTROL_RESOURCES" val="True"/>
  <p:tag name="ARTICULATE_PLAYER_CONTROL_MENU" val="True"/>
  <p:tag name="ARTICULATE_PLAYER_CONTROL_GLOSSARY" val="False"/>
  <p:tag name="ARTICULATE_PLAYER_SEEKBAR" val="True"/>
  <p:tag name="ARTICULATE_PLAYER_CONTROL_PLAYPAUSE" val="True"/>
  <p:tag name="AUDIO_ID" val="323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400a114d4547ecab43286ba0ae6ea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7452f49b1fe45fe9fb2756a0bd0783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4618</TotalTime>
  <Words>666</Words>
  <Application>Microsoft Office PowerPoint</Application>
  <PresentationFormat>On-screen Show (4:3)</PresentationFormat>
  <Paragraphs>145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Arabic Transparent</vt:lpstr>
      <vt:lpstr>Arial</vt:lpstr>
      <vt:lpstr>Arial Black</vt:lpstr>
      <vt:lpstr>Calibri</vt:lpstr>
      <vt:lpstr>Courier New</vt:lpstr>
      <vt:lpstr>Impact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Molecules</dc:title>
  <dc:creator>Ash Ahm</dc:creator>
  <cp:lastModifiedBy>Windows User</cp:lastModifiedBy>
  <cp:revision>768</cp:revision>
  <dcterms:created xsi:type="dcterms:W3CDTF">2005-10-11T05:28:58Z</dcterms:created>
  <dcterms:modified xsi:type="dcterms:W3CDTF">2019-12-30T05:21:15Z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2FD500AF-FC53-4774-AE12-9B8276FA479F</vt:lpwstr>
  </property>
  <property fmtid="{D5CDD505-2E9C-101B-9397-08002B2CF9AE}" pid="6" name="ArticulateProjectFull">
    <vt:lpwstr>C:\Users\hp\Desktop\Lectures\Introduction.ppta</vt:lpwstr>
  </property>
</Properties>
</file>