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4" r:id="rId4"/>
    <p:sldMasterId id="2147483882" r:id="rId5"/>
  </p:sldMasterIdLst>
  <p:notesMasterIdLst>
    <p:notesMasterId r:id="rId44"/>
  </p:notesMasterIdLst>
  <p:sldIdLst>
    <p:sldId id="256" r:id="rId6"/>
    <p:sldId id="270" r:id="rId7"/>
    <p:sldId id="266" r:id="rId8"/>
    <p:sldId id="267" r:id="rId9"/>
    <p:sldId id="259" r:id="rId10"/>
    <p:sldId id="268" r:id="rId11"/>
    <p:sldId id="269" r:id="rId12"/>
    <p:sldId id="274" r:id="rId13"/>
    <p:sldId id="275" r:id="rId14"/>
    <p:sldId id="276" r:id="rId15"/>
    <p:sldId id="273" r:id="rId16"/>
    <p:sldId id="260" r:id="rId17"/>
    <p:sldId id="262" r:id="rId18"/>
    <p:sldId id="271" r:id="rId19"/>
    <p:sldId id="261" r:id="rId20"/>
    <p:sldId id="265" r:id="rId21"/>
    <p:sldId id="264" r:id="rId22"/>
    <p:sldId id="272" r:id="rId23"/>
    <p:sldId id="277"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0000"/>
    <a:srgbClr val="F92E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atin typeface="Arial" pitchFamily="34" charset="0"/>
                <a:cs typeface="Arial" pitchFamily="34" charset="0"/>
              </a:defRPr>
            </a:lvl1pPr>
          </a:lstStyle>
          <a:p>
            <a:pPr>
              <a:defRPr/>
            </a:pPr>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atin typeface="Arial" pitchFamily="34" charset="0"/>
                <a:cs typeface="Arial" pitchFamily="34" charset="0"/>
              </a:defRPr>
            </a:lvl1pPr>
          </a:lstStyle>
          <a:p>
            <a:pPr>
              <a:defRPr/>
            </a:pPr>
            <a:fld id="{122732C3-B28E-47E5-92B4-462B7175CB38}" type="datetimeFigureOut">
              <a:rPr lang="ar-SA"/>
              <a:pPr>
                <a:defRPr/>
              </a:pPr>
              <a:t>08/01/41</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SA"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atin typeface="Arial" pitchFamily="34" charset="0"/>
                <a:cs typeface="Arial" pitchFamily="34" charset="0"/>
              </a:defRPr>
            </a:lvl1pPr>
          </a:lstStyle>
          <a:p>
            <a:pPr>
              <a:defRPr/>
            </a:pPr>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atin typeface="Arial" pitchFamily="34" charset="0"/>
                <a:cs typeface="Arial" pitchFamily="34" charset="0"/>
              </a:defRPr>
            </a:lvl1pPr>
          </a:lstStyle>
          <a:p>
            <a:pPr>
              <a:defRPr/>
            </a:pPr>
            <a:fld id="{2D01E864-B954-4421-B2EB-A9612C58418B}" type="slidenum">
              <a:rPr lang="ar-SA"/>
              <a:pPr>
                <a:defRPr/>
              </a:pPr>
              <a:t>‹#›</a:t>
            </a:fld>
            <a:endParaRPr lang="ar-SA"/>
          </a:p>
        </p:txBody>
      </p:sp>
    </p:spTree>
    <p:extLst>
      <p:ext uri="{BB962C8B-B14F-4D97-AF65-F5344CB8AC3E}">
        <p14:creationId xmlns:p14="http://schemas.microsoft.com/office/powerpoint/2010/main" val="4232023762"/>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4604E7-6952-4372-A639-3BFAED968DC0}" type="slidenum">
              <a:rPr lang="ar-SA" smtClean="0">
                <a:latin typeface="Arial" charset="0"/>
                <a:cs typeface="Arial" charset="0"/>
              </a:rPr>
              <a:pPr/>
              <a:t>1</a:t>
            </a:fld>
            <a:endParaRPr lang="ar-SA" smtClean="0">
              <a:latin typeface="Arial"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EA56DAA-C855-46DF-91BB-BD2D70F41961}" type="slidenum">
              <a:rPr lang="ar-SA" smtClean="0">
                <a:latin typeface="Arial" charset="0"/>
                <a:cs typeface="Arial" charset="0"/>
              </a:rPr>
              <a:pPr/>
              <a:t>14</a:t>
            </a:fld>
            <a:endParaRPr lang="ar-SA" smtClean="0">
              <a:latin typeface="Arial"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AF3696E-E03E-4BB6-915E-DD3999D04003}" type="slidenum">
              <a:rPr lang="ar-SA" smtClean="0">
                <a:latin typeface="Arial" charset="0"/>
                <a:cs typeface="Arial" charset="0"/>
              </a:rPr>
              <a:pPr/>
              <a:t>15</a:t>
            </a:fld>
            <a:endParaRPr lang="ar-SA" smtClean="0">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B227BEE-3159-4DCC-808C-B1CD2329FDA9}" type="slidenum">
              <a:rPr lang="ar-SA" smtClean="0">
                <a:latin typeface="Arial" charset="0"/>
                <a:cs typeface="Arial" charset="0"/>
              </a:rPr>
              <a:pPr/>
              <a:t>16</a:t>
            </a:fld>
            <a:endParaRPr lang="ar-SA" smtClean="0">
              <a:latin typeface="Arial"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8171F9-3194-4D36-82FC-D9748131464D}" type="slidenum">
              <a:rPr lang="ar-SA" smtClean="0">
                <a:latin typeface="Arial" charset="0"/>
                <a:cs typeface="Arial" charset="0"/>
              </a:rPr>
              <a:pPr/>
              <a:t>17</a:t>
            </a:fld>
            <a:endParaRPr lang="ar-SA" smtClean="0">
              <a:latin typeface="Arial" charset="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362BED3-550F-4C35-B212-0EF45E23BF8C}" type="slidenum">
              <a:rPr lang="ar-SA" smtClean="0">
                <a:latin typeface="Arial" charset="0"/>
                <a:cs typeface="Arial" charset="0"/>
              </a:rPr>
              <a:pPr/>
              <a:t>18</a:t>
            </a:fld>
            <a:endParaRPr lang="ar-SA" smtClean="0">
              <a:latin typeface="Arial"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8171F9-3194-4D36-82FC-D9748131464D}" type="slidenum">
              <a:rPr lang="ar-SA" smtClean="0">
                <a:latin typeface="Arial" charset="0"/>
                <a:cs typeface="Arial" charset="0"/>
              </a:rPr>
              <a:pPr/>
              <a:t>19</a:t>
            </a:fld>
            <a:endParaRPr lang="ar-SA"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30C1108-F601-450A-B1BC-333D261C53BA}" type="slidenum">
              <a:rPr lang="ar-SA" smtClean="0">
                <a:latin typeface="Arial" charset="0"/>
                <a:cs typeface="Arial" charset="0"/>
              </a:rPr>
              <a:pPr/>
              <a:t>2</a:t>
            </a:fld>
            <a:endParaRPr lang="ar-SA"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D1B79FD3-67CD-4598-8695-3183800119FE}" type="slidenum">
              <a:rPr lang="en-US" smtClean="0">
                <a:latin typeface="Arial" charset="0"/>
                <a:cs typeface="Arial" charset="0"/>
              </a:rPr>
              <a:pPr/>
              <a:t>3</a:t>
            </a:fld>
            <a:endParaRPr lang="en-US" smtClean="0">
              <a:latin typeface="Arial" charset="0"/>
              <a:cs typeface="Arial" charset="0"/>
            </a:endParaRPr>
          </a:p>
        </p:txBody>
      </p:sp>
      <p:sp>
        <p:nvSpPr>
          <p:cNvPr id="266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8" name="Rectangle 3"/>
          <p:cNvSpPr>
            <a:spLocks noGrp="1" noChangeArrowheads="1"/>
          </p:cNvSpPr>
          <p:nvPr>
            <p:ph type="body" idx="1"/>
          </p:nvPr>
        </p:nvSpPr>
        <p:spPr bwMode="auto">
          <a:xfrm>
            <a:off x="914400" y="4343400"/>
            <a:ext cx="5029200" cy="4114800"/>
          </a:xfrm>
          <a:noFill/>
        </p:spPr>
        <p:txBody>
          <a:bodyPr/>
          <a:lstStyle/>
          <a:p>
            <a:pPr eaLnBrk="1" hangingPunct="1">
              <a:spcBef>
                <a:spcPct val="0"/>
              </a:spcBef>
            </a:pPr>
            <a:endParaRPr lang="ar-SA"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D94055B-9E98-4312-97EE-B69BB5024759}" type="slidenum">
              <a:rPr lang="en-US" smtClean="0">
                <a:latin typeface="Arial" charset="0"/>
                <a:cs typeface="Arial" charset="0"/>
              </a:rPr>
              <a:pPr/>
              <a:t>4</a:t>
            </a:fld>
            <a:endParaRPr lang="en-US" smtClean="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4086305-D70E-46B8-9F41-C21FFCEC5F18}" type="slidenum">
              <a:rPr lang="ar-SA" smtClean="0">
                <a:latin typeface="Arial" charset="0"/>
                <a:cs typeface="Arial" charset="0"/>
              </a:rPr>
              <a:pPr/>
              <a:t>5</a:t>
            </a:fld>
            <a:endParaRPr lang="ar-SA" smtClean="0">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3FF1DE-C852-4919-A790-07773653ED2A}" type="slidenum">
              <a:rPr lang="ar-SA" smtClean="0">
                <a:latin typeface="Arial" charset="0"/>
                <a:cs typeface="Arial" charset="0"/>
              </a:rPr>
              <a:pPr/>
              <a:t>6</a:t>
            </a:fld>
            <a:endParaRPr lang="ar-SA" smtClean="0">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E4BC552-3611-47E1-8D9B-9C51D51B5D92}" type="slidenum">
              <a:rPr lang="en-US" smtClean="0">
                <a:latin typeface="Arial" charset="0"/>
                <a:cs typeface="Arial" charset="0"/>
              </a:rPr>
              <a:pPr/>
              <a:t>7</a:t>
            </a:fld>
            <a:endParaRPr lang="en-US" smtClean="0">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65BD187-F905-4AB6-9CC2-197CE782CF27}" type="slidenum">
              <a:rPr lang="ar-SA" smtClean="0">
                <a:latin typeface="Arial" charset="0"/>
                <a:cs typeface="Arial" charset="0"/>
              </a:rPr>
              <a:pPr/>
              <a:t>12</a:t>
            </a:fld>
            <a:endParaRPr lang="ar-SA" smtClean="0">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D6B5DB-AB3B-44FF-85BA-5F0DC811C983}" type="slidenum">
              <a:rPr lang="ar-SA" smtClean="0">
                <a:latin typeface="Arial" charset="0"/>
                <a:cs typeface="Arial" charset="0"/>
              </a:rPr>
              <a:pPr/>
              <a:t>13</a:t>
            </a:fld>
            <a:endParaRPr lang="ar-SA"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r>
              <a:rPr lang="en-US"/>
              <a:t>I.Ghadah R. Al Hadba</a:t>
            </a:r>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C82E724C-07C5-45BC-84E5-4A8E9205424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r>
              <a:rPr lang="en-US"/>
              <a:t>I.Ghadah R. Al Hadba</a:t>
            </a:r>
          </a:p>
        </p:txBody>
      </p:sp>
      <p:sp>
        <p:nvSpPr>
          <p:cNvPr id="6" name="Slide Number Placeholder 22"/>
          <p:cNvSpPr>
            <a:spLocks noGrp="1"/>
          </p:cNvSpPr>
          <p:nvPr>
            <p:ph type="sldNum" sz="quarter" idx="12"/>
          </p:nvPr>
        </p:nvSpPr>
        <p:spPr/>
        <p:txBody>
          <a:bodyPr/>
          <a:lstStyle>
            <a:lvl1pPr>
              <a:defRPr/>
            </a:lvl1pPr>
          </a:lstStyle>
          <a:p>
            <a:pPr>
              <a:defRPr/>
            </a:pPr>
            <a:fld id="{A395573E-DCF7-42FC-B648-672D2BFE0DE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r>
              <a:rPr lang="en-US"/>
              <a:t>I.Ghadah R. Al Hadba</a:t>
            </a:r>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76326B92-D98B-454D-8FC3-94149D74BC8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089FD97-C3FD-4746-80E8-5F5287BCF525}" type="datetimeFigureOut">
              <a:rPr lang="en-US" smtClean="0">
                <a:solidFill>
                  <a:prstClr val="black">
                    <a:tint val="75000"/>
                  </a:prstClr>
                </a:solidFill>
              </a:rPr>
              <a:pPr/>
              <a:t>9/7/2019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0AB7AB-ED78-4862-B114-CCBC32E995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4848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89FD97-C3FD-4746-80E8-5F5287BCF525}" type="datetimeFigureOut">
              <a:rPr lang="en-US" smtClean="0">
                <a:solidFill>
                  <a:prstClr val="black">
                    <a:tint val="75000"/>
                  </a:prstClr>
                </a:solidFill>
              </a:rPr>
              <a:pPr/>
              <a:t>9/7/2019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0AB7AB-ED78-4862-B114-CCBC32E995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94022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89FD97-C3FD-4746-80E8-5F5287BCF525}" type="datetimeFigureOut">
              <a:rPr lang="en-US" smtClean="0">
                <a:solidFill>
                  <a:prstClr val="black">
                    <a:tint val="75000"/>
                  </a:prstClr>
                </a:solidFill>
              </a:rPr>
              <a:pPr/>
              <a:t>9/7/2019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0AB7AB-ED78-4862-B114-CCBC32E995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462471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089FD97-C3FD-4746-80E8-5F5287BCF525}" type="datetimeFigureOut">
              <a:rPr lang="en-US" smtClean="0">
                <a:solidFill>
                  <a:prstClr val="black">
                    <a:tint val="75000"/>
                  </a:prstClr>
                </a:solidFill>
              </a:rPr>
              <a:pPr/>
              <a:t>9/7/2019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20AB7AB-ED78-4862-B114-CCBC32E995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1059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089FD97-C3FD-4746-80E8-5F5287BCF525}" type="datetimeFigureOut">
              <a:rPr lang="en-US" smtClean="0">
                <a:solidFill>
                  <a:prstClr val="black">
                    <a:tint val="75000"/>
                  </a:prstClr>
                </a:solidFill>
              </a:rPr>
              <a:pPr/>
              <a:t>9/7/2019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20AB7AB-ED78-4862-B114-CCBC32E995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02302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089FD97-C3FD-4746-80E8-5F5287BCF525}" type="datetimeFigureOut">
              <a:rPr lang="en-US" smtClean="0">
                <a:solidFill>
                  <a:prstClr val="black">
                    <a:tint val="75000"/>
                  </a:prstClr>
                </a:solidFill>
              </a:rPr>
              <a:pPr/>
              <a:t>9/7/2019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20AB7AB-ED78-4862-B114-CCBC32E995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53596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89FD97-C3FD-4746-80E8-5F5287BCF525}" type="datetimeFigureOut">
              <a:rPr lang="en-US" smtClean="0">
                <a:solidFill>
                  <a:prstClr val="black">
                    <a:tint val="75000"/>
                  </a:prstClr>
                </a:solidFill>
              </a:rPr>
              <a:pPr/>
              <a:t>9/7/2019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20AB7AB-ED78-4862-B114-CCBC32E995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883086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89FD97-C3FD-4746-80E8-5F5287BCF525}" type="datetimeFigureOut">
              <a:rPr lang="en-US" smtClean="0">
                <a:solidFill>
                  <a:prstClr val="black">
                    <a:tint val="75000"/>
                  </a:prstClr>
                </a:solidFill>
              </a:rPr>
              <a:pPr/>
              <a:t>9/7/2019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20AB7AB-ED78-4862-B114-CCBC32E995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1297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r>
              <a:rPr lang="en-US"/>
              <a:t>I.Ghadah R. Al Hadba</a:t>
            </a:r>
          </a:p>
        </p:txBody>
      </p:sp>
      <p:sp>
        <p:nvSpPr>
          <p:cNvPr id="6" name="Slide Number Placeholder 22"/>
          <p:cNvSpPr>
            <a:spLocks noGrp="1"/>
          </p:cNvSpPr>
          <p:nvPr>
            <p:ph type="sldNum" sz="quarter" idx="12"/>
          </p:nvPr>
        </p:nvSpPr>
        <p:spPr/>
        <p:txBody>
          <a:bodyPr/>
          <a:lstStyle>
            <a:lvl1pPr>
              <a:defRPr/>
            </a:lvl1pPr>
          </a:lstStyle>
          <a:p>
            <a:pPr>
              <a:defRPr/>
            </a:pPr>
            <a:fld id="{86746F13-85D2-4439-B16D-894DA35422FE}"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89FD97-C3FD-4746-80E8-5F5287BCF525}" type="datetimeFigureOut">
              <a:rPr lang="en-US" smtClean="0">
                <a:solidFill>
                  <a:prstClr val="black">
                    <a:tint val="75000"/>
                  </a:prstClr>
                </a:solidFill>
              </a:rPr>
              <a:pPr/>
              <a:t>9/7/2019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20AB7AB-ED78-4862-B114-CCBC32E995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51594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89FD97-C3FD-4746-80E8-5F5287BCF525}" type="datetimeFigureOut">
              <a:rPr lang="en-US" smtClean="0">
                <a:solidFill>
                  <a:prstClr val="black">
                    <a:tint val="75000"/>
                  </a:prstClr>
                </a:solidFill>
              </a:rPr>
              <a:pPr/>
              <a:t>9/7/2019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0AB7AB-ED78-4862-B114-CCBC32E995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61359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89FD97-C3FD-4746-80E8-5F5287BCF525}" type="datetimeFigureOut">
              <a:rPr lang="en-US" smtClean="0">
                <a:solidFill>
                  <a:prstClr val="black">
                    <a:tint val="75000"/>
                  </a:prstClr>
                </a:solidFill>
              </a:rPr>
              <a:pPr/>
              <a:t>9/7/2019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0AB7AB-ED78-4862-B114-CCBC32E995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71668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706264CC-A048-41E0-A4C3-B9B51D9B0BE8}"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r>
              <a:rPr lang="en-US"/>
              <a:t>I.Ghadah R. Al Hadba</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0A8D169E-C41B-405B-A1D9-0B14EDCB9B14}"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r>
              <a:rPr lang="en-US"/>
              <a:t>I.Ghadah R. Al Hadba</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16ECC8DC-1215-46BD-8D41-D9B9CAC0E255}"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r>
              <a:rPr lang="en-US"/>
              <a:t>I.Ghadah R. Al Hadba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r>
              <a:rPr lang="en-US"/>
              <a:t>I.Ghadah R. Al Hadba</a:t>
            </a:r>
          </a:p>
        </p:txBody>
      </p:sp>
      <p:sp>
        <p:nvSpPr>
          <p:cNvPr id="5" name="Slide Number Placeholder 22"/>
          <p:cNvSpPr>
            <a:spLocks noGrp="1"/>
          </p:cNvSpPr>
          <p:nvPr>
            <p:ph type="sldNum" sz="quarter" idx="12"/>
          </p:nvPr>
        </p:nvSpPr>
        <p:spPr/>
        <p:txBody>
          <a:bodyPr/>
          <a:lstStyle>
            <a:lvl1pPr>
              <a:defRPr/>
            </a:lvl1pPr>
          </a:lstStyle>
          <a:p>
            <a:pPr>
              <a:defRPr/>
            </a:pPr>
            <a:fld id="{F093C293-69B1-4226-9E69-4BBAF049E32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r>
              <a:rPr lang="en-US"/>
              <a:t>I.Ghadah R. Al Hadba</a:t>
            </a: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9B5EF476-EB53-4B9B-B7A3-91CDFED334D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r>
              <a:rPr lang="en-US"/>
              <a:t>I.Ghadah R. Al Hadba</a:t>
            </a:r>
          </a:p>
        </p:txBody>
      </p:sp>
      <p:sp>
        <p:nvSpPr>
          <p:cNvPr id="7" name="Slide Number Placeholder 22"/>
          <p:cNvSpPr>
            <a:spLocks noGrp="1"/>
          </p:cNvSpPr>
          <p:nvPr>
            <p:ph type="sldNum" sz="quarter" idx="12"/>
          </p:nvPr>
        </p:nvSpPr>
        <p:spPr/>
        <p:txBody>
          <a:bodyPr/>
          <a:lstStyle>
            <a:lvl1pPr>
              <a:defRPr/>
            </a:lvl1pPr>
          </a:lstStyle>
          <a:p>
            <a:pPr>
              <a:defRPr/>
            </a:pPr>
            <a:fld id="{192CA608-A4E7-4A09-9849-9DE16F5858B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C60B344A-584D-4591-9F46-830B3977330D}"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r>
              <a:rPr lang="en-US"/>
              <a:t>I.Ghadah R. Al Hadba</a:t>
            </a: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latin typeface="Arial" pitchFamily="34" charset="0"/>
                <a:cs typeface="Arial" pitchFamily="34" charset="0"/>
              </a:defRPr>
            </a:lvl1pPr>
          </a:lstStyle>
          <a:p>
            <a:pPr>
              <a:defRPr/>
            </a:pPr>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latin typeface="Arial" pitchFamily="34" charset="0"/>
                <a:cs typeface="Arial" pitchFamily="34" charset="0"/>
              </a:defRPr>
            </a:lvl1pPr>
          </a:lstStyle>
          <a:p>
            <a:pPr>
              <a:defRPr/>
            </a:pPr>
            <a:r>
              <a:rPr lang="en-US"/>
              <a:t>I.Ghadah R. Al Hadba</a:t>
            </a:r>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latin typeface="Arial" pitchFamily="34" charset="0"/>
                <a:cs typeface="Arial" pitchFamily="34" charset="0"/>
              </a:defRPr>
            </a:lvl1pPr>
          </a:lstStyle>
          <a:p>
            <a:pPr>
              <a:defRPr/>
            </a:pPr>
            <a:fld id="{A17991C7-8F7D-48DC-B87D-3EF09396E17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75" r:id="rId1"/>
    <p:sldLayoutId id="2147483871" r:id="rId2"/>
    <p:sldLayoutId id="2147483876" r:id="rId3"/>
    <p:sldLayoutId id="2147483877" r:id="rId4"/>
    <p:sldLayoutId id="2147483878" r:id="rId5"/>
    <p:sldLayoutId id="2147483872" r:id="rId6"/>
    <p:sldLayoutId id="2147483879" r:id="rId7"/>
    <p:sldLayoutId id="2147483873" r:id="rId8"/>
    <p:sldLayoutId id="2147483880" r:id="rId9"/>
    <p:sldLayoutId id="2147483874" r:id="rId10"/>
    <p:sldLayoutId id="2147483881" r:id="rId11"/>
  </p:sldLayoutIdLst>
  <p:hf hdr="0" dt="0"/>
  <p:txStyles>
    <p:titleStyle>
      <a:lvl1pPr algn="l" rtl="1" eaLnBrk="0" fontAlgn="base" hangingPunct="0">
        <a:spcBef>
          <a:spcPct val="0"/>
        </a:spcBef>
        <a:spcAft>
          <a:spcPct val="0"/>
        </a:spcAft>
        <a:defRPr sz="4400" kern="1200">
          <a:solidFill>
            <a:schemeClr val="tx2"/>
          </a:solidFill>
          <a:latin typeface="+mj-lt"/>
          <a:ea typeface="+mj-ea"/>
          <a:cs typeface="+mj-cs"/>
        </a:defRPr>
      </a:lvl1pPr>
      <a:lvl2pPr algn="l" rtl="1" eaLnBrk="0" fontAlgn="base" hangingPunct="0">
        <a:spcBef>
          <a:spcPct val="0"/>
        </a:spcBef>
        <a:spcAft>
          <a:spcPct val="0"/>
        </a:spcAft>
        <a:defRPr sz="4400">
          <a:solidFill>
            <a:schemeClr val="tx2"/>
          </a:solidFill>
          <a:latin typeface="Tw Cen MT" pitchFamily="34" charset="0"/>
        </a:defRPr>
      </a:lvl2pPr>
      <a:lvl3pPr algn="l" rtl="1" eaLnBrk="0" fontAlgn="base" hangingPunct="0">
        <a:spcBef>
          <a:spcPct val="0"/>
        </a:spcBef>
        <a:spcAft>
          <a:spcPct val="0"/>
        </a:spcAft>
        <a:defRPr sz="4400">
          <a:solidFill>
            <a:schemeClr val="tx2"/>
          </a:solidFill>
          <a:latin typeface="Tw Cen MT" pitchFamily="34" charset="0"/>
        </a:defRPr>
      </a:lvl3pPr>
      <a:lvl4pPr algn="l" rtl="1" eaLnBrk="0" fontAlgn="base" hangingPunct="0">
        <a:spcBef>
          <a:spcPct val="0"/>
        </a:spcBef>
        <a:spcAft>
          <a:spcPct val="0"/>
        </a:spcAft>
        <a:defRPr sz="4400">
          <a:solidFill>
            <a:schemeClr val="tx2"/>
          </a:solidFill>
          <a:latin typeface="Tw Cen MT" pitchFamily="34" charset="0"/>
        </a:defRPr>
      </a:lvl4pPr>
      <a:lvl5pPr algn="l" rtl="1" eaLnBrk="0" fontAlgn="base" hangingPunct="0">
        <a:spcBef>
          <a:spcPct val="0"/>
        </a:spcBef>
        <a:spcAft>
          <a:spcPct val="0"/>
        </a:spcAft>
        <a:defRPr sz="4400">
          <a:solidFill>
            <a:schemeClr val="tx2"/>
          </a:solidFill>
          <a:latin typeface="Tw Cen MT" pitchFamily="34" charset="0"/>
        </a:defRPr>
      </a:lvl5pPr>
      <a:lvl6pPr marL="457200" algn="l" rtl="1" fontAlgn="base">
        <a:spcBef>
          <a:spcPct val="0"/>
        </a:spcBef>
        <a:spcAft>
          <a:spcPct val="0"/>
        </a:spcAft>
        <a:defRPr sz="4400">
          <a:solidFill>
            <a:schemeClr val="tx2"/>
          </a:solidFill>
          <a:latin typeface="Tw Cen MT" pitchFamily="34" charset="0"/>
        </a:defRPr>
      </a:lvl6pPr>
      <a:lvl7pPr marL="914400" algn="l" rtl="1" fontAlgn="base">
        <a:spcBef>
          <a:spcPct val="0"/>
        </a:spcBef>
        <a:spcAft>
          <a:spcPct val="0"/>
        </a:spcAft>
        <a:defRPr sz="4400">
          <a:solidFill>
            <a:schemeClr val="tx2"/>
          </a:solidFill>
          <a:latin typeface="Tw Cen MT" pitchFamily="34" charset="0"/>
        </a:defRPr>
      </a:lvl7pPr>
      <a:lvl8pPr marL="1371600" algn="l" rtl="1" fontAlgn="base">
        <a:spcBef>
          <a:spcPct val="0"/>
        </a:spcBef>
        <a:spcAft>
          <a:spcPct val="0"/>
        </a:spcAft>
        <a:defRPr sz="4400">
          <a:solidFill>
            <a:schemeClr val="tx2"/>
          </a:solidFill>
          <a:latin typeface="Tw Cen MT" pitchFamily="34" charset="0"/>
        </a:defRPr>
      </a:lvl8pPr>
      <a:lvl9pPr marL="1828800" algn="l" rtl="1" fontAlgn="base">
        <a:spcBef>
          <a:spcPct val="0"/>
        </a:spcBef>
        <a:spcAft>
          <a:spcPct val="0"/>
        </a:spcAft>
        <a:defRPr sz="4400">
          <a:solidFill>
            <a:schemeClr val="tx2"/>
          </a:solidFill>
          <a:latin typeface="Tw Cen MT" pitchFamily="34" charset="0"/>
        </a:defRPr>
      </a:lvl9pPr>
    </p:titleStyle>
    <p:bodyStyle>
      <a:lvl1pPr marL="319088" indent="-319088" algn="r" rtl="1"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r" rtl="1"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r" rtl="1"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r" rtl="1"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r" rtl="1"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3089FD97-C3FD-4746-80E8-5F5287BCF525}" type="datetimeFigureOut">
              <a:rPr lang="en-US" smtClean="0">
                <a:solidFill>
                  <a:prstClr val="black">
                    <a:tint val="75000"/>
                  </a:prstClr>
                </a:solidFill>
                <a:latin typeface="Calibri"/>
                <a:cs typeface="+mn-cs"/>
              </a:rPr>
              <a:pPr fontAlgn="auto">
                <a:spcBef>
                  <a:spcPts val="0"/>
                </a:spcBef>
                <a:spcAft>
                  <a:spcPts val="0"/>
                </a:spcAft>
              </a:pPr>
              <a:t>9/7/2019</a:t>
            </a:fld>
            <a:endParaRPr lang="en-US">
              <a:solidFill>
                <a:prstClr val="black">
                  <a:tint val="75000"/>
                </a:prstClr>
              </a:solidFill>
              <a:latin typeface="Calibri"/>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D20AB7AB-ED78-4862-B114-CCBC32E995CC}" type="slidenum">
              <a:rPr lang="en-US" smtClean="0">
                <a:solidFill>
                  <a:prstClr val="black">
                    <a:tint val="75000"/>
                  </a:prstClr>
                </a:solidFill>
                <a:latin typeface="Calibri"/>
                <a:cs typeface="+mn-cs"/>
              </a:rPr>
              <a:pPr fontAlgn="auto">
                <a:spcBef>
                  <a:spcPts val="0"/>
                </a:spcBef>
                <a:spcAft>
                  <a:spcPts val="0"/>
                </a:spcAft>
              </a:pPr>
              <a:t>‹#›</a:t>
            </a:fld>
            <a:endParaRPr lang="en-US">
              <a:solidFill>
                <a:prstClr val="black">
                  <a:tint val="75000"/>
                </a:prstClr>
              </a:solidFill>
              <a:latin typeface="Calibri"/>
              <a:cs typeface="+mn-cs"/>
            </a:endParaRPr>
          </a:p>
        </p:txBody>
      </p:sp>
    </p:spTree>
    <p:extLst>
      <p:ext uri="{BB962C8B-B14F-4D97-AF65-F5344CB8AC3E}">
        <p14:creationId xmlns:p14="http://schemas.microsoft.com/office/powerpoint/2010/main" val="293513421"/>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normAutofit/>
          </a:bodyPr>
          <a:lstStyle/>
          <a:p>
            <a:pPr eaLnBrk="1" fontAlgn="auto" hangingPunct="1">
              <a:spcAft>
                <a:spcPts val="0"/>
              </a:spcAft>
              <a:defRPr/>
            </a:pPr>
            <a:r>
              <a:rPr lang="en-US" dirty="0" smtClean="0"/>
              <a:t>“Introduction To Database and SQL”</a:t>
            </a:r>
          </a:p>
        </p:txBody>
      </p:sp>
      <p:sp>
        <p:nvSpPr>
          <p:cNvPr id="9219" name="Subtitle 2"/>
          <p:cNvSpPr>
            <a:spLocks noGrp="1"/>
          </p:cNvSpPr>
          <p:nvPr>
            <p:ph type="subTitle" idx="1"/>
          </p:nvPr>
        </p:nvSpPr>
        <p:spPr>
          <a:xfrm>
            <a:off x="2362200" y="6049963"/>
            <a:ext cx="6705600" cy="685800"/>
          </a:xfrm>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Normalization</a:t>
            </a:r>
            <a:endParaRPr lang="en-US" dirty="0"/>
          </a:p>
        </p:txBody>
      </p:sp>
      <p:sp>
        <p:nvSpPr>
          <p:cNvPr id="3" name="Content Placeholder 2"/>
          <p:cNvSpPr>
            <a:spLocks noGrp="1"/>
          </p:cNvSpPr>
          <p:nvPr>
            <p:ph sz="quarter" idx="1"/>
          </p:nvPr>
        </p:nvSpPr>
        <p:spPr/>
        <p:txBody>
          <a:bodyPr/>
          <a:lstStyle/>
          <a:p>
            <a:pPr algn="l" rtl="0"/>
            <a:r>
              <a:rPr lang="en-US" dirty="0" smtClean="0"/>
              <a:t>  Normalization defines sets of rules, referred to as normal forms, which provide specific guidelines on how data should be organized in order to avoid anomalies that lead to inconsistencies in and loss of data as the data stored in the database is maintained.</a:t>
            </a:r>
          </a:p>
          <a:p>
            <a:pPr algn="l" rtl="0"/>
            <a:r>
              <a:rPr lang="en-US" dirty="0" smtClean="0"/>
              <a:t>1NF, 2NF, 3NF </a:t>
            </a:r>
          </a:p>
          <a:p>
            <a:pPr algn="l" rtl="0"/>
            <a:endParaRPr lang="en-US" dirty="0"/>
          </a:p>
        </p:txBody>
      </p:sp>
      <p:sp>
        <p:nvSpPr>
          <p:cNvPr id="4" name="Footer Placeholder 3"/>
          <p:cNvSpPr>
            <a:spLocks noGrp="1"/>
          </p:cNvSpPr>
          <p:nvPr>
            <p:ph type="ftr" sz="quarter" idx="11"/>
          </p:nvPr>
        </p:nvSpPr>
        <p:spPr/>
        <p:txBody>
          <a:bodyPr/>
          <a:lstStyle/>
          <a:p>
            <a:pPr>
              <a:defRPr/>
            </a:pPr>
            <a:r>
              <a:rPr lang="en-US" smtClean="0"/>
              <a:t>I.Ghadah R. Al Hadba</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86746F13-85D2-4439-B16D-894DA35422FE}"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SQL</a:t>
            </a:r>
            <a:endParaRPr lang="en-US" dirty="0"/>
          </a:p>
        </p:txBody>
      </p:sp>
      <p:sp>
        <p:nvSpPr>
          <p:cNvPr id="3" name="Content Placeholder 2"/>
          <p:cNvSpPr>
            <a:spLocks noGrp="1"/>
          </p:cNvSpPr>
          <p:nvPr>
            <p:ph sz="quarter" idx="1"/>
          </p:nvPr>
        </p:nvSpPr>
        <p:spPr/>
        <p:txBody>
          <a:bodyPr/>
          <a:lstStyle/>
          <a:p>
            <a:pPr algn="l" rtl="0"/>
            <a:r>
              <a:rPr lang="en-US" sz="2400" dirty="0" smtClean="0"/>
              <a:t>Dr. E. F. </a:t>
            </a:r>
            <a:r>
              <a:rPr lang="en-US" sz="2400" dirty="0" err="1" smtClean="0"/>
              <a:t>Codd</a:t>
            </a:r>
            <a:r>
              <a:rPr lang="en-US" sz="2400" dirty="0" smtClean="0"/>
              <a:t> published the paper, "A Relational Model of Data for Large Shared Data Banks", in June 1970 in the Association of Computer Machinery (ACM) journal</a:t>
            </a:r>
          </a:p>
          <a:p>
            <a:pPr algn="l" rtl="0"/>
            <a:r>
              <a:rPr lang="en-US" sz="2400" dirty="0" err="1" smtClean="0"/>
              <a:t>Codd's</a:t>
            </a:r>
            <a:r>
              <a:rPr lang="en-US" sz="2400" dirty="0" smtClean="0"/>
              <a:t> model is now accepted as the definitive model for relational database management systems (RDBMS)</a:t>
            </a:r>
          </a:p>
          <a:p>
            <a:pPr algn="l" rtl="0"/>
            <a:r>
              <a:rPr lang="en-US" sz="2400" dirty="0" smtClean="0"/>
              <a:t>The language, Structured English </a:t>
            </a:r>
          </a:p>
          <a:p>
            <a:pPr algn="l" rtl="0">
              <a:buNone/>
            </a:pPr>
            <a:r>
              <a:rPr lang="en-US" sz="2400" dirty="0" smtClean="0"/>
              <a:t>Query Language (SEQUEL) was developed by IBM Corporation, Inc., to use </a:t>
            </a:r>
            <a:r>
              <a:rPr lang="en-US" sz="2400" dirty="0" err="1" smtClean="0"/>
              <a:t>Codd's</a:t>
            </a:r>
            <a:r>
              <a:rPr lang="en-US" sz="2400" dirty="0" smtClean="0"/>
              <a:t> model. SEQUEL later became SQL (still pronounced "sequel")</a:t>
            </a:r>
          </a:p>
          <a:p>
            <a:pPr algn="l" rtl="0"/>
            <a:r>
              <a:rPr lang="en-US" sz="2400" dirty="0" smtClean="0"/>
              <a:t>Today, SQL is accepted as the standard RDBMS language.</a:t>
            </a:r>
            <a:endParaRPr lang="en-US" sz="2400" dirty="0"/>
          </a:p>
        </p:txBody>
      </p:sp>
      <p:sp>
        <p:nvSpPr>
          <p:cNvPr id="4" name="Footer Placeholder 3"/>
          <p:cNvSpPr>
            <a:spLocks noGrp="1"/>
          </p:cNvSpPr>
          <p:nvPr>
            <p:ph type="ftr" sz="quarter" idx="11"/>
          </p:nvPr>
        </p:nvSpPr>
        <p:spPr/>
        <p:txBody>
          <a:bodyPr/>
          <a:lstStyle/>
          <a:p>
            <a:pPr>
              <a:defRPr/>
            </a:pPr>
            <a:r>
              <a:rPr lang="en-US" dirty="0" err="1" smtClean="0"/>
              <a:t>I.Ghadah</a:t>
            </a:r>
            <a:r>
              <a:rPr lang="en-US" dirty="0" smtClean="0"/>
              <a:t> R. Al </a:t>
            </a:r>
            <a:r>
              <a:rPr lang="en-US" dirty="0" err="1" smtClean="0"/>
              <a:t>Hadba</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86746F13-85D2-4439-B16D-894DA35422FE}"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12775" y="228600"/>
            <a:ext cx="8153400" cy="990600"/>
          </a:xfrm>
        </p:spPr>
        <p:txBody>
          <a:bodyPr/>
          <a:lstStyle/>
          <a:p>
            <a:pPr eaLnBrk="1" hangingPunct="1"/>
            <a:r>
              <a:rPr lang="en-US" smtClean="0"/>
              <a:t>Overview of SQL</a:t>
            </a:r>
          </a:p>
        </p:txBody>
      </p:sp>
      <p:sp>
        <p:nvSpPr>
          <p:cNvPr id="4" name="Slide Number Placeholder 3"/>
          <p:cNvSpPr>
            <a:spLocks noGrp="1"/>
          </p:cNvSpPr>
          <p:nvPr>
            <p:ph type="sldNum" sz="quarter" idx="12"/>
          </p:nvPr>
        </p:nvSpPr>
        <p:spPr/>
        <p:txBody>
          <a:bodyPr>
            <a:normAutofit fontScale="85000" lnSpcReduction="20000"/>
          </a:bodyPr>
          <a:lstStyle/>
          <a:p>
            <a:pPr>
              <a:defRPr/>
            </a:pPr>
            <a:fld id="{58F6C3D6-DF90-4A7A-9E7B-A5F9EB65EF36}" type="slidenum">
              <a:rPr lang="en-US"/>
              <a:pPr>
                <a:defRPr/>
              </a:pPr>
              <a:t>12</a:t>
            </a:fld>
            <a:endParaRPr lang="en-US"/>
          </a:p>
        </p:txBody>
      </p:sp>
      <p:sp>
        <p:nvSpPr>
          <p:cNvPr id="5123" name="Content Placeholder 2"/>
          <p:cNvSpPr>
            <a:spLocks noGrp="1"/>
          </p:cNvSpPr>
          <p:nvPr>
            <p:ph sz="quarter" idx="1"/>
          </p:nvPr>
        </p:nvSpPr>
        <p:spPr>
          <a:xfrm>
            <a:off x="612775" y="1600200"/>
            <a:ext cx="8153400" cy="4495800"/>
          </a:xfrm>
        </p:spPr>
        <p:txBody>
          <a:bodyPr>
            <a:normAutofit/>
          </a:bodyPr>
          <a:lstStyle/>
          <a:p>
            <a:pPr marL="320040" indent="-320040" algn="l" rtl="0" eaLnBrk="1" fontAlgn="auto" hangingPunct="1">
              <a:spcAft>
                <a:spcPts val="0"/>
              </a:spcAft>
              <a:buFont typeface="Wingdings"/>
              <a:buChar char=""/>
              <a:defRPr/>
            </a:pPr>
            <a:r>
              <a:rPr lang="en-US" u="sng" dirty="0" smtClean="0">
                <a:solidFill>
                  <a:schemeClr val="accent2">
                    <a:lumMod val="75000"/>
                  </a:schemeClr>
                </a:solidFill>
              </a:rPr>
              <a:t>Query</a:t>
            </a:r>
            <a:r>
              <a:rPr lang="en-US" dirty="0" smtClean="0"/>
              <a:t>: </a:t>
            </a:r>
            <a:r>
              <a:rPr lang="en-US" sz="2800" dirty="0" smtClean="0"/>
              <a:t>allow questions to be asked of the data and display only the information required. It can include info from more the one table </a:t>
            </a:r>
          </a:p>
          <a:p>
            <a:pPr marL="320040" indent="-320040" algn="l" rtl="0" eaLnBrk="1" fontAlgn="auto" hangingPunct="1">
              <a:spcAft>
                <a:spcPts val="0"/>
              </a:spcAft>
              <a:buFont typeface="Wingdings"/>
              <a:buChar char=""/>
              <a:defRPr/>
            </a:pPr>
            <a:r>
              <a:rPr lang="en-US" sz="2800" dirty="0" smtClean="0">
                <a:solidFill>
                  <a:schemeClr val="accent2">
                    <a:lumMod val="75000"/>
                  </a:schemeClr>
                </a:solidFill>
              </a:rPr>
              <a:t>Why Query language?</a:t>
            </a:r>
          </a:p>
          <a:p>
            <a:pPr marL="320040" indent="-320040" algn="l" rtl="0" eaLnBrk="1" fontAlgn="auto" hangingPunct="1">
              <a:spcAft>
                <a:spcPts val="0"/>
              </a:spcAft>
              <a:buFont typeface="Wingdings"/>
              <a:buNone/>
              <a:defRPr/>
            </a:pPr>
            <a:r>
              <a:rPr lang="en-US" dirty="0" smtClean="0"/>
              <a:t>	A Database Management system enable users to access and manipulate data using queries.</a:t>
            </a:r>
          </a:p>
          <a:p>
            <a:pPr marL="320040" indent="-320040" algn="l" rtl="0" eaLnBrk="1" fontAlgn="auto" hangingPunct="1">
              <a:spcAft>
                <a:spcPts val="0"/>
              </a:spcAft>
              <a:buFont typeface="Wingdings"/>
              <a:buChar char=""/>
              <a:defRPr/>
            </a:pPr>
            <a:r>
              <a:rPr lang="en-US" dirty="0" smtClean="0">
                <a:solidFill>
                  <a:schemeClr val="accent2">
                    <a:lumMod val="75000"/>
                  </a:schemeClr>
                </a:solidFill>
              </a:rPr>
              <a:t>Structured  Query Language (SQL): </a:t>
            </a:r>
            <a:r>
              <a:rPr lang="en-US" dirty="0" smtClean="0"/>
              <a:t>is the language used by most </a:t>
            </a:r>
            <a:r>
              <a:rPr lang="en-US" dirty="0" smtClean="0">
                <a:solidFill>
                  <a:schemeClr val="accent1">
                    <a:lumMod val="75000"/>
                  </a:schemeClr>
                </a:solidFill>
              </a:rPr>
              <a:t>relational database </a:t>
            </a:r>
            <a:r>
              <a:rPr lang="en-US" dirty="0" smtClean="0"/>
              <a:t>systems.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12775" y="228600"/>
            <a:ext cx="8153400" cy="990600"/>
          </a:xfrm>
        </p:spPr>
        <p:txBody>
          <a:bodyPr/>
          <a:lstStyle/>
          <a:p>
            <a:pPr eaLnBrk="1" hangingPunct="1"/>
            <a:r>
              <a:rPr lang="en-US" smtClean="0"/>
              <a:t>Features of SQL</a:t>
            </a:r>
          </a:p>
        </p:txBody>
      </p:sp>
      <p:sp>
        <p:nvSpPr>
          <p:cNvPr id="4" name="Slide Number Placeholder 3"/>
          <p:cNvSpPr>
            <a:spLocks noGrp="1"/>
          </p:cNvSpPr>
          <p:nvPr>
            <p:ph type="sldNum" sz="quarter" idx="12"/>
          </p:nvPr>
        </p:nvSpPr>
        <p:spPr/>
        <p:txBody>
          <a:bodyPr>
            <a:normAutofit fontScale="85000" lnSpcReduction="20000"/>
          </a:bodyPr>
          <a:lstStyle/>
          <a:p>
            <a:pPr>
              <a:defRPr/>
            </a:pPr>
            <a:fld id="{C9FDA773-7C19-4766-9666-5F578B378479}" type="slidenum">
              <a:rPr lang="en-US"/>
              <a:pPr>
                <a:defRPr/>
              </a:pPr>
              <a:t>13</a:t>
            </a:fld>
            <a:endParaRPr lang="en-US"/>
          </a:p>
        </p:txBody>
      </p:sp>
      <p:sp>
        <p:nvSpPr>
          <p:cNvPr id="3" name="Content Placeholder 2"/>
          <p:cNvSpPr>
            <a:spLocks noGrp="1"/>
          </p:cNvSpPr>
          <p:nvPr>
            <p:ph sz="quarter" idx="1"/>
          </p:nvPr>
        </p:nvSpPr>
        <p:spPr>
          <a:xfrm>
            <a:off x="612775" y="1600200"/>
            <a:ext cx="8153400" cy="4495800"/>
          </a:xfrm>
        </p:spPr>
        <p:txBody>
          <a:bodyPr rtlCol="0">
            <a:normAutofit/>
          </a:bodyPr>
          <a:lstStyle/>
          <a:p>
            <a:pPr marL="365760" indent="-256032" algn="l" rtl="0" eaLnBrk="1" fontAlgn="auto" hangingPunct="1">
              <a:spcAft>
                <a:spcPts val="0"/>
              </a:spcAft>
              <a:buFont typeface="Wingdings 3"/>
              <a:buChar char=""/>
              <a:defRPr/>
            </a:pPr>
            <a:r>
              <a:rPr lang="en-US" b="1" dirty="0" smtClean="0">
                <a:solidFill>
                  <a:schemeClr val="accent2">
                    <a:lumMod val="75000"/>
                  </a:schemeClr>
                </a:solidFill>
              </a:rPr>
              <a:t>What is SQL?</a:t>
            </a:r>
          </a:p>
          <a:p>
            <a:pPr marL="365760" indent="-256032" algn="l" rtl="0" eaLnBrk="1" fontAlgn="auto" hangingPunct="1">
              <a:spcAft>
                <a:spcPts val="0"/>
              </a:spcAft>
              <a:buFont typeface="Wingdings 3"/>
              <a:buChar char=""/>
              <a:defRPr/>
            </a:pPr>
            <a:r>
              <a:rPr lang="en-US" dirty="0" smtClean="0"/>
              <a:t>SQL stands for Structured Query Language </a:t>
            </a:r>
          </a:p>
          <a:p>
            <a:pPr marL="365760" indent="-256032" algn="l" rtl="0" eaLnBrk="1" fontAlgn="auto" hangingPunct="1">
              <a:spcAft>
                <a:spcPts val="0"/>
              </a:spcAft>
              <a:buFont typeface="Wingdings 3"/>
              <a:buChar char=""/>
              <a:defRPr/>
            </a:pPr>
            <a:r>
              <a:rPr lang="en-US" dirty="0" smtClean="0"/>
              <a:t>SQL lets you access and manipulate databases </a:t>
            </a:r>
          </a:p>
          <a:p>
            <a:pPr marL="365760" indent="-256032" algn="l" rtl="0" eaLnBrk="1" fontAlgn="auto" hangingPunct="1">
              <a:spcAft>
                <a:spcPts val="0"/>
              </a:spcAft>
              <a:buFont typeface="Wingdings 3"/>
              <a:buChar char=""/>
              <a:defRPr/>
            </a:pPr>
            <a:r>
              <a:rPr lang="en-US" dirty="0" smtClean="0"/>
              <a:t>SQL is an ANSI (American National Standards Institute) standard </a:t>
            </a:r>
          </a:p>
          <a:p>
            <a:pPr marL="365760" indent="-256032" algn="l" rtl="0" eaLnBrk="1" fontAlgn="auto" hangingPunct="1">
              <a:spcAft>
                <a:spcPts val="0"/>
              </a:spcAft>
              <a:buFont typeface="Wingdings 3"/>
              <a:buChar char=""/>
              <a:defRPr/>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12775" y="228600"/>
            <a:ext cx="8153400" cy="990600"/>
          </a:xfrm>
        </p:spPr>
        <p:txBody>
          <a:bodyPr/>
          <a:lstStyle/>
          <a:p>
            <a:pPr eaLnBrk="1" hangingPunct="1"/>
            <a:r>
              <a:rPr lang="en-US" smtClean="0"/>
              <a:t>Features of SQL</a:t>
            </a:r>
          </a:p>
        </p:txBody>
      </p:sp>
      <p:sp>
        <p:nvSpPr>
          <p:cNvPr id="4" name="Slide Number Placeholder 3"/>
          <p:cNvSpPr>
            <a:spLocks noGrp="1"/>
          </p:cNvSpPr>
          <p:nvPr>
            <p:ph type="sldNum" sz="quarter" idx="12"/>
          </p:nvPr>
        </p:nvSpPr>
        <p:spPr/>
        <p:txBody>
          <a:bodyPr>
            <a:normAutofit fontScale="85000" lnSpcReduction="20000"/>
          </a:bodyPr>
          <a:lstStyle/>
          <a:p>
            <a:pPr>
              <a:defRPr/>
            </a:pPr>
            <a:fld id="{02EEF69D-3470-4A26-95DA-DD02AE91F459}" type="slidenum">
              <a:rPr lang="en-US"/>
              <a:pPr>
                <a:defRPr/>
              </a:pPr>
              <a:t>14</a:t>
            </a:fld>
            <a:endParaRPr lang="en-US"/>
          </a:p>
        </p:txBody>
      </p:sp>
      <p:sp>
        <p:nvSpPr>
          <p:cNvPr id="3" name="Content Placeholder 2"/>
          <p:cNvSpPr>
            <a:spLocks noGrp="1"/>
          </p:cNvSpPr>
          <p:nvPr>
            <p:ph sz="quarter" idx="1"/>
          </p:nvPr>
        </p:nvSpPr>
        <p:spPr>
          <a:xfrm>
            <a:off x="612775" y="1600200"/>
            <a:ext cx="8153400" cy="4495800"/>
          </a:xfrm>
        </p:spPr>
        <p:txBody>
          <a:bodyPr rtlCol="0">
            <a:normAutofit fontScale="85000" lnSpcReduction="20000"/>
          </a:bodyPr>
          <a:lstStyle/>
          <a:p>
            <a:pPr marL="365760" indent="-256032" algn="l" rtl="0" eaLnBrk="1" fontAlgn="auto" hangingPunct="1">
              <a:spcAft>
                <a:spcPts val="0"/>
              </a:spcAft>
              <a:buFont typeface="Wingdings 3"/>
              <a:buChar char=""/>
              <a:defRPr/>
            </a:pPr>
            <a:r>
              <a:rPr lang="en-US" b="1" dirty="0" smtClean="0">
                <a:solidFill>
                  <a:schemeClr val="accent2">
                    <a:lumMod val="75000"/>
                  </a:schemeClr>
                </a:solidFill>
              </a:rPr>
              <a:t>What Can SQL do?</a:t>
            </a:r>
          </a:p>
          <a:p>
            <a:pPr marL="365760" indent="-256032" algn="l" rtl="0" eaLnBrk="1" fontAlgn="auto" hangingPunct="1">
              <a:spcAft>
                <a:spcPts val="0"/>
              </a:spcAft>
              <a:buFont typeface="Wingdings 3"/>
              <a:buChar char=""/>
              <a:defRPr/>
            </a:pPr>
            <a:r>
              <a:rPr lang="en-US" dirty="0" smtClean="0"/>
              <a:t>SQL can execute queries against a database </a:t>
            </a:r>
          </a:p>
          <a:p>
            <a:pPr marL="365760" indent="-256032" algn="l" rtl="0" eaLnBrk="1" fontAlgn="auto" hangingPunct="1">
              <a:spcAft>
                <a:spcPts val="0"/>
              </a:spcAft>
              <a:buFont typeface="Wingdings 3"/>
              <a:buChar char=""/>
              <a:defRPr/>
            </a:pPr>
            <a:r>
              <a:rPr lang="en-US" dirty="0" smtClean="0"/>
              <a:t>SQL can retrieve data from a database </a:t>
            </a:r>
          </a:p>
          <a:p>
            <a:pPr marL="365760" indent="-256032" algn="l" rtl="0" eaLnBrk="1" fontAlgn="auto" hangingPunct="1">
              <a:spcAft>
                <a:spcPts val="0"/>
              </a:spcAft>
              <a:buFont typeface="Wingdings 3"/>
              <a:buChar char=""/>
              <a:defRPr/>
            </a:pPr>
            <a:r>
              <a:rPr lang="en-US" dirty="0" smtClean="0"/>
              <a:t>SQL can insert records in a database </a:t>
            </a:r>
          </a:p>
          <a:p>
            <a:pPr marL="365760" indent="-256032" algn="l" rtl="0" eaLnBrk="1" fontAlgn="auto" hangingPunct="1">
              <a:spcAft>
                <a:spcPts val="0"/>
              </a:spcAft>
              <a:buFont typeface="Wingdings 3"/>
              <a:buChar char=""/>
              <a:defRPr/>
            </a:pPr>
            <a:r>
              <a:rPr lang="en-US" dirty="0" smtClean="0"/>
              <a:t>SQL can update records in a database </a:t>
            </a:r>
          </a:p>
          <a:p>
            <a:pPr marL="365760" indent="-256032" algn="l" rtl="0" eaLnBrk="1" fontAlgn="auto" hangingPunct="1">
              <a:spcAft>
                <a:spcPts val="0"/>
              </a:spcAft>
              <a:buFont typeface="Wingdings 3"/>
              <a:buChar char=""/>
              <a:defRPr/>
            </a:pPr>
            <a:r>
              <a:rPr lang="en-US" dirty="0" smtClean="0"/>
              <a:t>SQL can delete records from a database </a:t>
            </a:r>
          </a:p>
          <a:p>
            <a:pPr marL="365760" indent="-256032" algn="l" rtl="0" eaLnBrk="1" fontAlgn="auto" hangingPunct="1">
              <a:spcAft>
                <a:spcPts val="0"/>
              </a:spcAft>
              <a:buFont typeface="Wingdings 3"/>
              <a:buChar char=""/>
              <a:defRPr/>
            </a:pPr>
            <a:r>
              <a:rPr lang="en-US" dirty="0" smtClean="0"/>
              <a:t>SQL can create new databases </a:t>
            </a:r>
          </a:p>
          <a:p>
            <a:pPr marL="365760" indent="-256032" algn="l" rtl="0" eaLnBrk="1" fontAlgn="auto" hangingPunct="1">
              <a:spcAft>
                <a:spcPts val="0"/>
              </a:spcAft>
              <a:buFont typeface="Wingdings 3"/>
              <a:buChar char=""/>
              <a:defRPr/>
            </a:pPr>
            <a:r>
              <a:rPr lang="en-US" dirty="0" smtClean="0"/>
              <a:t>SQL can create new tables in a database </a:t>
            </a:r>
          </a:p>
          <a:p>
            <a:pPr marL="365760" indent="-256032" algn="l" rtl="0" eaLnBrk="1" fontAlgn="auto" hangingPunct="1">
              <a:spcAft>
                <a:spcPts val="0"/>
              </a:spcAft>
              <a:buFont typeface="Wingdings 3"/>
              <a:buChar char=""/>
              <a:defRPr/>
            </a:pPr>
            <a:r>
              <a:rPr lang="en-US" dirty="0" smtClean="0"/>
              <a:t>SQL can create stored procedures in a database </a:t>
            </a:r>
          </a:p>
          <a:p>
            <a:pPr marL="365760" indent="-256032" algn="l" rtl="0" eaLnBrk="1" fontAlgn="auto" hangingPunct="1">
              <a:spcAft>
                <a:spcPts val="0"/>
              </a:spcAft>
              <a:buFont typeface="Wingdings 3"/>
              <a:buChar char=""/>
              <a:defRPr/>
            </a:pPr>
            <a:r>
              <a:rPr lang="en-US" dirty="0" smtClean="0"/>
              <a:t>SQL can create views in a database </a:t>
            </a:r>
          </a:p>
          <a:p>
            <a:pPr marL="365760" indent="-256032" algn="l" rtl="0" eaLnBrk="1" fontAlgn="auto" hangingPunct="1">
              <a:spcAft>
                <a:spcPts val="0"/>
              </a:spcAft>
              <a:buFont typeface="Wingdings 3"/>
              <a:buChar char=""/>
              <a:defRPr/>
            </a:pPr>
            <a:r>
              <a:rPr lang="en-US" dirty="0" smtClean="0"/>
              <a:t>SQL can set permissions on tables, procedures, and views </a:t>
            </a:r>
          </a:p>
          <a:p>
            <a:pPr marL="365760" indent="-256032" algn="l" rtl="0" eaLnBrk="1" fontAlgn="auto" hangingPunct="1">
              <a:spcAft>
                <a:spcPts val="0"/>
              </a:spcAft>
              <a:buFont typeface="Wingdings 3"/>
              <a:buChar char=""/>
              <a:defRPr/>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12775" y="228600"/>
            <a:ext cx="8153400" cy="990600"/>
          </a:xfrm>
        </p:spPr>
        <p:txBody>
          <a:bodyPr/>
          <a:lstStyle/>
          <a:p>
            <a:pPr eaLnBrk="1" hangingPunct="1"/>
            <a:r>
              <a:rPr lang="en-US" smtClean="0"/>
              <a:t>Features of SQL</a:t>
            </a:r>
          </a:p>
        </p:txBody>
      </p:sp>
      <p:sp>
        <p:nvSpPr>
          <p:cNvPr id="4" name="Slide Number Placeholder 3"/>
          <p:cNvSpPr>
            <a:spLocks noGrp="1"/>
          </p:cNvSpPr>
          <p:nvPr>
            <p:ph type="sldNum" sz="quarter" idx="12"/>
          </p:nvPr>
        </p:nvSpPr>
        <p:spPr/>
        <p:txBody>
          <a:bodyPr>
            <a:normAutofit fontScale="85000" lnSpcReduction="20000"/>
          </a:bodyPr>
          <a:lstStyle/>
          <a:p>
            <a:pPr>
              <a:defRPr/>
            </a:pPr>
            <a:fld id="{09547F1E-C802-4E38-83CE-C5EF2AD6F6E7}" type="slidenum">
              <a:rPr lang="en-US"/>
              <a:pPr>
                <a:defRPr/>
              </a:pPr>
              <a:t>15</a:t>
            </a:fld>
            <a:endParaRPr lang="en-US"/>
          </a:p>
        </p:txBody>
      </p:sp>
      <p:sp>
        <p:nvSpPr>
          <p:cNvPr id="3" name="Content Placeholder 2"/>
          <p:cNvSpPr>
            <a:spLocks noGrp="1"/>
          </p:cNvSpPr>
          <p:nvPr>
            <p:ph sz="quarter" idx="1"/>
          </p:nvPr>
        </p:nvSpPr>
        <p:spPr>
          <a:xfrm>
            <a:off x="612775" y="1600200"/>
            <a:ext cx="8153400" cy="4495800"/>
          </a:xfrm>
        </p:spPr>
        <p:txBody>
          <a:bodyPr rtlCol="0">
            <a:normAutofit fontScale="92500" lnSpcReduction="20000"/>
          </a:bodyPr>
          <a:lstStyle/>
          <a:p>
            <a:pPr marL="365760" indent="-256032" algn="l" rtl="0" eaLnBrk="1" fontAlgn="auto" hangingPunct="1">
              <a:spcAft>
                <a:spcPts val="0"/>
              </a:spcAft>
              <a:buFont typeface="Wingdings 3"/>
              <a:buChar char=""/>
              <a:defRPr/>
            </a:pPr>
            <a:r>
              <a:rPr lang="en-US" b="1" dirty="0" smtClean="0">
                <a:solidFill>
                  <a:schemeClr val="accent2">
                    <a:lumMod val="75000"/>
                  </a:schemeClr>
                </a:solidFill>
              </a:rPr>
              <a:t>What Makes SQL Special?</a:t>
            </a:r>
          </a:p>
          <a:p>
            <a:pPr marL="365760" indent="-256032" algn="l" rtl="0" eaLnBrk="1" fontAlgn="auto" hangingPunct="1">
              <a:spcAft>
                <a:spcPts val="0"/>
              </a:spcAft>
              <a:buFont typeface="Wingdings 3"/>
              <a:buChar char=""/>
              <a:defRPr/>
            </a:pPr>
            <a:r>
              <a:rPr lang="en-US" dirty="0" smtClean="0"/>
              <a:t>SQL is an English-like language. It uses words such as select, insert, delete as part of its command set</a:t>
            </a:r>
          </a:p>
          <a:p>
            <a:pPr marL="365760" indent="-256032" algn="l" rtl="0" eaLnBrk="1" fontAlgn="auto" hangingPunct="1">
              <a:spcAft>
                <a:spcPts val="0"/>
              </a:spcAft>
              <a:buFont typeface="Wingdings 3"/>
              <a:buChar char=""/>
              <a:defRPr/>
            </a:pPr>
            <a:r>
              <a:rPr lang="en-US" dirty="0" smtClean="0"/>
              <a:t>SQL is a non-procedural language: you specify What information you require, not how to get it . This feature makes it easier for you to concentrate on obtaining the desired result.</a:t>
            </a:r>
          </a:p>
          <a:p>
            <a:pPr marL="365760" indent="-256032" algn="l" rtl="0" eaLnBrk="1" fontAlgn="auto" hangingPunct="1">
              <a:spcAft>
                <a:spcPts val="0"/>
              </a:spcAft>
              <a:buFont typeface="Wingdings 3"/>
              <a:buChar char=""/>
              <a:defRPr/>
            </a:pPr>
            <a:r>
              <a:rPr lang="en-US" dirty="0" smtClean="0"/>
              <a:t>SQL Processes sets of records rather than a single record at a time. </a:t>
            </a:r>
          </a:p>
          <a:p>
            <a:pPr marL="365760" indent="-256032" algn="l" rtl="0" eaLnBrk="1" fontAlgn="auto" hangingPunct="1">
              <a:spcAft>
                <a:spcPts val="0"/>
              </a:spcAft>
              <a:buFont typeface="Wingdings 3"/>
              <a:buChar char=""/>
              <a:defRPr/>
            </a:pPr>
            <a:r>
              <a:rPr lang="en-US" dirty="0" smtClean="0"/>
              <a:t>SQL can be used by a range of users including DBA’s, programmers, Management Personnel, and many other types of end users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2775" y="228600"/>
            <a:ext cx="8153400" cy="990600"/>
          </a:xfrm>
        </p:spPr>
        <p:txBody>
          <a:bodyPr rtlCol="0">
            <a:normAutofit fontScale="90000"/>
          </a:bodyPr>
          <a:lstStyle/>
          <a:p>
            <a:pPr eaLnBrk="1" fontAlgn="auto" hangingPunct="1">
              <a:spcAft>
                <a:spcPts val="0"/>
              </a:spcAft>
              <a:defRPr/>
            </a:pPr>
            <a:r>
              <a:rPr lang="en-US" dirty="0" smtClean="0"/>
              <a:t>Types of SQL Statements</a:t>
            </a:r>
            <a:br>
              <a:rPr lang="en-US" dirty="0" smtClean="0"/>
            </a:b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EDAE9362-FE43-4CF4-977B-AECB777FF9BB}" type="slidenum">
              <a:rPr lang="en-US"/>
              <a:pPr>
                <a:defRPr/>
              </a:pPr>
              <a:t>16</a:t>
            </a:fld>
            <a:endParaRPr lang="en-US"/>
          </a:p>
        </p:txBody>
      </p:sp>
      <p:sp>
        <p:nvSpPr>
          <p:cNvPr id="8195" name="Content Placeholder 1"/>
          <p:cNvSpPr>
            <a:spLocks noGrp="1"/>
          </p:cNvSpPr>
          <p:nvPr>
            <p:ph sz="quarter" idx="1"/>
          </p:nvPr>
        </p:nvSpPr>
        <p:spPr>
          <a:xfrm>
            <a:off x="612775" y="1600200"/>
            <a:ext cx="8153400" cy="4495800"/>
          </a:xfrm>
        </p:spPr>
        <p:txBody>
          <a:bodyPr>
            <a:normAutofit lnSpcReduction="10000"/>
          </a:bodyPr>
          <a:lstStyle/>
          <a:p>
            <a:pPr marL="320040" indent="-320040" algn="l" rtl="0" eaLnBrk="1" fontAlgn="auto" hangingPunct="1">
              <a:spcAft>
                <a:spcPts val="0"/>
              </a:spcAft>
              <a:buFont typeface="Wingdings"/>
              <a:buChar char=""/>
              <a:defRPr/>
            </a:pPr>
            <a:r>
              <a:rPr lang="en-US" sz="2000" b="1" dirty="0" smtClean="0">
                <a:solidFill>
                  <a:schemeClr val="accent1">
                    <a:lumMod val="75000"/>
                  </a:schemeClr>
                </a:solidFill>
              </a:rPr>
              <a:t>Data Definition Language (DDL):</a:t>
            </a:r>
          </a:p>
          <a:p>
            <a:pPr marL="320040" indent="-320040" algn="l" rtl="0" eaLnBrk="1" fontAlgn="auto" hangingPunct="1">
              <a:spcAft>
                <a:spcPts val="0"/>
              </a:spcAft>
              <a:buFont typeface="Wingdings 3" pitchFamily="18" charset="2"/>
              <a:buNone/>
              <a:defRPr/>
            </a:pPr>
            <a:r>
              <a:rPr lang="en-US" sz="2000" dirty="0" smtClean="0"/>
              <a:t> Commands that define a database.</a:t>
            </a:r>
          </a:p>
          <a:p>
            <a:pPr marL="320040" indent="-320040" algn="l" rtl="0" eaLnBrk="1" fontAlgn="auto" hangingPunct="1">
              <a:spcAft>
                <a:spcPts val="0"/>
              </a:spcAft>
              <a:buFont typeface="Wingdings 3" pitchFamily="18" charset="2"/>
              <a:buNone/>
              <a:defRPr/>
            </a:pPr>
            <a:r>
              <a:rPr lang="en-US" sz="2000" dirty="0" smtClean="0"/>
              <a:t> </a:t>
            </a:r>
            <a:r>
              <a:rPr lang="en-US" sz="2000" dirty="0" smtClean="0">
                <a:solidFill>
                  <a:schemeClr val="accent2">
                    <a:lumMod val="75000"/>
                  </a:schemeClr>
                </a:solidFill>
              </a:rPr>
              <a:t>E.g.</a:t>
            </a:r>
            <a:r>
              <a:rPr lang="en-US" sz="2000" dirty="0" smtClean="0"/>
              <a:t> CREATE, ALTER, DROP, ...etc.</a:t>
            </a:r>
          </a:p>
          <a:p>
            <a:pPr marL="320040" indent="-320040" algn="l" rtl="0" eaLnBrk="1" fontAlgn="auto" hangingPunct="1">
              <a:spcAft>
                <a:spcPts val="0"/>
              </a:spcAft>
              <a:buFont typeface="Wingdings"/>
              <a:buChar char=""/>
              <a:defRPr/>
            </a:pPr>
            <a:endParaRPr lang="en-US" sz="2000" dirty="0" smtClean="0"/>
          </a:p>
          <a:p>
            <a:pPr marL="320040" indent="-320040" algn="l" rtl="0" eaLnBrk="1" fontAlgn="auto" hangingPunct="1">
              <a:spcAft>
                <a:spcPts val="0"/>
              </a:spcAft>
              <a:buFont typeface="Wingdings"/>
              <a:buChar char=""/>
              <a:defRPr/>
            </a:pPr>
            <a:r>
              <a:rPr lang="en-US" sz="2000" b="1" dirty="0" smtClean="0">
                <a:solidFill>
                  <a:schemeClr val="accent1">
                    <a:lumMod val="75000"/>
                  </a:schemeClr>
                </a:solidFill>
              </a:rPr>
              <a:t> Data manipulation language (DML):</a:t>
            </a:r>
          </a:p>
          <a:p>
            <a:pPr marL="320040" indent="-320040" algn="l" rtl="0" eaLnBrk="1" fontAlgn="auto" hangingPunct="1">
              <a:spcAft>
                <a:spcPts val="0"/>
              </a:spcAft>
              <a:buFont typeface="Wingdings 3" pitchFamily="18" charset="2"/>
              <a:buNone/>
              <a:defRPr/>
            </a:pPr>
            <a:r>
              <a:rPr lang="en-US" sz="2000" dirty="0" smtClean="0"/>
              <a:t> Commands that maintain and query a database.</a:t>
            </a:r>
          </a:p>
          <a:p>
            <a:pPr marL="320040" indent="-320040" algn="l" rtl="0" eaLnBrk="1" fontAlgn="auto" hangingPunct="1">
              <a:spcAft>
                <a:spcPts val="0"/>
              </a:spcAft>
              <a:buFont typeface="Wingdings 3" pitchFamily="18" charset="2"/>
              <a:buNone/>
              <a:defRPr/>
            </a:pPr>
            <a:r>
              <a:rPr lang="en-US" sz="2000" dirty="0" smtClean="0"/>
              <a:t> </a:t>
            </a:r>
            <a:r>
              <a:rPr lang="en-US" sz="2000" dirty="0" smtClean="0">
                <a:solidFill>
                  <a:schemeClr val="accent2">
                    <a:lumMod val="75000"/>
                  </a:schemeClr>
                </a:solidFill>
              </a:rPr>
              <a:t>E.g.</a:t>
            </a:r>
            <a:r>
              <a:rPr lang="en-US" sz="2000" dirty="0" smtClean="0"/>
              <a:t> SELECT, INSERT, UPDATE, DELETE.</a:t>
            </a:r>
          </a:p>
          <a:p>
            <a:pPr marL="320040" indent="-320040" algn="l" rtl="0" eaLnBrk="1" fontAlgn="auto" hangingPunct="1">
              <a:spcAft>
                <a:spcPts val="0"/>
              </a:spcAft>
              <a:buFont typeface="Wingdings"/>
              <a:buChar char=""/>
              <a:defRPr/>
            </a:pPr>
            <a:endParaRPr lang="en-US" sz="2000" dirty="0" smtClean="0"/>
          </a:p>
          <a:p>
            <a:pPr marL="320040" indent="-320040" algn="l" rtl="0" eaLnBrk="1" fontAlgn="auto" hangingPunct="1">
              <a:spcAft>
                <a:spcPts val="0"/>
              </a:spcAft>
              <a:buFont typeface="Wingdings"/>
              <a:buChar char=""/>
              <a:defRPr/>
            </a:pPr>
            <a:r>
              <a:rPr lang="en-US" sz="2000" b="1" dirty="0" smtClean="0">
                <a:solidFill>
                  <a:schemeClr val="accent1">
                    <a:lumMod val="75000"/>
                  </a:schemeClr>
                </a:solidFill>
              </a:rPr>
              <a:t> Data Control Language (DCL):</a:t>
            </a:r>
          </a:p>
          <a:p>
            <a:pPr marL="320040" indent="-320040" algn="l" rtl="0" eaLnBrk="1" fontAlgn="auto" hangingPunct="1">
              <a:spcAft>
                <a:spcPts val="0"/>
              </a:spcAft>
              <a:buFont typeface="Wingdings 3" pitchFamily="18" charset="2"/>
              <a:buNone/>
              <a:defRPr/>
            </a:pPr>
            <a:r>
              <a:rPr lang="en-US" sz="2000" dirty="0" smtClean="0"/>
              <a:t> Commands that control a database, including administering </a:t>
            </a:r>
          </a:p>
          <a:p>
            <a:pPr marL="320040" indent="-320040" algn="l" rtl="0" eaLnBrk="1" fontAlgn="auto" hangingPunct="1">
              <a:spcAft>
                <a:spcPts val="0"/>
              </a:spcAft>
              <a:buFont typeface="Wingdings 3" pitchFamily="18" charset="2"/>
              <a:buNone/>
              <a:defRPr/>
            </a:pPr>
            <a:r>
              <a:rPr lang="en-US" sz="2000" dirty="0" smtClean="0"/>
              <a:t>   privileges and committing data.</a:t>
            </a:r>
          </a:p>
          <a:p>
            <a:pPr marL="320040" indent="-320040" algn="l" rtl="0" eaLnBrk="1" fontAlgn="auto" hangingPunct="1">
              <a:spcAft>
                <a:spcPts val="0"/>
              </a:spcAft>
              <a:buFont typeface="Wingdings 3" pitchFamily="18" charset="2"/>
              <a:buNone/>
              <a:defRPr/>
            </a:pPr>
            <a:r>
              <a:rPr lang="en-US" sz="2000" dirty="0" smtClean="0"/>
              <a:t> </a:t>
            </a:r>
            <a:r>
              <a:rPr lang="en-US" sz="2000" dirty="0" smtClean="0">
                <a:solidFill>
                  <a:schemeClr val="accent2">
                    <a:lumMod val="75000"/>
                  </a:schemeClr>
                </a:solidFill>
              </a:rPr>
              <a:t>E.g. </a:t>
            </a:r>
            <a:r>
              <a:rPr lang="en-US" sz="2000" dirty="0" smtClean="0"/>
              <a:t>CONNECT, GRANT, REVOKE, ...etc.</a:t>
            </a:r>
          </a:p>
          <a:p>
            <a:pPr marL="320040" indent="-320040" algn="l" rtl="0" eaLnBrk="1" fontAlgn="auto" hangingPunct="1">
              <a:spcAft>
                <a:spcPts val="0"/>
              </a:spcAft>
              <a:buFont typeface="Wingdings"/>
              <a:buChar char=""/>
              <a:defRPr/>
            </a:pPr>
            <a:endParaRPr lang="en-US" sz="20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12775" y="228600"/>
            <a:ext cx="8153400" cy="990600"/>
          </a:xfrm>
        </p:spPr>
        <p:txBody>
          <a:bodyPr/>
          <a:lstStyle/>
          <a:p>
            <a:pPr eaLnBrk="1" hangingPunct="1"/>
            <a:r>
              <a:rPr lang="en-US" smtClean="0"/>
              <a:t>Writing SQL Commands</a:t>
            </a:r>
          </a:p>
        </p:txBody>
      </p:sp>
      <p:sp>
        <p:nvSpPr>
          <p:cNvPr id="4" name="Slide Number Placeholder 3"/>
          <p:cNvSpPr>
            <a:spLocks noGrp="1"/>
          </p:cNvSpPr>
          <p:nvPr>
            <p:ph type="sldNum" sz="quarter" idx="12"/>
          </p:nvPr>
        </p:nvSpPr>
        <p:spPr/>
        <p:txBody>
          <a:bodyPr>
            <a:normAutofit fontScale="85000" lnSpcReduction="20000"/>
          </a:bodyPr>
          <a:lstStyle/>
          <a:p>
            <a:pPr>
              <a:defRPr/>
            </a:pPr>
            <a:fld id="{7217F0BE-658F-416A-9084-0864CCDEEEAA}" type="slidenum">
              <a:rPr lang="en-US"/>
              <a:pPr>
                <a:defRPr/>
              </a:pPr>
              <a:t>17</a:t>
            </a:fld>
            <a:endParaRPr lang="en-US"/>
          </a:p>
        </p:txBody>
      </p:sp>
      <p:sp>
        <p:nvSpPr>
          <p:cNvPr id="21508" name="Content Placeholder 2"/>
          <p:cNvSpPr>
            <a:spLocks noGrp="1"/>
          </p:cNvSpPr>
          <p:nvPr>
            <p:ph sz="quarter" idx="1"/>
          </p:nvPr>
        </p:nvSpPr>
        <p:spPr>
          <a:xfrm>
            <a:off x="612775" y="1600200"/>
            <a:ext cx="8153400" cy="4495800"/>
          </a:xfrm>
        </p:spPr>
        <p:txBody>
          <a:bodyPr/>
          <a:lstStyle/>
          <a:p>
            <a:pPr algn="l" rtl="0" eaLnBrk="1" hangingPunct="1"/>
            <a:r>
              <a:rPr lang="en-US" dirty="0" smtClean="0"/>
              <a:t>SQL commands maybe one or more lines</a:t>
            </a:r>
          </a:p>
          <a:p>
            <a:pPr algn="l" rtl="0" eaLnBrk="1" hangingPunct="1"/>
            <a:r>
              <a:rPr lang="en-US" dirty="0" smtClean="0"/>
              <a:t>Command words cannot be split across lines</a:t>
            </a:r>
          </a:p>
          <a:p>
            <a:pPr algn="l" rtl="0" eaLnBrk="1" hangingPunct="1"/>
            <a:r>
              <a:rPr lang="en-US" dirty="0" smtClean="0"/>
              <a:t>SQL Commands are not case sensitive</a:t>
            </a:r>
          </a:p>
          <a:p>
            <a:pPr algn="l" rtl="0" eaLnBrk="1" hangingPunct="1"/>
            <a:r>
              <a:rPr lang="en-US" dirty="0" smtClean="0"/>
              <a:t>Place a semi –colon(;) at the end of last clause.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2"/>
          </p:nvPr>
        </p:nvSpPr>
        <p:spPr bwMode="auto">
          <a:noFill/>
          <a:ln>
            <a:miter lim="800000"/>
            <a:headEnd/>
            <a:tailEnd/>
          </a:ln>
        </p:spPr>
        <p:txBody>
          <a:bodyPr wrap="square" lIns="91440" tIns="45720" rIns="91440" bIns="45720" numCol="1" compatLnSpc="1">
            <a:prstTxWarp prst="textNoShape">
              <a:avLst/>
            </a:prstTxWarp>
          </a:bodyPr>
          <a:lstStyle/>
          <a:p>
            <a:fld id="{8617F980-5A27-4DCE-B4F0-5677D9EC1F65}" type="slidenum">
              <a:rPr lang="en-US" smtClean="0">
                <a:latin typeface="Arial" charset="0"/>
                <a:cs typeface="Arial" charset="0"/>
              </a:rPr>
              <a:pPr/>
              <a:t>18</a:t>
            </a:fld>
            <a:endParaRPr lang="en-US" smtClean="0">
              <a:latin typeface="Arial" charset="0"/>
              <a:cs typeface="Arial" charset="0"/>
            </a:endParaRPr>
          </a:p>
        </p:txBody>
      </p:sp>
      <p:pic>
        <p:nvPicPr>
          <p:cNvPr id="22531" name="Picture 2"/>
          <p:cNvPicPr>
            <a:picLocks noChangeAspect="1" noChangeArrowheads="1"/>
          </p:cNvPicPr>
          <p:nvPr/>
        </p:nvPicPr>
        <p:blipFill>
          <a:blip r:embed="rId3" cstate="print"/>
          <a:srcRect t="18750" r="64958" b="6250"/>
          <a:stretch>
            <a:fillRect/>
          </a:stretch>
        </p:blipFill>
        <p:spPr bwMode="auto">
          <a:xfrm>
            <a:off x="174625" y="609600"/>
            <a:ext cx="4321175" cy="5545138"/>
          </a:xfrm>
          <a:prstGeom prst="rect">
            <a:avLst/>
          </a:prstGeom>
          <a:noFill/>
          <a:ln w="9525">
            <a:solidFill>
              <a:schemeClr val="tx1"/>
            </a:solidFill>
            <a:miter lim="800000"/>
            <a:headEnd/>
            <a:tailEnd/>
          </a:ln>
        </p:spPr>
      </p:pic>
      <p:pic>
        <p:nvPicPr>
          <p:cNvPr id="22532" name="Picture 2"/>
          <p:cNvPicPr>
            <a:picLocks noChangeAspect="1" noChangeArrowheads="1"/>
          </p:cNvPicPr>
          <p:nvPr/>
        </p:nvPicPr>
        <p:blipFill>
          <a:blip r:embed="rId4" cstate="print"/>
          <a:srcRect t="19792" r="65552" b="6250"/>
          <a:stretch>
            <a:fillRect/>
          </a:stretch>
        </p:blipFill>
        <p:spPr bwMode="auto">
          <a:xfrm>
            <a:off x="4724400" y="609600"/>
            <a:ext cx="4191000" cy="5510213"/>
          </a:xfrm>
          <a:prstGeom prst="rect">
            <a:avLst/>
          </a:prstGeom>
          <a:noFill/>
          <a:ln w="9525">
            <a:solidFill>
              <a:schemeClr val="tx1"/>
            </a:solidFill>
            <a:miter lim="800000"/>
            <a:headEnd/>
            <a:tailEnd/>
          </a:ln>
        </p:spPr>
      </p:pic>
      <p:sp>
        <p:nvSpPr>
          <p:cNvPr id="13" name="Rectangle 12"/>
          <p:cNvSpPr/>
          <p:nvPr/>
        </p:nvSpPr>
        <p:spPr>
          <a:xfrm>
            <a:off x="152400" y="1219200"/>
            <a:ext cx="1676400" cy="381000"/>
          </a:xfrm>
          <a:prstGeom prst="rect">
            <a:avLst/>
          </a:prstGeom>
          <a:solidFill>
            <a:srgbClr val="F92E05">
              <a:alpha val="50196"/>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
        <p:nvSpPr>
          <p:cNvPr id="14" name="Rectangle 13"/>
          <p:cNvSpPr/>
          <p:nvPr/>
        </p:nvSpPr>
        <p:spPr>
          <a:xfrm>
            <a:off x="4800600" y="1143000"/>
            <a:ext cx="1676400" cy="381000"/>
          </a:xfrm>
          <a:prstGeom prst="rect">
            <a:avLst/>
          </a:prstGeom>
          <a:solidFill>
            <a:srgbClr val="F92E05">
              <a:alpha val="50196"/>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cxnSp>
        <p:nvCxnSpPr>
          <p:cNvPr id="16" name="Straight Connector 15"/>
          <p:cNvCxnSpPr/>
          <p:nvPr/>
        </p:nvCxnSpPr>
        <p:spPr>
          <a:xfrm flipV="1">
            <a:off x="1828800" y="1219200"/>
            <a:ext cx="2971800" cy="76200"/>
          </a:xfrm>
          <a:prstGeom prst="line">
            <a:avLst/>
          </a:prstGeom>
          <a:ln>
            <a:solidFill>
              <a:srgbClr val="F20000"/>
            </a:solidFill>
            <a:prstDash val="dash"/>
          </a:ln>
        </p:spPr>
        <p:style>
          <a:lnRef idx="1">
            <a:schemeClr val="accent1"/>
          </a:lnRef>
          <a:fillRef idx="0">
            <a:schemeClr val="accent1"/>
          </a:fillRef>
          <a:effectRef idx="0">
            <a:schemeClr val="accent1"/>
          </a:effectRef>
          <a:fontRef idx="minor">
            <a:schemeClr val="tx1"/>
          </a:fontRef>
        </p:style>
      </p:cxnSp>
      <p:sp>
        <p:nvSpPr>
          <p:cNvPr id="22536" name="TextBox 16"/>
          <p:cNvSpPr txBox="1">
            <a:spLocks noChangeArrowheads="1"/>
          </p:cNvSpPr>
          <p:nvPr/>
        </p:nvSpPr>
        <p:spPr bwMode="auto">
          <a:xfrm>
            <a:off x="3200400" y="1828800"/>
            <a:ext cx="3121025" cy="646113"/>
          </a:xfrm>
          <a:prstGeom prst="rect">
            <a:avLst/>
          </a:prstGeom>
          <a:noFill/>
          <a:ln w="9525">
            <a:noFill/>
            <a:miter lim="800000"/>
            <a:headEnd/>
            <a:tailEnd/>
          </a:ln>
        </p:spPr>
        <p:txBody>
          <a:bodyPr wrap="none">
            <a:spAutoFit/>
          </a:bodyPr>
          <a:lstStyle/>
          <a:p>
            <a:r>
              <a:rPr lang="en-US" b="1">
                <a:solidFill>
                  <a:srgbClr val="FF0000"/>
                </a:solidFill>
              </a:rPr>
              <a:t>Both give the same  result </a:t>
            </a:r>
          </a:p>
          <a:p>
            <a:r>
              <a:rPr lang="en-US" b="1">
                <a:solidFill>
                  <a:srgbClr val="FF0000"/>
                </a:solidFill>
              </a:rPr>
              <a:t>not case sensitive) </a:t>
            </a:r>
            <a:endParaRPr lang="ar-SA"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amond(in)">
                                      <p:cBhvr>
                                        <p:cTn id="7" dur="2000"/>
                                        <p:tgtEl>
                                          <p:spTgt spid="13"/>
                                        </p:tgtEl>
                                      </p:cBhvr>
                                    </p:animEffect>
                                  </p:childTnLst>
                                </p:cTn>
                              </p:par>
                              <p:par>
                                <p:cTn id="8" presetID="8" presetClass="entr" presetSubtype="16"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diamond(in)">
                                      <p:cBhvr>
                                        <p:cTn id="10" dur="2000"/>
                                        <p:tgtEl>
                                          <p:spTgt spid="16"/>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diamond(in)">
                                      <p:cBhvr>
                                        <p:cTn id="13"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12775" y="228600"/>
            <a:ext cx="8153400" cy="990600"/>
          </a:xfrm>
        </p:spPr>
        <p:txBody>
          <a:bodyPr/>
          <a:lstStyle/>
          <a:p>
            <a:pPr eaLnBrk="1" hangingPunct="1"/>
            <a:r>
              <a:rPr lang="en-US" smtClean="0"/>
              <a:t>Writing SQL Commands</a:t>
            </a:r>
          </a:p>
        </p:txBody>
      </p:sp>
      <p:sp>
        <p:nvSpPr>
          <p:cNvPr id="4" name="Slide Number Placeholder 3"/>
          <p:cNvSpPr>
            <a:spLocks noGrp="1"/>
          </p:cNvSpPr>
          <p:nvPr>
            <p:ph type="sldNum" sz="quarter" idx="12"/>
          </p:nvPr>
        </p:nvSpPr>
        <p:spPr/>
        <p:txBody>
          <a:bodyPr>
            <a:normAutofit fontScale="85000" lnSpcReduction="20000"/>
          </a:bodyPr>
          <a:lstStyle/>
          <a:p>
            <a:pPr>
              <a:defRPr/>
            </a:pPr>
            <a:fld id="{7217F0BE-658F-416A-9084-0864CCDEEEAA}" type="slidenum">
              <a:rPr lang="en-US"/>
              <a:pPr>
                <a:defRPr/>
              </a:pPr>
              <a:t>19</a:t>
            </a:fld>
            <a:endParaRPr lang="en-US"/>
          </a:p>
        </p:txBody>
      </p:sp>
      <p:sp>
        <p:nvSpPr>
          <p:cNvPr id="21508" name="Content Placeholder 2"/>
          <p:cNvSpPr>
            <a:spLocks noGrp="1"/>
          </p:cNvSpPr>
          <p:nvPr>
            <p:ph sz="quarter" idx="1"/>
          </p:nvPr>
        </p:nvSpPr>
        <p:spPr>
          <a:xfrm>
            <a:off x="612775" y="1600200"/>
            <a:ext cx="8153400" cy="4495800"/>
          </a:xfrm>
        </p:spPr>
        <p:txBody>
          <a:bodyPr/>
          <a:lstStyle/>
          <a:p>
            <a:pPr algn="l" rtl="0" eaLnBrk="1" hangingPunct="1"/>
            <a:r>
              <a:rPr lang="en-US" dirty="0" smtClean="0"/>
              <a:t>DDL Commands:</a:t>
            </a:r>
          </a:p>
          <a:p>
            <a:pPr algn="l" rtl="0" eaLnBrk="1" hangingPunct="1">
              <a:buNone/>
            </a:pPr>
            <a:r>
              <a:rPr lang="en-US" dirty="0" smtClean="0"/>
              <a:t>Create table </a:t>
            </a:r>
            <a:r>
              <a:rPr lang="en-US" dirty="0" err="1" smtClean="0"/>
              <a:t>emp</a:t>
            </a:r>
            <a:r>
              <a:rPr lang="en-US" dirty="0" smtClean="0"/>
              <a:t>(ID  number(3)….</a:t>
            </a:r>
          </a:p>
          <a:p>
            <a:pPr algn="l" rtl="0" eaLnBrk="1" hangingPunct="1">
              <a:buNone/>
            </a:pPr>
            <a:r>
              <a:rPr lang="en-US" dirty="0" smtClean="0"/>
              <a:t>Alter table </a:t>
            </a:r>
            <a:r>
              <a:rPr lang="en-US" dirty="0" err="1" smtClean="0"/>
              <a:t>emp</a:t>
            </a:r>
            <a:r>
              <a:rPr lang="en-US" dirty="0" smtClean="0"/>
              <a:t> Add ….</a:t>
            </a:r>
          </a:p>
          <a:p>
            <a:pPr algn="l" rtl="0" eaLnBrk="1" hangingPunct="1">
              <a:buNone/>
            </a:pPr>
            <a:r>
              <a:rPr lang="en-US" dirty="0" smtClean="0"/>
              <a:t>Drop table </a:t>
            </a:r>
            <a:r>
              <a:rPr lang="en-US" dirty="0" err="1" smtClean="0"/>
              <a:t>emp</a:t>
            </a:r>
            <a:endParaRPr lang="en-US" dirty="0" smtClean="0"/>
          </a:p>
          <a:p>
            <a:pPr algn="l" rtl="0" eaLnBrk="1" hangingPunct="1">
              <a:buNone/>
            </a:pPr>
            <a:r>
              <a:rPr lang="en-US" dirty="0" smtClean="0"/>
              <a:t>Truncate table </a:t>
            </a:r>
            <a:r>
              <a:rPr lang="en-US" dirty="0" err="1" smtClean="0"/>
              <a:t>emp</a:t>
            </a:r>
            <a:endParaRPr lang="en-US" dirty="0" smtClean="0"/>
          </a:p>
          <a:p>
            <a:pPr algn="l" rtl="0" eaLnBrk="1" hangingPunct="1"/>
            <a:r>
              <a:rPr lang="en-US" dirty="0" smtClean="0"/>
              <a:t>DML Commands:</a:t>
            </a:r>
          </a:p>
          <a:p>
            <a:pPr algn="l" rtl="0" eaLnBrk="1" hangingPunct="1">
              <a:buNone/>
            </a:pPr>
            <a:r>
              <a:rPr lang="en-US" dirty="0" smtClean="0"/>
              <a:t>Update, insert, Delete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12775" y="228600"/>
            <a:ext cx="8153400" cy="990600"/>
          </a:xfrm>
        </p:spPr>
        <p:txBody>
          <a:bodyPr/>
          <a:lstStyle/>
          <a:p>
            <a:pPr eaLnBrk="1" hangingPunct="1"/>
            <a:r>
              <a:rPr lang="en-US" smtClean="0"/>
              <a:t>Outlines</a:t>
            </a:r>
            <a:endParaRPr lang="ar-SA" smtClean="0"/>
          </a:p>
        </p:txBody>
      </p:sp>
      <p:sp>
        <p:nvSpPr>
          <p:cNvPr id="3" name="Slide Number Placeholder 2"/>
          <p:cNvSpPr>
            <a:spLocks noGrp="1"/>
          </p:cNvSpPr>
          <p:nvPr>
            <p:ph type="sldNum" sz="quarter" idx="12"/>
          </p:nvPr>
        </p:nvSpPr>
        <p:spPr/>
        <p:txBody>
          <a:bodyPr>
            <a:normAutofit fontScale="85000" lnSpcReduction="20000"/>
          </a:bodyPr>
          <a:lstStyle/>
          <a:p>
            <a:pPr>
              <a:defRPr/>
            </a:pPr>
            <a:fld id="{934292C1-FB31-4C2C-99BF-243FFB001A44}" type="slidenum">
              <a:rPr lang="en-US"/>
              <a:pPr>
                <a:defRPr/>
              </a:pPr>
              <a:t>2</a:t>
            </a:fld>
            <a:endParaRPr lang="en-US"/>
          </a:p>
        </p:txBody>
      </p:sp>
      <p:sp>
        <p:nvSpPr>
          <p:cNvPr id="10244" name="Content Placeholder 3"/>
          <p:cNvSpPr>
            <a:spLocks noGrp="1"/>
          </p:cNvSpPr>
          <p:nvPr>
            <p:ph sz="quarter" idx="1"/>
          </p:nvPr>
        </p:nvSpPr>
        <p:spPr>
          <a:xfrm>
            <a:off x="612775" y="1600200"/>
            <a:ext cx="8153400" cy="4495800"/>
          </a:xfrm>
        </p:spPr>
        <p:txBody>
          <a:bodyPr/>
          <a:lstStyle/>
          <a:p>
            <a:pPr algn="l" rtl="0" eaLnBrk="1" hangingPunct="1"/>
            <a:r>
              <a:rPr lang="en-US" dirty="0" smtClean="0"/>
              <a:t>Introduction To Database</a:t>
            </a:r>
          </a:p>
          <a:p>
            <a:pPr lvl="1" algn="l" rtl="0" eaLnBrk="1" hangingPunct="1"/>
            <a:r>
              <a:rPr lang="en-US" sz="1800" dirty="0" smtClean="0"/>
              <a:t>Database Concepts</a:t>
            </a:r>
          </a:p>
          <a:p>
            <a:pPr lvl="1" algn="l" rtl="0" eaLnBrk="1" hangingPunct="1"/>
            <a:r>
              <a:rPr lang="en-US" sz="1800" dirty="0" smtClean="0"/>
              <a:t>Database </a:t>
            </a:r>
            <a:r>
              <a:rPr lang="en-US" sz="1800" dirty="0" smtClean="0"/>
              <a:t>Properties</a:t>
            </a:r>
          </a:p>
          <a:p>
            <a:pPr lvl="1" algn="l" rtl="0" eaLnBrk="1" hangingPunct="1"/>
            <a:r>
              <a:rPr lang="en-US" sz="1800" dirty="0" smtClean="0"/>
              <a:t>What is Database Management System (DBMS)?</a:t>
            </a:r>
          </a:p>
          <a:p>
            <a:pPr lvl="1" algn="l" rtl="0" eaLnBrk="1" hangingPunct="1"/>
            <a:r>
              <a:rPr lang="en-US" sz="1800" dirty="0" smtClean="0"/>
              <a:t>Examples of Databases </a:t>
            </a:r>
          </a:p>
          <a:p>
            <a:pPr lvl="1" algn="l" rtl="0" eaLnBrk="1" hangingPunct="1"/>
            <a:r>
              <a:rPr lang="en-US" sz="1800" dirty="0" smtClean="0"/>
              <a:t>Database system (DBS) Environment</a:t>
            </a:r>
          </a:p>
          <a:p>
            <a:pPr algn="l" rtl="0" eaLnBrk="1" hangingPunct="1"/>
            <a:r>
              <a:rPr lang="en-US" dirty="0" smtClean="0"/>
              <a:t>Overview of SQL</a:t>
            </a:r>
          </a:p>
          <a:p>
            <a:pPr lvl="1" algn="l" rtl="0" eaLnBrk="1" hangingPunct="1"/>
            <a:r>
              <a:rPr lang="en-US" sz="2000" dirty="0" smtClean="0"/>
              <a:t>SQL features</a:t>
            </a:r>
          </a:p>
          <a:p>
            <a:pPr lvl="1" algn="l" rtl="0" eaLnBrk="1" hangingPunct="1"/>
            <a:r>
              <a:rPr lang="en-US" sz="2000" dirty="0" smtClean="0"/>
              <a:t>Types of SQL queries</a:t>
            </a:r>
          </a:p>
          <a:p>
            <a:pPr lvl="1" algn="l" rtl="0" eaLnBrk="1" hangingPunct="1"/>
            <a:r>
              <a:rPr lang="en-US" sz="2000" dirty="0" smtClean="0"/>
              <a:t>Writing SQL commands</a:t>
            </a:r>
          </a:p>
          <a:p>
            <a:pPr lvl="1" algn="l" rtl="0" eaLnBrk="1" hangingPunct="1"/>
            <a:endParaRPr lang="en-US" dirty="0" smtClean="0"/>
          </a:p>
          <a:p>
            <a:pPr algn="l" rtl="0" eaLnBrk="1" hangingPunct="1"/>
            <a:endParaRPr lang="en-US" dirty="0" smtClean="0"/>
          </a:p>
          <a:p>
            <a:pPr algn="l" rtl="0" eaLnBrk="1" hangingPunct="1"/>
            <a:endParaRPr lang="ar-SA"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r>
              <a:rPr lang="en-US" dirty="0"/>
              <a:t>Describe The database schema used in this course and the development environments</a:t>
            </a:r>
          </a:p>
          <a:p>
            <a:r>
              <a:rPr lang="en-US" dirty="0"/>
              <a:t>Review some basic concepts of SQL</a:t>
            </a:r>
          </a:p>
        </p:txBody>
      </p:sp>
    </p:spTree>
    <p:extLst>
      <p:ext uri="{BB962C8B-B14F-4D97-AF65-F5344CB8AC3E}">
        <p14:creationId xmlns:p14="http://schemas.microsoft.com/office/powerpoint/2010/main" val="31381390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Human Resource schema (HR) used in this course</a:t>
            </a:r>
          </a:p>
        </p:txBody>
      </p:sp>
      <p:pic>
        <p:nvPicPr>
          <p:cNvPr id="1027" name="Picture 3"/>
          <p:cNvPicPr>
            <a:picLocks noGrp="1" noChangeAspect="1" noChangeArrowheads="1"/>
          </p:cNvPicPr>
          <p:nvPr>
            <p:ph idx="1"/>
          </p:nvPr>
        </p:nvPicPr>
        <p:blipFill>
          <a:blip r:embed="rId2" cstate="print"/>
          <a:srcRect/>
          <a:stretch>
            <a:fillRect/>
          </a:stretch>
        </p:blipFill>
        <p:spPr bwMode="auto">
          <a:xfrm>
            <a:off x="304800" y="1524000"/>
            <a:ext cx="8458200" cy="5105400"/>
          </a:xfrm>
          <a:prstGeom prst="rect">
            <a:avLst/>
          </a:prstGeom>
          <a:noFill/>
          <a:ln w="9525">
            <a:noFill/>
            <a:miter lim="800000"/>
            <a:headEnd/>
            <a:tailEnd/>
          </a:ln>
        </p:spPr>
      </p:pic>
    </p:spTree>
    <p:extLst>
      <p:ext uri="{BB962C8B-B14F-4D97-AF65-F5344CB8AC3E}">
        <p14:creationId xmlns:p14="http://schemas.microsoft.com/office/powerpoint/2010/main" val="39849348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Development Environments</a:t>
            </a:r>
          </a:p>
        </p:txBody>
      </p:sp>
      <p:sp>
        <p:nvSpPr>
          <p:cNvPr id="3" name="Content Placeholder 2"/>
          <p:cNvSpPr>
            <a:spLocks noGrp="1"/>
          </p:cNvSpPr>
          <p:nvPr>
            <p:ph idx="1"/>
          </p:nvPr>
        </p:nvSpPr>
        <p:spPr/>
        <p:txBody>
          <a:bodyPr/>
          <a:lstStyle/>
          <a:p>
            <a:r>
              <a:rPr lang="en-US" dirty="0"/>
              <a:t>There are  2 development environment for this course:</a:t>
            </a:r>
          </a:p>
          <a:p>
            <a:pPr lvl="1"/>
            <a:r>
              <a:rPr lang="en-US" dirty="0"/>
              <a:t> Primary tool is Oracle SQL developer</a:t>
            </a:r>
          </a:p>
          <a:p>
            <a:pPr lvl="1"/>
            <a:r>
              <a:rPr lang="en-US" dirty="0"/>
              <a:t>SQL*Plus Command line interface</a:t>
            </a:r>
          </a:p>
          <a:p>
            <a:pPr lvl="1">
              <a:buNone/>
            </a:pPr>
            <a:endParaRPr lang="en-US" dirty="0"/>
          </a:p>
        </p:txBody>
      </p:sp>
      <p:pic>
        <p:nvPicPr>
          <p:cNvPr id="2052" name="Picture 4"/>
          <p:cNvPicPr>
            <a:picLocks noChangeAspect="1" noChangeArrowheads="1"/>
          </p:cNvPicPr>
          <p:nvPr/>
        </p:nvPicPr>
        <p:blipFill>
          <a:blip r:embed="rId2" cstate="print"/>
          <a:srcRect/>
          <a:stretch>
            <a:fillRect/>
          </a:stretch>
        </p:blipFill>
        <p:spPr bwMode="auto">
          <a:xfrm>
            <a:off x="1600200" y="3657600"/>
            <a:ext cx="5486400" cy="2362200"/>
          </a:xfrm>
          <a:prstGeom prst="rect">
            <a:avLst/>
          </a:prstGeom>
          <a:noFill/>
          <a:ln w="9525">
            <a:noFill/>
            <a:miter lim="800000"/>
            <a:headEnd/>
            <a:tailEnd/>
          </a:ln>
        </p:spPr>
      </p:pic>
    </p:spTree>
    <p:extLst>
      <p:ext uri="{BB962C8B-B14F-4D97-AF65-F5344CB8AC3E}">
        <p14:creationId xmlns:p14="http://schemas.microsoft.com/office/powerpoint/2010/main" val="12255170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use HR sample schema</a:t>
            </a:r>
          </a:p>
        </p:txBody>
      </p:sp>
      <p:sp>
        <p:nvSpPr>
          <p:cNvPr id="3" name="Content Placeholder 2"/>
          <p:cNvSpPr>
            <a:spLocks noGrp="1"/>
          </p:cNvSpPr>
          <p:nvPr>
            <p:ph idx="1"/>
          </p:nvPr>
        </p:nvSpPr>
        <p:spPr/>
        <p:txBody>
          <a:bodyPr>
            <a:normAutofit fontScale="70000" lnSpcReduction="20000"/>
          </a:bodyPr>
          <a:lstStyle/>
          <a:p>
            <a:pPr marL="514350" indent="-514350">
              <a:buFont typeface="+mj-lt"/>
              <a:buAutoNum type="arabicPeriod"/>
            </a:pPr>
            <a:r>
              <a:rPr lang="en-US" dirty="0"/>
              <a:t>Display the SQL command prompt window. For example, on Windows, click </a:t>
            </a:r>
            <a:r>
              <a:rPr lang="en-US" b="1" dirty="0"/>
              <a:t>Start</a:t>
            </a:r>
            <a:r>
              <a:rPr lang="en-US" dirty="0"/>
              <a:t>, then </a:t>
            </a:r>
            <a:r>
              <a:rPr lang="en-US" b="1" dirty="0"/>
              <a:t>Programs</a:t>
            </a:r>
            <a:r>
              <a:rPr lang="en-US" dirty="0"/>
              <a:t> (or </a:t>
            </a:r>
            <a:r>
              <a:rPr lang="en-US" b="1" dirty="0"/>
              <a:t>All Programs</a:t>
            </a:r>
            <a:r>
              <a:rPr lang="en-US" dirty="0"/>
              <a:t>), then </a:t>
            </a:r>
            <a:r>
              <a:rPr lang="en-US" b="1" dirty="0"/>
              <a:t>Oracle Database 11g Express Edition</a:t>
            </a:r>
            <a:r>
              <a:rPr lang="en-US" dirty="0"/>
              <a:t>, and then </a:t>
            </a:r>
            <a:r>
              <a:rPr lang="en-US" b="1" dirty="0"/>
              <a:t>Run SQL Command Line</a:t>
            </a:r>
            <a:r>
              <a:rPr lang="en-US" dirty="0"/>
              <a:t>.</a:t>
            </a:r>
          </a:p>
          <a:p>
            <a:pPr marL="514350" indent="-514350">
              <a:buFont typeface="+mj-lt"/>
              <a:buAutoNum type="arabicPeriod"/>
            </a:pPr>
            <a:r>
              <a:rPr lang="en-US" dirty="0"/>
              <a:t>Connect as the SYSTEM user:</a:t>
            </a:r>
          </a:p>
          <a:p>
            <a:pPr marL="971550" lvl="1" indent="-514350">
              <a:buFont typeface="+mj-lt"/>
              <a:buAutoNum type="arabicPeriod"/>
            </a:pPr>
            <a:r>
              <a:rPr lang="en-US" dirty="0"/>
              <a:t>Type: connect</a:t>
            </a:r>
          </a:p>
          <a:p>
            <a:pPr marL="971550" lvl="1" indent="-514350">
              <a:buFont typeface="+mj-lt"/>
              <a:buAutoNum type="arabicPeriod"/>
            </a:pPr>
            <a:r>
              <a:rPr lang="en-US" dirty="0"/>
              <a:t>Enter user-name: system</a:t>
            </a:r>
          </a:p>
          <a:p>
            <a:pPr marL="971550" lvl="1" indent="-514350">
              <a:buFont typeface="+mj-lt"/>
              <a:buAutoNum type="arabicPeriod"/>
            </a:pPr>
            <a:r>
              <a:rPr lang="en-US" dirty="0"/>
              <a:t>Enter password: </a:t>
            </a:r>
            <a:r>
              <a:rPr lang="en-US" i="1" dirty="0"/>
              <a:t>&lt;password-for-system&gt;</a:t>
            </a:r>
            <a:endParaRPr lang="en-US" dirty="0"/>
          </a:p>
          <a:p>
            <a:pPr marL="514350" indent="-514350">
              <a:buFont typeface="+mj-lt"/>
              <a:buAutoNum type="arabicPeriod"/>
            </a:pPr>
            <a:r>
              <a:rPr lang="en-US" dirty="0"/>
              <a:t>Enter the following statement to unlock the HR account:</a:t>
            </a:r>
          </a:p>
          <a:p>
            <a:pPr marL="514350" indent="-514350">
              <a:buFont typeface="+mj-lt"/>
              <a:buAutoNum type="arabicPeriod"/>
            </a:pPr>
            <a:r>
              <a:rPr lang="en-US" dirty="0"/>
              <a:t>SQL&gt; </a:t>
            </a:r>
            <a:r>
              <a:rPr lang="en-US" b="1" dirty="0">
                <a:latin typeface="Simplified Arabic Fixed" pitchFamily="49" charset="-78"/>
                <a:cs typeface="Simplified Arabic Fixed" pitchFamily="49" charset="-78"/>
              </a:rPr>
              <a:t>ALTER USER hr ACCOUNT UNLOCK; </a:t>
            </a:r>
          </a:p>
          <a:p>
            <a:pPr marL="514350" indent="-514350">
              <a:buFont typeface="+mj-lt"/>
              <a:buAutoNum type="arabicPeriod"/>
            </a:pPr>
            <a:r>
              <a:rPr lang="en-US" dirty="0"/>
              <a:t>Enter a statement in the following form to specify the password that you want for the HR user:</a:t>
            </a:r>
          </a:p>
          <a:p>
            <a:pPr marL="514350" indent="-514350">
              <a:buFont typeface="+mj-lt"/>
              <a:buAutoNum type="arabicPeriod"/>
            </a:pPr>
            <a:r>
              <a:rPr lang="en-US" dirty="0"/>
              <a:t>SQL&gt; </a:t>
            </a:r>
            <a:r>
              <a:rPr lang="en-US" b="1" dirty="0">
                <a:latin typeface="Simplified Arabic Fixed" pitchFamily="49" charset="-78"/>
                <a:cs typeface="Simplified Arabic Fixed" pitchFamily="49" charset="-78"/>
              </a:rPr>
              <a:t>ALTER USER hr IDENTIFIED </a:t>
            </a:r>
            <a:r>
              <a:rPr lang="en-US" b="1">
                <a:latin typeface="Simplified Arabic Fixed" pitchFamily="49" charset="-78"/>
                <a:cs typeface="Simplified Arabic Fixed" pitchFamily="49" charset="-78"/>
              </a:rPr>
              <a:t>BY </a:t>
            </a:r>
            <a:r>
              <a:rPr lang="en-US" b="1" i="1">
                <a:latin typeface="Simplified Arabic Fixed" pitchFamily="49" charset="-78"/>
                <a:cs typeface="Simplified Arabic Fixed" pitchFamily="49" charset="-78"/>
              </a:rPr>
              <a:t>hr</a:t>
            </a:r>
            <a:endParaRPr lang="en-US" b="1" dirty="0">
              <a:latin typeface="Simplified Arabic Fixed" pitchFamily="49" charset="-78"/>
              <a:cs typeface="Simplified Arabic Fixed" pitchFamily="49" charset="-78"/>
            </a:endParaRPr>
          </a:p>
          <a:p>
            <a:endParaRPr lang="en-US" dirty="0"/>
          </a:p>
        </p:txBody>
      </p:sp>
    </p:spTree>
    <p:extLst>
      <p:ext uri="{BB962C8B-B14F-4D97-AF65-F5344CB8AC3E}">
        <p14:creationId xmlns:p14="http://schemas.microsoft.com/office/powerpoint/2010/main" val="26851758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ABF348-E3E0-8C41-905F-782BE2441065}"/>
              </a:ext>
            </a:extLst>
          </p:cNvPr>
          <p:cNvSpPr>
            <a:spLocks noGrp="1"/>
          </p:cNvSpPr>
          <p:nvPr>
            <p:ph type="title"/>
          </p:nvPr>
        </p:nvSpPr>
        <p:spPr/>
        <p:txBody>
          <a:bodyPr/>
          <a:lstStyle/>
          <a:p>
            <a:r>
              <a:rPr lang="en-US" dirty="0"/>
              <a:t>SELECT</a:t>
            </a:r>
          </a:p>
        </p:txBody>
      </p:sp>
      <p:sp>
        <p:nvSpPr>
          <p:cNvPr id="3" name="Content Placeholder 2">
            <a:extLst>
              <a:ext uri="{FF2B5EF4-FFF2-40B4-BE49-F238E27FC236}">
                <a16:creationId xmlns:a16="http://schemas.microsoft.com/office/drawing/2014/main" xmlns="" id="{86ED6A94-3B7B-AC44-AB50-BA2D02B86294}"/>
              </a:ext>
            </a:extLst>
          </p:cNvPr>
          <p:cNvSpPr>
            <a:spLocks noGrp="1"/>
          </p:cNvSpPr>
          <p:nvPr>
            <p:ph idx="1"/>
          </p:nvPr>
        </p:nvSpPr>
        <p:spPr/>
        <p:txBody>
          <a:bodyPr/>
          <a:lstStyle/>
          <a:p>
            <a:pPr lvl="1" algn="just">
              <a:buFontTx/>
              <a:buNone/>
            </a:pPr>
            <a:r>
              <a:rPr lang="en-US" altLang="en-US" b="1" dirty="0"/>
              <a:t>SELECT [DISTINCT | ALL] </a:t>
            </a:r>
          </a:p>
          <a:p>
            <a:pPr lvl="1" algn="just">
              <a:buFontTx/>
              <a:buNone/>
            </a:pPr>
            <a:r>
              <a:rPr lang="en-US" altLang="en-US" b="1" dirty="0"/>
              <a:t>	{* | [</a:t>
            </a:r>
            <a:r>
              <a:rPr lang="en-US" altLang="en-US" b="1" dirty="0" err="1"/>
              <a:t>columnExpression</a:t>
            </a:r>
            <a:r>
              <a:rPr lang="en-US" altLang="en-US" b="1" dirty="0"/>
              <a:t> [AS </a:t>
            </a:r>
            <a:r>
              <a:rPr lang="en-US" altLang="en-US" b="1" dirty="0" err="1"/>
              <a:t>newName</a:t>
            </a:r>
            <a:r>
              <a:rPr lang="en-US" altLang="en-US" b="1" dirty="0"/>
              <a:t>]] [,...] }</a:t>
            </a:r>
          </a:p>
          <a:p>
            <a:pPr lvl="1" algn="just">
              <a:buFontTx/>
              <a:buNone/>
            </a:pPr>
            <a:r>
              <a:rPr lang="en-US" altLang="en-US" b="1" dirty="0"/>
              <a:t>FROM		</a:t>
            </a:r>
            <a:r>
              <a:rPr lang="en-US" altLang="en-US" b="1" dirty="0" err="1"/>
              <a:t>TableName</a:t>
            </a:r>
            <a:r>
              <a:rPr lang="en-US" altLang="en-US" b="1" dirty="0"/>
              <a:t> [alias] [, ...]</a:t>
            </a:r>
          </a:p>
          <a:p>
            <a:pPr lvl="1" algn="just">
              <a:buFontTx/>
              <a:buNone/>
            </a:pPr>
            <a:r>
              <a:rPr lang="en-US" altLang="en-US" b="1" dirty="0"/>
              <a:t>[WHERE	condition]</a:t>
            </a:r>
          </a:p>
          <a:p>
            <a:pPr lvl="1" algn="just">
              <a:buFontTx/>
              <a:buNone/>
            </a:pPr>
            <a:r>
              <a:rPr lang="en-US" altLang="en-US" b="1" dirty="0"/>
              <a:t>[GROUP BY	</a:t>
            </a:r>
            <a:r>
              <a:rPr lang="en-US" altLang="en-US" b="1" dirty="0" err="1"/>
              <a:t>columnList</a:t>
            </a:r>
            <a:r>
              <a:rPr lang="en-US" altLang="en-US" b="1" dirty="0"/>
              <a:t>]  [HAVING	condition]</a:t>
            </a:r>
          </a:p>
          <a:p>
            <a:pPr lvl="1" algn="just">
              <a:buFontTx/>
              <a:buNone/>
            </a:pPr>
            <a:r>
              <a:rPr lang="en-US" altLang="en-US" b="1" dirty="0"/>
              <a:t>[ORDER BY	</a:t>
            </a:r>
            <a:r>
              <a:rPr lang="en-US" altLang="en-US" b="1" dirty="0" err="1"/>
              <a:t>columnList</a:t>
            </a:r>
            <a:r>
              <a:rPr lang="en-US" altLang="en-US" b="1" dirty="0"/>
              <a:t>]</a:t>
            </a:r>
          </a:p>
          <a:p>
            <a:endParaRPr lang="en-US" dirty="0"/>
          </a:p>
        </p:txBody>
      </p:sp>
    </p:spTree>
    <p:extLst>
      <p:ext uri="{BB962C8B-B14F-4D97-AF65-F5344CB8AC3E}">
        <p14:creationId xmlns:p14="http://schemas.microsoft.com/office/powerpoint/2010/main" val="16479571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1" name="Slide Number Placeholder 3">
            <a:extLst>
              <a:ext uri="{FF2B5EF4-FFF2-40B4-BE49-F238E27FC236}">
                <a16:creationId xmlns:a16="http://schemas.microsoft.com/office/drawing/2014/main" xmlns="" id="{F426934D-EFF4-944B-97CE-0EFEBE01DC8D}"/>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75000"/>
              <a:buFont typeface="Monotype Sorts" pitchFamily="2" charset="2"/>
              <a:buChar char="u"/>
              <a:defRPr sz="28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tx1"/>
              </a:buClr>
              <a:buChar char="»"/>
              <a:defRPr sz="2000">
                <a:solidFill>
                  <a:schemeClr val="tx1"/>
                </a:solidFill>
                <a:latin typeface="Times New Roman" panose="02020603050405020304" pitchFamily="18" charset="0"/>
              </a:defRPr>
            </a:lvl3pPr>
            <a:lvl4pPr marL="1600200" indent="-228600">
              <a:spcBef>
                <a:spcPct val="20000"/>
              </a:spcBef>
              <a:buClr>
                <a:schemeClr val="accent2"/>
              </a:buClr>
              <a:buSzPct val="65000"/>
              <a:buFont typeface="Monotype Sorts" pitchFamily="2" charset="2"/>
              <a:buChar char="u"/>
              <a:defRPr sz="2000">
                <a:solidFill>
                  <a:schemeClr val="tx1"/>
                </a:solidFill>
                <a:latin typeface="Times New Roman" panose="02020603050405020304" pitchFamily="18" charset="0"/>
              </a:defRPr>
            </a:lvl4pPr>
            <a:lvl5pPr marL="2057400" indent="-228600">
              <a:spcBef>
                <a:spcPct val="20000"/>
              </a:spcBef>
              <a:buClr>
                <a:schemeClr val="tx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9pPr>
          </a:lstStyle>
          <a:p>
            <a:pPr>
              <a:spcBef>
                <a:spcPct val="0"/>
              </a:spcBef>
              <a:buClrTx/>
              <a:buSzTx/>
              <a:buFontTx/>
              <a:buNone/>
            </a:pPr>
            <a:fld id="{B7D3A865-FE85-4C4F-984F-224300C2794D}" type="slidenum">
              <a:rPr lang="en-GB" altLang="en-US" sz="1400">
                <a:solidFill>
                  <a:prstClr val="black"/>
                </a:solidFill>
              </a:rPr>
              <a:pPr>
                <a:spcBef>
                  <a:spcPct val="0"/>
                </a:spcBef>
                <a:buClrTx/>
                <a:buSzTx/>
                <a:buFontTx/>
                <a:buNone/>
              </a:pPr>
              <a:t>25</a:t>
            </a:fld>
            <a:endParaRPr lang="en-GB" altLang="en-US" sz="1400">
              <a:solidFill>
                <a:prstClr val="black"/>
              </a:solidFill>
            </a:endParaRPr>
          </a:p>
        </p:txBody>
      </p:sp>
      <p:sp>
        <p:nvSpPr>
          <p:cNvPr id="56322" name="Rectangle 2">
            <a:extLst>
              <a:ext uri="{FF2B5EF4-FFF2-40B4-BE49-F238E27FC236}">
                <a16:creationId xmlns:a16="http://schemas.microsoft.com/office/drawing/2014/main" xmlns="" id="{E5C5E10D-2D89-0C4B-92C4-7963BD34EF80}"/>
              </a:ext>
            </a:extLst>
          </p:cNvPr>
          <p:cNvSpPr>
            <a:spLocks noGrp="1" noChangeArrowheads="1"/>
          </p:cNvSpPr>
          <p:nvPr>
            <p:ph type="title"/>
          </p:nvPr>
        </p:nvSpPr>
        <p:spPr/>
        <p:txBody>
          <a:bodyPr/>
          <a:lstStyle/>
          <a:p>
            <a:pPr algn="just"/>
            <a:r>
              <a:rPr lang="en-US" altLang="en-US" sz="2900" b="1"/>
              <a:t>SELECT Statement</a:t>
            </a:r>
            <a:endParaRPr lang="en-US" altLang="en-US" b="1"/>
          </a:p>
        </p:txBody>
      </p:sp>
      <p:sp>
        <p:nvSpPr>
          <p:cNvPr id="56323" name="Rectangle 3">
            <a:extLst>
              <a:ext uri="{FF2B5EF4-FFF2-40B4-BE49-F238E27FC236}">
                <a16:creationId xmlns:a16="http://schemas.microsoft.com/office/drawing/2014/main" xmlns="" id="{688C2203-4F74-0F43-ACF1-4F633A0DA628}"/>
              </a:ext>
            </a:extLst>
          </p:cNvPr>
          <p:cNvSpPr>
            <a:spLocks noGrp="1" noChangeArrowheads="1"/>
          </p:cNvSpPr>
          <p:nvPr>
            <p:ph type="body" idx="1"/>
          </p:nvPr>
        </p:nvSpPr>
        <p:spPr>
          <a:xfrm>
            <a:off x="539750" y="1557338"/>
            <a:ext cx="8153400" cy="4114800"/>
          </a:xfrm>
        </p:spPr>
        <p:txBody>
          <a:bodyPr>
            <a:normAutofit fontScale="92500" lnSpcReduction="10000"/>
          </a:bodyPr>
          <a:lstStyle/>
          <a:p>
            <a:pPr algn="just">
              <a:lnSpc>
                <a:spcPct val="90000"/>
              </a:lnSpc>
              <a:buFont typeface="Monotype Sorts" pitchFamily="2" charset="2"/>
              <a:buNone/>
            </a:pPr>
            <a:r>
              <a:rPr lang="en-US" altLang="en-US" b="1"/>
              <a:t>FROM		Specifies table(s) to be used.</a:t>
            </a:r>
          </a:p>
          <a:p>
            <a:pPr algn="just">
              <a:lnSpc>
                <a:spcPct val="90000"/>
              </a:lnSpc>
              <a:buFont typeface="Monotype Sorts" pitchFamily="2" charset="2"/>
              <a:buNone/>
            </a:pPr>
            <a:r>
              <a:rPr lang="en-US" altLang="en-US" b="1"/>
              <a:t>WHERE		Filters rows.</a:t>
            </a:r>
          </a:p>
          <a:p>
            <a:pPr algn="just">
              <a:lnSpc>
                <a:spcPct val="90000"/>
              </a:lnSpc>
              <a:buFont typeface="Monotype Sorts" pitchFamily="2" charset="2"/>
              <a:buNone/>
            </a:pPr>
            <a:r>
              <a:rPr lang="en-US" altLang="en-US" b="1"/>
              <a:t>GROUP BY	Forms groups of rows with same</a:t>
            </a:r>
          </a:p>
          <a:p>
            <a:pPr lvl="1" algn="just">
              <a:lnSpc>
                <a:spcPct val="90000"/>
              </a:lnSpc>
              <a:buFontTx/>
              <a:buNone/>
            </a:pPr>
            <a:r>
              <a:rPr lang="en-US" altLang="en-US" b="1"/>
              <a:t>				column value.</a:t>
            </a:r>
          </a:p>
          <a:p>
            <a:pPr algn="just">
              <a:lnSpc>
                <a:spcPct val="90000"/>
              </a:lnSpc>
              <a:buFont typeface="Monotype Sorts" pitchFamily="2" charset="2"/>
              <a:buNone/>
            </a:pPr>
            <a:r>
              <a:rPr lang="en-US" altLang="en-US" b="1"/>
              <a:t>HAVING		Filters groups subject to some</a:t>
            </a:r>
          </a:p>
          <a:p>
            <a:pPr lvl="1" algn="just">
              <a:lnSpc>
                <a:spcPct val="90000"/>
              </a:lnSpc>
              <a:buFontTx/>
              <a:buNone/>
            </a:pPr>
            <a:r>
              <a:rPr lang="en-US" altLang="en-US" b="1"/>
              <a:t>				condition.</a:t>
            </a:r>
          </a:p>
          <a:p>
            <a:pPr algn="just">
              <a:lnSpc>
                <a:spcPct val="90000"/>
              </a:lnSpc>
              <a:buFont typeface="Monotype Sorts" pitchFamily="2" charset="2"/>
              <a:buNone/>
            </a:pPr>
            <a:r>
              <a:rPr lang="en-US" altLang="en-US" b="1"/>
              <a:t>SELECT		Specifies which columns are to</a:t>
            </a:r>
          </a:p>
          <a:p>
            <a:pPr lvl="1" algn="just">
              <a:lnSpc>
                <a:spcPct val="90000"/>
              </a:lnSpc>
              <a:buFontTx/>
              <a:buNone/>
            </a:pPr>
            <a:r>
              <a:rPr lang="en-US" altLang="en-US" b="1"/>
              <a:t>				appear in output.</a:t>
            </a:r>
          </a:p>
          <a:p>
            <a:pPr algn="just">
              <a:lnSpc>
                <a:spcPct val="90000"/>
              </a:lnSpc>
              <a:buFont typeface="Monotype Sorts" pitchFamily="2" charset="2"/>
              <a:buNone/>
            </a:pPr>
            <a:r>
              <a:rPr lang="en-US" altLang="en-US" b="1"/>
              <a:t>ORDER BY 	Specifies the order of the output.</a:t>
            </a:r>
          </a:p>
        </p:txBody>
      </p:sp>
    </p:spTree>
    <p:extLst>
      <p:ext uri="{BB962C8B-B14F-4D97-AF65-F5344CB8AC3E}">
        <p14:creationId xmlns:p14="http://schemas.microsoft.com/office/powerpoint/2010/main" val="3311047342"/>
      </p:ext>
    </p:extLst>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5" name="Slide Number Placeholder 3">
            <a:extLst>
              <a:ext uri="{FF2B5EF4-FFF2-40B4-BE49-F238E27FC236}">
                <a16:creationId xmlns:a16="http://schemas.microsoft.com/office/drawing/2014/main" xmlns="" id="{88FD60BF-4640-2741-86DC-73F569E045DB}"/>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75000"/>
              <a:buFont typeface="Monotype Sorts" pitchFamily="2" charset="2"/>
              <a:buChar char="u"/>
              <a:defRPr sz="28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tx1"/>
              </a:buClr>
              <a:buChar char="»"/>
              <a:defRPr sz="2000">
                <a:solidFill>
                  <a:schemeClr val="tx1"/>
                </a:solidFill>
                <a:latin typeface="Times New Roman" panose="02020603050405020304" pitchFamily="18" charset="0"/>
              </a:defRPr>
            </a:lvl3pPr>
            <a:lvl4pPr marL="1600200" indent="-228600">
              <a:spcBef>
                <a:spcPct val="20000"/>
              </a:spcBef>
              <a:buClr>
                <a:schemeClr val="accent2"/>
              </a:buClr>
              <a:buSzPct val="65000"/>
              <a:buFont typeface="Monotype Sorts" pitchFamily="2" charset="2"/>
              <a:buChar char="u"/>
              <a:defRPr sz="2000">
                <a:solidFill>
                  <a:schemeClr val="tx1"/>
                </a:solidFill>
                <a:latin typeface="Times New Roman" panose="02020603050405020304" pitchFamily="18" charset="0"/>
              </a:defRPr>
            </a:lvl4pPr>
            <a:lvl5pPr marL="2057400" indent="-228600">
              <a:spcBef>
                <a:spcPct val="20000"/>
              </a:spcBef>
              <a:buClr>
                <a:schemeClr val="tx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9pPr>
          </a:lstStyle>
          <a:p>
            <a:pPr>
              <a:spcBef>
                <a:spcPct val="0"/>
              </a:spcBef>
              <a:buClrTx/>
              <a:buSzTx/>
              <a:buFontTx/>
              <a:buNone/>
            </a:pPr>
            <a:fld id="{A486F0C6-7395-AA4D-8424-22D0DCEFF128}" type="slidenum">
              <a:rPr lang="en-GB" altLang="en-US" sz="1400">
                <a:solidFill>
                  <a:prstClr val="black"/>
                </a:solidFill>
              </a:rPr>
              <a:pPr>
                <a:spcBef>
                  <a:spcPct val="0"/>
                </a:spcBef>
                <a:buClrTx/>
                <a:buSzTx/>
                <a:buFontTx/>
                <a:buNone/>
              </a:pPr>
              <a:t>26</a:t>
            </a:fld>
            <a:endParaRPr lang="en-GB" altLang="en-US" sz="1400">
              <a:solidFill>
                <a:prstClr val="black"/>
              </a:solidFill>
            </a:endParaRPr>
          </a:p>
        </p:txBody>
      </p:sp>
      <p:sp>
        <p:nvSpPr>
          <p:cNvPr id="57346" name="Rectangle 2">
            <a:extLst>
              <a:ext uri="{FF2B5EF4-FFF2-40B4-BE49-F238E27FC236}">
                <a16:creationId xmlns:a16="http://schemas.microsoft.com/office/drawing/2014/main" xmlns="" id="{CDD35969-CF87-8E4F-AE24-569E7DE7CE7A}"/>
              </a:ext>
            </a:extLst>
          </p:cNvPr>
          <p:cNvSpPr>
            <a:spLocks noGrp="1" noChangeArrowheads="1"/>
          </p:cNvSpPr>
          <p:nvPr>
            <p:ph type="title"/>
          </p:nvPr>
        </p:nvSpPr>
        <p:spPr/>
        <p:txBody>
          <a:bodyPr/>
          <a:lstStyle/>
          <a:p>
            <a:pPr algn="just"/>
            <a:r>
              <a:rPr lang="en-US" altLang="en-US" sz="2900" b="1"/>
              <a:t>SELECT Statement</a:t>
            </a:r>
            <a:endParaRPr lang="en-US" altLang="en-US" b="1"/>
          </a:p>
        </p:txBody>
      </p:sp>
      <p:sp>
        <p:nvSpPr>
          <p:cNvPr id="176131" name="Rectangle 3">
            <a:extLst>
              <a:ext uri="{FF2B5EF4-FFF2-40B4-BE49-F238E27FC236}">
                <a16:creationId xmlns:a16="http://schemas.microsoft.com/office/drawing/2014/main" xmlns="" id="{6FB429D8-30A0-2C40-9286-4C41B4C57C81}"/>
              </a:ext>
            </a:extLst>
          </p:cNvPr>
          <p:cNvSpPr>
            <a:spLocks noGrp="1" noChangeArrowheads="1"/>
          </p:cNvSpPr>
          <p:nvPr>
            <p:ph type="body" idx="1"/>
          </p:nvPr>
        </p:nvSpPr>
        <p:spPr>
          <a:xfrm>
            <a:off x="539750" y="1557338"/>
            <a:ext cx="8153400" cy="4114800"/>
          </a:xfrm>
        </p:spPr>
        <p:txBody>
          <a:bodyPr/>
          <a:lstStyle/>
          <a:p>
            <a:pPr algn="just"/>
            <a:r>
              <a:rPr lang="en-US" altLang="en-US" b="1" dirty="0"/>
              <a:t>Order of the clauses cannot be changed.</a:t>
            </a:r>
          </a:p>
          <a:p>
            <a:pPr algn="just">
              <a:lnSpc>
                <a:spcPct val="60000"/>
              </a:lnSpc>
            </a:pPr>
            <a:endParaRPr lang="en-US" altLang="en-US" b="1" dirty="0"/>
          </a:p>
          <a:p>
            <a:pPr algn="just"/>
            <a:r>
              <a:rPr lang="en-US" altLang="en-US" b="1" dirty="0"/>
              <a:t>Only SELECT and FROM are mandatory.</a:t>
            </a:r>
          </a:p>
        </p:txBody>
      </p:sp>
      <p:sp>
        <p:nvSpPr>
          <p:cNvPr id="57348" name="Text Box 4">
            <a:extLst>
              <a:ext uri="{FF2B5EF4-FFF2-40B4-BE49-F238E27FC236}">
                <a16:creationId xmlns:a16="http://schemas.microsoft.com/office/drawing/2014/main" xmlns="" id="{1620E02F-3C4B-D941-A41D-2BFD8AD569AF}"/>
              </a:ext>
            </a:extLst>
          </p:cNvPr>
          <p:cNvSpPr txBox="1">
            <a:spLocks noChangeArrowheads="1"/>
          </p:cNvSpPr>
          <p:nvPr/>
        </p:nvSpPr>
        <p:spPr bwMode="auto">
          <a:xfrm>
            <a:off x="3124200" y="6400800"/>
            <a:ext cx="3200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lr>
                <a:schemeClr val="accent2"/>
              </a:buClr>
              <a:buSzPct val="75000"/>
              <a:buFont typeface="Monotype Sorts" pitchFamily="2" charset="2"/>
              <a:buChar char="u"/>
              <a:defRPr sz="28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tx1"/>
              </a:buClr>
              <a:buChar char="»"/>
              <a:defRPr sz="2000">
                <a:solidFill>
                  <a:schemeClr val="tx1"/>
                </a:solidFill>
                <a:latin typeface="Times New Roman" panose="02020603050405020304" pitchFamily="18" charset="0"/>
              </a:defRPr>
            </a:lvl3pPr>
            <a:lvl4pPr marL="1600200" indent="-228600">
              <a:spcBef>
                <a:spcPct val="20000"/>
              </a:spcBef>
              <a:buClr>
                <a:schemeClr val="accent2"/>
              </a:buClr>
              <a:buSzPct val="65000"/>
              <a:buFont typeface="Monotype Sorts" pitchFamily="2" charset="2"/>
              <a:buChar char="u"/>
              <a:defRPr sz="2000">
                <a:solidFill>
                  <a:schemeClr val="tx1"/>
                </a:solidFill>
                <a:latin typeface="Times New Roman" panose="02020603050405020304" pitchFamily="18" charset="0"/>
              </a:defRPr>
            </a:lvl4pPr>
            <a:lvl5pPr marL="2057400" indent="-228600">
              <a:spcBef>
                <a:spcPct val="20000"/>
              </a:spcBef>
              <a:buClr>
                <a:schemeClr val="tx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9pPr>
          </a:lstStyle>
          <a:p>
            <a:pPr fontAlgn="auto">
              <a:spcBef>
                <a:spcPct val="50000"/>
              </a:spcBef>
              <a:spcAft>
                <a:spcPts val="0"/>
              </a:spcAft>
              <a:buClrTx/>
              <a:buSzTx/>
              <a:buFontTx/>
              <a:buNone/>
            </a:pPr>
            <a:r>
              <a:rPr lang="en-GB" altLang="en-US" sz="1200">
                <a:solidFill>
                  <a:prstClr val="black"/>
                </a:solidFill>
                <a:cs typeface="+mn-cs"/>
              </a:rPr>
              <a:t>Pearson Education © 2009</a:t>
            </a:r>
          </a:p>
        </p:txBody>
      </p:sp>
    </p:spTree>
    <p:extLst>
      <p:ext uri="{BB962C8B-B14F-4D97-AF65-F5344CB8AC3E}">
        <p14:creationId xmlns:p14="http://schemas.microsoft.com/office/powerpoint/2010/main" val="2334953971"/>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61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61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1"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4BE219-B2A2-E848-9E50-43B1A6A12F6D}"/>
              </a:ext>
            </a:extLst>
          </p:cNvPr>
          <p:cNvSpPr>
            <a:spLocks noGrp="1"/>
          </p:cNvSpPr>
          <p:nvPr>
            <p:ph type="title"/>
          </p:nvPr>
        </p:nvSpPr>
        <p:spPr/>
        <p:txBody>
          <a:bodyPr/>
          <a:lstStyle/>
          <a:p>
            <a:r>
              <a:rPr lang="en-US" dirty="0"/>
              <a:t>Where Clause</a:t>
            </a:r>
          </a:p>
        </p:txBody>
      </p:sp>
      <p:sp>
        <p:nvSpPr>
          <p:cNvPr id="3" name="Content Placeholder 2">
            <a:extLst>
              <a:ext uri="{FF2B5EF4-FFF2-40B4-BE49-F238E27FC236}">
                <a16:creationId xmlns:a16="http://schemas.microsoft.com/office/drawing/2014/main" xmlns="" id="{147BA528-B375-F14A-B49E-298914EFCEBA}"/>
              </a:ext>
            </a:extLst>
          </p:cNvPr>
          <p:cNvSpPr>
            <a:spLocks noGrp="1"/>
          </p:cNvSpPr>
          <p:nvPr>
            <p:ph idx="1"/>
          </p:nvPr>
        </p:nvSpPr>
        <p:spPr/>
        <p:txBody>
          <a:bodyPr/>
          <a:lstStyle/>
          <a:p>
            <a:r>
              <a:rPr lang="en-GB" dirty="0"/>
              <a:t>To select only data that matches a specified condition, include the WHERE clause in the SELECT statement. The condition in the WHERE clause can be any SQL condition</a:t>
            </a:r>
          </a:p>
          <a:p>
            <a:pPr marL="0" indent="0">
              <a:buNone/>
            </a:pPr>
            <a:r>
              <a:rPr lang="en-GB" dirty="0"/>
              <a:t> </a:t>
            </a:r>
          </a:p>
          <a:p>
            <a:pPr marL="0" indent="0">
              <a:buNone/>
            </a:pPr>
            <a:r>
              <a:rPr lang="en-GB" dirty="0"/>
              <a:t> </a:t>
            </a:r>
          </a:p>
          <a:p>
            <a:endParaRPr lang="en-US" dirty="0"/>
          </a:p>
        </p:txBody>
      </p:sp>
    </p:spTree>
    <p:extLst>
      <p:ext uri="{BB962C8B-B14F-4D97-AF65-F5344CB8AC3E}">
        <p14:creationId xmlns:p14="http://schemas.microsoft.com/office/powerpoint/2010/main" val="4504554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2" cstate="print"/>
          <a:srcRect/>
          <a:stretch>
            <a:fillRect/>
          </a:stretch>
        </p:blipFill>
        <p:spPr bwMode="auto">
          <a:xfrm>
            <a:off x="0" y="228600"/>
            <a:ext cx="9144000" cy="6324600"/>
          </a:xfrm>
          <a:prstGeom prst="rect">
            <a:avLst/>
          </a:prstGeom>
          <a:noFill/>
          <a:ln w="9525">
            <a:noFill/>
            <a:miter lim="800000"/>
            <a:headEnd/>
            <a:tailEnd/>
          </a:ln>
        </p:spPr>
      </p:pic>
    </p:spTree>
    <p:extLst>
      <p:ext uri="{BB962C8B-B14F-4D97-AF65-F5344CB8AC3E}">
        <p14:creationId xmlns:p14="http://schemas.microsoft.com/office/powerpoint/2010/main" val="177208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Date Placeholder 3">
            <a:extLst>
              <a:ext uri="{FF2B5EF4-FFF2-40B4-BE49-F238E27FC236}">
                <a16:creationId xmlns:a16="http://schemas.microsoft.com/office/drawing/2014/main" xmlns="" id="{EC0A88A6-E961-0048-A1BC-44E86AFF5866}"/>
              </a:ext>
            </a:extLst>
          </p:cNvPr>
          <p:cNvSpPr>
            <a:spLocks noGrp="1"/>
          </p:cNvSpPr>
          <p:nvPr>
            <p:ph type="dt" sz="quarter" idx="4294967295"/>
          </p:nvPr>
        </p:nvSpPr>
        <p:spPr bwMode="auto">
          <a:xfrm>
            <a:off x="6858000" y="6172200"/>
            <a:ext cx="19050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spcBef>
                <a:spcPct val="20000"/>
              </a:spcBef>
              <a:buClr>
                <a:schemeClr val="accent2"/>
              </a:buClr>
              <a:buSzPct val="75000"/>
              <a:buFont typeface="Monotype Sorts" pitchFamily="2" charset="2"/>
              <a:buChar char="u"/>
              <a:defRPr sz="28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tx1"/>
              </a:buClr>
              <a:buChar char="»"/>
              <a:defRPr sz="2000">
                <a:solidFill>
                  <a:schemeClr val="tx1"/>
                </a:solidFill>
                <a:latin typeface="Times New Roman" panose="02020603050405020304" pitchFamily="18" charset="0"/>
              </a:defRPr>
            </a:lvl3pPr>
            <a:lvl4pPr marL="1600200" indent="-228600">
              <a:spcBef>
                <a:spcPct val="20000"/>
              </a:spcBef>
              <a:buClr>
                <a:schemeClr val="accent2"/>
              </a:buClr>
              <a:buSzPct val="65000"/>
              <a:buFont typeface="Monotype Sorts" pitchFamily="2" charset="2"/>
              <a:buChar char="u"/>
              <a:defRPr sz="2000">
                <a:solidFill>
                  <a:schemeClr val="tx1"/>
                </a:solidFill>
                <a:latin typeface="Times New Roman" panose="02020603050405020304" pitchFamily="18" charset="0"/>
              </a:defRPr>
            </a:lvl4pPr>
            <a:lvl5pPr marL="2057400" indent="-228600">
              <a:spcBef>
                <a:spcPct val="20000"/>
              </a:spcBef>
              <a:buClr>
                <a:schemeClr val="tx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9pPr>
          </a:lstStyle>
          <a:p>
            <a:pPr algn="r">
              <a:spcBef>
                <a:spcPct val="0"/>
              </a:spcBef>
              <a:buClrTx/>
              <a:buSzTx/>
              <a:buFontTx/>
              <a:buNone/>
            </a:pPr>
            <a:r>
              <a:rPr lang="en-US" altLang="en-US" sz="1100">
                <a:solidFill>
                  <a:srgbClr val="898989"/>
                </a:solidFill>
              </a:rPr>
              <a:t>SQL (DML)</a:t>
            </a:r>
          </a:p>
        </p:txBody>
      </p:sp>
      <p:sp>
        <p:nvSpPr>
          <p:cNvPr id="66562" name="Slide Number Placeholder 5">
            <a:extLst>
              <a:ext uri="{FF2B5EF4-FFF2-40B4-BE49-F238E27FC236}">
                <a16:creationId xmlns:a16="http://schemas.microsoft.com/office/drawing/2014/main" xmlns="" id="{4DFC45C0-B0E0-8343-9687-3A64957BF03D}"/>
              </a:ext>
            </a:extLst>
          </p:cNvPr>
          <p:cNvSpPr>
            <a:spLocks noGrp="1"/>
          </p:cNvSpPr>
          <p:nvPr>
            <p:ph type="sldNum" sz="quarter" idx="10"/>
          </p:nvPr>
        </p:nvSpPr>
        <p:spPr>
          <a:xfrm>
            <a:off x="6553200" y="64008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75000"/>
              <a:buFont typeface="Monotype Sorts" pitchFamily="2" charset="2"/>
              <a:buChar char="u"/>
              <a:defRPr sz="28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tx1"/>
              </a:buClr>
              <a:buChar char="»"/>
              <a:defRPr sz="2000">
                <a:solidFill>
                  <a:schemeClr val="tx1"/>
                </a:solidFill>
                <a:latin typeface="Times New Roman" panose="02020603050405020304" pitchFamily="18" charset="0"/>
              </a:defRPr>
            </a:lvl3pPr>
            <a:lvl4pPr marL="1600200" indent="-228600">
              <a:spcBef>
                <a:spcPct val="20000"/>
              </a:spcBef>
              <a:buClr>
                <a:schemeClr val="accent2"/>
              </a:buClr>
              <a:buSzPct val="65000"/>
              <a:buFont typeface="Monotype Sorts" pitchFamily="2" charset="2"/>
              <a:buChar char="u"/>
              <a:defRPr sz="2000">
                <a:solidFill>
                  <a:schemeClr val="tx1"/>
                </a:solidFill>
                <a:latin typeface="Times New Roman" panose="02020603050405020304" pitchFamily="18" charset="0"/>
              </a:defRPr>
            </a:lvl4pPr>
            <a:lvl5pPr marL="2057400" indent="-228600">
              <a:spcBef>
                <a:spcPct val="20000"/>
              </a:spcBef>
              <a:buClr>
                <a:schemeClr val="tx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9pPr>
          </a:lstStyle>
          <a:p>
            <a:pPr>
              <a:spcBef>
                <a:spcPct val="0"/>
              </a:spcBef>
              <a:buClrTx/>
              <a:buSzTx/>
              <a:buFontTx/>
              <a:buNone/>
            </a:pPr>
            <a:fld id="{A78BD5EC-4601-D643-8EF7-A47B80220754}" type="slidenum">
              <a:rPr lang="ar-SA" altLang="en-US" sz="1100">
                <a:solidFill>
                  <a:srgbClr val="898989"/>
                </a:solidFill>
              </a:rPr>
              <a:pPr>
                <a:spcBef>
                  <a:spcPct val="0"/>
                </a:spcBef>
                <a:buClrTx/>
                <a:buSzTx/>
                <a:buFontTx/>
                <a:buNone/>
              </a:pPr>
              <a:t>29</a:t>
            </a:fld>
            <a:endParaRPr lang="en-US" altLang="en-US" sz="1100">
              <a:solidFill>
                <a:srgbClr val="898989"/>
              </a:solidFill>
            </a:endParaRPr>
          </a:p>
        </p:txBody>
      </p:sp>
      <p:sp>
        <p:nvSpPr>
          <p:cNvPr id="66563" name="Text Box 2">
            <a:extLst>
              <a:ext uri="{FF2B5EF4-FFF2-40B4-BE49-F238E27FC236}">
                <a16:creationId xmlns:a16="http://schemas.microsoft.com/office/drawing/2014/main" xmlns="" id="{93D6A717-67E9-F041-995D-FB410082AED8}"/>
              </a:ext>
            </a:extLst>
          </p:cNvPr>
          <p:cNvSpPr txBox="1">
            <a:spLocks noChangeArrowheads="1"/>
          </p:cNvSpPr>
          <p:nvPr/>
        </p:nvSpPr>
        <p:spPr bwMode="auto">
          <a:xfrm>
            <a:off x="1889125" y="4222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SzPct val="75000"/>
              <a:buFont typeface="Monotype Sorts" pitchFamily="2" charset="2"/>
              <a:buChar char="u"/>
              <a:defRPr sz="28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tx1"/>
              </a:buClr>
              <a:buChar char="»"/>
              <a:defRPr sz="2000">
                <a:solidFill>
                  <a:schemeClr val="tx1"/>
                </a:solidFill>
                <a:latin typeface="Times New Roman" panose="02020603050405020304" pitchFamily="18" charset="0"/>
              </a:defRPr>
            </a:lvl3pPr>
            <a:lvl4pPr marL="1600200" indent="-228600">
              <a:spcBef>
                <a:spcPct val="20000"/>
              </a:spcBef>
              <a:buClr>
                <a:schemeClr val="accent2"/>
              </a:buClr>
              <a:buSzPct val="65000"/>
              <a:buFont typeface="Monotype Sorts" pitchFamily="2" charset="2"/>
              <a:buChar char="u"/>
              <a:defRPr sz="2000">
                <a:solidFill>
                  <a:schemeClr val="tx1"/>
                </a:solidFill>
                <a:latin typeface="Times New Roman" panose="02020603050405020304" pitchFamily="18" charset="0"/>
              </a:defRPr>
            </a:lvl4pPr>
            <a:lvl5pPr marL="2057400" indent="-228600">
              <a:spcBef>
                <a:spcPct val="20000"/>
              </a:spcBef>
              <a:buClr>
                <a:schemeClr val="tx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9pPr>
          </a:lstStyle>
          <a:p>
            <a:pPr fontAlgn="auto">
              <a:spcBef>
                <a:spcPct val="0"/>
              </a:spcBef>
              <a:spcAft>
                <a:spcPts val="0"/>
              </a:spcAft>
              <a:buClrTx/>
              <a:buSzTx/>
              <a:buFontTx/>
              <a:buNone/>
            </a:pPr>
            <a:endParaRPr lang="en-US" altLang="en-US" sz="2400">
              <a:solidFill>
                <a:prstClr val="black"/>
              </a:solidFill>
              <a:cs typeface="+mn-cs"/>
            </a:endParaRPr>
          </a:p>
        </p:txBody>
      </p:sp>
      <p:sp>
        <p:nvSpPr>
          <p:cNvPr id="16387" name="Rectangle 3">
            <a:extLst>
              <a:ext uri="{FF2B5EF4-FFF2-40B4-BE49-F238E27FC236}">
                <a16:creationId xmlns:a16="http://schemas.microsoft.com/office/drawing/2014/main" xmlns="" id="{F5E3C573-CE31-774A-AB7F-33F8FE2CEAB1}"/>
              </a:ext>
            </a:extLst>
          </p:cNvPr>
          <p:cNvSpPr>
            <a:spLocks noGrp="1" noChangeArrowheads="1"/>
          </p:cNvSpPr>
          <p:nvPr>
            <p:ph type="title"/>
          </p:nvPr>
        </p:nvSpPr>
        <p:spPr>
          <a:xfrm>
            <a:off x="323850" y="152400"/>
            <a:ext cx="8286750" cy="1143000"/>
          </a:xfrm>
        </p:spPr>
        <p:txBody>
          <a:bodyPr/>
          <a:lstStyle/>
          <a:p>
            <a:pPr>
              <a:defRPr/>
            </a:pPr>
            <a:r>
              <a:rPr lang="en-US" sz="2900" b="1" dirty="0">
                <a:solidFill>
                  <a:schemeClr val="tx1">
                    <a:lumMod val="60000"/>
                    <a:lumOff val="40000"/>
                  </a:schemeClr>
                </a:solidFill>
              </a:rPr>
              <a:t>Row Selection (WHERE clause)</a:t>
            </a:r>
          </a:p>
        </p:txBody>
      </p:sp>
      <p:sp>
        <p:nvSpPr>
          <p:cNvPr id="15366" name="Text Box 4">
            <a:extLst>
              <a:ext uri="{FF2B5EF4-FFF2-40B4-BE49-F238E27FC236}">
                <a16:creationId xmlns:a16="http://schemas.microsoft.com/office/drawing/2014/main" xmlns="" id="{9DC534C6-DC4C-1349-9190-722CC94D9CE0}"/>
              </a:ext>
            </a:extLst>
          </p:cNvPr>
          <p:cNvSpPr txBox="1">
            <a:spLocks noChangeArrowheads="1"/>
          </p:cNvSpPr>
          <p:nvPr/>
        </p:nvSpPr>
        <p:spPr bwMode="auto">
          <a:xfrm>
            <a:off x="228600" y="1714500"/>
            <a:ext cx="8686800" cy="4570413"/>
          </a:xfrm>
          <a:prstGeom prst="rect">
            <a:avLst/>
          </a:prstGeom>
          <a:noFill/>
          <a:ln>
            <a:noFill/>
          </a:ln>
          <a:extLst/>
        </p:spPr>
        <p:txBody>
          <a:bodyPr>
            <a:spAutoFit/>
          </a:bodyPr>
          <a:lstStyle>
            <a:lvl1pPr marL="225425" indent="-225425">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342900" indent="-342900" fontAlgn="auto">
              <a:spcBef>
                <a:spcPct val="20000"/>
              </a:spcBef>
              <a:spcAft>
                <a:spcPts val="0"/>
              </a:spcAft>
              <a:buClr>
                <a:srgbClr val="CC0000"/>
              </a:buClr>
              <a:buSzPct val="75000"/>
              <a:buFont typeface="Monotype Sorts" pitchFamily="2" charset="2"/>
              <a:buChar char="u"/>
              <a:defRPr/>
            </a:pPr>
            <a:r>
              <a:rPr lang="en-US" altLang="en-US" sz="2800" kern="0" dirty="0">
                <a:solidFill>
                  <a:srgbClr val="000066"/>
                </a:solidFill>
                <a:latin typeface="Times New Roman"/>
                <a:cs typeface="+mn-cs"/>
              </a:rPr>
              <a:t>WHERE clause consists of five basic search conditions:</a:t>
            </a:r>
          </a:p>
          <a:p>
            <a:pPr marL="342900" indent="-342900" fontAlgn="auto">
              <a:spcBef>
                <a:spcPct val="20000"/>
              </a:spcBef>
              <a:spcAft>
                <a:spcPts val="0"/>
              </a:spcAft>
              <a:buClr>
                <a:srgbClr val="CC0000"/>
              </a:buClr>
              <a:buSzPct val="75000"/>
              <a:buFont typeface="Symbol" pitchFamily="18" charset="2"/>
              <a:buChar char=""/>
              <a:defRPr/>
            </a:pPr>
            <a:r>
              <a:rPr lang="en-US" altLang="en-US" sz="2000" kern="0" dirty="0">
                <a:solidFill>
                  <a:srgbClr val="000066"/>
                </a:solidFill>
                <a:latin typeface="Times New Roman"/>
                <a:cs typeface="+mn-cs"/>
              </a:rPr>
              <a:t>Comparison: Compare the value of one expression to the value of another expression (= , &lt;, &gt;, &lt;=, &gt;=, &lt; &gt;).</a:t>
            </a:r>
          </a:p>
          <a:p>
            <a:pPr marL="342900" indent="-342900" fontAlgn="auto">
              <a:spcBef>
                <a:spcPct val="20000"/>
              </a:spcBef>
              <a:spcAft>
                <a:spcPts val="0"/>
              </a:spcAft>
              <a:buClr>
                <a:srgbClr val="CC0000"/>
              </a:buClr>
              <a:buSzPct val="75000"/>
              <a:buFont typeface="Symbol" pitchFamily="18" charset="2"/>
              <a:buChar char=""/>
              <a:defRPr/>
            </a:pPr>
            <a:r>
              <a:rPr lang="en-US" altLang="en-US" sz="2000" kern="0" dirty="0">
                <a:solidFill>
                  <a:srgbClr val="000066"/>
                </a:solidFill>
                <a:latin typeface="Times New Roman"/>
                <a:cs typeface="+mn-cs"/>
              </a:rPr>
              <a:t>Range: Test whether the value of an expression falls within a specified range of values (BETWEEN/ NOT BETWEEN).</a:t>
            </a:r>
          </a:p>
          <a:p>
            <a:pPr marL="342900" indent="-342900" fontAlgn="auto">
              <a:spcBef>
                <a:spcPct val="20000"/>
              </a:spcBef>
              <a:spcAft>
                <a:spcPts val="0"/>
              </a:spcAft>
              <a:buClr>
                <a:srgbClr val="CC0000"/>
              </a:buClr>
              <a:buSzPct val="75000"/>
              <a:buFont typeface="Symbol" pitchFamily="18" charset="2"/>
              <a:buChar char=""/>
              <a:defRPr/>
            </a:pPr>
            <a:r>
              <a:rPr lang="en-US" altLang="en-US" sz="2000" kern="0" dirty="0">
                <a:solidFill>
                  <a:srgbClr val="000066"/>
                </a:solidFill>
                <a:latin typeface="Times New Roman"/>
                <a:cs typeface="+mn-cs"/>
              </a:rPr>
              <a:t>Set membership: Test whether the value of an expression equals one of a set of values (IN/ NOT IN).</a:t>
            </a:r>
          </a:p>
          <a:p>
            <a:pPr marL="342900" indent="-342900" fontAlgn="auto">
              <a:spcBef>
                <a:spcPct val="20000"/>
              </a:spcBef>
              <a:spcAft>
                <a:spcPts val="0"/>
              </a:spcAft>
              <a:buClr>
                <a:srgbClr val="CC0000"/>
              </a:buClr>
              <a:buSzPct val="75000"/>
              <a:buFont typeface="Symbol" pitchFamily="18" charset="2"/>
              <a:buChar char=""/>
              <a:defRPr/>
            </a:pPr>
            <a:r>
              <a:rPr lang="en-US" altLang="en-US" sz="2000" kern="0" dirty="0">
                <a:solidFill>
                  <a:srgbClr val="000066"/>
                </a:solidFill>
                <a:latin typeface="Times New Roman"/>
                <a:cs typeface="+mn-cs"/>
              </a:rPr>
              <a:t>Pattern match: Test whether a string matches a specified pattern (LIKE/ NOT LIKE).</a:t>
            </a:r>
          </a:p>
          <a:p>
            <a:pPr marL="342900" indent="-342900" fontAlgn="auto">
              <a:spcBef>
                <a:spcPct val="20000"/>
              </a:spcBef>
              <a:spcAft>
                <a:spcPts val="0"/>
              </a:spcAft>
              <a:buClr>
                <a:srgbClr val="CC0000"/>
              </a:buClr>
              <a:buSzPct val="75000"/>
              <a:buFont typeface="Symbol" pitchFamily="18" charset="2"/>
              <a:buChar char=""/>
              <a:defRPr/>
            </a:pPr>
            <a:r>
              <a:rPr lang="en-US" altLang="en-US" sz="2000" kern="0" dirty="0">
                <a:solidFill>
                  <a:srgbClr val="000066"/>
                </a:solidFill>
                <a:latin typeface="Times New Roman"/>
                <a:cs typeface="+mn-cs"/>
              </a:rPr>
              <a:t>NULL: Test whether a column has null value (IS NULL/ IS NOT NULL).</a:t>
            </a:r>
          </a:p>
          <a:p>
            <a:pPr algn="just" fontAlgn="auto">
              <a:spcBef>
                <a:spcPts val="1800"/>
              </a:spcBef>
              <a:spcAft>
                <a:spcPts val="0"/>
              </a:spcAft>
              <a:buFont typeface="Wingdings" pitchFamily="2" charset="2"/>
              <a:buChar char="§"/>
              <a:defRPr/>
            </a:pPr>
            <a:endParaRPr lang="en-US" altLang="en-US" sz="2000" dirty="0">
              <a:solidFill>
                <a:prstClr val="black"/>
              </a:solidFill>
              <a:latin typeface="Calibri"/>
              <a:cs typeface="+mn-cs"/>
            </a:endParaRPr>
          </a:p>
        </p:txBody>
      </p:sp>
    </p:spTree>
    <p:extLst>
      <p:ext uri="{BB962C8B-B14F-4D97-AF65-F5344CB8AC3E}">
        <p14:creationId xmlns:p14="http://schemas.microsoft.com/office/powerpoint/2010/main" val="2650316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Database Concepts</a:t>
            </a:r>
            <a:endParaRPr lang="en-US" smtClean="0">
              <a:solidFill>
                <a:srgbClr val="003366"/>
              </a:solidFill>
            </a:endParaRPr>
          </a:p>
        </p:txBody>
      </p:sp>
      <p:sp>
        <p:nvSpPr>
          <p:cNvPr id="6" name="Slide Number Placeholder 5"/>
          <p:cNvSpPr>
            <a:spLocks noGrp="1"/>
          </p:cNvSpPr>
          <p:nvPr>
            <p:ph type="sldNum" sz="quarter" idx="12"/>
          </p:nvPr>
        </p:nvSpPr>
        <p:spPr/>
        <p:txBody>
          <a:bodyPr>
            <a:normAutofit fontScale="85000" lnSpcReduction="20000"/>
          </a:bodyPr>
          <a:lstStyle/>
          <a:p>
            <a:pPr>
              <a:defRPr/>
            </a:pPr>
            <a:fld id="{6C2C7948-9968-490D-A3A5-26084C189413}" type="slidenum">
              <a:rPr lang="en-US" altLang="en-US"/>
              <a:pPr>
                <a:defRPr/>
              </a:pPr>
              <a:t>3</a:t>
            </a:fld>
            <a:endParaRPr lang="en-US" altLang="en-US"/>
          </a:p>
        </p:txBody>
      </p:sp>
      <p:sp>
        <p:nvSpPr>
          <p:cNvPr id="58371" name="Rectangle 3"/>
          <p:cNvSpPr>
            <a:spLocks noGrp="1" noChangeArrowheads="1"/>
          </p:cNvSpPr>
          <p:nvPr>
            <p:ph type="body" idx="4294967295"/>
          </p:nvPr>
        </p:nvSpPr>
        <p:spPr>
          <a:xfrm>
            <a:off x="228600" y="1819275"/>
            <a:ext cx="8763000" cy="4124325"/>
          </a:xfrm>
        </p:spPr>
        <p:txBody>
          <a:bodyPr>
            <a:normAutofit/>
          </a:bodyPr>
          <a:lstStyle/>
          <a:p>
            <a:pPr marL="0" indent="0" algn="just" rtl="0" eaLnBrk="1" fontAlgn="auto" hangingPunct="1">
              <a:lnSpc>
                <a:spcPct val="80000"/>
              </a:lnSpc>
              <a:spcAft>
                <a:spcPts val="0"/>
              </a:spcAft>
              <a:buFont typeface="Wingdings" pitchFamily="2" charset="2"/>
              <a:buNone/>
              <a:defRPr/>
            </a:pPr>
            <a:r>
              <a:rPr lang="en-US" sz="1900" b="1" dirty="0">
                <a:solidFill>
                  <a:schemeClr val="accent2">
                    <a:lumMod val="75000"/>
                  </a:schemeClr>
                </a:solidFill>
              </a:rPr>
              <a:t>Data</a:t>
            </a:r>
            <a:r>
              <a:rPr lang="en-US" sz="1900" dirty="0">
                <a:solidFill>
                  <a:srgbClr val="000000"/>
                </a:solidFill>
              </a:rPr>
              <a:t> is a meaningless static value. What does </a:t>
            </a:r>
            <a:r>
              <a:rPr lang="en-US" sz="1900" i="1" dirty="0">
                <a:solidFill>
                  <a:srgbClr val="000000"/>
                </a:solidFill>
              </a:rPr>
              <a:t>3421</a:t>
            </a:r>
            <a:r>
              <a:rPr lang="en-US" sz="1900" dirty="0">
                <a:solidFill>
                  <a:srgbClr val="000000"/>
                </a:solidFill>
              </a:rPr>
              <a:t> means?</a:t>
            </a:r>
          </a:p>
          <a:p>
            <a:pPr marL="0" indent="0" algn="just" rtl="0" eaLnBrk="1" fontAlgn="auto" hangingPunct="1">
              <a:lnSpc>
                <a:spcPct val="80000"/>
              </a:lnSpc>
              <a:spcAft>
                <a:spcPts val="0"/>
              </a:spcAft>
              <a:buFont typeface="Wingdings" pitchFamily="2" charset="2"/>
              <a:buNone/>
              <a:defRPr/>
            </a:pPr>
            <a:endParaRPr lang="en-US" sz="1900" b="1" dirty="0">
              <a:solidFill>
                <a:srgbClr val="000000"/>
              </a:solidFill>
            </a:endParaRPr>
          </a:p>
          <a:p>
            <a:pPr marL="0" indent="0" algn="just" rtl="0" eaLnBrk="1" fontAlgn="auto" hangingPunct="1">
              <a:lnSpc>
                <a:spcPct val="80000"/>
              </a:lnSpc>
              <a:spcAft>
                <a:spcPts val="0"/>
              </a:spcAft>
              <a:buFont typeface="Wingdings" pitchFamily="2" charset="2"/>
              <a:buNone/>
              <a:defRPr/>
            </a:pPr>
            <a:r>
              <a:rPr lang="en-US" sz="1900" b="1" dirty="0">
                <a:solidFill>
                  <a:schemeClr val="accent2">
                    <a:lumMod val="75000"/>
                  </a:schemeClr>
                </a:solidFill>
              </a:rPr>
              <a:t>Information</a:t>
            </a:r>
            <a:r>
              <a:rPr lang="en-US" sz="1900" dirty="0">
                <a:solidFill>
                  <a:srgbClr val="000000"/>
                </a:solidFill>
              </a:rPr>
              <a:t> is the data you process in a manner that makes it meaningful. Information can be provided only if proper data exists.</a:t>
            </a:r>
          </a:p>
          <a:p>
            <a:pPr marL="0" indent="0" algn="just" rtl="0" eaLnBrk="1" fontAlgn="auto" hangingPunct="1">
              <a:lnSpc>
                <a:spcPct val="80000"/>
              </a:lnSpc>
              <a:spcAft>
                <a:spcPts val="0"/>
              </a:spcAft>
              <a:buFont typeface="Wingdings" pitchFamily="2" charset="2"/>
              <a:buNone/>
              <a:defRPr/>
            </a:pPr>
            <a:endParaRPr lang="en-US" sz="1900" dirty="0">
              <a:solidFill>
                <a:srgbClr val="000000"/>
              </a:solidFill>
            </a:endParaRPr>
          </a:p>
          <a:p>
            <a:pPr marL="0" indent="0" algn="just" rtl="0" eaLnBrk="1" fontAlgn="auto" hangingPunct="1">
              <a:lnSpc>
                <a:spcPct val="80000"/>
              </a:lnSpc>
              <a:spcAft>
                <a:spcPts val="0"/>
              </a:spcAft>
              <a:buFont typeface="Wingdings" pitchFamily="2" charset="2"/>
              <a:buNone/>
              <a:defRPr/>
            </a:pPr>
            <a:r>
              <a:rPr lang="en-US" sz="1900" dirty="0">
                <a:solidFill>
                  <a:schemeClr val="accent2">
                    <a:lumMod val="75000"/>
                  </a:schemeClr>
                </a:solidFill>
              </a:rPr>
              <a:t>A</a:t>
            </a:r>
            <a:r>
              <a:rPr lang="en-US" sz="1900" dirty="0">
                <a:solidFill>
                  <a:srgbClr val="000000"/>
                </a:solidFill>
              </a:rPr>
              <a:t> </a:t>
            </a:r>
            <a:r>
              <a:rPr lang="en-US" sz="1900" b="1" dirty="0">
                <a:solidFill>
                  <a:schemeClr val="accent2">
                    <a:lumMod val="75000"/>
                  </a:schemeClr>
                </a:solidFill>
              </a:rPr>
              <a:t>database (DB)</a:t>
            </a:r>
            <a:r>
              <a:rPr lang="en-US" sz="1900" dirty="0">
                <a:solidFill>
                  <a:schemeClr val="accent2">
                    <a:lumMod val="75000"/>
                  </a:schemeClr>
                </a:solidFill>
              </a:rPr>
              <a:t> </a:t>
            </a:r>
            <a:r>
              <a:rPr lang="en-US" sz="1900" dirty="0">
                <a:solidFill>
                  <a:srgbClr val="000000"/>
                </a:solidFill>
              </a:rPr>
              <a:t>is a </a:t>
            </a:r>
            <a:r>
              <a:rPr lang="en-US" sz="1900" dirty="0"/>
              <a:t>collection of related </a:t>
            </a:r>
            <a:r>
              <a:rPr lang="en-US" sz="1900" i="1" dirty="0"/>
              <a:t>persistent</a:t>
            </a:r>
            <a:r>
              <a:rPr lang="en-US" sz="1900" dirty="0"/>
              <a:t> data. Can be generated &amp; maintained manually or automatically </a:t>
            </a:r>
          </a:p>
          <a:p>
            <a:pPr marL="0" indent="0" algn="just" rtl="0" eaLnBrk="1" fontAlgn="auto" hangingPunct="1">
              <a:lnSpc>
                <a:spcPct val="80000"/>
              </a:lnSpc>
              <a:spcAft>
                <a:spcPts val="0"/>
              </a:spcAft>
              <a:buFont typeface="Wingdings" pitchFamily="2" charset="2"/>
              <a:buNone/>
              <a:defRPr/>
            </a:pPr>
            <a:endParaRPr lang="en-US" sz="1900" dirty="0"/>
          </a:p>
          <a:p>
            <a:pPr marL="0" indent="0" algn="ctr" rtl="0" eaLnBrk="1" fontAlgn="auto" hangingPunct="1">
              <a:lnSpc>
                <a:spcPct val="80000"/>
              </a:lnSpc>
              <a:spcAft>
                <a:spcPts val="0"/>
              </a:spcAft>
              <a:buFont typeface="Wingdings" pitchFamily="2" charset="2"/>
              <a:buNone/>
              <a:defRPr/>
            </a:pPr>
            <a:r>
              <a:rPr lang="en-US" sz="1900" b="1" i="1" dirty="0">
                <a:solidFill>
                  <a:schemeClr val="accent1">
                    <a:lumMod val="50000"/>
                  </a:schemeClr>
                </a:solidFill>
              </a:rPr>
              <a:t>Data</a:t>
            </a:r>
            <a:r>
              <a:rPr lang="en-US" sz="1900" dirty="0">
                <a:solidFill>
                  <a:schemeClr val="accent1">
                    <a:lumMod val="50000"/>
                  </a:schemeClr>
                </a:solidFill>
              </a:rPr>
              <a:t> is what you store in </a:t>
            </a:r>
            <a:r>
              <a:rPr lang="en-US" sz="1900" i="1" dirty="0">
                <a:solidFill>
                  <a:schemeClr val="accent1">
                    <a:lumMod val="50000"/>
                  </a:schemeClr>
                </a:solidFill>
              </a:rPr>
              <a:t>database.</a:t>
            </a:r>
            <a:r>
              <a:rPr lang="en-US" sz="1900" dirty="0">
                <a:solidFill>
                  <a:schemeClr val="accent1">
                    <a:lumMod val="50000"/>
                  </a:schemeClr>
                </a:solidFill>
              </a:rPr>
              <a:t> </a:t>
            </a:r>
          </a:p>
          <a:p>
            <a:pPr marL="0" indent="0" algn="ctr" rtl="0" eaLnBrk="1" fontAlgn="auto" hangingPunct="1">
              <a:lnSpc>
                <a:spcPct val="80000"/>
              </a:lnSpc>
              <a:spcAft>
                <a:spcPts val="0"/>
              </a:spcAft>
              <a:buFont typeface="Wingdings" pitchFamily="2" charset="2"/>
              <a:buNone/>
              <a:defRPr/>
            </a:pPr>
            <a:r>
              <a:rPr lang="en-US" sz="1900" b="1" i="1" dirty="0">
                <a:solidFill>
                  <a:schemeClr val="accent1">
                    <a:lumMod val="50000"/>
                  </a:schemeClr>
                </a:solidFill>
              </a:rPr>
              <a:t>Information</a:t>
            </a:r>
            <a:r>
              <a:rPr lang="en-US" sz="1900" dirty="0">
                <a:solidFill>
                  <a:schemeClr val="accent1">
                    <a:lumMod val="50000"/>
                  </a:schemeClr>
                </a:solidFill>
              </a:rPr>
              <a:t> is what you retrieve from a database.</a:t>
            </a:r>
          </a:p>
          <a:p>
            <a:pPr marL="0" indent="0" algn="just" rtl="0" eaLnBrk="1" fontAlgn="auto" hangingPunct="1">
              <a:lnSpc>
                <a:spcPct val="80000"/>
              </a:lnSpc>
              <a:spcAft>
                <a:spcPts val="0"/>
              </a:spcAft>
              <a:buFont typeface="Wingdings" pitchFamily="2" charset="2"/>
              <a:buNone/>
              <a:defRPr/>
            </a:pPr>
            <a:endParaRPr lang="en-US" sz="1900" dirty="0"/>
          </a:p>
          <a:p>
            <a:pPr marL="0" indent="0" algn="just" rtl="0" eaLnBrk="1" fontAlgn="auto" hangingPunct="1">
              <a:lnSpc>
                <a:spcPct val="80000"/>
              </a:lnSpc>
              <a:spcAft>
                <a:spcPts val="0"/>
              </a:spcAft>
              <a:buFont typeface="Wingdings" pitchFamily="2" charset="2"/>
              <a:buNone/>
              <a:defRPr/>
            </a:pPr>
            <a:r>
              <a:rPr lang="en-US" sz="1900" dirty="0">
                <a:solidFill>
                  <a:schemeClr val="accent2">
                    <a:lumMod val="75000"/>
                  </a:schemeClr>
                </a:solidFill>
              </a:rPr>
              <a:t>A</a:t>
            </a:r>
            <a:r>
              <a:rPr lang="en-US" sz="1900" dirty="0">
                <a:solidFill>
                  <a:srgbClr val="000000"/>
                </a:solidFill>
              </a:rPr>
              <a:t> </a:t>
            </a:r>
            <a:r>
              <a:rPr lang="en-US" sz="1900" b="1" dirty="0">
                <a:solidFill>
                  <a:schemeClr val="accent2">
                    <a:lumMod val="75000"/>
                  </a:schemeClr>
                </a:solidFill>
              </a:rPr>
              <a:t>database application</a:t>
            </a:r>
            <a:r>
              <a:rPr lang="en-US" sz="1900" dirty="0">
                <a:solidFill>
                  <a:schemeClr val="accent2">
                    <a:lumMod val="75000"/>
                  </a:schemeClr>
                </a:solidFill>
              </a:rPr>
              <a:t> </a:t>
            </a:r>
            <a:r>
              <a:rPr lang="en-US" sz="1900" dirty="0">
                <a:solidFill>
                  <a:srgbClr val="000000"/>
                </a:solidFill>
              </a:rPr>
              <a:t>is a collection of </a:t>
            </a:r>
            <a:r>
              <a:rPr lang="en-US" sz="1900" b="1" dirty="0">
                <a:solidFill>
                  <a:srgbClr val="000000"/>
                </a:solidFill>
              </a:rPr>
              <a:t>data </a:t>
            </a:r>
            <a:r>
              <a:rPr lang="en-US" sz="1900" dirty="0">
                <a:solidFill>
                  <a:srgbClr val="000000"/>
                </a:solidFill>
              </a:rPr>
              <a:t>and the </a:t>
            </a:r>
            <a:r>
              <a:rPr lang="en-US" sz="1900" b="1" dirty="0">
                <a:solidFill>
                  <a:srgbClr val="000000"/>
                </a:solidFill>
              </a:rPr>
              <a:t>programs </a:t>
            </a:r>
            <a:r>
              <a:rPr lang="en-US" sz="1900" dirty="0">
                <a:solidFill>
                  <a:srgbClr val="000000"/>
                </a:solidFill>
              </a:rPr>
              <a:t>that allow the manipulation of these data to meet the information needs of an enterprise</a:t>
            </a:r>
          </a:p>
          <a:p>
            <a:pPr marL="0" indent="0" algn="just" rtl="0" eaLnBrk="1" fontAlgn="auto" hangingPunct="1">
              <a:lnSpc>
                <a:spcPct val="80000"/>
              </a:lnSpc>
              <a:spcAft>
                <a:spcPts val="0"/>
              </a:spcAft>
              <a:buFont typeface="Wingdings" pitchFamily="2" charset="2"/>
              <a:buNone/>
              <a:defRPr/>
            </a:pPr>
            <a:endParaRPr lang="en-US" sz="1900" dirty="0">
              <a:solidFill>
                <a:srgbClr val="000000"/>
              </a:solidFill>
            </a:endParaRPr>
          </a:p>
          <a:p>
            <a:pPr marL="0" indent="0" algn="just" rtl="0" eaLnBrk="1" fontAlgn="auto" hangingPunct="1">
              <a:lnSpc>
                <a:spcPct val="80000"/>
              </a:lnSpc>
              <a:spcAft>
                <a:spcPts val="0"/>
              </a:spcAft>
              <a:buFont typeface="Wingdings" pitchFamily="2" charset="2"/>
              <a:buNone/>
              <a:defRPr/>
            </a:pPr>
            <a:endParaRPr lang="en-US" sz="1900" dirty="0"/>
          </a:p>
          <a:p>
            <a:pPr marL="0" indent="0" algn="just" rtl="0" eaLnBrk="1" fontAlgn="auto" hangingPunct="1">
              <a:lnSpc>
                <a:spcPct val="80000"/>
              </a:lnSpc>
              <a:spcAft>
                <a:spcPts val="0"/>
              </a:spcAft>
              <a:buClr>
                <a:srgbClr val="000000"/>
              </a:buClr>
              <a:buFont typeface="Wingdings" pitchFamily="2" charset="2"/>
              <a:buNone/>
              <a:defRPr/>
            </a:pPr>
            <a:endParaRPr lang="en-US" sz="1900" b="1" dirty="0">
              <a:solidFill>
                <a:srgbClr val="000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2A7B75-1E1D-2844-917C-7F5894172AC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xmlns="" id="{E73DB5EA-F9D5-B448-A546-BA0C71139E51}"/>
              </a:ext>
            </a:extLst>
          </p:cNvPr>
          <p:cNvSpPr>
            <a:spLocks noGrp="1"/>
          </p:cNvSpPr>
          <p:nvPr>
            <p:ph idx="1"/>
          </p:nvPr>
        </p:nvSpPr>
        <p:spPr/>
        <p:txBody>
          <a:bodyPr/>
          <a:lstStyle/>
          <a:p>
            <a:r>
              <a:rPr lang="en-GB" dirty="0"/>
              <a:t>Ex: select data only for employees in department 90.</a:t>
            </a:r>
          </a:p>
          <a:p>
            <a:pPr marL="0" indent="0">
              <a:buNone/>
            </a:pPr>
            <a:endParaRPr lang="en-GB" dirty="0"/>
          </a:p>
          <a:p>
            <a:pPr marL="0" indent="0">
              <a:buNone/>
            </a:pPr>
            <a:r>
              <a:rPr lang="en-GB" dirty="0"/>
              <a:t>SELECT FIRST_NAME, LAST_NAME, DEPARTMENT_ID FROM EMPLOYEES </a:t>
            </a:r>
            <a:r>
              <a:rPr lang="en-GB" b="1" dirty="0"/>
              <a:t>WHERE DEPARTMENT_ID = 90</a:t>
            </a:r>
            <a:r>
              <a:rPr lang="en-GB" dirty="0"/>
              <a:t>; </a:t>
            </a:r>
          </a:p>
          <a:p>
            <a:endParaRPr lang="en-US" dirty="0"/>
          </a:p>
        </p:txBody>
      </p:sp>
    </p:spTree>
    <p:extLst>
      <p:ext uri="{BB962C8B-B14F-4D97-AF65-F5344CB8AC3E}">
        <p14:creationId xmlns:p14="http://schemas.microsoft.com/office/powerpoint/2010/main" val="3730712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FD1916-68D4-384F-9FCC-2E8F9B189A45}"/>
              </a:ext>
            </a:extLst>
          </p:cNvPr>
          <p:cNvSpPr>
            <a:spLocks noGrp="1"/>
          </p:cNvSpPr>
          <p:nvPr>
            <p:ph type="title"/>
          </p:nvPr>
        </p:nvSpPr>
        <p:spPr/>
        <p:txBody>
          <a:bodyPr/>
          <a:lstStyle/>
          <a:p>
            <a:r>
              <a:rPr lang="en-US" dirty="0"/>
              <a:t>IN</a:t>
            </a:r>
          </a:p>
        </p:txBody>
      </p:sp>
      <p:sp>
        <p:nvSpPr>
          <p:cNvPr id="3" name="Content Placeholder 2">
            <a:extLst>
              <a:ext uri="{FF2B5EF4-FFF2-40B4-BE49-F238E27FC236}">
                <a16:creationId xmlns:a16="http://schemas.microsoft.com/office/drawing/2014/main" xmlns="" id="{C19AA5F7-0234-C644-A221-E5B4B9638830}"/>
              </a:ext>
            </a:extLst>
          </p:cNvPr>
          <p:cNvSpPr>
            <a:spLocks noGrp="1"/>
          </p:cNvSpPr>
          <p:nvPr>
            <p:ph idx="1"/>
          </p:nvPr>
        </p:nvSpPr>
        <p:spPr/>
        <p:txBody>
          <a:bodyPr/>
          <a:lstStyle/>
          <a:p>
            <a:pPr marL="0" indent="0">
              <a:buNone/>
            </a:pPr>
            <a:r>
              <a:rPr lang="en-GB" dirty="0"/>
              <a:t>select data only for employees in departments 100, 110, and 120. </a:t>
            </a:r>
          </a:p>
          <a:p>
            <a:pPr marL="0" indent="0">
              <a:buNone/>
            </a:pPr>
            <a:endParaRPr lang="en-GB" dirty="0"/>
          </a:p>
          <a:p>
            <a:pPr marL="0" indent="0">
              <a:buNone/>
            </a:pPr>
            <a:r>
              <a:rPr lang="en-GB" dirty="0"/>
              <a:t>SELECT FIRST_NAME, LAST_NAME, DEPARTMENT_ID FROM EMPLOYEES </a:t>
            </a:r>
            <a:r>
              <a:rPr lang="en-GB" b="1" dirty="0"/>
              <a:t>WHERE DEPARTMENT_ID IN (100, 110, 120)</a:t>
            </a:r>
            <a:r>
              <a:rPr lang="en-GB" dirty="0"/>
              <a:t>; </a:t>
            </a:r>
          </a:p>
          <a:p>
            <a:pPr marL="0" indent="0">
              <a:buNone/>
            </a:pPr>
            <a:endParaRPr lang="en-GB" dirty="0"/>
          </a:p>
          <a:p>
            <a:endParaRPr lang="en-US" dirty="0"/>
          </a:p>
        </p:txBody>
      </p:sp>
    </p:spTree>
    <p:extLst>
      <p:ext uri="{BB962C8B-B14F-4D97-AF65-F5344CB8AC3E}">
        <p14:creationId xmlns:p14="http://schemas.microsoft.com/office/powerpoint/2010/main" val="4259320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18B5AE-A647-E347-BF36-0C3EF4D859FC}"/>
              </a:ext>
            </a:extLst>
          </p:cNvPr>
          <p:cNvSpPr>
            <a:spLocks noGrp="1"/>
          </p:cNvSpPr>
          <p:nvPr>
            <p:ph type="title"/>
          </p:nvPr>
        </p:nvSpPr>
        <p:spPr/>
        <p:txBody>
          <a:bodyPr/>
          <a:lstStyle/>
          <a:p>
            <a:r>
              <a:rPr lang="en-US" dirty="0"/>
              <a:t>Like</a:t>
            </a:r>
          </a:p>
        </p:txBody>
      </p:sp>
      <p:sp>
        <p:nvSpPr>
          <p:cNvPr id="3" name="Content Placeholder 2">
            <a:extLst>
              <a:ext uri="{FF2B5EF4-FFF2-40B4-BE49-F238E27FC236}">
                <a16:creationId xmlns:a16="http://schemas.microsoft.com/office/drawing/2014/main" xmlns="" id="{3B138C17-F2B2-5E4C-A5E9-97A2246D0088}"/>
              </a:ext>
            </a:extLst>
          </p:cNvPr>
          <p:cNvSpPr>
            <a:spLocks noGrp="1"/>
          </p:cNvSpPr>
          <p:nvPr>
            <p:ph idx="1"/>
          </p:nvPr>
        </p:nvSpPr>
        <p:spPr/>
        <p:txBody>
          <a:bodyPr/>
          <a:lstStyle/>
          <a:p>
            <a:pPr marL="0" indent="0">
              <a:buNone/>
            </a:pPr>
            <a:r>
              <a:rPr lang="en-GB" dirty="0"/>
              <a:t>select data only for employees whose last names start with "Ma". </a:t>
            </a:r>
          </a:p>
          <a:p>
            <a:pPr marL="0" indent="0">
              <a:buNone/>
            </a:pPr>
            <a:r>
              <a:rPr lang="en-GB" dirty="0"/>
              <a:t>SELECT FIRST_NAME, LAST_NAME FROM EMPLOYEES </a:t>
            </a:r>
            <a:r>
              <a:rPr lang="en-GB" b="1" dirty="0"/>
              <a:t>WHERE LAST_NAME LIKE 'Ma%'</a:t>
            </a:r>
            <a:r>
              <a:rPr lang="en-GB" dirty="0"/>
              <a:t>; </a:t>
            </a:r>
          </a:p>
          <a:p>
            <a:pPr marL="0" indent="0">
              <a:buNone/>
            </a:pPr>
            <a:r>
              <a:rPr lang="en-GB" dirty="0"/>
              <a:t>select data only for employees whose last names include "ma". </a:t>
            </a:r>
          </a:p>
          <a:p>
            <a:pPr marL="0" indent="0">
              <a:buNone/>
            </a:pPr>
            <a:r>
              <a:rPr lang="en-GB"/>
              <a:t>SELECT FIRST_NAME, LAST_NAME FROM EMPLOYEES </a:t>
            </a:r>
            <a:r>
              <a:rPr lang="en-GB" b="1"/>
              <a:t>WHERE LAST_NAME LIKE '%ma%'</a:t>
            </a:r>
            <a:r>
              <a:rPr lang="en-GB"/>
              <a:t>; </a:t>
            </a:r>
          </a:p>
          <a:p>
            <a:pPr marL="0" indent="0">
              <a:buNone/>
            </a:pPr>
            <a:endParaRPr lang="en-GB"/>
          </a:p>
          <a:p>
            <a:pPr marL="0" indent="0">
              <a:buNone/>
            </a:pPr>
            <a:endParaRPr lang="en-US" dirty="0"/>
          </a:p>
        </p:txBody>
      </p:sp>
    </p:spTree>
    <p:extLst>
      <p:ext uri="{BB962C8B-B14F-4D97-AF65-F5344CB8AC3E}">
        <p14:creationId xmlns:p14="http://schemas.microsoft.com/office/powerpoint/2010/main" val="2737851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p:cNvPicPr>
            <a:picLocks noGrp="1" noChangeAspect="1" noChangeArrowheads="1"/>
          </p:cNvPicPr>
          <p:nvPr>
            <p:ph idx="1"/>
          </p:nvPr>
        </p:nvPicPr>
        <p:blipFill>
          <a:blip r:embed="rId2" cstate="print"/>
          <a:srcRect/>
          <a:stretch>
            <a:fillRect/>
          </a:stretch>
        </p:blipFill>
        <p:spPr bwMode="auto">
          <a:xfrm>
            <a:off x="0" y="152400"/>
            <a:ext cx="9144000" cy="6705600"/>
          </a:xfrm>
          <a:prstGeom prst="rect">
            <a:avLst/>
          </a:prstGeom>
          <a:noFill/>
          <a:ln w="9525">
            <a:noFill/>
            <a:miter lim="800000"/>
            <a:headEnd/>
            <a:tailEnd/>
          </a:ln>
        </p:spPr>
      </p:pic>
    </p:spTree>
    <p:extLst>
      <p:ext uri="{BB962C8B-B14F-4D97-AF65-F5344CB8AC3E}">
        <p14:creationId xmlns:p14="http://schemas.microsoft.com/office/powerpoint/2010/main" val="1619783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2" name="Picture 2"/>
          <p:cNvPicPr>
            <a:picLocks noGrp="1" noChangeAspect="1" noChangeArrowheads="1"/>
          </p:cNvPicPr>
          <p:nvPr>
            <p:ph idx="1"/>
          </p:nvPr>
        </p:nvPicPr>
        <p:blipFill>
          <a:blip r:embed="rId2" cstate="print"/>
          <a:srcRect/>
          <a:stretch>
            <a:fillRect/>
          </a:stretch>
        </p:blipFill>
        <p:spPr bwMode="auto">
          <a:xfrm>
            <a:off x="0" y="0"/>
            <a:ext cx="9144000" cy="6629400"/>
          </a:xfrm>
          <a:prstGeom prst="rect">
            <a:avLst/>
          </a:prstGeom>
          <a:noFill/>
          <a:ln w="9525">
            <a:noFill/>
            <a:miter lim="800000"/>
            <a:headEnd/>
            <a:tailEnd/>
          </a:ln>
        </p:spPr>
      </p:pic>
    </p:spTree>
    <p:extLst>
      <p:ext uri="{BB962C8B-B14F-4D97-AF65-F5344CB8AC3E}">
        <p14:creationId xmlns:p14="http://schemas.microsoft.com/office/powerpoint/2010/main" val="18772961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146" name="Picture 2"/>
          <p:cNvPicPr>
            <a:picLocks noGrp="1" noChangeAspect="1" noChangeArrowheads="1"/>
          </p:cNvPicPr>
          <p:nvPr>
            <p:ph idx="1"/>
          </p:nvPr>
        </p:nvPicPr>
        <p:blipFill>
          <a:blip r:embed="rId2" cstate="print"/>
          <a:srcRect/>
          <a:stretch>
            <a:fillRect/>
          </a:stretch>
        </p:blipFill>
        <p:spPr bwMode="auto">
          <a:xfrm>
            <a:off x="0" y="0"/>
            <a:ext cx="9143999" cy="6858000"/>
          </a:xfrm>
          <a:prstGeom prst="rect">
            <a:avLst/>
          </a:prstGeom>
          <a:noFill/>
          <a:ln w="9525">
            <a:noFill/>
            <a:miter lim="800000"/>
            <a:headEnd/>
            <a:tailEnd/>
          </a:ln>
        </p:spPr>
      </p:pic>
    </p:spTree>
    <p:extLst>
      <p:ext uri="{BB962C8B-B14F-4D97-AF65-F5344CB8AC3E}">
        <p14:creationId xmlns:p14="http://schemas.microsoft.com/office/powerpoint/2010/main" val="36853908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170" name="Picture 2"/>
          <p:cNvPicPr>
            <a:picLocks noGrp="1" noChangeAspect="1" noChangeArrowheads="1"/>
          </p:cNvPicPr>
          <p:nvPr>
            <p:ph idx="1"/>
          </p:nvPr>
        </p:nvPicPr>
        <p:blipFill>
          <a:blip r:embed="rId2" cstate="print"/>
          <a:srcRect/>
          <a:stretch>
            <a:fillRect/>
          </a:stretch>
        </p:blipFill>
        <p:spPr bwMode="auto">
          <a:xfrm>
            <a:off x="0" y="0"/>
            <a:ext cx="9144000" cy="6857999"/>
          </a:xfrm>
          <a:prstGeom prst="rect">
            <a:avLst/>
          </a:prstGeom>
          <a:noFill/>
          <a:ln w="9525">
            <a:noFill/>
            <a:miter lim="800000"/>
            <a:headEnd/>
            <a:tailEnd/>
          </a:ln>
        </p:spPr>
      </p:pic>
    </p:spTree>
    <p:extLst>
      <p:ext uri="{BB962C8B-B14F-4D97-AF65-F5344CB8AC3E}">
        <p14:creationId xmlns:p14="http://schemas.microsoft.com/office/powerpoint/2010/main" val="34378121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of using </a:t>
            </a:r>
            <a:r>
              <a:rPr lang="en-US" dirty="0" err="1"/>
              <a:t>subqueries</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a:t>Subqueries</a:t>
            </a:r>
            <a:r>
              <a:rPr lang="en-US" dirty="0"/>
              <a:t> can be placed after :</a:t>
            </a:r>
          </a:p>
          <a:p>
            <a:pPr lvl="1"/>
            <a:r>
              <a:rPr lang="en-US" dirty="0">
                <a:latin typeface="Simplified Arabic Fixed" pitchFamily="49" charset="-78"/>
                <a:cs typeface="Simplified Arabic Fixed" pitchFamily="49" charset="-78"/>
              </a:rPr>
              <a:t>WHERE</a:t>
            </a:r>
            <a:r>
              <a:rPr lang="en-US" dirty="0"/>
              <a:t> clause</a:t>
            </a:r>
          </a:p>
          <a:p>
            <a:pPr lvl="1"/>
            <a:r>
              <a:rPr lang="en-US" dirty="0">
                <a:latin typeface="Simplified Arabic Fixed" pitchFamily="49" charset="-78"/>
                <a:cs typeface="Simplified Arabic Fixed" pitchFamily="49" charset="-78"/>
              </a:rPr>
              <a:t>FROM</a:t>
            </a:r>
            <a:r>
              <a:rPr lang="en-US" dirty="0"/>
              <a:t> clause</a:t>
            </a:r>
          </a:p>
          <a:p>
            <a:pPr lvl="1"/>
            <a:r>
              <a:rPr lang="en-US" dirty="0">
                <a:latin typeface="Simplified Arabic Fixed" pitchFamily="49" charset="-78"/>
                <a:cs typeface="Simplified Arabic Fixed" pitchFamily="49" charset="-78"/>
              </a:rPr>
              <a:t>HAVING</a:t>
            </a:r>
            <a:r>
              <a:rPr lang="en-US" dirty="0"/>
              <a:t> clause</a:t>
            </a:r>
          </a:p>
          <a:p>
            <a:r>
              <a:rPr lang="en-US" dirty="0"/>
              <a:t>Single row </a:t>
            </a:r>
            <a:r>
              <a:rPr lang="en-US" dirty="0" err="1"/>
              <a:t>subqueries</a:t>
            </a:r>
            <a:r>
              <a:rPr lang="en-US" dirty="0"/>
              <a:t> use single row operators such as = , &lt;&gt;, &lt;, &gt;</a:t>
            </a:r>
          </a:p>
          <a:p>
            <a:r>
              <a:rPr lang="en-US" dirty="0"/>
              <a:t>Multiple row </a:t>
            </a:r>
            <a:r>
              <a:rPr lang="en-US" dirty="0" err="1"/>
              <a:t>subqueries</a:t>
            </a:r>
            <a:r>
              <a:rPr lang="en-US" dirty="0"/>
              <a:t> use operators </a:t>
            </a:r>
            <a:r>
              <a:rPr lang="en-US" sz="2800" dirty="0">
                <a:latin typeface="Simplified Arabic Fixed" pitchFamily="49" charset="-78"/>
                <a:cs typeface="Simplified Arabic Fixed" pitchFamily="49" charset="-78"/>
              </a:rPr>
              <a:t>IN</a:t>
            </a:r>
            <a:r>
              <a:rPr lang="en-US" dirty="0"/>
              <a:t>, </a:t>
            </a:r>
            <a:r>
              <a:rPr lang="en-US" sz="2800" dirty="0">
                <a:latin typeface="Simplified Arabic Fixed" pitchFamily="49" charset="-78"/>
                <a:cs typeface="Simplified Arabic Fixed" pitchFamily="49" charset="-78"/>
              </a:rPr>
              <a:t>ANY, ALL</a:t>
            </a:r>
          </a:p>
          <a:p>
            <a:r>
              <a:rPr lang="en-US" dirty="0"/>
              <a:t>Example:</a:t>
            </a:r>
            <a:r>
              <a:rPr lang="en-US" sz="2800" dirty="0">
                <a:latin typeface="Simplified Arabic Fixed" pitchFamily="49" charset="-78"/>
                <a:cs typeface="Simplified Arabic Fixed" pitchFamily="49" charset="-78"/>
              </a:rPr>
              <a:t> select </a:t>
            </a:r>
            <a:r>
              <a:rPr lang="en-US" sz="2800" dirty="0" err="1">
                <a:latin typeface="Simplified Arabic Fixed" pitchFamily="49" charset="-78"/>
                <a:cs typeface="Simplified Arabic Fixed" pitchFamily="49" charset="-78"/>
              </a:rPr>
              <a:t>last_name</a:t>
            </a:r>
            <a:r>
              <a:rPr lang="en-US" sz="2800" dirty="0">
                <a:latin typeface="Simplified Arabic Fixed" pitchFamily="49" charset="-78"/>
                <a:cs typeface="Simplified Arabic Fixed" pitchFamily="49" charset="-78"/>
              </a:rPr>
              <a:t> </a:t>
            </a:r>
          </a:p>
          <a:p>
            <a:pPr>
              <a:buNone/>
            </a:pPr>
            <a:r>
              <a:rPr lang="en-US" sz="2800" dirty="0">
                <a:latin typeface="Simplified Arabic Fixed" pitchFamily="49" charset="-78"/>
                <a:cs typeface="Simplified Arabic Fixed" pitchFamily="49" charset="-78"/>
              </a:rPr>
              <a:t>          From employees</a:t>
            </a:r>
          </a:p>
          <a:p>
            <a:pPr>
              <a:buNone/>
            </a:pPr>
            <a:r>
              <a:rPr lang="en-US" sz="2800" dirty="0">
                <a:latin typeface="Simplified Arabic Fixed" pitchFamily="49" charset="-78"/>
                <a:cs typeface="Simplified Arabic Fixed" pitchFamily="49" charset="-78"/>
              </a:rPr>
              <a:t>          Where salary = (select Min(salary)    from employees);</a:t>
            </a:r>
          </a:p>
          <a:p>
            <a:endParaRPr lang="en-US" dirty="0"/>
          </a:p>
          <a:p>
            <a:endParaRPr lang="en-US" dirty="0"/>
          </a:p>
        </p:txBody>
      </p:sp>
    </p:spTree>
    <p:extLst>
      <p:ext uri="{BB962C8B-B14F-4D97-AF65-F5344CB8AC3E}">
        <p14:creationId xmlns:p14="http://schemas.microsoft.com/office/powerpoint/2010/main" val="18058773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194" name="Picture 2"/>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val="2331536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12775" y="228600"/>
            <a:ext cx="8153400" cy="990600"/>
          </a:xfrm>
        </p:spPr>
        <p:txBody>
          <a:bodyPr/>
          <a:lstStyle/>
          <a:p>
            <a:pPr eaLnBrk="1" hangingPunct="1"/>
            <a:r>
              <a:rPr lang="en-US" smtClean="0"/>
              <a:t>Database Properties</a:t>
            </a:r>
          </a:p>
        </p:txBody>
      </p:sp>
      <p:sp>
        <p:nvSpPr>
          <p:cNvPr id="6" name="Slide Number Placeholder 5"/>
          <p:cNvSpPr>
            <a:spLocks noGrp="1"/>
          </p:cNvSpPr>
          <p:nvPr>
            <p:ph type="sldNum" sz="quarter" idx="12"/>
          </p:nvPr>
        </p:nvSpPr>
        <p:spPr/>
        <p:txBody>
          <a:bodyPr>
            <a:normAutofit fontScale="85000" lnSpcReduction="20000"/>
          </a:bodyPr>
          <a:lstStyle/>
          <a:p>
            <a:pPr>
              <a:defRPr/>
            </a:pPr>
            <a:fld id="{76A473F8-99E7-4A7F-8726-505B0C932BAD}" type="slidenum">
              <a:rPr lang="en-US" altLang="en-US"/>
              <a:pPr>
                <a:defRPr/>
              </a:pPr>
              <a:t>4</a:t>
            </a:fld>
            <a:endParaRPr lang="en-US" altLang="en-US"/>
          </a:p>
        </p:txBody>
      </p:sp>
      <p:sp>
        <p:nvSpPr>
          <p:cNvPr id="40963" name="Rectangle 3"/>
          <p:cNvSpPr>
            <a:spLocks noGrp="1" noChangeArrowheads="1"/>
          </p:cNvSpPr>
          <p:nvPr>
            <p:ph sz="quarter" idx="1"/>
          </p:nvPr>
        </p:nvSpPr>
        <p:spPr>
          <a:xfrm>
            <a:off x="612775" y="1600200"/>
            <a:ext cx="8153400" cy="4495800"/>
          </a:xfrm>
        </p:spPr>
        <p:txBody>
          <a:bodyPr>
            <a:normAutofit/>
          </a:bodyPr>
          <a:lstStyle/>
          <a:p>
            <a:pPr marL="320040" indent="-320040" algn="l" rtl="0" eaLnBrk="1" fontAlgn="auto" hangingPunct="1">
              <a:lnSpc>
                <a:spcPct val="80000"/>
              </a:lnSpc>
              <a:spcAft>
                <a:spcPts val="0"/>
              </a:spcAft>
              <a:buFont typeface="Wingdings"/>
              <a:buChar char=""/>
              <a:defRPr/>
            </a:pPr>
            <a:r>
              <a:rPr lang="en-US" sz="2000" dirty="0"/>
              <a:t>Represents the real </a:t>
            </a:r>
            <a:r>
              <a:rPr lang="en-US" sz="2000" dirty="0" smtClean="0"/>
              <a:t>world</a:t>
            </a:r>
            <a:endParaRPr lang="en-US" sz="2000" dirty="0"/>
          </a:p>
          <a:p>
            <a:pPr marL="320040" indent="-320040" algn="l" rtl="0" eaLnBrk="1" fontAlgn="auto" hangingPunct="1">
              <a:lnSpc>
                <a:spcPct val="80000"/>
              </a:lnSpc>
              <a:spcAft>
                <a:spcPts val="0"/>
              </a:spcAft>
              <a:buFont typeface="Wingdings"/>
              <a:buChar char=""/>
              <a:defRPr/>
            </a:pPr>
            <a:r>
              <a:rPr lang="en-US" sz="2000" dirty="0"/>
              <a:t>Logically coherent collection of data.</a:t>
            </a:r>
          </a:p>
          <a:p>
            <a:pPr marL="320040" indent="-320040" algn="l" rtl="0" eaLnBrk="1" fontAlgn="auto" hangingPunct="1">
              <a:lnSpc>
                <a:spcPct val="80000"/>
              </a:lnSpc>
              <a:spcAft>
                <a:spcPts val="0"/>
              </a:spcAft>
              <a:buFont typeface="Wingdings"/>
              <a:buChar char=""/>
              <a:defRPr/>
            </a:pPr>
            <a:r>
              <a:rPr lang="en-US" sz="2000" dirty="0"/>
              <a:t>Designed, built, populated with data for a specific purpose. It has an intended group of users and their applications.</a:t>
            </a:r>
          </a:p>
          <a:p>
            <a:pPr marL="320040" indent="-320040" algn="l" rtl="0" eaLnBrk="1" fontAlgn="auto" hangingPunct="1">
              <a:lnSpc>
                <a:spcPct val="80000"/>
              </a:lnSpc>
              <a:spcAft>
                <a:spcPts val="0"/>
              </a:spcAft>
              <a:buFont typeface="Wingdings"/>
              <a:buChar char=""/>
              <a:defRPr/>
            </a:pPr>
            <a:r>
              <a:rPr lang="en-US" sz="2000" dirty="0"/>
              <a:t>Can be of any size and any degree of complexity.</a:t>
            </a:r>
          </a:p>
          <a:p>
            <a:pPr marL="320040" indent="-320040" algn="l" rtl="0" eaLnBrk="1" fontAlgn="auto" hangingPunct="1">
              <a:lnSpc>
                <a:spcPct val="80000"/>
              </a:lnSpc>
              <a:spcAft>
                <a:spcPts val="0"/>
              </a:spcAft>
              <a:buFont typeface="Wingdings"/>
              <a:buChar char=""/>
              <a:defRPr/>
            </a:pPr>
            <a:r>
              <a:rPr lang="en-US" sz="2000" dirty="0"/>
              <a:t>Can be generated and maintained manually or using a computer.</a:t>
            </a:r>
            <a:br>
              <a:rPr lang="en-US" sz="2000" dirty="0"/>
            </a:br>
            <a:r>
              <a:rPr lang="en-US" sz="2000" b="1" dirty="0">
                <a:solidFill>
                  <a:schemeClr val="accent2">
                    <a:lumMod val="75000"/>
                  </a:schemeClr>
                </a:solidFill>
              </a:rPr>
              <a:t>A computerized DB can be created by:</a:t>
            </a:r>
          </a:p>
          <a:p>
            <a:pPr marL="640080" lvl="1" indent="-274320" algn="l" rtl="0" eaLnBrk="1" fontAlgn="auto" hangingPunct="1">
              <a:lnSpc>
                <a:spcPct val="80000"/>
              </a:lnSpc>
              <a:spcAft>
                <a:spcPts val="0"/>
              </a:spcAft>
              <a:buFont typeface="Wingdings 2"/>
              <a:buChar char=""/>
              <a:defRPr/>
            </a:pPr>
            <a:r>
              <a:rPr lang="en-US" sz="2000" dirty="0"/>
              <a:t>A Group of application programs</a:t>
            </a:r>
          </a:p>
          <a:p>
            <a:pPr marL="640080" lvl="1" indent="-274320" algn="l" rtl="0" eaLnBrk="1" fontAlgn="auto" hangingPunct="1">
              <a:lnSpc>
                <a:spcPct val="80000"/>
              </a:lnSpc>
              <a:spcAft>
                <a:spcPts val="0"/>
              </a:spcAft>
              <a:buFont typeface="Wingdings 2"/>
              <a:buChar char=""/>
              <a:defRPr/>
            </a:pPr>
            <a:r>
              <a:rPr lang="en-US" sz="2000" dirty="0"/>
              <a:t>Or by Database Management System (DBMS)</a:t>
            </a:r>
          </a:p>
          <a:p>
            <a:pPr marL="320040" indent="-320040" algn="l" rtl="0" eaLnBrk="1" fontAlgn="auto" hangingPunct="1">
              <a:lnSpc>
                <a:spcPct val="80000"/>
              </a:lnSpc>
              <a:spcAft>
                <a:spcPts val="0"/>
              </a:spcAft>
              <a:buFont typeface="Wingdings"/>
              <a:buChar char=""/>
              <a:defRPr/>
            </a:pPr>
            <a:endParaRPr lang="en-US" sz="2000" dirty="0"/>
          </a:p>
          <a:p>
            <a:pPr marL="320040" indent="-320040" algn="l" rtl="0" eaLnBrk="1" fontAlgn="auto" hangingPunct="1">
              <a:lnSpc>
                <a:spcPct val="80000"/>
              </a:lnSpc>
              <a:spcAft>
                <a:spcPts val="0"/>
              </a:spcAft>
              <a:buFont typeface="Wingdings"/>
              <a:buChar char=""/>
              <a:defRPr/>
            </a:pPr>
            <a:endParaRPr lang="en-US" sz="2000" dirty="0"/>
          </a:p>
          <a:p>
            <a:pPr marL="320040" indent="-320040" algn="l" rtl="0" eaLnBrk="1" fontAlgn="auto" hangingPunct="1">
              <a:lnSpc>
                <a:spcPct val="80000"/>
              </a:lnSpc>
              <a:spcAft>
                <a:spcPts val="0"/>
              </a:spcAft>
              <a:buFont typeface="Wingdings"/>
              <a:buChar char=""/>
              <a:defRPr/>
            </a:pPr>
            <a:endParaRPr lang="en-US" sz="2000" dirty="0"/>
          </a:p>
          <a:p>
            <a:pPr marL="320040" indent="-320040" algn="l" rtl="0" eaLnBrk="1" fontAlgn="auto" hangingPunct="1">
              <a:lnSpc>
                <a:spcPct val="80000"/>
              </a:lnSpc>
              <a:spcAft>
                <a:spcPts val="0"/>
              </a:spcAft>
              <a:buFont typeface="Wingdings"/>
              <a:buChar char=""/>
              <a:defRPr/>
            </a:pPr>
            <a:endParaRPr lang="en-US" sz="2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Line 2"/>
          <p:cNvSpPr>
            <a:spLocks noChangeShapeType="1"/>
          </p:cNvSpPr>
          <p:nvPr/>
        </p:nvSpPr>
        <p:spPr bwMode="auto">
          <a:xfrm>
            <a:off x="381000" y="6248400"/>
            <a:ext cx="8382000" cy="0"/>
          </a:xfrm>
          <a:prstGeom prst="line">
            <a:avLst/>
          </a:prstGeom>
          <a:noFill/>
          <a:ln w="9525">
            <a:solidFill>
              <a:schemeClr val="tx1"/>
            </a:solidFill>
            <a:round/>
            <a:headEnd/>
            <a:tailEnd/>
          </a:ln>
        </p:spPr>
        <p:txBody>
          <a:bodyPr wrap="none" anchor="ctr"/>
          <a:lstStyle/>
          <a:p>
            <a:endParaRPr lang="en-US"/>
          </a:p>
        </p:txBody>
      </p:sp>
      <p:sp>
        <p:nvSpPr>
          <p:cNvPr id="11268" name="Text Box 5"/>
          <p:cNvSpPr txBox="1">
            <a:spLocks noChangeArrowheads="1"/>
          </p:cNvSpPr>
          <p:nvPr/>
        </p:nvSpPr>
        <p:spPr bwMode="auto">
          <a:xfrm>
            <a:off x="76200" y="1447800"/>
            <a:ext cx="9144000" cy="4400550"/>
          </a:xfrm>
          <a:prstGeom prst="rect">
            <a:avLst/>
          </a:prstGeom>
          <a:noFill/>
          <a:ln w="9525">
            <a:noFill/>
            <a:miter lim="800000"/>
            <a:headEnd/>
            <a:tailEnd/>
          </a:ln>
        </p:spPr>
        <p:txBody>
          <a:bodyPr>
            <a:spAutoFit/>
          </a:bodyPr>
          <a:lstStyle/>
          <a:p>
            <a:pPr eaLnBrk="0" fontAlgn="auto" hangingPunct="0">
              <a:spcBef>
                <a:spcPts val="0"/>
              </a:spcBef>
              <a:spcAft>
                <a:spcPts val="0"/>
              </a:spcAft>
              <a:defRPr/>
            </a:pPr>
            <a:r>
              <a:rPr lang="en-US" sz="2800" b="1" dirty="0">
                <a:solidFill>
                  <a:schemeClr val="tx2"/>
                </a:solidFill>
                <a:effectLst>
                  <a:outerShdw blurRad="31750" dist="25400" dir="5400000" algn="tl" rotWithShape="0">
                    <a:srgbClr val="000000">
                      <a:alpha val="25000"/>
                    </a:srgbClr>
                  </a:outerShdw>
                </a:effectLst>
                <a:latin typeface="+mj-lt"/>
                <a:ea typeface="+mj-ea"/>
                <a:cs typeface="+mj-cs"/>
              </a:rPr>
              <a:t> </a:t>
            </a:r>
          </a:p>
          <a:p>
            <a:pPr eaLnBrk="0" fontAlgn="auto" hangingPunct="0">
              <a:spcBef>
                <a:spcPts val="0"/>
              </a:spcBef>
              <a:spcAft>
                <a:spcPts val="0"/>
              </a:spcAft>
              <a:buFontTx/>
              <a:buChar char="•"/>
              <a:defRPr/>
            </a:pPr>
            <a:r>
              <a:rPr lang="en-US" sz="2400" b="1" dirty="0">
                <a:solidFill>
                  <a:schemeClr val="accent2">
                    <a:lumMod val="75000"/>
                  </a:schemeClr>
                </a:solidFill>
                <a:latin typeface="Times New Roman" pitchFamily="18" charset="0"/>
                <a:cs typeface="Traditional Arabic" pitchFamily="2" charset="-78"/>
              </a:rPr>
              <a:t>DBMS</a:t>
            </a:r>
            <a:r>
              <a:rPr lang="en-US" sz="2400" dirty="0">
                <a:latin typeface="Times New Roman" pitchFamily="18" charset="0"/>
                <a:cs typeface="Traditional Arabic" pitchFamily="2" charset="-78"/>
              </a:rPr>
              <a:t> is a collection of programs that enables users to </a:t>
            </a:r>
            <a:r>
              <a:rPr lang="en-US" sz="2400" dirty="0">
                <a:solidFill>
                  <a:schemeClr val="accent1">
                    <a:lumMod val="75000"/>
                  </a:schemeClr>
                </a:solidFill>
                <a:latin typeface="Times New Roman" pitchFamily="18" charset="0"/>
                <a:cs typeface="Traditional Arabic" pitchFamily="2" charset="-78"/>
              </a:rPr>
              <a:t>create</a:t>
            </a:r>
            <a:r>
              <a:rPr lang="en-US" sz="2400" dirty="0">
                <a:latin typeface="Times New Roman" pitchFamily="18" charset="0"/>
                <a:cs typeface="Traditional Arabic" pitchFamily="2" charset="-78"/>
              </a:rPr>
              <a:t>, </a:t>
            </a:r>
            <a:r>
              <a:rPr lang="en-US" sz="2400" dirty="0">
                <a:solidFill>
                  <a:schemeClr val="accent1">
                    <a:lumMod val="75000"/>
                  </a:schemeClr>
                </a:solidFill>
                <a:latin typeface="Times New Roman" pitchFamily="18" charset="0"/>
                <a:cs typeface="Traditional Arabic" pitchFamily="2" charset="-78"/>
              </a:rPr>
              <a:t>maintain </a:t>
            </a:r>
          </a:p>
          <a:p>
            <a:pPr eaLnBrk="0" fontAlgn="auto" hangingPunct="0">
              <a:spcBef>
                <a:spcPts val="0"/>
              </a:spcBef>
              <a:spcAft>
                <a:spcPts val="0"/>
              </a:spcAft>
              <a:defRPr/>
            </a:pPr>
            <a:r>
              <a:rPr lang="en-US" sz="2400" dirty="0">
                <a:latin typeface="Times New Roman" pitchFamily="18" charset="0"/>
                <a:cs typeface="Traditional Arabic" pitchFamily="2" charset="-78"/>
              </a:rPr>
              <a:t>   and </a:t>
            </a:r>
            <a:r>
              <a:rPr lang="en-US" sz="2400" dirty="0">
                <a:solidFill>
                  <a:schemeClr val="accent1">
                    <a:lumMod val="75000"/>
                  </a:schemeClr>
                </a:solidFill>
                <a:latin typeface="Times New Roman" pitchFamily="18" charset="0"/>
                <a:cs typeface="Traditional Arabic" pitchFamily="2" charset="-78"/>
              </a:rPr>
              <a:t>use</a:t>
            </a:r>
            <a:r>
              <a:rPr lang="en-US" sz="2400" dirty="0">
                <a:latin typeface="Times New Roman" pitchFamily="18" charset="0"/>
                <a:cs typeface="Traditional Arabic" pitchFamily="2" charset="-78"/>
              </a:rPr>
              <a:t> a database.</a:t>
            </a:r>
          </a:p>
          <a:p>
            <a:pPr eaLnBrk="0" fontAlgn="auto" hangingPunct="0">
              <a:spcBef>
                <a:spcPts val="0"/>
              </a:spcBef>
              <a:spcAft>
                <a:spcPts val="0"/>
              </a:spcAft>
              <a:defRPr/>
            </a:pPr>
            <a:endParaRPr lang="en-US" dirty="0">
              <a:latin typeface="Times New Roman" pitchFamily="18" charset="0"/>
              <a:cs typeface="Traditional Arabic" pitchFamily="2" charset="-78"/>
            </a:endParaRPr>
          </a:p>
          <a:p>
            <a:pPr eaLnBrk="0" fontAlgn="auto" hangingPunct="0">
              <a:spcBef>
                <a:spcPts val="0"/>
              </a:spcBef>
              <a:spcAft>
                <a:spcPts val="0"/>
              </a:spcAft>
              <a:buFontTx/>
              <a:buChar char="•"/>
              <a:defRPr/>
            </a:pPr>
            <a:r>
              <a:rPr lang="en-US" sz="2400" dirty="0">
                <a:latin typeface="Times New Roman" pitchFamily="18" charset="0"/>
                <a:cs typeface="Traditional Arabic" pitchFamily="2" charset="-78"/>
              </a:rPr>
              <a:t> </a:t>
            </a:r>
            <a:r>
              <a:rPr lang="en-US" sz="2400" b="1" dirty="0">
                <a:solidFill>
                  <a:schemeClr val="accent2">
                    <a:lumMod val="75000"/>
                  </a:schemeClr>
                </a:solidFill>
                <a:latin typeface="Times New Roman" pitchFamily="18" charset="0"/>
                <a:cs typeface="Traditional Arabic" pitchFamily="2" charset="-78"/>
              </a:rPr>
              <a:t>Facilitates the process of</a:t>
            </a:r>
            <a:r>
              <a:rPr lang="en-US" sz="2400" dirty="0">
                <a:solidFill>
                  <a:schemeClr val="accent2">
                    <a:lumMod val="75000"/>
                  </a:schemeClr>
                </a:solidFill>
                <a:latin typeface="Times New Roman" pitchFamily="18" charset="0"/>
                <a:cs typeface="Traditional Arabic" pitchFamily="2" charset="-78"/>
              </a:rPr>
              <a:t>:</a:t>
            </a:r>
          </a:p>
          <a:p>
            <a:pPr lvl="1" eaLnBrk="0" fontAlgn="auto" hangingPunct="0">
              <a:spcBef>
                <a:spcPts val="0"/>
              </a:spcBef>
              <a:spcAft>
                <a:spcPts val="0"/>
              </a:spcAft>
              <a:buFontTx/>
              <a:buChar char="•"/>
              <a:defRPr/>
            </a:pPr>
            <a:r>
              <a:rPr lang="en-US" sz="2400" dirty="0">
                <a:latin typeface="Times New Roman" pitchFamily="18" charset="0"/>
                <a:cs typeface="Traditional Arabic" pitchFamily="2" charset="-78"/>
              </a:rPr>
              <a:t> </a:t>
            </a:r>
            <a:r>
              <a:rPr lang="en-US" sz="2400" b="1" dirty="0">
                <a:latin typeface="Times New Roman" pitchFamily="18" charset="0"/>
                <a:cs typeface="Traditional Arabic" pitchFamily="2" charset="-78"/>
              </a:rPr>
              <a:t>Defining</a:t>
            </a:r>
            <a:r>
              <a:rPr lang="en-US" sz="2400" dirty="0">
                <a:latin typeface="Times New Roman" pitchFamily="18" charset="0"/>
                <a:cs typeface="Traditional Arabic" pitchFamily="2" charset="-78"/>
              </a:rPr>
              <a:t>: specifying data types, structures, &amp; constraints for data.</a:t>
            </a:r>
          </a:p>
          <a:p>
            <a:pPr lvl="1" eaLnBrk="0" fontAlgn="auto" hangingPunct="0">
              <a:spcBef>
                <a:spcPts val="0"/>
              </a:spcBef>
              <a:spcAft>
                <a:spcPts val="0"/>
              </a:spcAft>
              <a:buFontTx/>
              <a:buChar char="•"/>
              <a:defRPr/>
            </a:pPr>
            <a:r>
              <a:rPr lang="en-US" sz="2400" b="1" dirty="0">
                <a:latin typeface="Times New Roman" pitchFamily="18" charset="0"/>
                <a:cs typeface="Traditional Arabic" pitchFamily="2" charset="-78"/>
              </a:rPr>
              <a:t>Manipulating</a:t>
            </a:r>
            <a:r>
              <a:rPr lang="en-US" sz="2400" dirty="0">
                <a:latin typeface="Times New Roman" pitchFamily="18" charset="0"/>
                <a:cs typeface="Traditional Arabic" pitchFamily="2" charset="-78"/>
              </a:rPr>
              <a:t>: querying the database to retrieve or  update data</a:t>
            </a:r>
          </a:p>
          <a:p>
            <a:pPr lvl="1" eaLnBrk="0" fontAlgn="auto" hangingPunct="0">
              <a:spcBef>
                <a:spcPts val="0"/>
              </a:spcBef>
              <a:spcAft>
                <a:spcPts val="0"/>
              </a:spcAft>
              <a:defRPr/>
            </a:pPr>
            <a:r>
              <a:rPr lang="en-US" sz="2400" dirty="0">
                <a:latin typeface="Times New Roman" pitchFamily="18" charset="0"/>
                <a:cs typeface="Traditional Arabic" pitchFamily="2" charset="-78"/>
              </a:rPr>
              <a:t>   and generating reports from the data.</a:t>
            </a:r>
          </a:p>
          <a:p>
            <a:pPr lvl="1" eaLnBrk="0" fontAlgn="auto" hangingPunct="0">
              <a:spcBef>
                <a:spcPts val="0"/>
              </a:spcBef>
              <a:spcAft>
                <a:spcPts val="0"/>
              </a:spcAft>
              <a:buFontTx/>
              <a:buChar char="•"/>
              <a:defRPr/>
            </a:pPr>
            <a:r>
              <a:rPr lang="en-US" sz="2400" dirty="0">
                <a:latin typeface="Times New Roman" pitchFamily="18" charset="0"/>
                <a:cs typeface="Traditional Arabic" pitchFamily="2" charset="-78"/>
              </a:rPr>
              <a:t> </a:t>
            </a:r>
            <a:r>
              <a:rPr lang="en-US" sz="2400" b="1" dirty="0">
                <a:latin typeface="Times New Roman" pitchFamily="18" charset="0"/>
                <a:cs typeface="Traditional Arabic" pitchFamily="2" charset="-78"/>
              </a:rPr>
              <a:t>Sharing</a:t>
            </a:r>
            <a:r>
              <a:rPr lang="en-US" sz="2400" dirty="0">
                <a:latin typeface="Times New Roman" pitchFamily="18" charset="0"/>
                <a:cs typeface="Traditional Arabic" pitchFamily="2" charset="-78"/>
              </a:rPr>
              <a:t>: accessing the database concurrently.</a:t>
            </a:r>
            <a:r>
              <a:rPr lang="en-US" dirty="0">
                <a:latin typeface="Times New Roman" pitchFamily="18" charset="0"/>
                <a:ea typeface="Times New Roman (Arabic)" charset="0"/>
                <a:cs typeface="Times New Roman (Arabic)" charset="0"/>
              </a:rPr>
              <a:t> </a:t>
            </a:r>
          </a:p>
          <a:p>
            <a:pPr lvl="1" eaLnBrk="0" fontAlgn="auto" hangingPunct="0">
              <a:spcBef>
                <a:spcPts val="0"/>
              </a:spcBef>
              <a:spcAft>
                <a:spcPts val="0"/>
              </a:spcAft>
              <a:buFontTx/>
              <a:buChar char="•"/>
              <a:defRPr/>
            </a:pPr>
            <a:r>
              <a:rPr lang="en-US" sz="2400" dirty="0">
                <a:latin typeface="Times New Roman" pitchFamily="18" charset="0"/>
                <a:ea typeface="Times New Roman (Arabic)" charset="0"/>
                <a:cs typeface="Times New Roman (Arabic)" charset="0"/>
              </a:rPr>
              <a:t> </a:t>
            </a:r>
            <a:r>
              <a:rPr lang="en-US" sz="2400" b="1" dirty="0">
                <a:latin typeface="Times New Roman" pitchFamily="18" charset="0"/>
                <a:ea typeface="Times New Roman (Arabic)" charset="0"/>
                <a:cs typeface="Times New Roman (Arabic)" charset="0"/>
              </a:rPr>
              <a:t>Protects</a:t>
            </a:r>
            <a:r>
              <a:rPr lang="en-US" sz="2400" dirty="0">
                <a:latin typeface="Times New Roman" pitchFamily="18" charset="0"/>
                <a:ea typeface="Times New Roman (Arabic)" charset="0"/>
                <a:cs typeface="Times New Roman (Arabic)" charset="0"/>
              </a:rPr>
              <a:t> the database and maintains it over a long period of time.</a:t>
            </a:r>
          </a:p>
          <a:p>
            <a:pPr eaLnBrk="0" fontAlgn="auto" hangingPunct="0">
              <a:spcBef>
                <a:spcPts val="0"/>
              </a:spcBef>
              <a:spcAft>
                <a:spcPts val="0"/>
              </a:spcAft>
              <a:buFontTx/>
              <a:buChar char="•"/>
              <a:defRPr/>
            </a:pPr>
            <a:endParaRPr lang="en-US" dirty="0">
              <a:latin typeface="Times New Roman" pitchFamily="18" charset="0"/>
              <a:ea typeface="Times New Roman (Arabic)" charset="0"/>
              <a:cs typeface="Times New Roman (Arabic)" charset="0"/>
            </a:endParaRPr>
          </a:p>
          <a:p>
            <a:pPr eaLnBrk="0" fontAlgn="auto" hangingPunct="0">
              <a:spcBef>
                <a:spcPts val="0"/>
              </a:spcBef>
              <a:spcAft>
                <a:spcPts val="0"/>
              </a:spcAft>
              <a:buFontTx/>
              <a:buChar char="•"/>
              <a:defRPr/>
            </a:pPr>
            <a:r>
              <a:rPr lang="en-US" sz="2400" dirty="0">
                <a:latin typeface="Times New Roman" pitchFamily="18" charset="0"/>
                <a:ea typeface="Times New Roman (Arabic)" charset="0"/>
                <a:cs typeface="Times New Roman (Arabic)" charset="0"/>
              </a:rPr>
              <a:t> </a:t>
            </a:r>
            <a:r>
              <a:rPr lang="en-US" sz="2400" b="1" dirty="0">
                <a:solidFill>
                  <a:schemeClr val="accent2">
                    <a:lumMod val="75000"/>
                  </a:schemeClr>
                </a:solidFill>
                <a:latin typeface="Times New Roman" pitchFamily="18" charset="0"/>
                <a:ea typeface="Times New Roman (Arabic)" charset="0"/>
                <a:cs typeface="Times New Roman (Arabic)" charset="0"/>
              </a:rPr>
              <a:t>Examples: </a:t>
            </a:r>
            <a:r>
              <a:rPr lang="en-US" sz="2400" dirty="0">
                <a:latin typeface="Times New Roman" pitchFamily="18" charset="0"/>
                <a:ea typeface="Times New Roman (Arabic)" charset="0"/>
                <a:cs typeface="Times New Roman (Arabic)" charset="0"/>
              </a:rPr>
              <a:t>Oracle, MS Access, DB2, Informix, </a:t>
            </a:r>
            <a:r>
              <a:rPr lang="en-US" sz="2400" dirty="0" err="1">
                <a:latin typeface="Times New Roman" pitchFamily="18" charset="0"/>
                <a:ea typeface="Times New Roman (Arabic)" charset="0"/>
                <a:cs typeface="Times New Roman (Arabic)" charset="0"/>
              </a:rPr>
              <a:t>MySQL</a:t>
            </a:r>
            <a:r>
              <a:rPr lang="en-US" sz="2400" dirty="0">
                <a:latin typeface="Times New Roman" pitchFamily="18" charset="0"/>
                <a:ea typeface="Times New Roman (Arabic)" charset="0"/>
                <a:cs typeface="Times New Roman (Arabic)" charset="0"/>
              </a:rPr>
              <a:t>, </a:t>
            </a:r>
            <a:r>
              <a:rPr lang="en-US" sz="2400" dirty="0" err="1">
                <a:latin typeface="Times New Roman" pitchFamily="18" charset="0"/>
                <a:ea typeface="Times New Roman (Arabic)" charset="0"/>
                <a:cs typeface="Times New Roman (Arabic)" charset="0"/>
              </a:rPr>
              <a:t>SyBase</a:t>
            </a:r>
            <a:r>
              <a:rPr lang="en-US" sz="2400" dirty="0">
                <a:latin typeface="Times New Roman" pitchFamily="18" charset="0"/>
                <a:ea typeface="Times New Roman (Arabic)" charset="0"/>
                <a:cs typeface="Times New Roman (Arabic)" charset="0"/>
              </a:rPr>
              <a:t>.</a:t>
            </a:r>
          </a:p>
        </p:txBody>
      </p:sp>
      <p:sp>
        <p:nvSpPr>
          <p:cNvPr id="8" name="Title 7"/>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US" dirty="0" smtClean="0"/>
              <a:t>What is Database Management System (DBMS) ?</a:t>
            </a:r>
            <a:endParaRPr lang="ar-SA" dirty="0"/>
          </a:p>
        </p:txBody>
      </p:sp>
      <p:sp>
        <p:nvSpPr>
          <p:cNvPr id="6" name="Slide Number Placeholder 5"/>
          <p:cNvSpPr>
            <a:spLocks noGrp="1"/>
          </p:cNvSpPr>
          <p:nvPr>
            <p:ph type="sldNum" sz="quarter" idx="12"/>
          </p:nvPr>
        </p:nvSpPr>
        <p:spPr/>
        <p:txBody>
          <a:bodyPr>
            <a:normAutofit fontScale="85000" lnSpcReduction="20000"/>
          </a:bodyPr>
          <a:lstStyle/>
          <a:p>
            <a:pPr>
              <a:defRPr/>
            </a:pPr>
            <a:fld id="{9CD1C09A-2C35-485E-BDE2-69E1BAE2D931}" type="slidenum">
              <a:rPr lang="en-US"/>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Line 2"/>
          <p:cNvSpPr>
            <a:spLocks noChangeShapeType="1"/>
          </p:cNvSpPr>
          <p:nvPr/>
        </p:nvSpPr>
        <p:spPr bwMode="auto">
          <a:xfrm>
            <a:off x="381000" y="6248400"/>
            <a:ext cx="8382000" cy="0"/>
          </a:xfrm>
          <a:prstGeom prst="line">
            <a:avLst/>
          </a:prstGeom>
          <a:noFill/>
          <a:ln w="9525">
            <a:solidFill>
              <a:schemeClr val="tx1"/>
            </a:solidFill>
            <a:round/>
            <a:headEnd/>
            <a:tailEnd/>
          </a:ln>
        </p:spPr>
        <p:txBody>
          <a:bodyPr wrap="none" anchor="ctr"/>
          <a:lstStyle/>
          <a:p>
            <a:endParaRPr lang="en-US"/>
          </a:p>
        </p:txBody>
      </p:sp>
      <p:sp>
        <p:nvSpPr>
          <p:cNvPr id="8197" name="Text Box 5"/>
          <p:cNvSpPr txBox="1">
            <a:spLocks noChangeArrowheads="1"/>
          </p:cNvSpPr>
          <p:nvPr/>
        </p:nvSpPr>
        <p:spPr bwMode="auto">
          <a:xfrm>
            <a:off x="304800" y="1600200"/>
            <a:ext cx="8382000" cy="3859213"/>
          </a:xfrm>
          <a:prstGeom prst="rect">
            <a:avLst/>
          </a:prstGeom>
          <a:noFill/>
          <a:ln w="9525">
            <a:noFill/>
            <a:miter lim="800000"/>
            <a:headEnd/>
            <a:tailEnd/>
          </a:ln>
        </p:spPr>
        <p:txBody>
          <a:bodyPr>
            <a:spAutoFit/>
          </a:bodyPr>
          <a:lstStyle/>
          <a:p>
            <a:pPr eaLnBrk="0" fontAlgn="auto" hangingPunct="0">
              <a:lnSpc>
                <a:spcPct val="104000"/>
              </a:lnSpc>
              <a:spcBef>
                <a:spcPts val="0"/>
              </a:spcBef>
              <a:spcAft>
                <a:spcPts val="0"/>
              </a:spcAft>
              <a:buFontTx/>
              <a:buChar char="•"/>
              <a:defRPr/>
            </a:pPr>
            <a:endParaRPr lang="en-US" sz="2000" dirty="0">
              <a:latin typeface="Times New Roman" pitchFamily="18" charset="0"/>
              <a:ea typeface="Times New Roman (Arabic)" charset="0"/>
              <a:cs typeface="Times New Roman (Arabic)" charset="0"/>
            </a:endParaRPr>
          </a:p>
          <a:p>
            <a:pPr lvl="1" eaLnBrk="0" fontAlgn="auto" hangingPunct="0">
              <a:spcBef>
                <a:spcPts val="0"/>
              </a:spcBef>
              <a:spcAft>
                <a:spcPts val="0"/>
              </a:spcAft>
              <a:buFontTx/>
              <a:buChar char="•"/>
              <a:defRPr/>
            </a:pPr>
            <a:r>
              <a:rPr lang="en-US" sz="2800" dirty="0">
                <a:latin typeface="+mn-lt"/>
                <a:cs typeface="+mn-cs"/>
              </a:rPr>
              <a:t>Banking: all transactions.</a:t>
            </a:r>
          </a:p>
          <a:p>
            <a:pPr lvl="1" eaLnBrk="0" fontAlgn="auto" hangingPunct="0">
              <a:spcBef>
                <a:spcPts val="0"/>
              </a:spcBef>
              <a:spcAft>
                <a:spcPts val="0"/>
              </a:spcAft>
              <a:buFontTx/>
              <a:buChar char="•"/>
              <a:defRPr/>
            </a:pPr>
            <a:r>
              <a:rPr lang="en-US" sz="2800" dirty="0">
                <a:latin typeface="+mn-lt"/>
                <a:cs typeface="+mn-cs"/>
              </a:rPr>
              <a:t> Hotels: reservation.</a:t>
            </a:r>
          </a:p>
          <a:p>
            <a:pPr lvl="1" eaLnBrk="0" fontAlgn="auto" hangingPunct="0">
              <a:spcBef>
                <a:spcPts val="0"/>
              </a:spcBef>
              <a:spcAft>
                <a:spcPts val="0"/>
              </a:spcAft>
              <a:buFontTx/>
              <a:buChar char="•"/>
              <a:defRPr/>
            </a:pPr>
            <a:r>
              <a:rPr lang="en-US" sz="2800" dirty="0">
                <a:latin typeface="+mn-lt"/>
                <a:cs typeface="+mn-cs"/>
              </a:rPr>
              <a:t> Airlines: reservation, schedules.</a:t>
            </a:r>
          </a:p>
          <a:p>
            <a:pPr lvl="1" eaLnBrk="0" fontAlgn="auto" hangingPunct="0">
              <a:spcBef>
                <a:spcPts val="0"/>
              </a:spcBef>
              <a:spcAft>
                <a:spcPts val="0"/>
              </a:spcAft>
              <a:buFontTx/>
              <a:buChar char="•"/>
              <a:defRPr/>
            </a:pPr>
            <a:r>
              <a:rPr lang="en-US" sz="2800" dirty="0">
                <a:latin typeface="+mn-lt"/>
                <a:cs typeface="+mn-cs"/>
              </a:rPr>
              <a:t> Libraries: catalog.</a:t>
            </a:r>
          </a:p>
          <a:p>
            <a:pPr lvl="1" eaLnBrk="0" fontAlgn="auto" hangingPunct="0">
              <a:spcBef>
                <a:spcPts val="0"/>
              </a:spcBef>
              <a:spcAft>
                <a:spcPts val="0"/>
              </a:spcAft>
              <a:buFontTx/>
              <a:buChar char="•"/>
              <a:defRPr/>
            </a:pPr>
            <a:r>
              <a:rPr lang="en-US" sz="2800" dirty="0">
                <a:latin typeface="+mn-lt"/>
                <a:cs typeface="+mn-cs"/>
              </a:rPr>
              <a:t> Universities: registration, grades.</a:t>
            </a:r>
          </a:p>
          <a:p>
            <a:pPr lvl="1" eaLnBrk="0" fontAlgn="auto" hangingPunct="0">
              <a:spcBef>
                <a:spcPts val="0"/>
              </a:spcBef>
              <a:spcAft>
                <a:spcPts val="0"/>
              </a:spcAft>
              <a:buFontTx/>
              <a:buChar char="•"/>
              <a:defRPr/>
            </a:pPr>
            <a:r>
              <a:rPr lang="en-US" sz="2800" dirty="0">
                <a:latin typeface="+mn-lt"/>
                <a:cs typeface="+mn-cs"/>
              </a:rPr>
              <a:t> Sales: customers, products, purchases.</a:t>
            </a:r>
          </a:p>
          <a:p>
            <a:pPr lvl="1" eaLnBrk="0" fontAlgn="auto" hangingPunct="0">
              <a:spcBef>
                <a:spcPts val="0"/>
              </a:spcBef>
              <a:spcAft>
                <a:spcPts val="0"/>
              </a:spcAft>
              <a:buFontTx/>
              <a:buChar char="•"/>
              <a:defRPr/>
            </a:pPr>
            <a:r>
              <a:rPr lang="en-US" sz="2800" dirty="0">
                <a:latin typeface="+mn-lt"/>
                <a:cs typeface="+mn-cs"/>
              </a:rPr>
              <a:t> Manufacturing: production, inventory, orders.</a:t>
            </a:r>
          </a:p>
          <a:p>
            <a:pPr lvl="1" eaLnBrk="0" fontAlgn="auto" hangingPunct="0">
              <a:spcBef>
                <a:spcPts val="0"/>
              </a:spcBef>
              <a:spcAft>
                <a:spcPts val="0"/>
              </a:spcAft>
              <a:buFontTx/>
              <a:buChar char="•"/>
              <a:defRPr/>
            </a:pPr>
            <a:r>
              <a:rPr lang="en-US" sz="2800" dirty="0">
                <a:latin typeface="+mn-lt"/>
                <a:cs typeface="+mn-cs"/>
              </a:rPr>
              <a:t> Human resources: employee records, salaries.</a:t>
            </a:r>
          </a:p>
        </p:txBody>
      </p:sp>
      <p:sp>
        <p:nvSpPr>
          <p:cNvPr id="14340" name="Title 16"/>
          <p:cNvSpPr>
            <a:spLocks noGrp="1"/>
          </p:cNvSpPr>
          <p:nvPr>
            <p:ph type="title"/>
          </p:nvPr>
        </p:nvSpPr>
        <p:spPr>
          <a:xfrm>
            <a:off x="612775" y="228600"/>
            <a:ext cx="8153400" cy="990600"/>
          </a:xfrm>
        </p:spPr>
        <p:txBody>
          <a:bodyPr/>
          <a:lstStyle/>
          <a:p>
            <a:pPr eaLnBrk="1" hangingPunct="1"/>
            <a:r>
              <a:rPr lang="en-US" smtClean="0"/>
              <a:t>Examples of Databases</a:t>
            </a:r>
            <a:endParaRPr lang="ar-SA" smtClean="0"/>
          </a:p>
        </p:txBody>
      </p:sp>
      <p:sp>
        <p:nvSpPr>
          <p:cNvPr id="16" name="Slide Number Placeholder 15"/>
          <p:cNvSpPr>
            <a:spLocks noGrp="1"/>
          </p:cNvSpPr>
          <p:nvPr>
            <p:ph type="sldNum" sz="quarter" idx="12"/>
          </p:nvPr>
        </p:nvSpPr>
        <p:spPr/>
        <p:txBody>
          <a:bodyPr>
            <a:normAutofit fontScale="85000" lnSpcReduction="20000"/>
          </a:bodyPr>
          <a:lstStyle/>
          <a:p>
            <a:pPr>
              <a:defRPr/>
            </a:pPr>
            <a:fld id="{06490C38-7E14-4084-AF69-81EC6A1C061E}" type="slidenum">
              <a:rPr lang="en-US"/>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228600"/>
            <a:ext cx="7772400" cy="1143000"/>
          </a:xfrm>
        </p:spPr>
        <p:txBody>
          <a:bodyPr>
            <a:normAutofit fontScale="90000"/>
          </a:bodyPr>
          <a:lstStyle/>
          <a:p>
            <a:pPr eaLnBrk="1" fontAlgn="auto" hangingPunct="1">
              <a:spcAft>
                <a:spcPts val="0"/>
              </a:spcAft>
              <a:defRPr/>
            </a:pPr>
            <a:r>
              <a:rPr lang="en-US" dirty="0" smtClean="0"/>
              <a:t>Database System (DBS) Environment</a:t>
            </a:r>
            <a:endParaRPr lang="en-US" dirty="0">
              <a:solidFill>
                <a:srgbClr val="003366"/>
              </a:solidFill>
            </a:endParaRPr>
          </a:p>
        </p:txBody>
      </p:sp>
      <p:sp>
        <p:nvSpPr>
          <p:cNvPr id="15363"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endParaRPr lang="en-US" altLang="en-US" smtClean="0">
              <a:latin typeface="Arial" charset="0"/>
              <a:cs typeface="Arial" charset="0"/>
            </a:endParaRPr>
          </a:p>
        </p:txBody>
      </p:sp>
      <p:sp>
        <p:nvSpPr>
          <p:cNvPr id="20" name="Slide Number Placeholder 5"/>
          <p:cNvSpPr>
            <a:spLocks noGrp="1"/>
          </p:cNvSpPr>
          <p:nvPr>
            <p:ph type="sldNum" sz="quarter" idx="12"/>
          </p:nvPr>
        </p:nvSpPr>
        <p:spPr/>
        <p:txBody>
          <a:bodyPr>
            <a:normAutofit fontScale="85000" lnSpcReduction="20000"/>
          </a:bodyPr>
          <a:lstStyle/>
          <a:p>
            <a:pPr>
              <a:defRPr/>
            </a:pPr>
            <a:fld id="{E25A80EA-FA60-40D8-8558-5D46792B908F}" type="slidenum">
              <a:rPr lang="en-US" altLang="en-US"/>
              <a:pPr>
                <a:defRPr/>
              </a:pPr>
              <a:t>7</a:t>
            </a:fld>
            <a:endParaRPr lang="en-US" altLang="en-US"/>
          </a:p>
        </p:txBody>
      </p:sp>
      <p:sp>
        <p:nvSpPr>
          <p:cNvPr id="63491" name="AutoShape 3"/>
          <p:cNvSpPr>
            <a:spLocks noChangeArrowheads="1"/>
          </p:cNvSpPr>
          <p:nvPr/>
        </p:nvSpPr>
        <p:spPr bwMode="auto">
          <a:xfrm>
            <a:off x="5105400" y="4953000"/>
            <a:ext cx="1143000" cy="1219200"/>
          </a:xfrm>
          <a:prstGeom prst="flowChartMagneticDisk">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defRPr/>
            </a:pPr>
            <a:r>
              <a:rPr lang="en-US" dirty="0">
                <a:cs typeface="Times New Roman" pitchFamily="18" charset="0"/>
              </a:rPr>
              <a:t>Database</a:t>
            </a:r>
            <a:endParaRPr lang="en-US" sz="2000" dirty="0">
              <a:latin typeface="Times New Roman" pitchFamily="18" charset="0"/>
              <a:cs typeface="Times New Roman" pitchFamily="18" charset="0"/>
            </a:endParaRPr>
          </a:p>
        </p:txBody>
      </p:sp>
      <p:sp>
        <p:nvSpPr>
          <p:cNvPr id="63492" name="AutoShape 4"/>
          <p:cNvSpPr>
            <a:spLocks noChangeArrowheads="1"/>
          </p:cNvSpPr>
          <p:nvPr/>
        </p:nvSpPr>
        <p:spPr bwMode="auto">
          <a:xfrm>
            <a:off x="2895600" y="4953000"/>
            <a:ext cx="1219200" cy="1219200"/>
          </a:xfrm>
          <a:prstGeom prst="flowChartMagneticDisk">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defRPr/>
            </a:pPr>
            <a:r>
              <a:rPr lang="en-US" dirty="0">
                <a:cs typeface="Times New Roman" pitchFamily="18" charset="0"/>
              </a:rPr>
              <a:t>Meta-Data</a:t>
            </a:r>
          </a:p>
        </p:txBody>
      </p:sp>
      <p:sp>
        <p:nvSpPr>
          <p:cNvPr id="63493" name="Rectangle 5"/>
          <p:cNvSpPr>
            <a:spLocks noChangeArrowheads="1"/>
          </p:cNvSpPr>
          <p:nvPr/>
        </p:nvSpPr>
        <p:spPr bwMode="auto">
          <a:xfrm>
            <a:off x="3886200" y="3733800"/>
            <a:ext cx="1752600" cy="533400"/>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defRPr/>
            </a:pPr>
            <a:r>
              <a:rPr lang="en-US" sz="2000" dirty="0">
                <a:cs typeface="Times New Roman" pitchFamily="18" charset="0"/>
              </a:rPr>
              <a:t>Data Access</a:t>
            </a:r>
          </a:p>
        </p:txBody>
      </p:sp>
      <p:sp>
        <p:nvSpPr>
          <p:cNvPr id="63494" name="Rectangle 6"/>
          <p:cNvSpPr>
            <a:spLocks noChangeArrowheads="1"/>
          </p:cNvSpPr>
          <p:nvPr/>
        </p:nvSpPr>
        <p:spPr bwMode="auto">
          <a:xfrm>
            <a:off x="3886200" y="2819400"/>
            <a:ext cx="1752600" cy="533400"/>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defRPr/>
            </a:pPr>
            <a:r>
              <a:rPr lang="en-US" sz="2000">
                <a:cs typeface="Times New Roman" pitchFamily="18" charset="0"/>
              </a:rPr>
              <a:t>Query Process</a:t>
            </a:r>
          </a:p>
        </p:txBody>
      </p:sp>
      <p:sp>
        <p:nvSpPr>
          <p:cNvPr id="63495" name="Rectangle 7"/>
          <p:cNvSpPr>
            <a:spLocks noChangeArrowheads="1"/>
          </p:cNvSpPr>
          <p:nvPr/>
        </p:nvSpPr>
        <p:spPr bwMode="auto">
          <a:xfrm>
            <a:off x="3429000" y="2057400"/>
            <a:ext cx="2514600" cy="381000"/>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defRPr/>
            </a:pPr>
            <a:r>
              <a:rPr lang="en-US" dirty="0">
                <a:cs typeface="Times New Roman" pitchFamily="18" charset="0"/>
              </a:rPr>
              <a:t>Application Programs</a:t>
            </a:r>
          </a:p>
        </p:txBody>
      </p:sp>
      <p:sp>
        <p:nvSpPr>
          <p:cNvPr id="15370" name="Rectangle 8"/>
          <p:cNvSpPr>
            <a:spLocks noChangeArrowheads="1"/>
          </p:cNvSpPr>
          <p:nvPr/>
        </p:nvSpPr>
        <p:spPr bwMode="auto">
          <a:xfrm>
            <a:off x="2895600" y="2590800"/>
            <a:ext cx="3733800" cy="1905000"/>
          </a:xfrm>
          <a:prstGeom prst="rect">
            <a:avLst/>
          </a:prstGeom>
          <a:noFill/>
          <a:ln w="9525">
            <a:solidFill>
              <a:schemeClr val="tx1"/>
            </a:solidFill>
            <a:miter lim="800000"/>
            <a:headEnd/>
            <a:tailEnd/>
          </a:ln>
        </p:spPr>
        <p:txBody>
          <a:bodyPr wrap="none" anchor="ctr"/>
          <a:lstStyle/>
          <a:p>
            <a:endParaRPr lang="ar-SA"/>
          </a:p>
        </p:txBody>
      </p:sp>
      <p:sp>
        <p:nvSpPr>
          <p:cNvPr id="15371" name="Rectangle 9"/>
          <p:cNvSpPr>
            <a:spLocks noChangeArrowheads="1"/>
          </p:cNvSpPr>
          <p:nvPr/>
        </p:nvSpPr>
        <p:spPr bwMode="auto">
          <a:xfrm>
            <a:off x="1600200" y="1828800"/>
            <a:ext cx="5715000" cy="4419600"/>
          </a:xfrm>
          <a:prstGeom prst="rect">
            <a:avLst/>
          </a:prstGeom>
          <a:noFill/>
          <a:ln w="9525">
            <a:solidFill>
              <a:schemeClr val="tx1"/>
            </a:solidFill>
            <a:miter lim="800000"/>
            <a:headEnd/>
            <a:tailEnd/>
          </a:ln>
        </p:spPr>
        <p:txBody>
          <a:bodyPr wrap="none" anchor="ctr"/>
          <a:lstStyle/>
          <a:p>
            <a:endParaRPr lang="ar-SA"/>
          </a:p>
        </p:txBody>
      </p:sp>
      <p:sp>
        <p:nvSpPr>
          <p:cNvPr id="15372" name="Text Box 10"/>
          <p:cNvSpPr txBox="1">
            <a:spLocks noChangeArrowheads="1"/>
          </p:cNvSpPr>
          <p:nvPr/>
        </p:nvSpPr>
        <p:spPr bwMode="auto">
          <a:xfrm>
            <a:off x="2895600" y="2667000"/>
            <a:ext cx="919163" cy="396875"/>
          </a:xfrm>
          <a:prstGeom prst="rect">
            <a:avLst/>
          </a:prstGeom>
          <a:noFill/>
          <a:ln w="9525">
            <a:noFill/>
            <a:miter lim="800000"/>
            <a:headEnd/>
            <a:tailEnd/>
          </a:ln>
        </p:spPr>
        <p:txBody>
          <a:bodyPr wrap="none">
            <a:spAutoFit/>
          </a:bodyPr>
          <a:lstStyle/>
          <a:p>
            <a:r>
              <a:rPr lang="en-US" sz="2000">
                <a:cs typeface="Times New Roman" pitchFamily="18" charset="0"/>
              </a:rPr>
              <a:t>DBMS</a:t>
            </a:r>
          </a:p>
        </p:txBody>
      </p:sp>
      <p:sp>
        <p:nvSpPr>
          <p:cNvPr id="15373" name="Text Box 11"/>
          <p:cNvSpPr txBox="1">
            <a:spLocks noChangeArrowheads="1"/>
          </p:cNvSpPr>
          <p:nvPr/>
        </p:nvSpPr>
        <p:spPr bwMode="auto">
          <a:xfrm>
            <a:off x="1905000" y="1828800"/>
            <a:ext cx="708025" cy="396875"/>
          </a:xfrm>
          <a:prstGeom prst="rect">
            <a:avLst/>
          </a:prstGeom>
          <a:noFill/>
          <a:ln w="9525">
            <a:noFill/>
            <a:miter lim="800000"/>
            <a:headEnd/>
            <a:tailEnd/>
          </a:ln>
        </p:spPr>
        <p:txBody>
          <a:bodyPr wrap="none">
            <a:spAutoFit/>
          </a:bodyPr>
          <a:lstStyle/>
          <a:p>
            <a:r>
              <a:rPr lang="en-US" sz="2000">
                <a:cs typeface="Times New Roman" pitchFamily="18" charset="0"/>
              </a:rPr>
              <a:t>DBS</a:t>
            </a:r>
          </a:p>
        </p:txBody>
      </p:sp>
      <p:sp>
        <p:nvSpPr>
          <p:cNvPr id="15374" name="Line 12"/>
          <p:cNvSpPr>
            <a:spLocks noChangeShapeType="1"/>
          </p:cNvSpPr>
          <p:nvPr/>
        </p:nvSpPr>
        <p:spPr bwMode="auto">
          <a:xfrm>
            <a:off x="4648200" y="3352800"/>
            <a:ext cx="0" cy="381000"/>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15375" name="Line 13"/>
          <p:cNvSpPr>
            <a:spLocks noChangeShapeType="1"/>
          </p:cNvSpPr>
          <p:nvPr/>
        </p:nvSpPr>
        <p:spPr bwMode="auto">
          <a:xfrm>
            <a:off x="4648200" y="2438400"/>
            <a:ext cx="0" cy="381000"/>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15376" name="Line 14"/>
          <p:cNvSpPr>
            <a:spLocks noChangeShapeType="1"/>
          </p:cNvSpPr>
          <p:nvPr/>
        </p:nvSpPr>
        <p:spPr bwMode="auto">
          <a:xfrm>
            <a:off x="4648200" y="1752600"/>
            <a:ext cx="0" cy="381000"/>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15377" name="Line 15"/>
          <p:cNvSpPr>
            <a:spLocks noChangeShapeType="1"/>
          </p:cNvSpPr>
          <p:nvPr/>
        </p:nvSpPr>
        <p:spPr bwMode="auto">
          <a:xfrm flipH="1">
            <a:off x="3810000" y="4495800"/>
            <a:ext cx="685800" cy="457200"/>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15378" name="Line 16"/>
          <p:cNvSpPr>
            <a:spLocks noChangeShapeType="1"/>
          </p:cNvSpPr>
          <p:nvPr/>
        </p:nvSpPr>
        <p:spPr bwMode="auto">
          <a:xfrm>
            <a:off x="4724400" y="4267200"/>
            <a:ext cx="685800" cy="457200"/>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15379" name="Rectangle 17"/>
          <p:cNvSpPr>
            <a:spLocks noChangeArrowheads="1"/>
          </p:cNvSpPr>
          <p:nvPr/>
        </p:nvSpPr>
        <p:spPr bwMode="auto">
          <a:xfrm>
            <a:off x="2209800" y="6324600"/>
            <a:ext cx="5105400" cy="369888"/>
          </a:xfrm>
          <a:prstGeom prst="rect">
            <a:avLst/>
          </a:prstGeom>
          <a:noFill/>
          <a:ln w="9525">
            <a:noFill/>
            <a:miter lim="800000"/>
            <a:headEnd/>
            <a:tailEnd/>
          </a:ln>
        </p:spPr>
        <p:txBody>
          <a:bodyPr wrap="none">
            <a:spAutoFit/>
          </a:bodyPr>
          <a:lstStyle/>
          <a:p>
            <a:pPr>
              <a:spcBef>
                <a:spcPct val="20000"/>
              </a:spcBef>
              <a:buClr>
                <a:schemeClr val="bg2"/>
              </a:buClr>
              <a:buSzPct val="75000"/>
              <a:buFont typeface="Wingdings" pitchFamily="2" charset="2"/>
              <a:buNone/>
            </a:pPr>
            <a:r>
              <a:rPr lang="en-US" b="1">
                <a:latin typeface="Verdana" pitchFamily="34" charset="0"/>
              </a:rPr>
              <a:t>Database System = Database + DBMS</a:t>
            </a:r>
          </a:p>
        </p:txBody>
      </p:sp>
      <p:sp>
        <p:nvSpPr>
          <p:cNvPr id="21" name="Rectangle 7"/>
          <p:cNvSpPr>
            <a:spLocks noChangeArrowheads="1"/>
          </p:cNvSpPr>
          <p:nvPr/>
        </p:nvSpPr>
        <p:spPr bwMode="auto">
          <a:xfrm>
            <a:off x="4114800" y="1371600"/>
            <a:ext cx="1066800" cy="381000"/>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defRPr/>
            </a:pPr>
            <a:r>
              <a:rPr lang="en-US" dirty="0">
                <a:cs typeface="Times New Roman" pitchFamily="18" charset="0"/>
              </a:rPr>
              <a:t>User</a:t>
            </a:r>
          </a:p>
        </p:txBody>
      </p:sp>
      <p:sp>
        <p:nvSpPr>
          <p:cNvPr id="22" name="Rounded Rectangle 21"/>
          <p:cNvSpPr/>
          <p:nvPr/>
        </p:nvSpPr>
        <p:spPr>
          <a:xfrm>
            <a:off x="3124200" y="2590800"/>
            <a:ext cx="3352800" cy="990600"/>
          </a:xfrm>
          <a:prstGeom prst="roundRect">
            <a:avLst/>
          </a:prstGeom>
          <a:solidFill>
            <a:srgbClr val="F20000">
              <a:alpha val="38824"/>
            </a:srgbClr>
          </a:solidFill>
          <a:ln w="28575">
            <a:solidFill>
              <a:srgbClr val="F2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ox(in)">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 Models</a:t>
            </a:r>
            <a:endParaRPr lang="en-US" dirty="0"/>
          </a:p>
        </p:txBody>
      </p:sp>
      <p:sp>
        <p:nvSpPr>
          <p:cNvPr id="3" name="Content Placeholder 2"/>
          <p:cNvSpPr>
            <a:spLocks noGrp="1"/>
          </p:cNvSpPr>
          <p:nvPr>
            <p:ph sz="quarter" idx="1"/>
          </p:nvPr>
        </p:nvSpPr>
        <p:spPr>
          <a:xfrm>
            <a:off x="609600" y="1447800"/>
            <a:ext cx="8153400" cy="4495800"/>
          </a:xfrm>
        </p:spPr>
        <p:txBody>
          <a:bodyPr/>
          <a:lstStyle/>
          <a:p>
            <a:pPr algn="l" rtl="0"/>
            <a:r>
              <a:rPr lang="en-US" dirty="0" err="1" smtClean="0"/>
              <a:t>Hirarichal</a:t>
            </a:r>
            <a:r>
              <a:rPr lang="en-US" dirty="0" smtClean="0"/>
              <a:t>:</a:t>
            </a:r>
          </a:p>
          <a:p>
            <a:pPr lvl="1" algn="l" rtl="0"/>
            <a:r>
              <a:rPr lang="en-US" dirty="0" smtClean="0"/>
              <a:t>This model has a parent–child structure that is similar to an inverted tree, which is what forms the hierarchy, A parent node can have many child nodes, but a child node can have only one parent node</a:t>
            </a:r>
          </a:p>
          <a:p>
            <a:pPr algn="l" rtl="0"/>
            <a:r>
              <a:rPr lang="en-US" dirty="0" smtClean="0"/>
              <a:t>Network:</a:t>
            </a:r>
          </a:p>
          <a:p>
            <a:pPr lvl="1" algn="l" rtl="0"/>
            <a:r>
              <a:rPr lang="en-US" dirty="0" smtClean="0"/>
              <a:t> </a:t>
            </a:r>
            <a:r>
              <a:rPr lang="en-US" sz="2400" dirty="0" smtClean="0"/>
              <a:t>Data is organized in record types, the logical equivalent of tables in a relational database. Like the hierarchical model, the network model uses an inverted tree structure, but record types are organized into a set structure that relates pairs of record types into owners and members. Any one record type can participate in any set with other record types in the database</a:t>
            </a:r>
            <a:endParaRPr lang="en-US" sz="2400" dirty="0"/>
          </a:p>
        </p:txBody>
      </p:sp>
      <p:sp>
        <p:nvSpPr>
          <p:cNvPr id="5" name="Slide Number Placeholder 4"/>
          <p:cNvSpPr>
            <a:spLocks noGrp="1"/>
          </p:cNvSpPr>
          <p:nvPr>
            <p:ph type="sldNum" sz="quarter" idx="12"/>
          </p:nvPr>
        </p:nvSpPr>
        <p:spPr/>
        <p:txBody>
          <a:bodyPr>
            <a:normAutofit fontScale="85000" lnSpcReduction="20000"/>
          </a:bodyPr>
          <a:lstStyle/>
          <a:p>
            <a:pPr>
              <a:defRPr/>
            </a:pPr>
            <a:fld id="{86746F13-85D2-4439-B16D-894DA35422FE}"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 Models</a:t>
            </a:r>
            <a:endParaRPr lang="en-US" dirty="0"/>
          </a:p>
        </p:txBody>
      </p:sp>
      <p:sp>
        <p:nvSpPr>
          <p:cNvPr id="3" name="Content Placeholder 2"/>
          <p:cNvSpPr>
            <a:spLocks noGrp="1"/>
          </p:cNvSpPr>
          <p:nvPr>
            <p:ph sz="quarter" idx="1"/>
          </p:nvPr>
        </p:nvSpPr>
        <p:spPr/>
        <p:txBody>
          <a:bodyPr/>
          <a:lstStyle/>
          <a:p>
            <a:pPr algn="l" rtl="0"/>
            <a:r>
              <a:rPr lang="en-US" dirty="0" smtClean="0"/>
              <a:t>Relational :</a:t>
            </a:r>
          </a:p>
          <a:p>
            <a:pPr lvl="1" algn="l" rtl="0"/>
            <a:r>
              <a:rPr lang="en-US" dirty="0" smtClean="0"/>
              <a:t> the structure of the relational database is based on the relation, or table, along with the ability to define complex relationships between these relations. Each relation can be accessed directly</a:t>
            </a:r>
          </a:p>
          <a:p>
            <a:pPr lvl="1" algn="l" rtl="0"/>
            <a:r>
              <a:rPr lang="en-US" dirty="0" smtClean="0"/>
              <a:t>At the core of the relational model is the relation. A relation is a set of columns and rows collected in a table-like structure that represents a single entity made up of related data. </a:t>
            </a:r>
            <a:endParaRPr lang="en-US" dirty="0"/>
          </a:p>
        </p:txBody>
      </p:sp>
      <p:sp>
        <p:nvSpPr>
          <p:cNvPr id="4" name="Footer Placeholder 3"/>
          <p:cNvSpPr>
            <a:spLocks noGrp="1"/>
          </p:cNvSpPr>
          <p:nvPr>
            <p:ph type="ftr" sz="quarter" idx="11"/>
          </p:nvPr>
        </p:nvSpPr>
        <p:spPr/>
        <p:txBody>
          <a:bodyPr/>
          <a:lstStyle/>
          <a:p>
            <a:pPr>
              <a:defRPr/>
            </a:pPr>
            <a:r>
              <a:rPr lang="en-US" smtClean="0"/>
              <a:t>I.Ghadah R. Al Hadba</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86746F13-85D2-4439-B16D-894DA35422FE}" type="slidenum">
              <a:rPr lang="en-US" smtClean="0"/>
              <a:pPr>
                <a:defRPr/>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D93F731C6CEA44CAB4460471617B318" ma:contentTypeVersion="0" ma:contentTypeDescription="Create a new document." ma:contentTypeScope="" ma:versionID="bf4e7f9fe138677a7c6436cf9b2422d4">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B4FC3F7-DE31-4A43-87AB-B7905E7F9269}">
  <ds:schemaRefs>
    <ds:schemaRef ds:uri="http://schemas.openxmlformats.org/package/2006/metadata/core-properties"/>
    <ds:schemaRef ds:uri="http://schemas.microsoft.com/office/2006/documentManagement/types"/>
    <ds:schemaRef ds:uri="http://purl.org/dc/terms/"/>
    <ds:schemaRef ds:uri="http://www.w3.org/XML/1998/namespace"/>
    <ds:schemaRef ds:uri="http://schemas.microsoft.com/office/infopath/2007/PartnerControls"/>
    <ds:schemaRef ds:uri="http://purl.org/dc/elements/1.1/"/>
    <ds:schemaRef ds:uri="http://purl.org/dc/dcmitype/"/>
    <ds:schemaRef ds:uri="http://schemas.microsoft.com/office/2006/metadata/properties"/>
  </ds:schemaRefs>
</ds:datastoreItem>
</file>

<file path=customXml/itemProps2.xml><?xml version="1.0" encoding="utf-8"?>
<ds:datastoreItem xmlns:ds="http://schemas.openxmlformats.org/officeDocument/2006/customXml" ds:itemID="{37986FEF-DCB0-476F-BD05-AC8F28F01AD0}">
  <ds:schemaRefs>
    <ds:schemaRef ds:uri="http://schemas.microsoft.com/sharepoint/v3/contenttype/forms"/>
  </ds:schemaRefs>
</ds:datastoreItem>
</file>

<file path=customXml/itemProps3.xml><?xml version="1.0" encoding="utf-8"?>
<ds:datastoreItem xmlns:ds="http://schemas.openxmlformats.org/officeDocument/2006/customXml" ds:itemID="{3F80B747-42A1-490C-A623-C379328DCE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Median</Template>
  <TotalTime>723</TotalTime>
  <Words>1560</Words>
  <Application>Microsoft Office PowerPoint</Application>
  <PresentationFormat>عرض على الشاشة (3:4)‏</PresentationFormat>
  <Paragraphs>255</Paragraphs>
  <Slides>38</Slides>
  <Notes>15</Notes>
  <HiddenSlides>0</HiddenSlides>
  <MMClips>0</MMClips>
  <ScaleCrop>false</ScaleCrop>
  <HeadingPairs>
    <vt:vector size="4" baseType="variant">
      <vt:variant>
        <vt:lpstr>نسق</vt:lpstr>
      </vt:variant>
      <vt:variant>
        <vt:i4>2</vt:i4>
      </vt:variant>
      <vt:variant>
        <vt:lpstr>عناوين الشرائح</vt:lpstr>
      </vt:variant>
      <vt:variant>
        <vt:i4>38</vt:i4>
      </vt:variant>
    </vt:vector>
  </HeadingPairs>
  <TitlesOfParts>
    <vt:vector size="40" baseType="lpstr">
      <vt:lpstr>Median</vt:lpstr>
      <vt:lpstr>Office Theme</vt:lpstr>
      <vt:lpstr>“Introduction To Database and SQL”</vt:lpstr>
      <vt:lpstr>Outlines</vt:lpstr>
      <vt:lpstr>Database Concepts</vt:lpstr>
      <vt:lpstr>Database Properties</vt:lpstr>
      <vt:lpstr>What is Database Management System (DBMS) ?</vt:lpstr>
      <vt:lpstr>Examples of Databases</vt:lpstr>
      <vt:lpstr>Database System (DBS) Environment</vt:lpstr>
      <vt:lpstr>Database Models</vt:lpstr>
      <vt:lpstr>Database Models</vt:lpstr>
      <vt:lpstr>Normalization</vt:lpstr>
      <vt:lpstr>History of SQL</vt:lpstr>
      <vt:lpstr>Overview of SQL</vt:lpstr>
      <vt:lpstr>Features of SQL</vt:lpstr>
      <vt:lpstr>Features of SQL</vt:lpstr>
      <vt:lpstr>Features of SQL</vt:lpstr>
      <vt:lpstr>Types of SQL Statements </vt:lpstr>
      <vt:lpstr>Writing SQL Commands</vt:lpstr>
      <vt:lpstr>عرض تقديمي في PowerPoint</vt:lpstr>
      <vt:lpstr>Writing SQL Commands</vt:lpstr>
      <vt:lpstr>Objectives</vt:lpstr>
      <vt:lpstr>Human Resource schema (HR) used in this course</vt:lpstr>
      <vt:lpstr>Development Environments</vt:lpstr>
      <vt:lpstr>How to use HR sample schema</vt:lpstr>
      <vt:lpstr>SELECT</vt:lpstr>
      <vt:lpstr>SELECT Statement</vt:lpstr>
      <vt:lpstr>SELECT Statement</vt:lpstr>
      <vt:lpstr>Where Clause</vt:lpstr>
      <vt:lpstr>عرض تقديمي في PowerPoint</vt:lpstr>
      <vt:lpstr>Row Selection (WHERE clause)</vt:lpstr>
      <vt:lpstr>عرض تقديمي في PowerPoint</vt:lpstr>
      <vt:lpstr>IN</vt:lpstr>
      <vt:lpstr>Like</vt:lpstr>
      <vt:lpstr>عرض تقديمي في PowerPoint</vt:lpstr>
      <vt:lpstr>عرض تقديمي في PowerPoint</vt:lpstr>
      <vt:lpstr>عرض تقديمي في PowerPoint</vt:lpstr>
      <vt:lpstr>عرض تقديمي في PowerPoint</vt:lpstr>
      <vt:lpstr>Review of using subqueries</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SQL</dc:title>
  <dc:creator>Hmra</dc:creator>
  <cp:lastModifiedBy>ACER</cp:lastModifiedBy>
  <cp:revision>34</cp:revision>
  <dcterms:created xsi:type="dcterms:W3CDTF">2009-10-08T16:05:29Z</dcterms:created>
  <dcterms:modified xsi:type="dcterms:W3CDTF">2019-09-07T09:29:52Z</dcterms:modified>
</cp:coreProperties>
</file>