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0" r:id="rId2"/>
    <p:sldId id="269" r:id="rId3"/>
    <p:sldId id="288" r:id="rId4"/>
    <p:sldId id="301" r:id="rId5"/>
    <p:sldId id="302" r:id="rId6"/>
    <p:sldId id="260" r:id="rId7"/>
    <p:sldId id="303" r:id="rId8"/>
    <p:sldId id="304" r:id="rId9"/>
    <p:sldId id="289" r:id="rId10"/>
    <p:sldId id="277" r:id="rId11"/>
    <p:sldId id="290" r:id="rId12"/>
    <p:sldId id="291" r:id="rId13"/>
    <p:sldId id="271" r:id="rId14"/>
    <p:sldId id="270" r:id="rId15"/>
    <p:sldId id="273" r:id="rId16"/>
    <p:sldId id="292" r:id="rId17"/>
    <p:sldId id="278" r:id="rId18"/>
    <p:sldId id="276" r:id="rId19"/>
    <p:sldId id="294" r:id="rId20"/>
    <p:sldId id="272" r:id="rId21"/>
    <p:sldId id="283" r:id="rId22"/>
    <p:sldId id="296" r:id="rId23"/>
    <p:sldId id="280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92"/>
    <a:srgbClr val="6392D7"/>
    <a:srgbClr val="769FDC"/>
    <a:srgbClr val="C6D7F0"/>
    <a:srgbClr val="002847"/>
    <a:srgbClr val="444751"/>
    <a:srgbClr val="EFB011"/>
    <a:srgbClr val="D0990E"/>
    <a:srgbClr val="BF8C0D"/>
    <a:srgbClr val="9A7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86482" autoAdjust="0"/>
  </p:normalViewPr>
  <p:slideViewPr>
    <p:cSldViewPr>
      <p:cViewPr varScale="1">
        <p:scale>
          <a:sx n="97" d="100"/>
          <a:sy n="97" d="100"/>
        </p:scale>
        <p:origin x="-11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08/09/2018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08/09/2018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443745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00D600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7479748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40" name="Right Triangle 39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1" name="Right Triangle 40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2" name="Rectangle 41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44" name="Rectangle 43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5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46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47" name="Straight Arrow Connector 46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6">
            <a:hlinkClick r:id="rId2" action="ppaction://hlinksldjump"/>
          </p:cNvPr>
          <p:cNvSpPr txBox="1"/>
          <p:nvPr userDrawn="1"/>
        </p:nvSpPr>
        <p:spPr>
          <a:xfrm>
            <a:off x="0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OF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91997" y="-543322"/>
            <a:ext cx="9488343" cy="6749838"/>
            <a:chOff x="291997" y="-543322"/>
            <a:chExt cx="9488343" cy="6749838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1" y="1"/>
            <a:ext cx="8686799" cy="908719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9" name="Picture 8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5044837"/>
            <a:ext cx="1284889" cy="1687006"/>
          </a:xfrm>
          <a:prstGeom prst="rect">
            <a:avLst/>
          </a:prstGeom>
          <a:effectLst/>
        </p:spPr>
      </p:pic>
      <p:sp>
        <p:nvSpPr>
          <p:cNvPr id="10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00D6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32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Cengage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INTRODUCTION TO IHRM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59644"/>
            <a:ext cx="8208912" cy="485632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dirty="0" smtClean="0"/>
              <a:t>International assignments create expatriates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1.2</a:t>
            </a:r>
            <a:endParaRPr lang="en-US" dirty="0"/>
          </a:p>
        </p:txBody>
      </p:sp>
      <p:pic>
        <p:nvPicPr>
          <p:cNvPr id="5" name="Picture 4">
            <a:hlinkClick r:id="rId3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447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939336" cy="896913"/>
          </a:xfrm>
        </p:spPr>
        <p:txBody>
          <a:bodyPr/>
          <a:lstStyle/>
          <a:p>
            <a:r>
              <a:rPr lang="en-US" sz="3900" dirty="0" smtClean="0"/>
              <a:t>Stahl-Björkman-Morris def. of IHRM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3933384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 smtClean="0"/>
              <a:t>The field of IHRM covers</a:t>
            </a:r>
          </a:p>
          <a:p>
            <a:pPr>
              <a:buClr>
                <a:srgbClr val="265392"/>
              </a:buClr>
            </a:pPr>
            <a:r>
              <a:rPr lang="en-US" dirty="0"/>
              <a:t>A</a:t>
            </a:r>
            <a:r>
              <a:rPr lang="en-US" dirty="0" smtClean="0"/>
              <a:t>ll issues related to firm outcomes</a:t>
            </a:r>
          </a:p>
          <a:p>
            <a:pPr>
              <a:buClr>
                <a:srgbClr val="265392"/>
              </a:buClr>
            </a:pPr>
            <a:r>
              <a:rPr lang="en-US" dirty="0" smtClean="0"/>
              <a:t>A wide range of HR issues facing MNEs in different parts of their organizations</a:t>
            </a:r>
          </a:p>
          <a:p>
            <a:pPr>
              <a:buClr>
                <a:srgbClr val="265392"/>
              </a:buClr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265392"/>
                </a:solidFill>
              </a:rPr>
              <a:t>This definition includes comparative analyses of HRM in different countries.</a:t>
            </a:r>
          </a:p>
        </p:txBody>
      </p:sp>
    </p:spTree>
    <p:extLst>
      <p:ext uri="{BB962C8B-B14F-4D97-AF65-F5344CB8AC3E}">
        <p14:creationId xmlns:p14="http://schemas.microsoft.com/office/powerpoint/2010/main" val="8464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vs.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1611556"/>
            <a:ext cx="8686800" cy="4536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0" lvl="1" indent="0">
              <a:spcBef>
                <a:spcPts val="1800"/>
              </a:spcBef>
              <a:buNone/>
            </a:pPr>
            <a:r>
              <a:rPr lang="en-US" i="1" dirty="0" smtClean="0">
                <a:solidFill>
                  <a:srgbClr val="265392"/>
                </a:solidFill>
              </a:rPr>
              <a:t>IHRM has …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more</a:t>
            </a:r>
            <a:r>
              <a:rPr lang="en-US" dirty="0" smtClean="0"/>
              <a:t> HR activities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need for a </a:t>
            </a:r>
            <a:r>
              <a:rPr lang="en-US" dirty="0" smtClean="0">
                <a:solidFill>
                  <a:srgbClr val="FF0000"/>
                </a:solidFill>
              </a:rPr>
              <a:t>broader perspective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ore involvement </a:t>
            </a:r>
            <a:r>
              <a:rPr lang="en-US" dirty="0" smtClean="0"/>
              <a:t>in employees’ personal lives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changes of emphasis </a:t>
            </a:r>
            <a:r>
              <a:rPr lang="en-US" dirty="0" smtClean="0"/>
              <a:t>as</a:t>
            </a:r>
            <a:br>
              <a:rPr lang="en-US" dirty="0" smtClean="0"/>
            </a:br>
            <a:r>
              <a:rPr lang="en-US" dirty="0" smtClean="0"/>
              <a:t>the mix of expatriates &amp; locals varies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more risk </a:t>
            </a:r>
            <a:r>
              <a:rPr lang="en-US" dirty="0" smtClean="0"/>
              <a:t>exposure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broader external influences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256953"/>
          </a:xfrm>
        </p:spPr>
        <p:txBody>
          <a:bodyPr/>
          <a:lstStyle/>
          <a:p>
            <a:r>
              <a:rPr lang="en-US" sz="4400" b="1" kern="1200" dirty="0" smtClean="0">
                <a:solidFill>
                  <a:srgbClr val="00D600"/>
                </a:solidFill>
                <a:effectLst/>
                <a:latin typeface="Arial"/>
                <a:ea typeface="+mj-ea"/>
                <a:cs typeface="Arial"/>
              </a:rPr>
              <a:t>IHRM is more complex than domestic HRM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905256"/>
            <a:ext cx="8568953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International </a:t>
            </a:r>
            <a:r>
              <a:rPr lang="en-US" dirty="0" smtClean="0">
                <a:solidFill>
                  <a:srgbClr val="FF0000"/>
                </a:solidFill>
              </a:rPr>
              <a:t>taxation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International </a:t>
            </a:r>
            <a:r>
              <a:rPr lang="en-US" dirty="0" smtClean="0">
                <a:solidFill>
                  <a:srgbClr val="FF0000"/>
                </a:solidFill>
              </a:rPr>
              <a:t>relocation &amp; orientation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Administrative services </a:t>
            </a:r>
            <a:r>
              <a:rPr lang="en-US" dirty="0" smtClean="0"/>
              <a:t>for expatriates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Host-government </a:t>
            </a:r>
            <a:r>
              <a:rPr lang="en-US" dirty="0" smtClean="0">
                <a:solidFill>
                  <a:srgbClr val="FF0000"/>
                </a:solidFill>
              </a:rPr>
              <a:t>relations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Language translation </a:t>
            </a:r>
            <a:r>
              <a:rPr lang="en-US" dirty="0" smtClean="0"/>
              <a:t>services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07"/>
            <a:ext cx="9083352" cy="896913"/>
          </a:xfrm>
        </p:spPr>
        <p:txBody>
          <a:bodyPr/>
          <a:lstStyle/>
          <a:p>
            <a:r>
              <a:rPr lang="en-US" sz="3800" b="1" kern="1200" dirty="0" smtClean="0">
                <a:solidFill>
                  <a:srgbClr val="00D600"/>
                </a:solidFill>
                <a:effectLst/>
                <a:latin typeface="Arial"/>
                <a:cs typeface="Arial"/>
              </a:rPr>
              <a:t>IHRM has international HR activities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8834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905256"/>
            <a:ext cx="8568953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Arranging for </a:t>
            </a:r>
            <a:r>
              <a:rPr lang="en-US" dirty="0" smtClean="0">
                <a:solidFill>
                  <a:srgbClr val="FF0000"/>
                </a:solidFill>
              </a:rPr>
              <a:t>pre-departure training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Providing </a:t>
            </a:r>
            <a:r>
              <a:rPr lang="en-US" dirty="0" smtClean="0">
                <a:solidFill>
                  <a:srgbClr val="FF0000"/>
                </a:solidFill>
              </a:rPr>
              <a:t>immigration &amp; travel details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Providing </a:t>
            </a:r>
            <a:r>
              <a:rPr lang="en-US" dirty="0" smtClean="0">
                <a:solidFill>
                  <a:srgbClr val="FF0000"/>
                </a:solidFill>
              </a:rPr>
              <a:t>housing, shopping, medical care, recreation &amp; schooling information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Finalizing compensation </a:t>
            </a:r>
            <a:r>
              <a:rPr lang="en-US" dirty="0" smtClean="0"/>
              <a:t>details such as:</a:t>
            </a:r>
          </a:p>
          <a:p>
            <a:pPr marL="806450" lvl="2" indent="-406400">
              <a:lnSpc>
                <a:spcPct val="90000"/>
              </a:lnSpc>
              <a:spcBef>
                <a:spcPts val="900"/>
              </a:spcBef>
              <a:buClr>
                <a:srgbClr val="265392"/>
              </a:buClr>
              <a:buFont typeface="Wingdings" pitchFamily="2" charset="2"/>
              <a:buChar char="ü"/>
            </a:pPr>
            <a:r>
              <a:rPr lang="en-US" sz="2400" dirty="0" smtClean="0"/>
              <a:t>Delivery of salary overseas</a:t>
            </a:r>
          </a:p>
          <a:p>
            <a:pPr marL="806450" lvl="2" indent="-406400">
              <a:lnSpc>
                <a:spcPct val="90000"/>
              </a:lnSpc>
              <a:spcBef>
                <a:spcPts val="900"/>
              </a:spcBef>
              <a:buClr>
                <a:srgbClr val="265392"/>
              </a:buClr>
              <a:buFont typeface="Wingdings" pitchFamily="2" charset="2"/>
              <a:buChar char="ü"/>
            </a:pPr>
            <a:r>
              <a:rPr lang="en-US" sz="2400" dirty="0" smtClean="0"/>
              <a:t>Determination of overseas allowances</a:t>
            </a:r>
          </a:p>
          <a:p>
            <a:pPr marL="806450" lvl="2" indent="-406400">
              <a:lnSpc>
                <a:spcPct val="90000"/>
              </a:lnSpc>
              <a:spcBef>
                <a:spcPts val="900"/>
              </a:spcBef>
              <a:buClr>
                <a:srgbClr val="265392"/>
              </a:buClr>
              <a:buFont typeface="Wingdings" pitchFamily="2" charset="2"/>
              <a:buChar char="ü"/>
            </a:pPr>
            <a:r>
              <a:rPr lang="en-US" sz="2400" dirty="0" smtClean="0"/>
              <a:t>Taxation treatment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International </a:t>
            </a:r>
            <a:r>
              <a:rPr lang="en-US" sz="4200" dirty="0" smtClean="0"/>
              <a:t>relocation involves: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4048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50" dirty="0" smtClean="0"/>
              <a:t>Variables that moderate the differences</a:t>
            </a:r>
            <a:endParaRPr lang="en-US" sz="3600" spc="-50" dirty="0"/>
          </a:p>
        </p:txBody>
      </p:sp>
    </p:spTree>
    <p:extLst>
      <p:ext uri="{BB962C8B-B14F-4D97-AF65-F5344CB8AC3E}">
        <p14:creationId xmlns:p14="http://schemas.microsoft.com/office/powerpoint/2010/main" val="30961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566857" cy="4608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The cultural environment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The industry(ies) with which the MNE is primarily involved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The extent to which the MNE relies on</a:t>
            </a:r>
            <a:br>
              <a:rPr lang="en-US" dirty="0" smtClean="0"/>
            </a:br>
            <a:r>
              <a:rPr lang="en-US" dirty="0" smtClean="0"/>
              <a:t>its HC domestic market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The attitudes of senior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328961"/>
          </a:xfrm>
        </p:spPr>
        <p:txBody>
          <a:bodyPr/>
          <a:lstStyle/>
          <a:p>
            <a:r>
              <a:rPr lang="en-US" sz="4000" dirty="0"/>
              <a:t>Four </a:t>
            </a:r>
            <a:r>
              <a:rPr lang="en-US" sz="4000" dirty="0" smtClean="0"/>
              <a:t>more moderators</a:t>
            </a:r>
            <a:br>
              <a:rPr lang="en-US" sz="4000" dirty="0" smtClean="0"/>
            </a:br>
            <a:r>
              <a:rPr lang="en-US" sz="4000" dirty="0" smtClean="0"/>
              <a:t>in addition to IHRM complexity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21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479246"/>
            <a:ext cx="8676456" cy="9208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dirty="0" smtClean="0"/>
              <a:t>A model of all 5 variables that moderate the differences between domestic and international HRM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86012"/>
            <a:ext cx="7560840" cy="4665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6336704" cy="504056"/>
          </a:xfrm>
        </p:spPr>
        <p:txBody>
          <a:bodyPr/>
          <a:lstStyle/>
          <a:p>
            <a:r>
              <a:rPr lang="en-US" dirty="0" smtClean="0"/>
              <a:t>Figure 1.3</a:t>
            </a:r>
            <a:endParaRPr lang="en-US" dirty="0"/>
          </a:p>
        </p:txBody>
      </p:sp>
      <p:pic>
        <p:nvPicPr>
          <p:cNvPr id="6" name="Picture 5">
            <a:hlinkClick r:id="rId3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81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980728"/>
            <a:ext cx="8604448" cy="5272624"/>
          </a:xfrm>
        </p:spPr>
        <p:txBody>
          <a:bodyPr/>
          <a:lstStyle/>
          <a:p>
            <a:r>
              <a:rPr lang="en-US" sz="2800" dirty="0"/>
              <a:t>Define IHRM and key terms</a:t>
            </a:r>
          </a:p>
          <a:p>
            <a:r>
              <a:rPr lang="en-US" sz="2800" dirty="0" smtClean="0"/>
              <a:t>Domestic Vs. International</a:t>
            </a:r>
            <a:endParaRPr lang="en-US" sz="2800" dirty="0"/>
          </a:p>
          <a:p>
            <a:r>
              <a:rPr lang="en-US" sz="2800" dirty="0" smtClean="0"/>
              <a:t>Variables That Moderate the Differences</a:t>
            </a:r>
            <a:endParaRPr lang="en-US" sz="2800" dirty="0"/>
          </a:p>
          <a:p>
            <a:r>
              <a:rPr lang="en-US" sz="2800" dirty="0" smtClean="0"/>
              <a:t>Industry Type</a:t>
            </a:r>
          </a:p>
          <a:p>
            <a:r>
              <a:rPr lang="en-US" sz="2800" dirty="0" smtClean="0"/>
              <a:t>Senior Management Attitude</a:t>
            </a:r>
          </a:p>
          <a:p>
            <a:r>
              <a:rPr lang="en-US" sz="2800" dirty="0"/>
              <a:t>Applying a </a:t>
            </a:r>
            <a:r>
              <a:rPr lang="en-US" sz="2800" dirty="0" smtClean="0"/>
              <a:t>Strategic </a:t>
            </a:r>
            <a:r>
              <a:rPr lang="en-US" sz="2800" dirty="0"/>
              <a:t>view of </a:t>
            </a:r>
            <a:r>
              <a:rPr lang="en-US" sz="2800" dirty="0" smtClean="0"/>
              <a:t>IHRM</a:t>
            </a:r>
          </a:p>
          <a:p>
            <a:r>
              <a:rPr lang="en-US" sz="2800" dirty="0" smtClean="0"/>
              <a:t>Changing Context of IHRM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905256"/>
            <a:ext cx="8317750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0" lvl="1" indent="0">
              <a:lnSpc>
                <a:spcPct val="90000"/>
              </a:lnSpc>
              <a:spcBef>
                <a:spcPts val="900"/>
              </a:spcBef>
              <a:buNone/>
            </a:pPr>
            <a:r>
              <a:rPr lang="en-US" sz="2800" dirty="0" smtClean="0">
                <a:sym typeface="Wingdings" pitchFamily="2" charset="2"/>
              </a:rPr>
              <a:t>An MNE performs somewhere in this range: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42109"/>
              </p:ext>
            </p:extLst>
          </p:nvPr>
        </p:nvGraphicFramePr>
        <p:xfrm>
          <a:off x="539553" y="1527197"/>
          <a:ext cx="8199080" cy="33814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01393"/>
                <a:gridCol w="447222"/>
                <a:gridCol w="3950465"/>
              </a:tblGrid>
              <a:tr h="661945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Multidomestic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Industries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475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Global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Industries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4751"/>
                    </a:solidFill>
                  </a:tcPr>
                </a:tc>
              </a:tr>
              <a:tr h="59178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44475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27681">
                <a:tc>
                  <a:txBody>
                    <a:bodyPr/>
                    <a:lstStyle/>
                    <a:p>
                      <a:endParaRPr lang="en-US" i="1" dirty="0" smtClean="0">
                        <a:solidFill>
                          <a:srgbClr val="444751"/>
                        </a:solidFill>
                      </a:endParaRPr>
                    </a:p>
                    <a:p>
                      <a:r>
                        <a:rPr lang="en-US" i="1" dirty="0" smtClean="0">
                          <a:solidFill>
                            <a:srgbClr val="0D6FFF"/>
                          </a:solidFill>
                        </a:rPr>
                        <a:t>Examples</a:t>
                      </a:r>
                      <a:r>
                        <a:rPr lang="en-US" dirty="0" smtClean="0">
                          <a:solidFill>
                            <a:srgbClr val="444751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444751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444751"/>
                          </a:solidFill>
                        </a:rPr>
                        <a:t>retailing, distribution, insurance</a:t>
                      </a:r>
                    </a:p>
                    <a:p>
                      <a:endParaRPr lang="en-US" dirty="0" smtClean="0">
                        <a:solidFill>
                          <a:srgbClr val="444751"/>
                        </a:solidFill>
                      </a:endParaRPr>
                    </a:p>
                    <a:p>
                      <a:r>
                        <a:rPr lang="en-US" i="1" dirty="0" smtClean="0">
                          <a:solidFill>
                            <a:srgbClr val="0D6FFF"/>
                          </a:solidFill>
                        </a:rPr>
                        <a:t>International strategy</a:t>
                      </a:r>
                    </a:p>
                    <a:p>
                      <a:r>
                        <a:rPr lang="en-US" dirty="0" smtClean="0">
                          <a:solidFill>
                            <a:srgbClr val="444751"/>
                          </a:solidFill>
                        </a:rPr>
                        <a:t>Collapses to a</a:t>
                      </a:r>
                      <a:br>
                        <a:rPr lang="en-US" dirty="0" smtClean="0">
                          <a:solidFill>
                            <a:srgbClr val="444751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444751"/>
                          </a:solidFill>
                        </a:rPr>
                        <a:t>series</a:t>
                      </a:r>
                      <a:r>
                        <a:rPr lang="en-US" baseline="0" dirty="0" smtClean="0">
                          <a:solidFill>
                            <a:srgbClr val="444751"/>
                          </a:solidFill>
                        </a:rPr>
                        <a:t> of domestic strategies.</a:t>
                      </a:r>
                      <a:endParaRPr lang="en-US" dirty="0">
                        <a:solidFill>
                          <a:srgbClr val="44475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 smtClean="0"/>
                    </a:p>
                    <a:p>
                      <a:pPr algn="r"/>
                      <a:r>
                        <a:rPr lang="en-US" baseline="0" dirty="0" smtClean="0">
                          <a:solidFill>
                            <a:srgbClr val="444751"/>
                          </a:solidFill>
                        </a:rPr>
                        <a:t>airlines, semiconductors, copiers</a:t>
                      </a:r>
                    </a:p>
                    <a:p>
                      <a:pPr algn="r"/>
                      <a:endParaRPr lang="en-US" baseline="0" dirty="0" smtClean="0">
                        <a:solidFill>
                          <a:srgbClr val="444751"/>
                        </a:solidFill>
                      </a:endParaRPr>
                    </a:p>
                    <a:p>
                      <a:pPr algn="r"/>
                      <a:endParaRPr lang="en-US" dirty="0" smtClean="0">
                        <a:solidFill>
                          <a:srgbClr val="444751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rgbClr val="444751"/>
                          </a:solidFill>
                        </a:rPr>
                        <a:t>Must integrate</a:t>
                      </a:r>
                      <a:r>
                        <a:rPr lang="en-US" baseline="0" dirty="0" smtClean="0">
                          <a:solidFill>
                            <a:srgbClr val="444751"/>
                          </a:solidFill>
                        </a:rPr>
                        <a:t> activities on a</a:t>
                      </a:r>
                      <a:br>
                        <a:rPr lang="en-US" baseline="0" dirty="0" smtClean="0">
                          <a:solidFill>
                            <a:srgbClr val="444751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444751"/>
                          </a:solidFill>
                        </a:rPr>
                        <a:t>worldwide basis.</a:t>
                      </a:r>
                      <a:endParaRPr lang="en-US" dirty="0">
                        <a:solidFill>
                          <a:srgbClr val="44475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195736" y="2303184"/>
            <a:ext cx="4680520" cy="0"/>
          </a:xfrm>
          <a:prstGeom prst="straightConnector1">
            <a:avLst/>
          </a:prstGeom>
          <a:ln w="152400" cmpd="sng">
            <a:headEnd type="stealth"/>
            <a:tailEnd type="stealth"/>
          </a:ln>
          <a:effectLst>
            <a:glow rad="762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07"/>
            <a:ext cx="8795320" cy="896913"/>
          </a:xfrm>
        </p:spPr>
        <p:txBody>
          <a:bodyPr/>
          <a:lstStyle/>
          <a:p>
            <a:r>
              <a:rPr lang="en-US" sz="4000" dirty="0" smtClean="0"/>
              <a:t>The MNE </a:t>
            </a:r>
            <a:r>
              <a:rPr lang="en-US" sz="4000" dirty="0"/>
              <a:t>i</a:t>
            </a:r>
            <a:r>
              <a:rPr lang="en-US" sz="4000" dirty="0" smtClean="0"/>
              <a:t>ndustry </a:t>
            </a:r>
            <a:r>
              <a:rPr lang="en-US" sz="4000" dirty="0"/>
              <a:t>t</a:t>
            </a:r>
            <a:r>
              <a:rPr lang="en-US" sz="4000" dirty="0" smtClean="0"/>
              <a:t>ype continuum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25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905256"/>
            <a:ext cx="8317750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514350" lvl="1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100" dirty="0" smtClean="0"/>
              <a:t>Parent org. recognizes that its HRM reflects</a:t>
            </a:r>
            <a:br>
              <a:rPr lang="en-US" sz="2100" dirty="0" smtClean="0"/>
            </a:br>
            <a:r>
              <a:rPr lang="en-US" sz="2100" dirty="0" smtClean="0"/>
              <a:t>some assumptions &amp; values of own home culture.</a:t>
            </a:r>
            <a:endParaRPr lang="en-US" sz="2100" dirty="0"/>
          </a:p>
          <a:p>
            <a:pPr marL="514350" lvl="1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100" dirty="0" smtClean="0"/>
              <a:t>Parent org. recognizes that its own </a:t>
            </a:r>
            <a:r>
              <a:rPr lang="en-US" sz="2100" dirty="0"/>
              <a:t>peculiar </a:t>
            </a:r>
            <a:r>
              <a:rPr lang="en-US" sz="2100" dirty="0" smtClean="0"/>
              <a:t>ways are</a:t>
            </a:r>
            <a:br>
              <a:rPr lang="en-US" sz="2100" dirty="0" smtClean="0"/>
            </a:br>
            <a:r>
              <a:rPr lang="en-US" sz="2100" dirty="0" smtClean="0"/>
              <a:t>neither universally better nor </a:t>
            </a:r>
            <a:r>
              <a:rPr lang="en-US" sz="2100" dirty="0"/>
              <a:t>worse than </a:t>
            </a:r>
            <a:r>
              <a:rPr lang="en-US" sz="2100" dirty="0" smtClean="0"/>
              <a:t>others –</a:t>
            </a:r>
            <a:br>
              <a:rPr lang="en-US" sz="2100" dirty="0" smtClean="0"/>
            </a:br>
            <a:r>
              <a:rPr lang="en-US" sz="2100" dirty="0" smtClean="0"/>
              <a:t>just </a:t>
            </a:r>
            <a:r>
              <a:rPr lang="en-US" sz="2100" dirty="0"/>
              <a:t>different </a:t>
            </a:r>
            <a:r>
              <a:rPr lang="en-US" sz="2100" dirty="0" smtClean="0"/>
              <a:t>&amp; likely </a:t>
            </a:r>
            <a:r>
              <a:rPr lang="en-US" sz="2100" dirty="0"/>
              <a:t>to exhibit strengths </a:t>
            </a:r>
            <a:r>
              <a:rPr lang="en-US" sz="2100" dirty="0" smtClean="0"/>
              <a:t>&amp; weaknesses</a:t>
            </a:r>
            <a:r>
              <a:rPr lang="en-US" sz="2100" dirty="0"/>
              <a:t>, particularly abroad.</a:t>
            </a:r>
          </a:p>
          <a:p>
            <a:pPr marL="514350" lvl="1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100" dirty="0" smtClean="0"/>
              <a:t>Parent org. recognizes that its </a:t>
            </a:r>
            <a:r>
              <a:rPr lang="en-US" sz="2100" dirty="0"/>
              <a:t>foreign subsidiaries may prefer other ways to manage people – ways that are neither intrinsically better nor worse, but possibly more effective locally.</a:t>
            </a:r>
          </a:p>
          <a:p>
            <a:pPr marL="514350" lvl="1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100" dirty="0"/>
              <a:t>Headquarters </a:t>
            </a:r>
            <a:r>
              <a:rPr lang="en-US" sz="2100" dirty="0" smtClean="0"/>
              <a:t>is willing </a:t>
            </a:r>
            <a:r>
              <a:rPr lang="en-US" sz="2100" dirty="0"/>
              <a:t>to acknowledge cultural differences </a:t>
            </a:r>
            <a:r>
              <a:rPr lang="en-US" sz="2100" dirty="0" smtClean="0"/>
              <a:t>&amp; take steps </a:t>
            </a:r>
            <a:r>
              <a:rPr lang="en-US" sz="2100" dirty="0"/>
              <a:t>to make them discussable </a:t>
            </a:r>
            <a:r>
              <a:rPr lang="en-US" sz="2100" dirty="0" smtClean="0"/>
              <a:t>&amp; therefore </a:t>
            </a:r>
            <a:r>
              <a:rPr lang="en-US" sz="2100" dirty="0"/>
              <a:t>usable.</a:t>
            </a:r>
          </a:p>
          <a:p>
            <a:pPr marL="514350" lvl="1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100" spc="-50" dirty="0" smtClean="0"/>
              <a:t>All parties build belief </a:t>
            </a:r>
            <a:r>
              <a:rPr lang="en-US" sz="2100" spc="-50" dirty="0"/>
              <a:t>that cross-cultural learning </a:t>
            </a:r>
            <a:r>
              <a:rPr lang="en-US" sz="2100" spc="-50" dirty="0" smtClean="0"/>
              <a:t>invites</a:t>
            </a:r>
            <a:br>
              <a:rPr lang="en-US" sz="2100" spc="-50" dirty="0" smtClean="0"/>
            </a:br>
            <a:r>
              <a:rPr lang="en-US" sz="2100" dirty="0" smtClean="0"/>
              <a:t>more </a:t>
            </a:r>
            <a:r>
              <a:rPr lang="en-US" sz="2100" dirty="0"/>
              <a:t>creative </a:t>
            </a:r>
            <a:r>
              <a:rPr lang="en-US" sz="2100" dirty="0" smtClean="0"/>
              <a:t>&amp; effective </a:t>
            </a:r>
            <a:r>
              <a:rPr lang="en-US" sz="2100" dirty="0"/>
              <a:t>ways of managing people</a:t>
            </a:r>
            <a:r>
              <a:rPr lang="en-US" sz="2100" dirty="0" smtClean="0"/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Laurent’s </a:t>
            </a:r>
            <a:r>
              <a:rPr lang="en-US" sz="4400" b="1" kern="1200" dirty="0" smtClean="0">
                <a:solidFill>
                  <a:srgbClr val="00D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steps for true IHRM: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62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</a:t>
            </a:r>
            <a:r>
              <a:rPr lang="en-US" dirty="0"/>
              <a:t>m</a:t>
            </a:r>
            <a:r>
              <a:rPr lang="en-US" dirty="0" smtClean="0"/>
              <a:t>anagement attitudes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67544" y="905256"/>
            <a:ext cx="8136904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61913" lvl="1" indent="0">
              <a:lnSpc>
                <a:spcPct val="90000"/>
              </a:lnSpc>
              <a:spcBef>
                <a:spcPts val="900"/>
              </a:spcBef>
              <a:buNone/>
            </a:pPr>
            <a:endParaRPr lang="en-US" sz="2800" dirty="0" smtClean="0"/>
          </a:p>
          <a:p>
            <a:pPr marL="61913" lvl="1" indent="0">
              <a:lnSpc>
                <a:spcPct val="90000"/>
              </a:lnSpc>
              <a:spcBef>
                <a:spcPts val="900"/>
              </a:spcBef>
              <a:buNone/>
            </a:pPr>
            <a:r>
              <a:rPr lang="en-US" dirty="0" smtClean="0"/>
              <a:t>Some of the changes required		</a:t>
            </a:r>
            <a:r>
              <a:rPr lang="en-US" dirty="0"/>
              <a:t> </a:t>
            </a:r>
            <a:r>
              <a:rPr lang="en-US" dirty="0" smtClean="0"/>
              <a:t>  to truly </a:t>
            </a:r>
            <a:r>
              <a:rPr lang="en-US" dirty="0" smtClean="0">
                <a:solidFill>
                  <a:srgbClr val="FF0000"/>
                </a:solidFill>
              </a:rPr>
              <a:t>internationalize HR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61913" lvl="1" indent="0">
              <a:lnSpc>
                <a:spcPct val="90000"/>
              </a:lnSpc>
              <a:spcBef>
                <a:spcPts val="900"/>
              </a:spcBef>
              <a:buNone/>
              <a:tabLst>
                <a:tab pos="461963" algn="l"/>
              </a:tabLst>
            </a:pPr>
            <a:r>
              <a:rPr lang="en-US" dirty="0" smtClean="0"/>
              <a:t>have more to do with a </a:t>
            </a:r>
            <a:r>
              <a:rPr lang="en-US" b="1" dirty="0" smtClean="0">
                <a:solidFill>
                  <a:srgbClr val="265392"/>
                </a:solidFill>
              </a:rPr>
              <a:t>global mindset</a:t>
            </a:r>
            <a:br>
              <a:rPr lang="en-US" b="1" dirty="0" smtClean="0">
                <a:solidFill>
                  <a:srgbClr val="265392"/>
                </a:solidFill>
              </a:rPr>
            </a:br>
            <a:r>
              <a:rPr lang="en-US" dirty="0" smtClean="0"/>
              <a:t>than with behaviors.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</a:t>
            </a:r>
            <a:r>
              <a:rPr lang="en-US" sz="4400" b="1" kern="1200" dirty="0" smtClean="0">
                <a:solidFill>
                  <a:srgbClr val="00D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does senior mgmt. think?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0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5819056" cy="720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MNEs fail primarily because of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83840" y="1677936"/>
            <a:ext cx="5027984" cy="7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00D600"/>
              </a:buClr>
              <a:buSzPct val="100000"/>
              <a:buFont typeface="Wingdings" pitchFamily="2" charset="2"/>
              <a:buChar char="§"/>
              <a:defRPr lang="en-US" sz="32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39825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lack of </a:t>
            </a:r>
            <a:r>
              <a:rPr lang="en-US" dirty="0" smtClean="0"/>
              <a:t>understanding of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07531" y="3924382"/>
            <a:ext cx="6060032" cy="1088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00D600"/>
              </a:buClr>
              <a:buSzPct val="100000"/>
              <a:buFont typeface="Wingdings" pitchFamily="2" charset="2"/>
              <a:buChar char="§"/>
              <a:defRPr lang="en-US" sz="32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39825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managing human </a:t>
            </a:r>
            <a:r>
              <a:rPr lang="en-US" dirty="0" smtClean="0"/>
              <a:t>resources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foreign environments.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392537"/>
            <a:ext cx="2314600" cy="106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00D600"/>
              </a:buClr>
              <a:buSzPct val="100000"/>
              <a:buFont typeface="Wingdings" pitchFamily="2" charset="2"/>
              <a:buChar char="§"/>
              <a:defRPr lang="en-US" sz="32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39825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 rot="21406372">
            <a:off x="1936223" y="1744769"/>
            <a:ext cx="1037709" cy="3600681"/>
          </a:xfrm>
          <a:custGeom>
            <a:avLst/>
            <a:gdLst>
              <a:gd name="connsiteX0" fmla="*/ 0 w 1084863"/>
              <a:gd name="connsiteY0" fmla="*/ 0 h 3632200"/>
              <a:gd name="connsiteX1" fmla="*/ 1079500 w 1084863"/>
              <a:gd name="connsiteY1" fmla="*/ 1244600 h 3632200"/>
              <a:gd name="connsiteX2" fmla="*/ 431800 w 1084863"/>
              <a:gd name="connsiteY2" fmla="*/ 2413000 h 3632200"/>
              <a:gd name="connsiteX3" fmla="*/ 812800 w 1084863"/>
              <a:gd name="connsiteY3" fmla="*/ 3632200 h 3632200"/>
              <a:gd name="connsiteX0" fmla="*/ 0 w 1192025"/>
              <a:gd name="connsiteY0" fmla="*/ 0 h 3893096"/>
              <a:gd name="connsiteX1" fmla="*/ 1184071 w 1192025"/>
              <a:gd name="connsiteY1" fmla="*/ 1505496 h 3893096"/>
              <a:gd name="connsiteX2" fmla="*/ 536371 w 1192025"/>
              <a:gd name="connsiteY2" fmla="*/ 2673896 h 3893096"/>
              <a:gd name="connsiteX3" fmla="*/ 917371 w 1192025"/>
              <a:gd name="connsiteY3" fmla="*/ 3893096 h 3893096"/>
              <a:gd name="connsiteX0" fmla="*/ 0 w 1206834"/>
              <a:gd name="connsiteY0" fmla="*/ 0 h 3893096"/>
              <a:gd name="connsiteX1" fmla="*/ 1199010 w 1206834"/>
              <a:gd name="connsiteY1" fmla="*/ 1615348 h 3893096"/>
              <a:gd name="connsiteX2" fmla="*/ 536371 w 1206834"/>
              <a:gd name="connsiteY2" fmla="*/ 2673896 h 3893096"/>
              <a:gd name="connsiteX3" fmla="*/ 917371 w 1206834"/>
              <a:gd name="connsiteY3" fmla="*/ 3893096 h 3893096"/>
              <a:gd name="connsiteX0" fmla="*/ 0 w 1221648"/>
              <a:gd name="connsiteY0" fmla="*/ 0 h 3893096"/>
              <a:gd name="connsiteX1" fmla="*/ 1213949 w 1221648"/>
              <a:gd name="connsiteY1" fmla="*/ 1532959 h 3893096"/>
              <a:gd name="connsiteX2" fmla="*/ 536371 w 1221648"/>
              <a:gd name="connsiteY2" fmla="*/ 2673896 h 3893096"/>
              <a:gd name="connsiteX3" fmla="*/ 917371 w 1221648"/>
              <a:gd name="connsiteY3" fmla="*/ 3893096 h 3893096"/>
              <a:gd name="connsiteX0" fmla="*/ 0 w 1220631"/>
              <a:gd name="connsiteY0" fmla="*/ 0 h 3893096"/>
              <a:gd name="connsiteX1" fmla="*/ 1213949 w 1220631"/>
              <a:gd name="connsiteY1" fmla="*/ 1532959 h 3893096"/>
              <a:gd name="connsiteX2" fmla="*/ 506493 w 1220631"/>
              <a:gd name="connsiteY2" fmla="*/ 2605240 h 3893096"/>
              <a:gd name="connsiteX3" fmla="*/ 917371 w 1220631"/>
              <a:gd name="connsiteY3" fmla="*/ 3893096 h 38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31" h="3893096">
                <a:moveTo>
                  <a:pt x="0" y="0"/>
                </a:moveTo>
                <a:cubicBezTo>
                  <a:pt x="503766" y="421216"/>
                  <a:pt x="1129534" y="1098752"/>
                  <a:pt x="1213949" y="1532959"/>
                </a:cubicBezTo>
                <a:cubicBezTo>
                  <a:pt x="1298365" y="1967166"/>
                  <a:pt x="555923" y="2211884"/>
                  <a:pt x="506493" y="2605240"/>
                </a:cubicBezTo>
                <a:cubicBezTo>
                  <a:pt x="457063" y="2998596"/>
                  <a:pt x="917371" y="3893096"/>
                  <a:pt x="917371" y="3893096"/>
                </a:cubicBezTo>
              </a:path>
            </a:pathLst>
          </a:custGeom>
          <a:noFill/>
          <a:ln w="152400">
            <a:gradFill>
              <a:gsLst>
                <a:gs pos="833">
                  <a:srgbClr val="769FDC"/>
                </a:gs>
                <a:gs pos="50000">
                  <a:srgbClr val="265392">
                    <a:lumMod val="100000"/>
                  </a:srgbClr>
                </a:gs>
                <a:gs pos="100000">
                  <a:srgbClr val="002847"/>
                </a:gs>
              </a:gsLst>
              <a:lin ang="5400000" scaled="0"/>
            </a:gra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international HRM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broad approaches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sz="1800" b="1" dirty="0"/>
              <a:t>The field of international HRM has been characterized by three broad approaches</a:t>
            </a:r>
          </a:p>
          <a:p>
            <a:endParaRPr lang="ar-S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776864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24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920004"/>
            <a:ext cx="8291264" cy="5101284"/>
          </a:xfrm>
        </p:spPr>
        <p:txBody>
          <a:bodyPr/>
          <a:lstStyle/>
          <a:p>
            <a:pPr lvl="0" algn="just"/>
            <a:r>
              <a:rPr lang="en-US" sz="2400" b="1" dirty="0"/>
              <a:t>we are interested in how HRM is practiced </a:t>
            </a:r>
            <a:r>
              <a:rPr lang="en-US" sz="2400" b="1" dirty="0" smtClean="0"/>
              <a:t>in multinational </a:t>
            </a:r>
            <a:r>
              <a:rPr lang="en-US" sz="2400" b="1" dirty="0"/>
              <a:t>enterprises (MNEs).</a:t>
            </a:r>
          </a:p>
          <a:p>
            <a:r>
              <a:rPr lang="en-US" sz="2400" b="1" dirty="0"/>
              <a:t> </a:t>
            </a:r>
            <a:endParaRPr lang="en-US" sz="2400" b="1" dirty="0" smtClean="0"/>
          </a:p>
          <a:p>
            <a:endParaRPr lang="en-US" sz="2400" b="1" dirty="0"/>
          </a:p>
          <a:p>
            <a:pPr lvl="0" algn="just"/>
            <a:r>
              <a:rPr lang="en-US" sz="2400" b="1" dirty="0" smtClean="0"/>
              <a:t>Before </a:t>
            </a:r>
            <a:r>
              <a:rPr lang="en-US" sz="2400" b="1" dirty="0"/>
              <a:t>we can offer a definition of international HRM, we should first define the general field of HRM. Typically, HRM refers to those activities undertaken by an organization to effectively utilize its human resources: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5229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905256"/>
            <a:ext cx="8568953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Human resource planning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Staffing:</a:t>
            </a:r>
            <a:r>
              <a:rPr lang="en-US" dirty="0" smtClean="0"/>
              <a:t> recruitment, selection, placement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Performance management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Training &amp; development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Compensation &amp; benefits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Industrial relations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 smtClean="0">
                <a:solidFill>
                  <a:srgbClr val="00D600"/>
                </a:solidFill>
                <a:effectLst/>
                <a:latin typeface="Arial"/>
                <a:ea typeface="+mj-ea"/>
                <a:cs typeface="Arial"/>
              </a:rPr>
              <a:t>HRM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352927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question is of course which activities change when HRM goes international? A model developed by Morgan5 is helpful in terms of answering this question. He presents IHRM on three dimensions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457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352927" cy="5976664"/>
          </a:xfrm>
        </p:spPr>
        <p:txBody>
          <a:bodyPr/>
          <a:lstStyle/>
          <a:p>
            <a:pPr algn="just"/>
            <a:r>
              <a:rPr lang="en-US" sz="2000" b="1" dirty="0" smtClean="0"/>
              <a:t> </a:t>
            </a:r>
            <a:r>
              <a:rPr lang="en-US" sz="2000" b="1" dirty="0"/>
              <a:t>The broad human resource activities of procurement, allocation and utilization. (These three </a:t>
            </a:r>
            <a:r>
              <a:rPr lang="en-US" sz="2000" b="1" dirty="0" smtClean="0"/>
              <a:t>broad activities </a:t>
            </a:r>
            <a:r>
              <a:rPr lang="en-US" sz="2000" b="1" dirty="0"/>
              <a:t>can be easily expanded into the six HR activities listed above.)</a:t>
            </a:r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The national or country categories involved in international HRM activities:</a:t>
            </a:r>
          </a:p>
          <a:p>
            <a:pPr marL="0" indent="0" algn="just">
              <a:buNone/>
            </a:pPr>
            <a:r>
              <a:rPr lang="en-US" sz="2400" dirty="0" smtClean="0"/>
              <a:t>1-the </a:t>
            </a:r>
            <a:r>
              <a:rPr lang="en-US" sz="2400" dirty="0"/>
              <a:t>host-country where a subsidiary may be located;</a:t>
            </a:r>
          </a:p>
          <a:p>
            <a:pPr marL="0" indent="0" algn="just">
              <a:buNone/>
            </a:pPr>
            <a:r>
              <a:rPr lang="en-US" sz="2400" dirty="0" smtClean="0"/>
              <a:t> 2-the </a:t>
            </a:r>
            <a:r>
              <a:rPr lang="en-US" sz="2400" dirty="0"/>
              <a:t>parent-country where the firm is headquartered; and</a:t>
            </a:r>
          </a:p>
          <a:p>
            <a:pPr marL="0" indent="0" algn="just">
              <a:buNone/>
            </a:pPr>
            <a:r>
              <a:rPr lang="en-US" sz="2400" dirty="0" smtClean="0"/>
              <a:t>3-‘other</a:t>
            </a:r>
            <a:r>
              <a:rPr lang="en-US" sz="2400" dirty="0"/>
              <a:t>’ countries that may be the source of labor, finance and other inputs.</a:t>
            </a:r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The three categories of employees of an international firm:</a:t>
            </a:r>
          </a:p>
          <a:p>
            <a:pPr marL="0" indent="0" algn="just">
              <a:buNone/>
            </a:pPr>
            <a:r>
              <a:rPr lang="en-US" sz="2400" dirty="0" smtClean="0"/>
              <a:t>1- </a:t>
            </a:r>
            <a:r>
              <a:rPr lang="en-US" sz="2400" dirty="0"/>
              <a:t>host-country nationals (HCNs);</a:t>
            </a:r>
          </a:p>
          <a:p>
            <a:pPr marL="0" indent="0" algn="just">
              <a:buNone/>
            </a:pPr>
            <a:r>
              <a:rPr lang="en-US" sz="2400" dirty="0" smtClean="0"/>
              <a:t>2- </a:t>
            </a:r>
            <a:r>
              <a:rPr lang="en-US" sz="2400" dirty="0"/>
              <a:t>parent-country nationals (PCNs); and</a:t>
            </a:r>
          </a:p>
          <a:p>
            <a:pPr marL="0" indent="0" algn="just">
              <a:buNone/>
            </a:pPr>
            <a:r>
              <a:rPr lang="en-US" sz="2400" dirty="0" smtClean="0"/>
              <a:t>3- </a:t>
            </a:r>
            <a:r>
              <a:rPr lang="en-US" sz="2400" dirty="0"/>
              <a:t>third-country nationals (TCNs).</a:t>
            </a:r>
          </a:p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34525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807"/>
            <a:ext cx="8795320" cy="896913"/>
          </a:xfrm>
        </p:spPr>
        <p:txBody>
          <a:bodyPr/>
          <a:lstStyle/>
          <a:p>
            <a:r>
              <a:rPr lang="en-US" sz="4100" dirty="0" smtClean="0"/>
              <a:t>Morgan’s “3-D” definition of IHRM</a:t>
            </a:r>
            <a:endParaRPr lang="en-US" sz="4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42484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The HR activities of</a:t>
            </a:r>
            <a:br>
              <a:rPr lang="en-US" dirty="0" smtClean="0"/>
            </a:br>
            <a:r>
              <a:rPr lang="en-US" dirty="0" smtClean="0"/>
              <a:t>procurement, allocation &amp; utilization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The countries where IHRM occurs:</a:t>
            </a:r>
          </a:p>
          <a:p>
            <a:pPr marL="1027112" lvl="2" indent="-514350">
              <a:lnSpc>
                <a:spcPct val="90000"/>
              </a:lnSpc>
              <a:spcBef>
                <a:spcPts val="500"/>
              </a:spcBef>
              <a:buClr>
                <a:srgbClr val="265392"/>
              </a:buClr>
            </a:pPr>
            <a:r>
              <a:rPr lang="en-US" dirty="0" smtClean="0"/>
              <a:t>Host-country where subsidiary may be located</a:t>
            </a:r>
          </a:p>
          <a:p>
            <a:pPr marL="1027112" lvl="2" indent="-514350">
              <a:lnSpc>
                <a:spcPct val="90000"/>
              </a:lnSpc>
              <a:spcBef>
                <a:spcPts val="500"/>
              </a:spcBef>
              <a:buClr>
                <a:srgbClr val="265392"/>
              </a:buClr>
            </a:pPr>
            <a:r>
              <a:rPr lang="en-US" dirty="0" smtClean="0"/>
              <a:t>Parent-country where firm is headquartered</a:t>
            </a:r>
          </a:p>
          <a:p>
            <a:pPr marL="1027112" lvl="2" indent="-514350">
              <a:lnSpc>
                <a:spcPct val="90000"/>
              </a:lnSpc>
              <a:spcBef>
                <a:spcPts val="500"/>
              </a:spcBef>
              <a:buClr>
                <a:srgbClr val="265392"/>
              </a:buClr>
            </a:pPr>
            <a:r>
              <a:rPr lang="en-US" dirty="0" smtClean="0"/>
              <a:t>Other-countries that may be</a:t>
            </a:r>
            <a:br>
              <a:rPr lang="en-US" dirty="0" smtClean="0"/>
            </a:br>
            <a:r>
              <a:rPr lang="en-US" dirty="0" smtClean="0"/>
              <a:t>source of labor, finance &amp; other inputs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The employees of an international firm:</a:t>
            </a:r>
          </a:p>
          <a:p>
            <a:pPr marL="1027112" lvl="2" indent="-514350">
              <a:lnSpc>
                <a:spcPct val="90000"/>
              </a:lnSpc>
              <a:spcBef>
                <a:spcPts val="500"/>
              </a:spcBef>
              <a:buClr>
                <a:srgbClr val="265392"/>
              </a:buClr>
            </a:pPr>
            <a:r>
              <a:rPr lang="en-US" dirty="0" smtClean="0"/>
              <a:t>HCNs (host country nationals)</a:t>
            </a:r>
          </a:p>
          <a:p>
            <a:pPr marL="1027112" lvl="2" indent="-514350">
              <a:lnSpc>
                <a:spcPct val="90000"/>
              </a:lnSpc>
              <a:spcBef>
                <a:spcPts val="500"/>
              </a:spcBef>
              <a:buClr>
                <a:srgbClr val="265392"/>
              </a:buClr>
            </a:pPr>
            <a:r>
              <a:rPr lang="en-US" dirty="0" smtClean="0"/>
              <a:t>PCNs (parent    ..        ..      )</a:t>
            </a:r>
          </a:p>
          <a:p>
            <a:pPr marL="1027112" lvl="2" indent="-514350">
              <a:lnSpc>
                <a:spcPct val="90000"/>
              </a:lnSpc>
              <a:spcBef>
                <a:spcPts val="500"/>
              </a:spcBef>
              <a:buClr>
                <a:srgbClr val="265392"/>
              </a:buClr>
            </a:pPr>
            <a:r>
              <a:rPr lang="en-US" dirty="0" smtClean="0"/>
              <a:t>TCNs-Third Country Nationals (host  country nationals)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99592" y="5169901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In </a:t>
            </a:r>
            <a:r>
              <a:rPr lang="en-US" sz="1200" b="1" dirty="0"/>
              <a:t>an international firm, a TCN is a person whose nationality is different from that of the firm, and of the country in which the firm is operating: for example, a UK manager working for an Australian-based subsidiary of a Japanese company.</a:t>
            </a:r>
          </a:p>
        </p:txBody>
      </p:sp>
    </p:spTree>
    <p:extLst>
      <p:ext uri="{BB962C8B-B14F-4D97-AF65-F5344CB8AC3E}">
        <p14:creationId xmlns:p14="http://schemas.microsoft.com/office/powerpoint/2010/main" val="22218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9691</TotalTime>
  <Words>542</Words>
  <Application>Microsoft Office PowerPoint</Application>
  <PresentationFormat>On-screen Show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INTRODUCTION TO IHRM</vt:lpstr>
      <vt:lpstr>Objectives</vt:lpstr>
      <vt:lpstr>Defining international HRM</vt:lpstr>
      <vt:lpstr>Three broad approaches</vt:lpstr>
      <vt:lpstr>PowerPoint Presentation</vt:lpstr>
      <vt:lpstr>HRM activities</vt:lpstr>
      <vt:lpstr>PowerPoint Presentation</vt:lpstr>
      <vt:lpstr>PowerPoint Presentation</vt:lpstr>
      <vt:lpstr>Morgan’s “3-D” definition of IHRM</vt:lpstr>
      <vt:lpstr>Figure 1.2</vt:lpstr>
      <vt:lpstr>Stahl-Björkman-Morris def. of IHRM</vt:lpstr>
      <vt:lpstr>Domestic vs. international</vt:lpstr>
      <vt:lpstr>IHRM is more complex than domestic HRM</vt:lpstr>
      <vt:lpstr>IHRM has international HR activities</vt:lpstr>
      <vt:lpstr>International relocation involves:</vt:lpstr>
      <vt:lpstr>Variables that moderate the differences</vt:lpstr>
      <vt:lpstr>Four more moderators in addition to IHRM complexity</vt:lpstr>
      <vt:lpstr>Figure 1.3</vt:lpstr>
      <vt:lpstr>Industry type</vt:lpstr>
      <vt:lpstr>The MNE industry type continuum</vt:lpstr>
      <vt:lpstr>Laurent’s steps for true IHRM:</vt:lpstr>
      <vt:lpstr>Senior management attitudes</vt:lpstr>
      <vt:lpstr>What does senior mgmt. think?</vt:lpstr>
      <vt:lpstr>PowerPoint Presentation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KSU</cp:lastModifiedBy>
  <cp:revision>326</cp:revision>
  <dcterms:created xsi:type="dcterms:W3CDTF">2011-07-28T14:21:34Z</dcterms:created>
  <dcterms:modified xsi:type="dcterms:W3CDTF">2018-09-08T08:37:24Z</dcterms:modified>
</cp:coreProperties>
</file>