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257" r:id="rId5"/>
    <p:sldId id="268" r:id="rId6"/>
    <p:sldId id="269" r:id="rId7"/>
    <p:sldId id="270" r:id="rId8"/>
    <p:sldId id="271" r:id="rId9"/>
    <p:sldId id="259" r:id="rId10"/>
    <p:sldId id="272" r:id="rId11"/>
    <p:sldId id="275" r:id="rId12"/>
    <p:sldId id="273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D9B8-D501-4D2B-9033-8A351F6329BE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D4D6E-5E4B-457F-BDEC-F887B5D4B8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2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2E8F-4570-41A3-B8F7-879C9FDA76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2E8F-4570-41A3-B8F7-879C9FDA76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3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6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1450"/>
            <a:ext cx="34290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Applets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paint( Graphics g) 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301208"/>
          </a:xfrm>
        </p:spPr>
        <p:txBody>
          <a:bodyPr/>
          <a:lstStyle/>
          <a:p>
            <a:r>
              <a:rPr lang="en-US" sz="2400" dirty="0" smtClean="0"/>
              <a:t>To change the </a:t>
            </a:r>
            <a:r>
              <a:rPr lang="en-US" sz="2400" b="1" dirty="0" smtClean="0">
                <a:solidFill>
                  <a:schemeClr val="accent6"/>
                </a:solidFill>
              </a:rPr>
              <a:t>text  font  </a:t>
            </a:r>
          </a:p>
          <a:p>
            <a:pPr lvl="1"/>
            <a:r>
              <a:rPr lang="en-US" b="1" dirty="0" err="1" smtClean="0"/>
              <a:t>setFont</a:t>
            </a:r>
            <a:r>
              <a:rPr lang="en-US" dirty="0" smtClean="0"/>
              <a:t>(new Font(“font name”, ”font style”, </a:t>
            </a:r>
            <a:r>
              <a:rPr lang="en-US" dirty="0" err="1" smtClean="0"/>
              <a:t>font_size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chang</a:t>
            </a:r>
            <a:r>
              <a:rPr lang="en-US" dirty="0" smtClean="0"/>
              <a:t> the </a:t>
            </a:r>
            <a:r>
              <a:rPr lang="en-US" sz="2400" b="1" dirty="0" smtClean="0">
                <a:solidFill>
                  <a:schemeClr val="accent6"/>
                </a:solidFill>
              </a:rPr>
              <a:t>text color  </a:t>
            </a:r>
            <a:r>
              <a:rPr lang="en-US" b="1" dirty="0" err="1" smtClean="0"/>
              <a:t>setColor</a:t>
            </a:r>
            <a:r>
              <a:rPr lang="en-US" b="1" dirty="0" smtClean="0"/>
              <a:t>(</a:t>
            </a:r>
            <a:r>
              <a:rPr lang="en-US" b="1" dirty="0" err="1" smtClean="0"/>
              <a:t>Color.red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The available constant colors</a:t>
            </a:r>
          </a:p>
          <a:p>
            <a:pPr lvl="2"/>
            <a:r>
              <a:rPr lang="en-US" b="1" dirty="0" smtClean="0"/>
              <a:t>White, Black , blue, cyan, </a:t>
            </a:r>
            <a:r>
              <a:rPr lang="en-US" b="1" dirty="0" err="1" smtClean="0"/>
              <a:t>darkGray</a:t>
            </a:r>
            <a:r>
              <a:rPr lang="en-US" b="1" dirty="0" smtClean="0"/>
              <a:t> ,gray ,</a:t>
            </a:r>
            <a:r>
              <a:rPr lang="en-US" b="1" dirty="0" err="1" smtClean="0"/>
              <a:t>lightGray</a:t>
            </a:r>
            <a:r>
              <a:rPr lang="en-US" b="1" dirty="0" smtClean="0"/>
              <a:t> ,red, </a:t>
            </a:r>
            <a:r>
              <a:rPr lang="en-US" b="1" dirty="0" err="1" smtClean="0"/>
              <a:t>yellow,pink</a:t>
            </a:r>
            <a:r>
              <a:rPr lang="en-US" b="1" dirty="0" smtClean="0"/>
              <a:t>, orange, magenta ,green</a:t>
            </a:r>
          </a:p>
          <a:p>
            <a:pPr lvl="1"/>
            <a:endParaRPr lang="en-US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2492896"/>
          <a:ext cx="82089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2448272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Using JDK  guarantees the following fonts: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Font style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Serif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Font.PLAIN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Sanserif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Font.BOLD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Monospaced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Font.ITALIC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Dialog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DialogInput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556792"/>
            <a:ext cx="574908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7918" b="16992"/>
          <a:stretch>
            <a:fillRect/>
          </a:stretch>
        </p:blipFill>
        <p:spPr bwMode="auto">
          <a:xfrm>
            <a:off x="5076056" y="1556792"/>
            <a:ext cx="3762697" cy="26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JAVA application VS. applets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applications and Applets share some common programming features although they differ in some aspects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2492896"/>
          <a:ext cx="7848872" cy="298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GUI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Applets</a:t>
                      </a:r>
                      <a:endParaRPr lang="en-GB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Is derived from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class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Jframe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Is derived from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class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JApplet</a:t>
                      </a:r>
                      <a:endParaRPr lang="en-GB" dirty="0" smtClean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Have “</a:t>
                      </a:r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MAIN</a:t>
                      </a:r>
                      <a:r>
                        <a:rPr lang="en-US" dirty="0" smtClean="0"/>
                        <a:t>” 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 not have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main</a:t>
                      </a:r>
                      <a:r>
                        <a:rPr lang="en-US" baseline="0" dirty="0" smtClean="0"/>
                        <a:t> method instead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It have </a:t>
                      </a:r>
                      <a:r>
                        <a:rPr lang="en-US" b="1" baseline="0" dirty="0" smtClean="0"/>
                        <a:t>init(), start(), stop(), paint(..)</a:t>
                      </a:r>
                      <a:endParaRPr lang="en-GB" b="1" dirty="0" smtClean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Uses the class </a:t>
                      </a:r>
                      <a:r>
                        <a:rPr lang="en-US" b="1" dirty="0" smtClean="0"/>
                        <a:t>constructor</a:t>
                      </a:r>
                      <a:r>
                        <a:rPr lang="en-US" baseline="0" dirty="0" smtClean="0"/>
                        <a:t> to initialize the GUI component and data members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Uses the </a:t>
                      </a:r>
                      <a:r>
                        <a:rPr lang="en-US" b="1" dirty="0" smtClean="0"/>
                        <a:t>init() </a:t>
                      </a:r>
                      <a:r>
                        <a:rPr lang="en-US" dirty="0" smtClean="0"/>
                        <a:t>method </a:t>
                      </a:r>
                      <a:r>
                        <a:rPr lang="en-US" baseline="0" dirty="0" smtClean="0"/>
                        <a:t>to initialize the GUI component and data members</a:t>
                      </a:r>
                      <a:endParaRPr lang="en-GB" dirty="0" smtClean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Uses </a:t>
                      </a:r>
                      <a:r>
                        <a:rPr lang="en-US" b="1" dirty="0" err="1" smtClean="0"/>
                        <a:t>setSize</a:t>
                      </a:r>
                      <a:r>
                        <a:rPr lang="en-US" b="1" dirty="0" smtClean="0"/>
                        <a:t>(),</a:t>
                      </a:r>
                      <a:r>
                        <a:rPr lang="en-US" b="1" dirty="0" err="1" smtClean="0"/>
                        <a:t>setTitle</a:t>
                      </a:r>
                      <a:r>
                        <a:rPr lang="en-US" b="1" dirty="0" smtClean="0"/>
                        <a:t>(), </a:t>
                      </a:r>
                      <a:r>
                        <a:rPr lang="en-US" b="1" dirty="0" err="1" smtClean="0"/>
                        <a:t>setVisible</a:t>
                      </a:r>
                      <a:r>
                        <a:rPr lang="en-US" b="1" dirty="0" smtClean="0"/>
                        <a:t>() </a:t>
                      </a:r>
                      <a:r>
                        <a:rPr lang="en-US" b="1" dirty="0" err="1" smtClean="0"/>
                        <a:t>methode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don not use the because the HTML document do the job.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converting</a:t>
            </a:r>
            <a:r>
              <a:rPr lang="en-US" dirty="0" smtClean="0">
                <a:latin typeface="+mn-lt"/>
              </a:rPr>
              <a:t> JAVA application to applets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 the </a:t>
            </a:r>
            <a:r>
              <a:rPr lang="en-US" sz="2800" dirty="0" smtClean="0">
                <a:solidFill>
                  <a:srgbClr val="00B0F0"/>
                </a:solidFill>
              </a:rPr>
              <a:t>extends</a:t>
            </a:r>
            <a:r>
              <a:rPr lang="en-US" sz="2800" dirty="0" smtClean="0"/>
              <a:t> from </a:t>
            </a:r>
            <a:r>
              <a:rPr lang="en-US" sz="2800" dirty="0" err="1" smtClean="0"/>
              <a:t>JFrame</a:t>
            </a:r>
            <a:r>
              <a:rPr lang="en-US" sz="2800" dirty="0" smtClean="0"/>
              <a:t> to </a:t>
            </a:r>
            <a:r>
              <a:rPr lang="en-US" sz="2800" dirty="0" err="1" smtClean="0"/>
              <a:t>JApplets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Change the constructor to method init().</a:t>
            </a:r>
          </a:p>
          <a:p>
            <a:r>
              <a:rPr lang="en-US" sz="2800" dirty="0" smtClean="0"/>
              <a:t>Remove method calls like </a:t>
            </a:r>
            <a:r>
              <a:rPr lang="en-US" sz="2800" b="1" dirty="0" err="1" smtClean="0"/>
              <a:t>setSize</a:t>
            </a:r>
            <a:r>
              <a:rPr lang="en-US" sz="2800" b="1" dirty="0" smtClean="0"/>
              <a:t>(),</a:t>
            </a:r>
            <a:r>
              <a:rPr lang="en-US" sz="2800" b="1" dirty="0" err="1" smtClean="0"/>
              <a:t>setTitle</a:t>
            </a:r>
            <a:r>
              <a:rPr lang="en-US" sz="2800" b="1" dirty="0" smtClean="0"/>
              <a:t>(), </a:t>
            </a:r>
            <a:r>
              <a:rPr lang="en-US" sz="2800" b="1" dirty="0" err="1" smtClean="0"/>
              <a:t>setVisible</a:t>
            </a:r>
            <a:r>
              <a:rPr lang="en-US" sz="2800" b="1" dirty="0" smtClean="0"/>
              <a:t>() .</a:t>
            </a:r>
          </a:p>
          <a:p>
            <a:r>
              <a:rPr lang="en-US" sz="2800" b="1" dirty="0" smtClean="0"/>
              <a:t>Remove the method main</a:t>
            </a:r>
            <a:endParaRPr lang="en-US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application Example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3"/>
            <a:ext cx="7776864" cy="51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08104" cy="26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5148064" cy="187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12149"/>
          <a:stretch>
            <a:fillRect/>
          </a:stretch>
        </p:blipFill>
        <p:spPr bwMode="auto">
          <a:xfrm>
            <a:off x="1" y="4005064"/>
            <a:ext cx="6300192" cy="138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 b="12225"/>
          <a:stretch>
            <a:fillRect/>
          </a:stretch>
        </p:blipFill>
        <p:spPr bwMode="auto">
          <a:xfrm>
            <a:off x="0" y="5229199"/>
            <a:ext cx="5508104" cy="16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4347660" cy="294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16832"/>
            <a:ext cx="4427984" cy="29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applet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3"/>
            <a:ext cx="7776864" cy="51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628800"/>
            <a:ext cx="493974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348880"/>
            <a:ext cx="1800200" cy="46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43608" y="2924944"/>
            <a:ext cx="676875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08104" cy="26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5148064" cy="187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12149"/>
          <a:stretch>
            <a:fillRect/>
          </a:stretch>
        </p:blipFill>
        <p:spPr bwMode="auto">
          <a:xfrm>
            <a:off x="1" y="4005064"/>
            <a:ext cx="6300192" cy="138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 b="12225"/>
          <a:stretch>
            <a:fillRect/>
          </a:stretch>
        </p:blipFill>
        <p:spPr bwMode="auto">
          <a:xfrm>
            <a:off x="0" y="5229199"/>
            <a:ext cx="5508104" cy="16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525662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548680"/>
            <a:ext cx="5364088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5301208"/>
            <a:ext cx="5364088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15546" cy="381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08920"/>
            <a:ext cx="7031412" cy="332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term Applet refers to a little application .</a:t>
            </a:r>
          </a:p>
          <a:p>
            <a:endParaRPr lang="en-US" sz="2400" dirty="0" smtClean="0"/>
          </a:p>
          <a:p>
            <a:r>
              <a:rPr lang="en-US" sz="2400" dirty="0" smtClean="0"/>
              <a:t>In JAVA  the applet is a java program that is embedded within a HTML document and Executed by web browser.</a:t>
            </a:r>
          </a:p>
          <a:p>
            <a:endParaRPr lang="en-US" sz="2400" dirty="0" smtClean="0"/>
          </a:p>
          <a:p>
            <a:r>
              <a:rPr lang="en-US" sz="2400" dirty="0" smtClean="0"/>
              <a:t>Every applet is a </a:t>
            </a:r>
            <a:r>
              <a:rPr lang="en-US" sz="2400" dirty="0" smtClean="0">
                <a:solidFill>
                  <a:srgbClr val="00B0F0"/>
                </a:solidFill>
              </a:rPr>
              <a:t>subclass</a:t>
            </a:r>
            <a:r>
              <a:rPr lang="en-US" sz="2400" dirty="0" smtClean="0"/>
              <a:t> of </a:t>
            </a:r>
            <a:r>
              <a:rPr lang="en-US" sz="2400" dirty="0" err="1" smtClean="0"/>
              <a:t>java.applet.Applet</a:t>
            </a:r>
            <a:r>
              <a:rPr lang="en-US" sz="2400" dirty="0" smtClean="0"/>
              <a:t> ,So we should </a:t>
            </a:r>
            <a:r>
              <a:rPr lang="en-US" sz="2400" dirty="0" smtClean="0">
                <a:solidFill>
                  <a:srgbClr val="00B0F0"/>
                </a:solidFill>
              </a:rPr>
              <a:t>EXTEND</a:t>
            </a:r>
            <a:r>
              <a:rPr lang="en-US" sz="2400" dirty="0" smtClean="0"/>
              <a:t> the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JApplet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Class </a:t>
            </a:r>
            <a:r>
              <a:rPr lang="en-US" sz="2400" dirty="0" smtClean="0">
                <a:solidFill>
                  <a:schemeClr val="tx1"/>
                </a:solidFill>
              </a:rPr>
              <a:t>which is contained in </a:t>
            </a:r>
            <a:r>
              <a:rPr lang="en-US" sz="2400" dirty="0" err="1" smtClean="0">
                <a:solidFill>
                  <a:srgbClr val="00B0F0"/>
                </a:solidFill>
              </a:rPr>
              <a:t>javax.swing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/>
              <a:t>To use swing components, use </a:t>
            </a:r>
            <a:r>
              <a:rPr lang="en-US" sz="2400" dirty="0" err="1" smtClean="0">
                <a:solidFill>
                  <a:srgbClr val="00B0F0"/>
                </a:solidFill>
              </a:rPr>
              <a:t>javax.swing.JApplet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import </a:t>
            </a:r>
            <a:r>
              <a:rPr lang="en-GB" dirty="0" err="1" smtClean="0"/>
              <a:t>javax.swing</a:t>
            </a:r>
            <a:r>
              <a:rPr lang="en-GB" dirty="0" smtClean="0"/>
              <a:t>.*;</a:t>
            </a:r>
          </a:p>
          <a:p>
            <a:pPr>
              <a:buNone/>
            </a:pPr>
            <a:r>
              <a:rPr lang="en-GB" dirty="0" smtClean="0"/>
              <a:t>import java.awt.*;</a:t>
            </a:r>
          </a:p>
          <a:p>
            <a:pPr>
              <a:buNone/>
            </a:pPr>
            <a:r>
              <a:rPr lang="en-GB" dirty="0" smtClean="0"/>
              <a:t>import </a:t>
            </a:r>
            <a:r>
              <a:rPr lang="en-GB" dirty="0" err="1" smtClean="0"/>
              <a:t>java.awt.event</a:t>
            </a:r>
            <a:r>
              <a:rPr lang="en-GB" dirty="0" smtClean="0"/>
              <a:t>.*;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00B0F0"/>
                </a:solidFill>
              </a:rPr>
              <a:t>class</a:t>
            </a:r>
            <a:r>
              <a:rPr lang="en-GB" dirty="0" smtClean="0"/>
              <a:t> Test </a:t>
            </a:r>
            <a:r>
              <a:rPr lang="en-GB" dirty="0" smtClean="0">
                <a:solidFill>
                  <a:srgbClr val="00B0F0"/>
                </a:solidFill>
              </a:rPr>
              <a:t>extends</a:t>
            </a:r>
            <a:r>
              <a:rPr lang="en-GB" dirty="0" smtClean="0"/>
              <a:t> </a:t>
            </a:r>
            <a:r>
              <a:rPr lang="en-GB" dirty="0" err="1" smtClean="0"/>
              <a:t>JFrame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F0"/>
                </a:solidFill>
              </a:rPr>
              <a:t>implements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MouseListener</a:t>
            </a:r>
            <a:r>
              <a:rPr lang="en-GB" dirty="0" smtClean="0"/>
              <a:t> {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00B0F0"/>
                </a:solidFill>
              </a:rPr>
              <a:t>private</a:t>
            </a:r>
            <a:r>
              <a:rPr lang="en-GB" dirty="0" smtClean="0"/>
              <a:t> 	Container </a:t>
            </a:r>
            <a:r>
              <a:rPr lang="en-GB" dirty="0" err="1" smtClean="0"/>
              <a:t>contentPane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>
                <a:solidFill>
                  <a:srgbClr val="00B0F0"/>
                </a:solidFill>
              </a:rPr>
              <a:t>private</a:t>
            </a:r>
            <a:r>
              <a:rPr lang="en-GB" dirty="0" smtClean="0"/>
              <a:t> </a:t>
            </a:r>
            <a:r>
              <a:rPr lang="en-GB" dirty="0" err="1" smtClean="0"/>
              <a:t>JTextField</a:t>
            </a:r>
            <a:r>
              <a:rPr lang="en-GB" dirty="0" smtClean="0"/>
              <a:t> t1;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4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534400" cy="498802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public Test() {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setTitle</a:t>
            </a:r>
            <a:r>
              <a:rPr lang="en-GB" dirty="0" smtClean="0"/>
              <a:t>("Playing With The Mouse!");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setSize</a:t>
            </a:r>
            <a:r>
              <a:rPr lang="en-GB" dirty="0" smtClean="0"/>
              <a:t>(400, 200);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setResizable</a:t>
            </a:r>
            <a:r>
              <a:rPr lang="en-GB" dirty="0" smtClean="0"/>
              <a:t>(false);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setVisible</a:t>
            </a:r>
            <a:r>
              <a:rPr lang="en-GB" dirty="0" smtClean="0"/>
              <a:t>(true);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>
                <a:solidFill>
                  <a:srgbClr val="FF0000"/>
                </a:solidFill>
              </a:rPr>
              <a:t>addMouseListener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00B0F0"/>
                </a:solidFill>
              </a:rPr>
              <a:t>this</a:t>
            </a:r>
            <a:r>
              <a:rPr lang="en-GB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setDefaultCloseOperation</a:t>
            </a:r>
            <a:r>
              <a:rPr lang="en-GB" dirty="0" smtClean="0"/>
              <a:t>(EXIT_ON_CLOSE);</a:t>
            </a:r>
          </a:p>
          <a:p>
            <a:pPr>
              <a:buNone/>
            </a:pPr>
            <a:r>
              <a:rPr lang="en-GB" dirty="0" smtClean="0"/>
              <a:t>       	 </a:t>
            </a:r>
            <a:r>
              <a:rPr lang="en-GB" dirty="0" err="1" smtClean="0"/>
              <a:t>contentPane</a:t>
            </a:r>
            <a:r>
              <a:rPr lang="en-GB" dirty="0" smtClean="0"/>
              <a:t> = </a:t>
            </a:r>
            <a:r>
              <a:rPr lang="en-GB" dirty="0" err="1" smtClean="0"/>
              <a:t>getContentPane</a:t>
            </a:r>
            <a:r>
              <a:rPr lang="en-GB" dirty="0" smtClean="0"/>
              <a:t>();</a:t>
            </a:r>
          </a:p>
          <a:p>
            <a:pPr>
              <a:buNone/>
            </a:pPr>
            <a:r>
              <a:rPr lang="en-GB" dirty="0" smtClean="0"/>
              <a:t>       	 </a:t>
            </a:r>
            <a:r>
              <a:rPr lang="en-GB" dirty="0" err="1" smtClean="0"/>
              <a:t>contentPane.setLayout</a:t>
            </a:r>
            <a:r>
              <a:rPr lang="en-GB" dirty="0" smtClean="0"/>
              <a:t>(new </a:t>
            </a:r>
            <a:r>
              <a:rPr lang="en-GB" dirty="0" err="1" smtClean="0"/>
              <a:t>FlowLayout</a:t>
            </a:r>
            <a:r>
              <a:rPr lang="en-GB" dirty="0" smtClean="0"/>
              <a:t>());</a:t>
            </a:r>
          </a:p>
          <a:p>
            <a:pPr>
              <a:buNone/>
            </a:pPr>
            <a:r>
              <a:rPr lang="en-GB" dirty="0" smtClean="0"/>
              <a:t>       	    t1=new </a:t>
            </a:r>
            <a:r>
              <a:rPr lang="en-GB" dirty="0" err="1" smtClean="0"/>
              <a:t>JTextField</a:t>
            </a:r>
            <a:r>
              <a:rPr lang="en-GB" dirty="0" smtClean="0"/>
              <a:t> (20);</a:t>
            </a:r>
          </a:p>
          <a:p>
            <a:pPr>
              <a:buNone/>
            </a:pPr>
            <a:r>
              <a:rPr lang="en-GB" dirty="0" smtClean="0"/>
              <a:t>       	      </a:t>
            </a:r>
            <a:r>
              <a:rPr lang="en-GB" dirty="0" err="1" smtClean="0"/>
              <a:t>contentPane.add</a:t>
            </a:r>
            <a:r>
              <a:rPr lang="en-GB" dirty="0" smtClean="0"/>
              <a:t>(t1);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3007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public void </a:t>
            </a:r>
            <a:r>
              <a:rPr lang="en-GB" dirty="0" err="1" smtClean="0">
                <a:solidFill>
                  <a:srgbClr val="FF0000"/>
                </a:solidFill>
              </a:rPr>
              <a:t>mouseEntered</a:t>
            </a:r>
            <a:r>
              <a:rPr lang="en-GB" dirty="0" smtClean="0"/>
              <a:t>(</a:t>
            </a:r>
            <a:r>
              <a:rPr lang="en-GB" dirty="0" err="1" smtClean="0"/>
              <a:t>MouseEvent</a:t>
            </a:r>
            <a:r>
              <a:rPr lang="en-GB" dirty="0" smtClean="0"/>
              <a:t> me) {</a:t>
            </a:r>
          </a:p>
          <a:p>
            <a:pPr>
              <a:buNone/>
            </a:pPr>
            <a:r>
              <a:rPr lang="en-GB" dirty="0" smtClean="0"/>
              <a:t>        t1.setText("Mouse entered at: ("+ </a:t>
            </a:r>
            <a:r>
              <a:rPr lang="en-GB" dirty="0" err="1" smtClean="0"/>
              <a:t>me.getX</a:t>
            </a:r>
            <a:r>
              <a:rPr lang="en-GB" dirty="0" smtClean="0"/>
              <a:t>() + ", " + </a:t>
            </a:r>
            <a:r>
              <a:rPr lang="en-GB" dirty="0" err="1" smtClean="0"/>
              <a:t>me.getY</a:t>
            </a:r>
            <a:r>
              <a:rPr lang="en-GB" dirty="0" smtClean="0"/>
              <a:t>() + ")");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    public void </a:t>
            </a:r>
            <a:r>
              <a:rPr lang="en-GB" dirty="0" err="1" smtClean="0">
                <a:solidFill>
                  <a:srgbClr val="FF0000"/>
                </a:solidFill>
              </a:rPr>
              <a:t>mouseExited</a:t>
            </a:r>
            <a:r>
              <a:rPr lang="en-GB" dirty="0" smtClean="0"/>
              <a:t>(</a:t>
            </a:r>
            <a:r>
              <a:rPr lang="en-GB" dirty="0" err="1" smtClean="0"/>
              <a:t>MouseEvent</a:t>
            </a:r>
            <a:r>
              <a:rPr lang="en-GB" dirty="0" smtClean="0"/>
              <a:t> me) {</a:t>
            </a:r>
          </a:p>
          <a:p>
            <a:pPr>
              <a:buNone/>
            </a:pPr>
            <a:r>
              <a:rPr lang="en-GB" dirty="0" smtClean="0"/>
              <a:t>        t1.setText("Mouse exited at: ("</a:t>
            </a:r>
          </a:p>
          <a:p>
            <a:pPr>
              <a:buNone/>
            </a:pPr>
            <a:r>
              <a:rPr lang="en-GB" dirty="0" smtClean="0"/>
              <a:t>            + </a:t>
            </a:r>
            <a:r>
              <a:rPr lang="en-GB" dirty="0" err="1" smtClean="0"/>
              <a:t>me.getX</a:t>
            </a:r>
            <a:r>
              <a:rPr lang="en-GB" dirty="0" smtClean="0"/>
              <a:t>() + ", " + </a:t>
            </a:r>
            <a:r>
              <a:rPr lang="en-GB" dirty="0" err="1" smtClean="0"/>
              <a:t>me.getY</a:t>
            </a:r>
            <a:r>
              <a:rPr lang="en-GB" dirty="0" smtClean="0"/>
              <a:t>() + ")");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    public void </a:t>
            </a:r>
            <a:r>
              <a:rPr lang="en-GB" dirty="0" err="1" smtClean="0">
                <a:solidFill>
                  <a:srgbClr val="FF0000"/>
                </a:solidFill>
              </a:rPr>
              <a:t>mouseClicked</a:t>
            </a:r>
            <a:r>
              <a:rPr lang="en-GB" dirty="0" smtClean="0"/>
              <a:t>(</a:t>
            </a:r>
            <a:r>
              <a:rPr lang="en-GB" dirty="0" err="1" smtClean="0"/>
              <a:t>MouseEvent</a:t>
            </a:r>
            <a:r>
              <a:rPr lang="en-GB" dirty="0" smtClean="0"/>
              <a:t> me) {</a:t>
            </a:r>
          </a:p>
          <a:p>
            <a:pPr>
              <a:buNone/>
            </a:pPr>
            <a:r>
              <a:rPr lang="en-GB" dirty="0" smtClean="0"/>
              <a:t>        t1.setText("Mouse clicked at: ("</a:t>
            </a:r>
          </a:p>
          <a:p>
            <a:pPr>
              <a:buNone/>
            </a:pPr>
            <a:r>
              <a:rPr lang="en-GB" dirty="0" smtClean="0"/>
              <a:t>            + </a:t>
            </a:r>
            <a:r>
              <a:rPr lang="en-GB" dirty="0" err="1" smtClean="0"/>
              <a:t>me.getX</a:t>
            </a:r>
            <a:r>
              <a:rPr lang="en-GB" dirty="0" smtClean="0"/>
              <a:t>() + ", " + </a:t>
            </a:r>
            <a:r>
              <a:rPr lang="en-GB" dirty="0" err="1" smtClean="0"/>
              <a:t>me.getY</a:t>
            </a:r>
            <a:r>
              <a:rPr lang="en-GB" dirty="0" smtClean="0"/>
              <a:t>() + ")");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public void </a:t>
            </a:r>
            <a:r>
              <a:rPr lang="en-GB" dirty="0" err="1" smtClean="0">
                <a:solidFill>
                  <a:srgbClr val="FF0000"/>
                </a:solidFill>
              </a:rPr>
              <a:t>mousePressed</a:t>
            </a:r>
            <a:r>
              <a:rPr lang="en-GB" dirty="0" smtClean="0"/>
              <a:t>(</a:t>
            </a:r>
            <a:r>
              <a:rPr lang="en-GB" dirty="0" err="1" smtClean="0"/>
              <a:t>MouseEvent</a:t>
            </a:r>
            <a:r>
              <a:rPr lang="en-GB" dirty="0" smtClean="0"/>
              <a:t> me) {</a:t>
            </a:r>
          </a:p>
          <a:p>
            <a:pPr>
              <a:buNone/>
            </a:pPr>
            <a:r>
              <a:rPr lang="en-GB" dirty="0" smtClean="0"/>
              <a:t>        t1.setText("Mouse pressed at: ("</a:t>
            </a:r>
          </a:p>
          <a:p>
            <a:pPr>
              <a:buNone/>
            </a:pPr>
            <a:r>
              <a:rPr lang="en-GB" dirty="0" smtClean="0"/>
              <a:t>            + </a:t>
            </a:r>
            <a:r>
              <a:rPr lang="en-GB" dirty="0" err="1" smtClean="0"/>
              <a:t>me.getX</a:t>
            </a:r>
            <a:r>
              <a:rPr lang="en-GB" dirty="0" smtClean="0"/>
              <a:t>() + ", " + </a:t>
            </a:r>
            <a:r>
              <a:rPr lang="en-GB" dirty="0" err="1" smtClean="0"/>
              <a:t>me.getY</a:t>
            </a:r>
            <a:r>
              <a:rPr lang="en-GB" dirty="0" smtClean="0"/>
              <a:t>() + ")");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    public void </a:t>
            </a:r>
            <a:r>
              <a:rPr lang="en-GB" dirty="0" err="1" smtClean="0">
                <a:solidFill>
                  <a:srgbClr val="FF0000"/>
                </a:solidFill>
              </a:rPr>
              <a:t>mouseReleased</a:t>
            </a:r>
            <a:r>
              <a:rPr lang="en-GB" dirty="0" smtClean="0"/>
              <a:t>(</a:t>
            </a:r>
            <a:r>
              <a:rPr lang="en-GB" dirty="0" err="1" smtClean="0"/>
              <a:t>MouseEvent</a:t>
            </a:r>
            <a:r>
              <a:rPr lang="en-GB" dirty="0" smtClean="0"/>
              <a:t> me) {</a:t>
            </a:r>
          </a:p>
          <a:p>
            <a:pPr>
              <a:buNone/>
            </a:pPr>
            <a:r>
              <a:rPr lang="en-GB" dirty="0" smtClean="0"/>
              <a:t>         t1.setText("Mouse released at: ("</a:t>
            </a:r>
          </a:p>
          <a:p>
            <a:pPr>
              <a:buNone/>
            </a:pPr>
            <a:r>
              <a:rPr lang="en-GB" dirty="0" smtClean="0"/>
              <a:t>            + </a:t>
            </a:r>
            <a:r>
              <a:rPr lang="en-GB" dirty="0" err="1" smtClean="0"/>
              <a:t>me.getX</a:t>
            </a:r>
            <a:r>
              <a:rPr lang="en-GB" dirty="0" smtClean="0"/>
              <a:t>() + ", " + </a:t>
            </a:r>
            <a:r>
              <a:rPr lang="en-GB" dirty="0" err="1" smtClean="0"/>
              <a:t>me.getY</a:t>
            </a:r>
            <a:r>
              <a:rPr lang="en-GB" dirty="0" smtClean="0"/>
              <a:t>() + ")");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    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 {</a:t>
            </a:r>
          </a:p>
          <a:p>
            <a:pPr>
              <a:buNone/>
            </a:pPr>
            <a:r>
              <a:rPr lang="en-GB" dirty="0" smtClean="0"/>
              <a:t>        new Test();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} // End of Test class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9052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39243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76672"/>
            <a:ext cx="39433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284984"/>
            <a:ext cx="38957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78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java class file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that build the file  … the you will get tow files</a:t>
            </a:r>
          </a:p>
          <a:p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l="9168" t="7691" r="12902" b="19248"/>
          <a:stretch>
            <a:fillRect/>
          </a:stretch>
        </p:blipFill>
        <p:spPr bwMode="auto">
          <a:xfrm>
            <a:off x="6300192" y="5301208"/>
            <a:ext cx="24482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5184576" cy="291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use the previous code in to a regular  HTML document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2060848"/>
          <a:ext cx="7632848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302433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dirty="0" smtClean="0"/>
                        <a:t>&lt;HTML&gt;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&lt;HEAD&gt;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  &lt;TITLE&gt; Welcome Applets &lt;/TITLE&gt;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&lt;/HEAD&gt;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&lt;BODY&gt;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&lt;OBJECT code="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test.class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"  width="400" height="400" 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 &lt;/OBJECT&gt;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&lt;/BODY&gt;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&lt;/HTML&gt;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5904656" cy="607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058472" cy="484515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Java applets do not need a ‘main’ method. they can run in a web browser environment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The applet have</a:t>
            </a:r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Init()</a:t>
            </a:r>
            <a:endParaRPr lang="en-US" dirty="0" smtClean="0"/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Start()</a:t>
            </a:r>
            <a:endParaRPr lang="en-US" dirty="0" smtClean="0"/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Stop()</a:t>
            </a:r>
            <a:endParaRPr lang="en-US" dirty="0" smtClean="0"/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Paint( Graphics g)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init()</a:t>
            </a:r>
            <a:endParaRPr lang="en-GB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called by the browser  or applet viewer to inform this applet that it has been </a:t>
            </a:r>
            <a:r>
              <a:rPr lang="en-US" sz="2400" b="1" dirty="0" smtClean="0"/>
              <a:t>reloaded</a:t>
            </a:r>
            <a:r>
              <a:rPr lang="en-US" sz="2400" dirty="0" smtClean="0"/>
              <a:t> to the system</a:t>
            </a:r>
          </a:p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b="1" dirty="0" smtClean="0"/>
              <a:t>We use init() to:</a:t>
            </a:r>
          </a:p>
          <a:p>
            <a:pPr marL="822325" lvl="4" indent="-273050">
              <a:buSzPct val="85000"/>
              <a:buFont typeface="Wingdings" pitchFamily="2" charset="2"/>
              <a:buChar char="Ø"/>
            </a:pPr>
            <a:r>
              <a:rPr lang="en-US" sz="2400" dirty="0" smtClean="0"/>
              <a:t>Initialize variables</a:t>
            </a:r>
          </a:p>
          <a:p>
            <a:pPr marL="822325" lvl="4" indent="-273050">
              <a:buSzPct val="85000"/>
              <a:buFont typeface="Wingdings" pitchFamily="2" charset="2"/>
              <a:buChar char="Ø"/>
            </a:pPr>
            <a:r>
              <a:rPr lang="en-US" sz="2400" dirty="0" smtClean="0"/>
              <a:t>Get data from user</a:t>
            </a:r>
          </a:p>
          <a:p>
            <a:pPr marL="822325" lvl="4" indent="-273050">
              <a:buSzPct val="85000"/>
              <a:buFont typeface="Wingdings" pitchFamily="2" charset="2"/>
              <a:buChar char="Ø"/>
            </a:pPr>
            <a:r>
              <a:rPr lang="en-US" sz="2400" dirty="0" smtClean="0"/>
              <a:t>Place various GUI component.</a:t>
            </a:r>
          </a:p>
          <a:p>
            <a:pPr marL="273050" lvl="2" indent="-273050">
              <a:buSzPct val="85000"/>
              <a:buFont typeface="Wingdings 2" pitchFamily="18" charset="2"/>
              <a:buChar char=""/>
            </a:pPr>
            <a:endParaRPr lang="en-US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start() &amp; stop()</a:t>
            </a:r>
            <a:endParaRPr lang="en-GB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Start()  </a:t>
            </a:r>
            <a:r>
              <a:rPr lang="en-US" sz="2800" dirty="0" smtClean="0"/>
              <a:t>//called by the browser  or applet viewer  to inform this applet that it should  </a:t>
            </a:r>
            <a:r>
              <a:rPr lang="en-US" sz="2800" b="1" dirty="0" smtClean="0"/>
              <a:t>start</a:t>
            </a:r>
            <a:r>
              <a:rPr lang="en-US" sz="2800" dirty="0" smtClean="0"/>
              <a:t> its execution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Stop() </a:t>
            </a:r>
            <a:r>
              <a:rPr lang="en-US" sz="2800" dirty="0" smtClean="0"/>
              <a:t>//called by the browser  or applet viewer  to inform this applet that it should  </a:t>
            </a:r>
            <a:r>
              <a:rPr lang="en-US" sz="2800" b="1" dirty="0" smtClean="0"/>
              <a:t>stop</a:t>
            </a:r>
            <a:r>
              <a:rPr lang="en-US" sz="2800" dirty="0" smtClean="0"/>
              <a:t> its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paint( Graphics g) 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301208"/>
          </a:xfrm>
        </p:spPr>
        <p:txBody>
          <a:bodyPr/>
          <a:lstStyle/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 is used to create the output .</a:t>
            </a:r>
          </a:p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whenever you override this method the first java statement is</a:t>
            </a:r>
          </a:p>
          <a:p>
            <a:pPr marL="822325" lvl="4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super</a:t>
            </a:r>
            <a:r>
              <a:rPr lang="en-US" sz="2400" dirty="0" err="1" smtClean="0"/>
              <a:t>.paint</a:t>
            </a:r>
            <a:r>
              <a:rPr lang="en-US" sz="2400" dirty="0" smtClean="0"/>
              <a:t>(g);</a:t>
            </a:r>
          </a:p>
          <a:p>
            <a:pPr marL="822325" lvl="4" indent="-273050">
              <a:buSzPct val="85000"/>
              <a:buFont typeface="Wingdings 2" pitchFamily="18" charset="2"/>
              <a:buChar char=""/>
            </a:pPr>
            <a:endParaRPr lang="en-US" sz="2400" dirty="0" smtClean="0"/>
          </a:p>
          <a:p>
            <a:pPr marL="822325" lvl="4" indent="-273050">
              <a:buSzPct val="85000"/>
              <a:buNone/>
            </a:pPr>
            <a:endParaRPr lang="en-US" sz="2400" dirty="0" smtClean="0"/>
          </a:p>
          <a:p>
            <a:r>
              <a:rPr lang="en-US" sz="2400" dirty="0" smtClean="0"/>
              <a:t>To draw a string we use </a:t>
            </a:r>
            <a:r>
              <a:rPr lang="en-US" sz="2400" b="1" dirty="0" err="1" smtClean="0"/>
              <a:t>drawString</a:t>
            </a:r>
            <a:r>
              <a:rPr lang="en-US" sz="2400" dirty="0" smtClean="0"/>
              <a:t> method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Public abstract void </a:t>
            </a:r>
            <a:r>
              <a:rPr lang="en-US" sz="2400" dirty="0" smtClean="0"/>
              <a:t>drawstring(String </a:t>
            </a:r>
            <a:r>
              <a:rPr lang="en-US" sz="2400" dirty="0" err="1" smtClean="0"/>
              <a:t>str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B0F0"/>
                </a:solidFill>
              </a:rPr>
              <a:t>int</a:t>
            </a:r>
            <a:r>
              <a:rPr lang="en-US" sz="2400" dirty="0" smtClean="0"/>
              <a:t> x, </a:t>
            </a:r>
            <a:r>
              <a:rPr lang="en-US" sz="2400" dirty="0" err="1" smtClean="0">
                <a:solidFill>
                  <a:srgbClr val="00B0F0"/>
                </a:solidFill>
              </a:rPr>
              <a:t>int</a:t>
            </a:r>
            <a:r>
              <a:rPr lang="en-US" sz="2400" dirty="0" smtClean="0"/>
              <a:t> y)</a:t>
            </a:r>
            <a:endParaRPr lang="en-GB" sz="24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_yel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437039927A543A00F97AA22B90B52" ma:contentTypeVersion="0" ma:contentTypeDescription="Create a new document." ma:contentTypeScope="" ma:versionID="1f7d00f109cc7e0775e1d385045004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47A889-B950-41B6-BA8B-94C7156B92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4FC814-97AD-4D27-81D0-9AA9A1FA72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0F8F512-721A-4FD0-A594-E82F15797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Theme_yellow</Template>
  <TotalTime>332</TotalTime>
  <Words>742</Words>
  <Application>Microsoft Office PowerPoint</Application>
  <PresentationFormat>On-screen Show (4:3)</PresentationFormat>
  <Paragraphs>150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Theme_yellow</vt:lpstr>
      <vt:lpstr>Java Applets</vt:lpstr>
      <vt:lpstr>Applets</vt:lpstr>
      <vt:lpstr>Getting started…</vt:lpstr>
      <vt:lpstr>Getting started…</vt:lpstr>
      <vt:lpstr>PowerPoint Presentation</vt:lpstr>
      <vt:lpstr>Developing Applets</vt:lpstr>
      <vt:lpstr>init()</vt:lpstr>
      <vt:lpstr>start() &amp; stop()</vt:lpstr>
      <vt:lpstr>paint( Graphics g) </vt:lpstr>
      <vt:lpstr>paint( Graphics g) </vt:lpstr>
      <vt:lpstr>Example</vt:lpstr>
      <vt:lpstr>JAVA application VS. applets</vt:lpstr>
      <vt:lpstr> converting JAVA application to applets</vt:lpstr>
      <vt:lpstr>Simple application Example</vt:lpstr>
      <vt:lpstr>PowerPoint Presentation</vt:lpstr>
      <vt:lpstr>PowerPoint Presentation</vt:lpstr>
      <vt:lpstr>Convert to applet</vt:lpstr>
      <vt:lpstr>PowerPoint Presentation</vt:lpstr>
      <vt:lpstr>PowerPoint Presentation</vt:lpstr>
      <vt:lpstr>Mouse events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Applets</dc:title>
  <dc:creator>user</dc:creator>
  <cp:lastModifiedBy>maram</cp:lastModifiedBy>
  <cp:revision>29</cp:revision>
  <dcterms:created xsi:type="dcterms:W3CDTF">2012-12-10T02:51:36Z</dcterms:created>
  <dcterms:modified xsi:type="dcterms:W3CDTF">2018-09-17T08:44:38Z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0x010100D4F437039927A543A00F97AA22B90B52</vt:lpwstr>
  </property>
</Properties>
</file>