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4"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117" d="100"/>
          <a:sy n="117" d="100"/>
        </p:scale>
        <p:origin x="-1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4/6/2019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E8A4F-1190-4F04-BFF9-F5AAD8F53D25}"/>
              </a:ext>
            </a:extLst>
          </p:cNvPr>
          <p:cNvSpPr>
            <a:spLocks noGrp="1"/>
          </p:cNvSpPr>
          <p:nvPr>
            <p:ph type="ctrTitle"/>
          </p:nvPr>
        </p:nvSpPr>
        <p:spPr>
          <a:xfrm>
            <a:off x="2126779" y="2450988"/>
            <a:ext cx="5518066" cy="2268559"/>
          </a:xfrm>
        </p:spPr>
        <p:txBody>
          <a:bodyPr>
            <a:normAutofit/>
          </a:bodyPr>
          <a:lstStyle/>
          <a:p>
            <a:pPr algn="ctr"/>
            <a:r>
              <a:rPr lang="ar-SA" sz="2800" dirty="0"/>
              <a:t/>
            </a:r>
            <a:br>
              <a:rPr lang="ar-SA" sz="2800" dirty="0"/>
            </a:br>
            <a:r>
              <a:rPr lang="ar-SA" sz="2800" dirty="0"/>
              <a:t>لماذا ؟</a:t>
            </a:r>
            <a:endParaRPr lang="en-GB" sz="2800" dirty="0"/>
          </a:p>
        </p:txBody>
      </p:sp>
      <p:sp>
        <p:nvSpPr>
          <p:cNvPr id="3" name="Subtitle 2">
            <a:extLst>
              <a:ext uri="{FF2B5EF4-FFF2-40B4-BE49-F238E27FC236}">
                <a16:creationId xmlns:a16="http://schemas.microsoft.com/office/drawing/2014/main" xmlns="" id="{523CDE7C-0ADA-48E8-A3F6-77432408E139}"/>
              </a:ext>
            </a:extLst>
          </p:cNvPr>
          <p:cNvSpPr>
            <a:spLocks noGrp="1"/>
          </p:cNvSpPr>
          <p:nvPr>
            <p:ph type="subTitle" idx="1"/>
          </p:nvPr>
        </p:nvSpPr>
        <p:spPr>
          <a:xfrm>
            <a:off x="2342904" y="0"/>
            <a:ext cx="5357600" cy="1160443"/>
          </a:xfrm>
        </p:spPr>
        <p:txBody>
          <a:bodyPr/>
          <a:lstStyle/>
          <a:p>
            <a:pPr algn="ctr"/>
            <a:r>
              <a:rPr lang="ar-SA" dirty="0"/>
              <a:t>الأخلاقيات والحوكمة – 1 </a:t>
            </a:r>
            <a:endParaRPr lang="en-GB" dirty="0"/>
          </a:p>
        </p:txBody>
      </p:sp>
    </p:spTree>
    <p:extLst>
      <p:ext uri="{BB962C8B-B14F-4D97-AF65-F5344CB8AC3E}">
        <p14:creationId xmlns:p14="http://schemas.microsoft.com/office/powerpoint/2010/main" val="17780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2714D-D82E-4529-BE9B-3E1071212972}"/>
              </a:ext>
            </a:extLst>
          </p:cNvPr>
          <p:cNvSpPr>
            <a:spLocks noGrp="1"/>
          </p:cNvSpPr>
          <p:nvPr>
            <p:ph type="title"/>
          </p:nvPr>
        </p:nvSpPr>
        <p:spPr>
          <a:xfrm>
            <a:off x="3373808" y="167976"/>
            <a:ext cx="7958331" cy="1077229"/>
          </a:xfrm>
        </p:spPr>
        <p:txBody>
          <a:bodyPr>
            <a:normAutofit/>
          </a:bodyPr>
          <a:lstStyle/>
          <a:p>
            <a:r>
              <a:rPr lang="ar-SA" sz="2000" dirty="0"/>
              <a:t>الأخلاقيات والحوكمة – 2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4502145B-E506-4A35-B76B-405EEB55519F}"/>
              </a:ext>
            </a:extLst>
          </p:cNvPr>
          <p:cNvSpPr>
            <a:spLocks noGrp="1"/>
          </p:cNvSpPr>
          <p:nvPr>
            <p:ph idx="1"/>
          </p:nvPr>
        </p:nvSpPr>
        <p:spPr>
          <a:xfrm>
            <a:off x="2116834" y="1427816"/>
            <a:ext cx="8140349" cy="5430184"/>
          </a:xfrm>
        </p:spPr>
        <p:txBody>
          <a:bodyPr/>
          <a:lstStyle/>
          <a:p>
            <a:pPr algn="r" rtl="1"/>
            <a:r>
              <a:rPr lang="ar-SA" dirty="0"/>
              <a:t>تعريف أخلاقيات الإدارة</a:t>
            </a:r>
          </a:p>
          <a:p>
            <a:pPr lvl="1" algn="r" rtl="1"/>
            <a:r>
              <a:rPr lang="ar-SA" dirty="0"/>
              <a:t>تعريف داركر والموضوعية (العلم الذي يعالج الاختيارات العقلانية على أساس القيم بين الوسائل المؤدية للاهداف)</a:t>
            </a:r>
          </a:p>
          <a:p>
            <a:pPr marL="6160" indent="0" algn="r" rtl="1">
              <a:buNone/>
            </a:pPr>
            <a:endParaRPr lang="ar-SA" dirty="0"/>
          </a:p>
          <a:p>
            <a:pPr marL="6160" indent="0" algn="r" rtl="1">
              <a:buNone/>
            </a:pPr>
            <a:endParaRPr lang="ar-SA" dirty="0"/>
          </a:p>
          <a:p>
            <a:pPr marL="6160" indent="0" algn="r" rtl="1">
              <a:buNone/>
            </a:pPr>
            <a:endParaRPr lang="ar-SA" dirty="0"/>
          </a:p>
          <a:p>
            <a:pPr marL="6160" indent="0" algn="r" rtl="1">
              <a:buNone/>
            </a:pPr>
            <a:endParaRPr lang="ar-SA" dirty="0"/>
          </a:p>
          <a:p>
            <a:pPr marL="6160" indent="0" algn="r" rtl="1">
              <a:buNone/>
            </a:pPr>
            <a:endParaRPr lang="ar-SA" dirty="0"/>
          </a:p>
        </p:txBody>
      </p:sp>
      <p:pic>
        <p:nvPicPr>
          <p:cNvPr id="5" name="Picture 4">
            <a:extLst>
              <a:ext uri="{FF2B5EF4-FFF2-40B4-BE49-F238E27FC236}">
                <a16:creationId xmlns:a16="http://schemas.microsoft.com/office/drawing/2014/main" xmlns="" id="{2353B58C-0361-4D83-9230-DBB9619D3D38}"/>
              </a:ext>
            </a:extLst>
          </p:cNvPr>
          <p:cNvPicPr>
            <a:picLocks noChangeAspect="1"/>
          </p:cNvPicPr>
          <p:nvPr/>
        </p:nvPicPr>
        <p:blipFill>
          <a:blip r:embed="rId2"/>
          <a:stretch>
            <a:fillRect/>
          </a:stretch>
        </p:blipFill>
        <p:spPr>
          <a:xfrm>
            <a:off x="3547607" y="3779351"/>
            <a:ext cx="4969565" cy="1650833"/>
          </a:xfrm>
          <a:prstGeom prst="rect">
            <a:avLst/>
          </a:prstGeom>
        </p:spPr>
      </p:pic>
    </p:spTree>
    <p:extLst>
      <p:ext uri="{BB962C8B-B14F-4D97-AF65-F5344CB8AC3E}">
        <p14:creationId xmlns:p14="http://schemas.microsoft.com/office/powerpoint/2010/main" val="36989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B197F-CB1F-4FBA-AFE5-C56059FE8499}"/>
              </a:ext>
            </a:extLst>
          </p:cNvPr>
          <p:cNvSpPr>
            <a:spLocks noGrp="1"/>
          </p:cNvSpPr>
          <p:nvPr>
            <p:ph type="title"/>
          </p:nvPr>
        </p:nvSpPr>
        <p:spPr>
          <a:xfrm>
            <a:off x="3383084" y="116292"/>
            <a:ext cx="7958331" cy="1077229"/>
          </a:xfrm>
        </p:spPr>
        <p:txBody>
          <a:bodyPr>
            <a:normAutofit/>
          </a:bodyPr>
          <a:lstStyle/>
          <a:p>
            <a:r>
              <a:rPr lang="ar-SA" sz="2000" dirty="0"/>
              <a:t>الأخلاقيات والحوكمة – 2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8683F899-7DAA-45AF-9964-1E96FD1BC656}"/>
              </a:ext>
            </a:extLst>
          </p:cNvPr>
          <p:cNvSpPr>
            <a:spLocks noGrp="1"/>
          </p:cNvSpPr>
          <p:nvPr>
            <p:ph idx="1"/>
          </p:nvPr>
        </p:nvSpPr>
        <p:spPr>
          <a:xfrm>
            <a:off x="1137036" y="1264257"/>
            <a:ext cx="9891423" cy="4785687"/>
          </a:xfrm>
        </p:spPr>
        <p:txBody>
          <a:bodyPr/>
          <a:lstStyle/>
          <a:p>
            <a:pPr algn="r" rtl="1"/>
            <a:r>
              <a:rPr lang="ar-SA" dirty="0"/>
              <a:t>المشكلات الأساسية في أخلاقيات الإدارة:</a:t>
            </a:r>
          </a:p>
          <a:p>
            <a:pPr lvl="1" algn="r" rtl="1"/>
            <a:r>
              <a:rPr lang="ar-SA" dirty="0"/>
              <a:t>تداخل المفاهيم</a:t>
            </a:r>
            <a:r>
              <a:rPr lang="en-GB" dirty="0"/>
              <a:t>:</a:t>
            </a:r>
            <a:r>
              <a:rPr lang="ar-SA" dirty="0"/>
              <a:t> </a:t>
            </a:r>
            <a:r>
              <a:rPr lang="en-GB" dirty="0"/>
              <a:t> </a:t>
            </a:r>
            <a:r>
              <a:rPr lang="ar-SA" dirty="0"/>
              <a:t>أخلاقيات الأعمال (</a:t>
            </a:r>
            <a:r>
              <a:rPr lang="en-GB" dirty="0"/>
              <a:t>Business Ethics</a:t>
            </a:r>
            <a:r>
              <a:rPr lang="ar-SA" dirty="0"/>
              <a:t>  – آداب المهنة (</a:t>
            </a:r>
            <a:r>
              <a:rPr lang="en-GB" dirty="0"/>
              <a:t>(Profession Morality</a:t>
            </a:r>
          </a:p>
          <a:p>
            <a:pPr lvl="1" algn="r" rtl="1"/>
            <a:r>
              <a:rPr lang="ar-SA" dirty="0"/>
              <a:t>التفاون بين أخلاقيات الإدارة والسلوك الإداري</a:t>
            </a:r>
          </a:p>
          <a:p>
            <a:pPr lvl="1" algn="r" rtl="1"/>
            <a:r>
              <a:rPr lang="ar-SA" dirty="0"/>
              <a:t>صعوبة العلاقسة بين أخلاقيات الإدراة والكفاءة الإدارية</a:t>
            </a:r>
          </a:p>
          <a:p>
            <a:pPr lvl="1" algn="r" rtl="1"/>
            <a:r>
              <a:rPr lang="ar-SA" dirty="0"/>
              <a:t>الصراع الأخلاقي (</a:t>
            </a:r>
            <a:r>
              <a:rPr lang="en-GB" dirty="0"/>
              <a:t>The Ethical Conflict</a:t>
            </a:r>
            <a:r>
              <a:rPr lang="ar-SA" dirty="0"/>
              <a:t>)</a:t>
            </a:r>
          </a:p>
          <a:p>
            <a:pPr lvl="1" algn="r" rtl="1"/>
            <a:r>
              <a:rPr lang="ar-SA" dirty="0"/>
              <a:t>المنطقة الرمادية</a:t>
            </a:r>
          </a:p>
          <a:p>
            <a:pPr lvl="1" algn="r" rtl="1"/>
            <a:r>
              <a:rPr lang="ar-SA" dirty="0"/>
              <a:t>الحس الأخلاقي للمدراء</a:t>
            </a:r>
          </a:p>
          <a:p>
            <a:pPr lvl="1" algn="r" rtl="1"/>
            <a:r>
              <a:rPr lang="ar-SA" dirty="0"/>
              <a:t>الإختلافات الثقافية</a:t>
            </a:r>
          </a:p>
          <a:p>
            <a:pPr lvl="1" algn="r" rtl="1"/>
            <a:endParaRPr lang="ar-SA" dirty="0"/>
          </a:p>
          <a:p>
            <a:pPr lvl="1" algn="r" rtl="1"/>
            <a:endParaRPr lang="ar-SA" dirty="0"/>
          </a:p>
        </p:txBody>
      </p:sp>
    </p:spTree>
    <p:extLst>
      <p:ext uri="{BB962C8B-B14F-4D97-AF65-F5344CB8AC3E}">
        <p14:creationId xmlns:p14="http://schemas.microsoft.com/office/powerpoint/2010/main" val="256783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89340-EB37-46AA-919B-3868EE223073}"/>
              </a:ext>
            </a:extLst>
          </p:cNvPr>
          <p:cNvSpPr>
            <a:spLocks noGrp="1"/>
          </p:cNvSpPr>
          <p:nvPr>
            <p:ph type="title"/>
          </p:nvPr>
        </p:nvSpPr>
        <p:spPr>
          <a:xfrm>
            <a:off x="3343328" y="84849"/>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A444D638-8916-4401-B743-9BECE8662107}"/>
              </a:ext>
            </a:extLst>
          </p:cNvPr>
          <p:cNvSpPr>
            <a:spLocks noGrp="1"/>
          </p:cNvSpPr>
          <p:nvPr>
            <p:ph idx="1"/>
          </p:nvPr>
        </p:nvSpPr>
        <p:spPr/>
        <p:txBody>
          <a:bodyPr/>
          <a:lstStyle/>
          <a:p>
            <a:pPr algn="r" rtl="1"/>
            <a:r>
              <a:rPr lang="ar-SA" dirty="0"/>
              <a:t>أنماط المدراء :</a:t>
            </a:r>
          </a:p>
          <a:p>
            <a:pPr lvl="1" algn="r" rtl="1"/>
            <a:r>
              <a:rPr lang="ar-SA" dirty="0"/>
              <a:t>المدير المحلي (</a:t>
            </a:r>
            <a:r>
              <a:rPr lang="en-GB" dirty="0"/>
              <a:t>Local Manager</a:t>
            </a:r>
            <a:r>
              <a:rPr lang="ar-SA" dirty="0"/>
              <a:t>)</a:t>
            </a:r>
            <a:endParaRPr lang="en-GB" dirty="0"/>
          </a:p>
          <a:p>
            <a:pPr lvl="1" algn="r" rtl="1"/>
            <a:r>
              <a:rPr lang="ar-SA" dirty="0"/>
              <a:t>المدير العالمي (</a:t>
            </a:r>
            <a:r>
              <a:rPr lang="en-GB" dirty="0"/>
              <a:t>Global Manager</a:t>
            </a:r>
            <a:r>
              <a:rPr lang="ar-SA" dirty="0"/>
              <a:t>)</a:t>
            </a:r>
          </a:p>
          <a:p>
            <a:pPr lvl="1" algn="r" rtl="1"/>
            <a:r>
              <a:rPr lang="ar-SA" dirty="0"/>
              <a:t>المدير المحلي – العالمي (</a:t>
            </a:r>
            <a:r>
              <a:rPr lang="en-GB" dirty="0"/>
              <a:t>Local – Global Manager</a:t>
            </a:r>
            <a:r>
              <a:rPr lang="ar-SA" dirty="0"/>
              <a:t>)</a:t>
            </a:r>
          </a:p>
          <a:p>
            <a:pPr lvl="1" algn="r" rtl="1"/>
            <a:endParaRPr lang="ar-SA" dirty="0"/>
          </a:p>
          <a:p>
            <a:pPr marL="457010" lvl="1" indent="0" algn="r" rtl="1">
              <a:buNone/>
            </a:pPr>
            <a:endParaRPr lang="ar-SA" dirty="0"/>
          </a:p>
          <a:p>
            <a:pPr lvl="1" algn="r" rtl="1"/>
            <a:endParaRPr lang="en-GB" dirty="0"/>
          </a:p>
        </p:txBody>
      </p:sp>
    </p:spTree>
    <p:extLst>
      <p:ext uri="{BB962C8B-B14F-4D97-AF65-F5344CB8AC3E}">
        <p14:creationId xmlns:p14="http://schemas.microsoft.com/office/powerpoint/2010/main" val="170082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9629D-B1F2-4903-BE8E-60863C48FB2F}"/>
              </a:ext>
            </a:extLst>
          </p:cNvPr>
          <p:cNvSpPr>
            <a:spLocks noGrp="1"/>
          </p:cNvSpPr>
          <p:nvPr>
            <p:ph type="title"/>
          </p:nvPr>
        </p:nvSpPr>
        <p:spPr>
          <a:xfrm>
            <a:off x="3343328" y="93162"/>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B61ECE25-1531-4540-B9AA-EEC005E379C4}"/>
              </a:ext>
            </a:extLst>
          </p:cNvPr>
          <p:cNvSpPr>
            <a:spLocks noGrp="1"/>
          </p:cNvSpPr>
          <p:nvPr>
            <p:ph idx="1"/>
          </p:nvPr>
        </p:nvSpPr>
        <p:spPr>
          <a:xfrm>
            <a:off x="1233377" y="1170390"/>
            <a:ext cx="9686260" cy="4879553"/>
          </a:xfrm>
        </p:spPr>
        <p:txBody>
          <a:bodyPr/>
          <a:lstStyle/>
          <a:p>
            <a:pPr marL="6160" indent="0" algn="ctr" rtl="1">
              <a:buNone/>
            </a:pPr>
            <a:r>
              <a:rPr lang="ar-SA" dirty="0">
                <a:solidFill>
                  <a:srgbClr val="FF0000"/>
                </a:solidFill>
              </a:rPr>
              <a:t>أخلاقيات الادارة – النظريات والمداخل </a:t>
            </a:r>
          </a:p>
          <a:p>
            <a:pPr algn="r" rtl="1"/>
            <a:r>
              <a:rPr lang="ar-SA" dirty="0"/>
              <a:t>المدخل الديني والفلسفي:</a:t>
            </a:r>
          </a:p>
          <a:p>
            <a:pPr lvl="1" algn="r" rtl="1"/>
            <a:r>
              <a:rPr lang="ar-SA" dirty="0"/>
              <a:t>الأخلاق الوصفية (</a:t>
            </a:r>
            <a:r>
              <a:rPr lang="en-GB" dirty="0"/>
              <a:t>Descriptive Ethics</a:t>
            </a:r>
            <a:r>
              <a:rPr lang="ar-SA" dirty="0"/>
              <a:t>)</a:t>
            </a:r>
          </a:p>
          <a:p>
            <a:pPr lvl="1" algn="r" rtl="1"/>
            <a:r>
              <a:rPr lang="ar-SA" dirty="0"/>
              <a:t>الأخلاق المعيارية (</a:t>
            </a:r>
            <a:r>
              <a:rPr lang="en-GB" dirty="0"/>
              <a:t>Normative Ethics</a:t>
            </a:r>
            <a:r>
              <a:rPr lang="ar-SA" dirty="0"/>
              <a:t>)</a:t>
            </a:r>
            <a:endParaRPr lang="en-GB" dirty="0"/>
          </a:p>
          <a:p>
            <a:pPr lvl="1" algn="r" rtl="1"/>
            <a:endParaRPr lang="en-GB" dirty="0"/>
          </a:p>
          <a:p>
            <a:pPr lvl="1" algn="r" rtl="1"/>
            <a:endParaRPr lang="ar-SA" dirty="0"/>
          </a:p>
          <a:p>
            <a:pPr marL="457010" lvl="1" indent="0" algn="r" rtl="1">
              <a:buNone/>
            </a:pPr>
            <a:endParaRPr lang="ar-SA" dirty="0">
              <a:solidFill>
                <a:schemeClr val="bg1"/>
              </a:solidFill>
            </a:endParaRPr>
          </a:p>
          <a:p>
            <a:pPr algn="r" rtl="1"/>
            <a:endParaRPr lang="en-GB" dirty="0"/>
          </a:p>
        </p:txBody>
      </p:sp>
      <p:pic>
        <p:nvPicPr>
          <p:cNvPr id="5" name="Picture 4" descr="A screenshot of a cell phone&#10;&#10;Description automatically generated">
            <a:extLst>
              <a:ext uri="{FF2B5EF4-FFF2-40B4-BE49-F238E27FC236}">
                <a16:creationId xmlns:a16="http://schemas.microsoft.com/office/drawing/2014/main" xmlns="" id="{B36368CD-72D9-464A-B061-34D76A709A35}"/>
              </a:ext>
            </a:extLst>
          </p:cNvPr>
          <p:cNvPicPr>
            <a:picLocks noChangeAspect="1"/>
          </p:cNvPicPr>
          <p:nvPr/>
        </p:nvPicPr>
        <p:blipFill>
          <a:blip r:embed="rId2"/>
          <a:stretch>
            <a:fillRect/>
          </a:stretch>
        </p:blipFill>
        <p:spPr>
          <a:xfrm>
            <a:off x="3682876" y="3801166"/>
            <a:ext cx="4826248" cy="2756042"/>
          </a:xfrm>
          <a:prstGeom prst="rect">
            <a:avLst/>
          </a:prstGeom>
        </p:spPr>
      </p:pic>
    </p:spTree>
    <p:extLst>
      <p:ext uri="{BB962C8B-B14F-4D97-AF65-F5344CB8AC3E}">
        <p14:creationId xmlns:p14="http://schemas.microsoft.com/office/powerpoint/2010/main" val="308072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1F33A-416B-48C8-9DE6-ED79FFC62EC3}"/>
              </a:ext>
            </a:extLst>
          </p:cNvPr>
          <p:cNvSpPr>
            <a:spLocks noGrp="1"/>
          </p:cNvSpPr>
          <p:nvPr>
            <p:ph type="title"/>
          </p:nvPr>
        </p:nvSpPr>
        <p:spPr>
          <a:xfrm>
            <a:off x="3351641" y="93161"/>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pic>
        <p:nvPicPr>
          <p:cNvPr id="5" name="Content Placeholder 4" descr="A screenshot of a cell phone&#10;&#10;Description automatically generated">
            <a:extLst>
              <a:ext uri="{FF2B5EF4-FFF2-40B4-BE49-F238E27FC236}">
                <a16:creationId xmlns:a16="http://schemas.microsoft.com/office/drawing/2014/main" xmlns="" id="{DBFC144D-CC38-4A5F-91F4-597EE8FE8848}"/>
              </a:ext>
            </a:extLst>
          </p:cNvPr>
          <p:cNvPicPr>
            <a:picLocks noGrp="1" noChangeAspect="1"/>
          </p:cNvPicPr>
          <p:nvPr>
            <p:ph idx="1"/>
          </p:nvPr>
        </p:nvPicPr>
        <p:blipFill>
          <a:blip r:embed="rId2"/>
          <a:stretch>
            <a:fillRect/>
          </a:stretch>
        </p:blipFill>
        <p:spPr>
          <a:xfrm>
            <a:off x="4064924" y="2942706"/>
            <a:ext cx="4692627" cy="2128058"/>
          </a:xfrm>
        </p:spPr>
      </p:pic>
    </p:spTree>
    <p:extLst>
      <p:ext uri="{BB962C8B-B14F-4D97-AF65-F5344CB8AC3E}">
        <p14:creationId xmlns:p14="http://schemas.microsoft.com/office/powerpoint/2010/main" val="254007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569FF-DC11-4EE3-8701-59F6EFD56A92}"/>
              </a:ext>
            </a:extLst>
          </p:cNvPr>
          <p:cNvSpPr>
            <a:spLocks noGrp="1"/>
          </p:cNvSpPr>
          <p:nvPr>
            <p:ph type="title"/>
          </p:nvPr>
        </p:nvSpPr>
        <p:spPr>
          <a:xfrm>
            <a:off x="3318390" y="76536"/>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4B949182-4CB2-49EF-942A-B318EECB45B5}"/>
              </a:ext>
            </a:extLst>
          </p:cNvPr>
          <p:cNvSpPr>
            <a:spLocks noGrp="1"/>
          </p:cNvSpPr>
          <p:nvPr>
            <p:ph idx="1"/>
          </p:nvPr>
        </p:nvSpPr>
        <p:spPr>
          <a:xfrm>
            <a:off x="2197730" y="2068742"/>
            <a:ext cx="7796540" cy="3997828"/>
          </a:xfrm>
        </p:spPr>
        <p:txBody>
          <a:bodyPr/>
          <a:lstStyle/>
          <a:p>
            <a:pPr marL="6160" indent="0" algn="ctr" rtl="1">
              <a:buNone/>
            </a:pPr>
            <a:r>
              <a:rPr lang="ar-SA" dirty="0">
                <a:solidFill>
                  <a:srgbClr val="FF0000"/>
                </a:solidFill>
              </a:rPr>
              <a:t>النظريات الأخلاقية</a:t>
            </a:r>
          </a:p>
          <a:p>
            <a:pPr algn="r" rtl="1"/>
            <a:r>
              <a:rPr lang="ar-SA" dirty="0"/>
              <a:t>تصنيف فولمير:</a:t>
            </a:r>
          </a:p>
          <a:p>
            <a:pPr lvl="1" algn="r" rtl="1"/>
            <a:r>
              <a:rPr lang="ar-SA" dirty="0"/>
              <a:t>النظرية التجريبية (</a:t>
            </a:r>
            <a:r>
              <a:rPr lang="en-GB" dirty="0"/>
              <a:t>Empirical Theory</a:t>
            </a:r>
            <a:r>
              <a:rPr lang="ar-SA" dirty="0"/>
              <a:t>)</a:t>
            </a:r>
          </a:p>
          <a:p>
            <a:pPr lvl="1" algn="r" rtl="1"/>
            <a:r>
              <a:rPr lang="ar-SA" dirty="0"/>
              <a:t>النظرية العقلانية (</a:t>
            </a:r>
            <a:r>
              <a:rPr lang="en-GB" dirty="0"/>
              <a:t>Rational Theory</a:t>
            </a:r>
            <a:r>
              <a:rPr lang="ar-SA" dirty="0"/>
              <a:t>)</a:t>
            </a:r>
          </a:p>
          <a:p>
            <a:pPr lvl="1" algn="r" rtl="1"/>
            <a:r>
              <a:rPr lang="ar-SA" dirty="0"/>
              <a:t>نظرية الحدس (</a:t>
            </a:r>
            <a:r>
              <a:rPr lang="en-GB" dirty="0"/>
              <a:t>Intuitive Theory</a:t>
            </a:r>
            <a:r>
              <a:rPr lang="ar-SA" dirty="0"/>
              <a:t>)</a:t>
            </a:r>
          </a:p>
          <a:p>
            <a:pPr lvl="1" algn="r" rtl="1"/>
            <a:r>
              <a:rPr lang="ar-SA" dirty="0"/>
              <a:t>نظرية الوحي (</a:t>
            </a:r>
            <a:r>
              <a:rPr lang="en-GB" dirty="0"/>
              <a:t>Revelation Theory</a:t>
            </a:r>
            <a:r>
              <a:rPr lang="ar-SA" dirty="0"/>
              <a:t>)</a:t>
            </a:r>
          </a:p>
          <a:p>
            <a:pPr algn="r" rtl="1"/>
            <a:endParaRPr lang="en-GB" dirty="0"/>
          </a:p>
        </p:txBody>
      </p:sp>
    </p:spTree>
    <p:extLst>
      <p:ext uri="{BB962C8B-B14F-4D97-AF65-F5344CB8AC3E}">
        <p14:creationId xmlns:p14="http://schemas.microsoft.com/office/powerpoint/2010/main" val="354557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395B4-C2EC-4B03-AC62-FDBCB86D4E9E}"/>
              </a:ext>
            </a:extLst>
          </p:cNvPr>
          <p:cNvSpPr>
            <a:spLocks noGrp="1"/>
          </p:cNvSpPr>
          <p:nvPr>
            <p:ph type="title"/>
          </p:nvPr>
        </p:nvSpPr>
        <p:spPr>
          <a:xfrm>
            <a:off x="3335016" y="118100"/>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B862712F-F2F4-4C19-B517-DF6F2F049331}"/>
              </a:ext>
            </a:extLst>
          </p:cNvPr>
          <p:cNvSpPr>
            <a:spLocks noGrp="1"/>
          </p:cNvSpPr>
          <p:nvPr>
            <p:ph idx="1"/>
          </p:nvPr>
        </p:nvSpPr>
        <p:spPr>
          <a:xfrm>
            <a:off x="2197730" y="2160181"/>
            <a:ext cx="7796540" cy="3997828"/>
          </a:xfrm>
        </p:spPr>
        <p:txBody>
          <a:bodyPr/>
          <a:lstStyle/>
          <a:p>
            <a:pPr marL="6160" indent="0" algn="ctr" rtl="1">
              <a:buNone/>
            </a:pPr>
            <a:r>
              <a:rPr lang="ar-SA" dirty="0">
                <a:solidFill>
                  <a:srgbClr val="FF0000"/>
                </a:solidFill>
              </a:rPr>
              <a:t>النظريات الأخلاقية</a:t>
            </a:r>
            <a:endParaRPr lang="en-GB" dirty="0">
              <a:solidFill>
                <a:srgbClr val="FF0000"/>
              </a:solidFill>
            </a:endParaRPr>
          </a:p>
          <a:p>
            <a:pPr algn="r" rtl="1"/>
            <a:r>
              <a:rPr lang="ar-SA" dirty="0"/>
              <a:t>التصنيف الغربي:</a:t>
            </a:r>
          </a:p>
          <a:p>
            <a:pPr lvl="1" algn="r" rtl="1"/>
            <a:r>
              <a:rPr lang="ar-SA" dirty="0"/>
              <a:t>النظرية النفعية (</a:t>
            </a:r>
            <a:r>
              <a:rPr lang="en-GB" dirty="0"/>
              <a:t>Utilitarianism</a:t>
            </a:r>
            <a:r>
              <a:rPr lang="ar-SA" dirty="0"/>
              <a:t>)</a:t>
            </a:r>
          </a:p>
          <a:p>
            <a:pPr lvl="1" algn="r" rtl="1"/>
            <a:r>
              <a:rPr lang="ar-SA" dirty="0"/>
              <a:t>نظرية الحقوق والواجبات (</a:t>
            </a:r>
            <a:r>
              <a:rPr lang="en-GB" dirty="0"/>
              <a:t>Rights and Duties Theory</a:t>
            </a:r>
            <a:r>
              <a:rPr lang="ar-SA" dirty="0"/>
              <a:t>)</a:t>
            </a:r>
          </a:p>
          <a:p>
            <a:pPr lvl="1" algn="r" rtl="1"/>
            <a:r>
              <a:rPr lang="ar-SA" dirty="0"/>
              <a:t>نظرية العدالة (</a:t>
            </a:r>
            <a:r>
              <a:rPr lang="en-GB" dirty="0"/>
              <a:t>Justice Theory</a:t>
            </a:r>
            <a:r>
              <a:rPr lang="ar-SA" dirty="0"/>
              <a:t>)</a:t>
            </a:r>
          </a:p>
          <a:p>
            <a:pPr lvl="1" algn="r" rtl="1"/>
            <a:endParaRPr lang="ar-SA" dirty="0"/>
          </a:p>
          <a:p>
            <a:endParaRPr lang="en-GB" dirty="0"/>
          </a:p>
        </p:txBody>
      </p:sp>
    </p:spTree>
    <p:extLst>
      <p:ext uri="{BB962C8B-B14F-4D97-AF65-F5344CB8AC3E}">
        <p14:creationId xmlns:p14="http://schemas.microsoft.com/office/powerpoint/2010/main" val="50150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9C878-E5D1-4C2B-8A99-EA56ACCC168A}"/>
              </a:ext>
            </a:extLst>
          </p:cNvPr>
          <p:cNvSpPr>
            <a:spLocks noGrp="1"/>
          </p:cNvSpPr>
          <p:nvPr>
            <p:ph type="title"/>
          </p:nvPr>
        </p:nvSpPr>
        <p:spPr>
          <a:xfrm>
            <a:off x="3310077" y="143038"/>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9D88414A-906F-44C9-8CBE-CA2EF1ACBC2E}"/>
              </a:ext>
            </a:extLst>
          </p:cNvPr>
          <p:cNvSpPr>
            <a:spLocks noGrp="1"/>
          </p:cNvSpPr>
          <p:nvPr>
            <p:ph idx="1"/>
          </p:nvPr>
        </p:nvSpPr>
        <p:spPr>
          <a:xfrm>
            <a:off x="2197730" y="1985614"/>
            <a:ext cx="7796540" cy="3997828"/>
          </a:xfrm>
        </p:spPr>
        <p:txBody>
          <a:bodyPr/>
          <a:lstStyle/>
          <a:p>
            <a:pPr marL="6160" indent="0" algn="ctr" rtl="1">
              <a:buNone/>
            </a:pPr>
            <a:r>
              <a:rPr lang="ar-SA" dirty="0">
                <a:solidFill>
                  <a:srgbClr val="FF0000"/>
                </a:solidFill>
              </a:rPr>
              <a:t>النظريات الأخلاقية</a:t>
            </a:r>
            <a:endParaRPr lang="en-GB" dirty="0">
              <a:solidFill>
                <a:srgbClr val="FF0000"/>
              </a:solidFill>
            </a:endParaRPr>
          </a:p>
          <a:p>
            <a:pPr marL="6160" indent="0" algn="ctr" rtl="1">
              <a:buNone/>
            </a:pPr>
            <a:endParaRPr lang="ar-SA" dirty="0">
              <a:solidFill>
                <a:srgbClr val="FF0000"/>
              </a:solidFill>
            </a:endParaRPr>
          </a:p>
          <a:p>
            <a:pPr lvl="1" algn="r" rtl="1"/>
            <a:r>
              <a:rPr lang="ar-SA" dirty="0"/>
              <a:t>نظرية المثالية الأخلاقية (</a:t>
            </a:r>
            <a:r>
              <a:rPr lang="en-GB" dirty="0"/>
              <a:t>Ethical Idealism</a:t>
            </a:r>
            <a:r>
              <a:rPr lang="ar-SA" dirty="0"/>
              <a:t>)</a:t>
            </a:r>
          </a:p>
          <a:p>
            <a:pPr lvl="1" algn="r" rtl="1"/>
            <a:r>
              <a:rPr lang="ar-SA" dirty="0"/>
              <a:t>النظرية التجريبية (</a:t>
            </a:r>
            <a:r>
              <a:rPr lang="en-GB" dirty="0"/>
              <a:t>Empirical Theory</a:t>
            </a:r>
            <a:r>
              <a:rPr lang="ar-SA" dirty="0"/>
              <a:t>)</a:t>
            </a:r>
            <a:endParaRPr lang="en-GB" dirty="0"/>
          </a:p>
          <a:p>
            <a:endParaRPr lang="en-GB" dirty="0"/>
          </a:p>
        </p:txBody>
      </p:sp>
    </p:spTree>
    <p:extLst>
      <p:ext uri="{BB962C8B-B14F-4D97-AF65-F5344CB8AC3E}">
        <p14:creationId xmlns:p14="http://schemas.microsoft.com/office/powerpoint/2010/main" val="35384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3DA03-B469-4079-B79A-8D8017E10B69}"/>
              </a:ext>
            </a:extLst>
          </p:cNvPr>
          <p:cNvSpPr>
            <a:spLocks noGrp="1"/>
          </p:cNvSpPr>
          <p:nvPr>
            <p:ph type="title"/>
          </p:nvPr>
        </p:nvSpPr>
        <p:spPr>
          <a:xfrm>
            <a:off x="3343328" y="151351"/>
            <a:ext cx="7958331" cy="1077229"/>
          </a:xfrm>
        </p:spPr>
        <p:txBody>
          <a:bodyPr>
            <a:normAutofit/>
          </a:bodyPr>
          <a:lstStyle/>
          <a:p>
            <a:r>
              <a:rPr lang="ar-SA" sz="2000" dirty="0"/>
              <a:t>الأخلاقيات والحوكمة – 3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6F706279-0202-4D83-B552-CDC1AFB35F33}"/>
              </a:ext>
            </a:extLst>
          </p:cNvPr>
          <p:cNvSpPr>
            <a:spLocks noGrp="1"/>
          </p:cNvSpPr>
          <p:nvPr>
            <p:ph idx="1"/>
          </p:nvPr>
        </p:nvSpPr>
        <p:spPr/>
        <p:txBody>
          <a:bodyPr/>
          <a:lstStyle/>
          <a:p>
            <a:pPr marL="6160" indent="0" algn="ctr" rtl="1">
              <a:buNone/>
            </a:pPr>
            <a:r>
              <a:rPr lang="ar-SA" dirty="0">
                <a:solidFill>
                  <a:srgbClr val="FF0000"/>
                </a:solidFill>
              </a:rPr>
              <a:t>المداخل الأخلاقية</a:t>
            </a:r>
          </a:p>
          <a:p>
            <a:pPr lvl="1" algn="r" rtl="1"/>
            <a:r>
              <a:rPr lang="ar-SA" dirty="0"/>
              <a:t>مدخل السمات الأخلاقية (</a:t>
            </a:r>
            <a:r>
              <a:rPr lang="en-GB" dirty="0"/>
              <a:t>Ethical Traits Approach</a:t>
            </a:r>
            <a:r>
              <a:rPr lang="ar-SA" dirty="0"/>
              <a:t>)</a:t>
            </a:r>
          </a:p>
          <a:p>
            <a:pPr lvl="1" algn="r" rtl="1"/>
            <a:r>
              <a:rPr lang="ar-SA" dirty="0"/>
              <a:t>مدخل المعايير الأخلاقية (</a:t>
            </a:r>
            <a:r>
              <a:rPr lang="en-GB" dirty="0"/>
              <a:t>Ethical Standards Approach</a:t>
            </a:r>
            <a:r>
              <a:rPr lang="ar-SA" dirty="0"/>
              <a:t>)</a:t>
            </a:r>
            <a:endParaRPr lang="en-GB" dirty="0"/>
          </a:p>
          <a:p>
            <a:pPr lvl="1" algn="r" rtl="1"/>
            <a:r>
              <a:rPr lang="ar-SA" dirty="0"/>
              <a:t>مدخل الالتزام بالمبدأ الرسمي (</a:t>
            </a:r>
            <a:r>
              <a:rPr lang="en-GB" dirty="0"/>
              <a:t>Obligation to a Formal Principle</a:t>
            </a:r>
            <a:r>
              <a:rPr lang="ar-SA" dirty="0"/>
              <a:t>)</a:t>
            </a:r>
          </a:p>
          <a:p>
            <a:pPr lvl="1" algn="r" rtl="1"/>
            <a:endParaRPr lang="ar-SA" dirty="0"/>
          </a:p>
          <a:p>
            <a:pPr lvl="1" algn="r" rtl="1"/>
            <a:endParaRPr lang="en-GB" dirty="0"/>
          </a:p>
        </p:txBody>
      </p:sp>
    </p:spTree>
    <p:extLst>
      <p:ext uri="{BB962C8B-B14F-4D97-AF65-F5344CB8AC3E}">
        <p14:creationId xmlns:p14="http://schemas.microsoft.com/office/powerpoint/2010/main" val="21666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B86654-A4AF-4E1F-BE95-0784AE02349E}"/>
              </a:ext>
            </a:extLst>
          </p:cNvPr>
          <p:cNvSpPr>
            <a:spLocks noGrp="1"/>
          </p:cNvSpPr>
          <p:nvPr>
            <p:ph type="title"/>
          </p:nvPr>
        </p:nvSpPr>
        <p:spPr>
          <a:xfrm>
            <a:off x="3318389" y="101475"/>
            <a:ext cx="7958331" cy="1077229"/>
          </a:xfrm>
        </p:spPr>
        <p:txBody>
          <a:bodyPr>
            <a:normAutofit/>
          </a:bodyPr>
          <a:lstStyle/>
          <a:p>
            <a:r>
              <a:rPr lang="ar-SA" sz="2000" dirty="0"/>
              <a:t>الأخلاقيات والحوكمة – 4</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D83E3C13-1D66-4F35-9A0E-9DF8C125CF3C}"/>
              </a:ext>
            </a:extLst>
          </p:cNvPr>
          <p:cNvSpPr>
            <a:spLocks noGrp="1"/>
          </p:cNvSpPr>
          <p:nvPr>
            <p:ph idx="1"/>
          </p:nvPr>
        </p:nvSpPr>
        <p:spPr>
          <a:xfrm>
            <a:off x="2057599" y="1521229"/>
            <a:ext cx="8076801" cy="4744846"/>
          </a:xfrm>
        </p:spPr>
        <p:txBody>
          <a:bodyPr>
            <a:normAutofit fontScale="92500" lnSpcReduction="20000"/>
          </a:bodyPr>
          <a:lstStyle/>
          <a:p>
            <a:pPr marL="6160" indent="0" algn="ctr" rtl="1">
              <a:buNone/>
            </a:pPr>
            <a:r>
              <a:rPr lang="ar-SA" dirty="0">
                <a:solidFill>
                  <a:srgbClr val="FF0000"/>
                </a:solidFill>
              </a:rPr>
              <a:t>الإتجاهات الحديثة في تطور أخلاقيات الإدارة</a:t>
            </a:r>
          </a:p>
          <a:p>
            <a:pPr algn="r" rtl="1"/>
            <a:r>
              <a:rPr lang="ar-SA" dirty="0"/>
              <a:t>التركيز على وسائل الضبط الداخلي للمنشأة</a:t>
            </a:r>
          </a:p>
          <a:p>
            <a:pPr algn="r" rtl="1"/>
            <a:r>
              <a:rPr lang="ar-SA" dirty="0"/>
              <a:t>التحول من الفهوم الذاتي للأخلاق الى مفهوم التعليم والتدريب</a:t>
            </a:r>
          </a:p>
          <a:p>
            <a:pPr algn="r" rtl="1"/>
            <a:r>
              <a:rPr lang="ar-SA" dirty="0"/>
              <a:t>التكيز على المعايير الأخلاقية بالأضافة الى معايير الكفاءة (السمعة = مال)</a:t>
            </a:r>
          </a:p>
          <a:p>
            <a:pPr algn="r" rtl="1"/>
            <a:r>
              <a:rPr lang="ar-SA" dirty="0"/>
              <a:t>التركيز على المدونات الأخلاقية</a:t>
            </a:r>
          </a:p>
          <a:p>
            <a:pPr algn="r" rtl="1"/>
            <a:r>
              <a:rPr lang="ar-SA" dirty="0"/>
              <a:t>التركيز على المنظور الأخلاقي طويل المدى (الإستراتيجي)</a:t>
            </a:r>
          </a:p>
          <a:p>
            <a:pPr algn="r" rtl="1"/>
            <a:r>
              <a:rPr lang="ar-SA" dirty="0"/>
              <a:t>التحول من المبدأ المكيافيلي  إلى مبدأ (الوسيلة من طبيعة الغاية)</a:t>
            </a:r>
          </a:p>
          <a:p>
            <a:pPr algn="r" rtl="1"/>
            <a:r>
              <a:rPr lang="ar-SA" dirty="0"/>
              <a:t>التحول من الأخلاقيات الذاتية إلى الأخلاقيات المهنية </a:t>
            </a:r>
          </a:p>
          <a:p>
            <a:pPr algn="r" rtl="1"/>
            <a:r>
              <a:rPr lang="ar-SA" dirty="0"/>
              <a:t>محاولة قياس الحدس الأخلاقي</a:t>
            </a:r>
          </a:p>
          <a:p>
            <a:pPr algn="r" rtl="1"/>
            <a:r>
              <a:rPr lang="ar-SA" dirty="0"/>
              <a:t>التركيز على العميل </a:t>
            </a:r>
            <a:r>
              <a:rPr lang="en-GB" dirty="0"/>
              <a:t>/</a:t>
            </a:r>
            <a:r>
              <a:rPr lang="ar-SA" dirty="0"/>
              <a:t> المراجع في أخلاقيات الإدارة</a:t>
            </a:r>
          </a:p>
          <a:p>
            <a:pPr algn="r" rtl="1"/>
            <a:r>
              <a:rPr lang="ar-SA" dirty="0"/>
              <a:t>التحول من السرية إلى الشفافية</a:t>
            </a:r>
            <a:endParaRPr lang="en-GB" dirty="0"/>
          </a:p>
        </p:txBody>
      </p:sp>
    </p:spTree>
    <p:extLst>
      <p:ext uri="{BB962C8B-B14F-4D97-AF65-F5344CB8AC3E}">
        <p14:creationId xmlns:p14="http://schemas.microsoft.com/office/powerpoint/2010/main" val="170519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F38ED-C249-44B8-BA23-9AC02CDD2A75}"/>
              </a:ext>
            </a:extLst>
          </p:cNvPr>
          <p:cNvSpPr>
            <a:spLocks noGrp="1"/>
          </p:cNvSpPr>
          <p:nvPr>
            <p:ph type="title"/>
          </p:nvPr>
        </p:nvSpPr>
        <p:spPr>
          <a:xfrm>
            <a:off x="3391035" y="148097"/>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02DA8986-E43B-4513-A1BE-CE27CFA4FFA0}"/>
              </a:ext>
            </a:extLst>
          </p:cNvPr>
          <p:cNvSpPr>
            <a:spLocks noGrp="1"/>
          </p:cNvSpPr>
          <p:nvPr>
            <p:ph idx="1"/>
          </p:nvPr>
        </p:nvSpPr>
        <p:spPr>
          <a:xfrm>
            <a:off x="2304472" y="1430086"/>
            <a:ext cx="7796540" cy="3997828"/>
          </a:xfrm>
        </p:spPr>
        <p:txBody>
          <a:bodyPr/>
          <a:lstStyle/>
          <a:p>
            <a:pPr marL="6160" indent="0" algn="ctr">
              <a:buNone/>
            </a:pPr>
            <a:r>
              <a:rPr lang="ar-SA" dirty="0"/>
              <a:t>العمل</a:t>
            </a:r>
          </a:p>
          <a:p>
            <a:pPr marL="6160" indent="0" algn="ctr">
              <a:buNone/>
            </a:pPr>
            <a:r>
              <a:rPr lang="ar-SA" dirty="0"/>
              <a:t>المهنة</a:t>
            </a:r>
          </a:p>
          <a:p>
            <a:pPr marL="6160" indent="0" algn="ctr">
              <a:buNone/>
            </a:pPr>
            <a:r>
              <a:rPr lang="ar-SA" dirty="0"/>
              <a:t>الحرفة</a:t>
            </a:r>
          </a:p>
          <a:p>
            <a:pPr marL="6160" indent="0" algn="ctr">
              <a:buNone/>
            </a:pPr>
            <a:r>
              <a:rPr lang="ar-SA" dirty="0"/>
              <a:t>الوظيفة</a:t>
            </a:r>
            <a:endParaRPr lang="en-GB" dirty="0"/>
          </a:p>
        </p:txBody>
      </p:sp>
    </p:spTree>
    <p:extLst>
      <p:ext uri="{BB962C8B-B14F-4D97-AF65-F5344CB8AC3E}">
        <p14:creationId xmlns:p14="http://schemas.microsoft.com/office/powerpoint/2010/main" val="304058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5964C-59E1-4998-8442-2D36F61508A3}"/>
              </a:ext>
            </a:extLst>
          </p:cNvPr>
          <p:cNvSpPr>
            <a:spLocks noGrp="1"/>
          </p:cNvSpPr>
          <p:nvPr>
            <p:ph type="title"/>
          </p:nvPr>
        </p:nvSpPr>
        <p:spPr>
          <a:xfrm>
            <a:off x="3310077" y="126412"/>
            <a:ext cx="7958331" cy="1077229"/>
          </a:xfrm>
        </p:spPr>
        <p:txBody>
          <a:bodyPr>
            <a:normAutofit/>
          </a:bodyPr>
          <a:lstStyle/>
          <a:p>
            <a:r>
              <a:rPr lang="ar-SA" sz="2000" dirty="0"/>
              <a:t>الأخلاقيات والحوكمة – 4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0E77F8F2-D09A-4393-8A44-C70FE6C4F590}"/>
              </a:ext>
            </a:extLst>
          </p:cNvPr>
          <p:cNvSpPr>
            <a:spLocks noGrp="1"/>
          </p:cNvSpPr>
          <p:nvPr>
            <p:ph idx="1"/>
          </p:nvPr>
        </p:nvSpPr>
        <p:spPr>
          <a:xfrm>
            <a:off x="1803862" y="1695796"/>
            <a:ext cx="8046720" cy="4688379"/>
          </a:xfrm>
        </p:spPr>
        <p:txBody>
          <a:bodyPr>
            <a:normAutofit fontScale="92500" lnSpcReduction="20000"/>
          </a:bodyPr>
          <a:lstStyle/>
          <a:p>
            <a:pPr marL="6160" indent="0" algn="ctr" rtl="1">
              <a:buNone/>
            </a:pPr>
            <a:r>
              <a:rPr lang="ar-SA" dirty="0">
                <a:solidFill>
                  <a:srgbClr val="FF0000"/>
                </a:solidFill>
              </a:rPr>
              <a:t>مدونة أخلاقيات الإدارة </a:t>
            </a:r>
          </a:p>
          <a:p>
            <a:pPr algn="r" rtl="1"/>
            <a:r>
              <a:rPr lang="ar-SA" dirty="0"/>
              <a:t>هي وثيقة تصريح بقيم المنشأة !</a:t>
            </a:r>
          </a:p>
          <a:p>
            <a:pPr algn="r" rtl="1"/>
            <a:r>
              <a:rPr lang="ar-SA" dirty="0"/>
              <a:t>وثيقة تصدرها المنشأة تتضمن مجموعة المباديء والقيم ذات العلاقة بالسلوك المرغوب وغير المرغوب في المنشأة.</a:t>
            </a:r>
          </a:p>
          <a:p>
            <a:pPr algn="r" rtl="1"/>
            <a:r>
              <a:rPr lang="ar-SA" dirty="0"/>
              <a:t>الهدف منها:</a:t>
            </a:r>
          </a:p>
          <a:p>
            <a:pPr lvl="1" algn="r" rtl="1"/>
            <a:r>
              <a:rPr lang="ar-SA" dirty="0"/>
              <a:t>تقديم صورة ملخصة وواضحة للجمهور عن أولويات المنشأة</a:t>
            </a:r>
          </a:p>
          <a:p>
            <a:pPr lvl="1" algn="r" rtl="1"/>
            <a:r>
              <a:rPr lang="ar-SA" dirty="0"/>
              <a:t>إعطاء العاملين نقاط بؤرية </a:t>
            </a:r>
            <a:r>
              <a:rPr lang="en-GB" dirty="0"/>
              <a:t>(Focal Points)</a:t>
            </a:r>
            <a:r>
              <a:rPr lang="ar-SA" dirty="0"/>
              <a:t> للمساعدة في توجيه أعمالهم</a:t>
            </a:r>
          </a:p>
          <a:p>
            <a:pPr algn="r" rtl="1"/>
            <a:r>
              <a:rPr lang="ar-SA" dirty="0"/>
              <a:t>ملاحظات حول المدونات:</a:t>
            </a:r>
          </a:p>
          <a:p>
            <a:pPr lvl="1" algn="r" rtl="1"/>
            <a:r>
              <a:rPr lang="ar-SA" dirty="0"/>
              <a:t>تعتبر تفضيلات أساسية للمنشأة أكثر منها التزام أخلاقي (التميز – الجذب – الخيال)</a:t>
            </a:r>
          </a:p>
          <a:p>
            <a:pPr lvl="1" algn="r" rtl="1"/>
            <a:r>
              <a:rPr lang="ar-SA" dirty="0"/>
              <a:t>إرتباط القيم بمجال أعمال المنشأة</a:t>
            </a:r>
          </a:p>
          <a:p>
            <a:pPr lvl="1" algn="r" rtl="1"/>
            <a:r>
              <a:rPr lang="ar-SA" dirty="0"/>
              <a:t>الغالبية قيم أعمال أكثر منها قيم أخلاقية</a:t>
            </a:r>
          </a:p>
          <a:p>
            <a:pPr lvl="1" algn="r" rtl="1"/>
            <a:endParaRPr lang="en-GB" dirty="0"/>
          </a:p>
        </p:txBody>
      </p:sp>
    </p:spTree>
    <p:extLst>
      <p:ext uri="{BB962C8B-B14F-4D97-AF65-F5344CB8AC3E}">
        <p14:creationId xmlns:p14="http://schemas.microsoft.com/office/powerpoint/2010/main" val="346989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11A0A-57BE-497E-AE20-2EA883FFF7B9}"/>
              </a:ext>
            </a:extLst>
          </p:cNvPr>
          <p:cNvSpPr>
            <a:spLocks noGrp="1"/>
          </p:cNvSpPr>
          <p:nvPr>
            <p:ph type="title"/>
          </p:nvPr>
        </p:nvSpPr>
        <p:spPr>
          <a:xfrm>
            <a:off x="2611808" y="808056"/>
            <a:ext cx="7958331" cy="1077229"/>
          </a:xfrm>
        </p:spPr>
        <p:txBody>
          <a:bodyPr/>
          <a:lstStyle/>
          <a:p>
            <a:endParaRPr lang="en-GB"/>
          </a:p>
        </p:txBody>
      </p:sp>
      <p:pic>
        <p:nvPicPr>
          <p:cNvPr id="1026" name="Picture 2" descr="Image result for company values examples">
            <a:extLst>
              <a:ext uri="{FF2B5EF4-FFF2-40B4-BE49-F238E27FC236}">
                <a16:creationId xmlns:a16="http://schemas.microsoft.com/office/drawing/2014/main" xmlns="" id="{B726E87D-8F55-455D-9896-D2B78B444A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957" y="786707"/>
            <a:ext cx="4188887" cy="3144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pany values example">
            <a:extLst>
              <a:ext uri="{FF2B5EF4-FFF2-40B4-BE49-F238E27FC236}">
                <a16:creationId xmlns:a16="http://schemas.microsoft.com/office/drawing/2014/main" xmlns="" id="{C1698CA4-198E-4C1C-ABF1-601F5420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382" y="786707"/>
            <a:ext cx="4585855" cy="2579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81473A7-C02D-4667-93CC-0B31130A52BB}"/>
              </a:ext>
            </a:extLst>
          </p:cNvPr>
          <p:cNvPicPr>
            <a:picLocks noChangeAspect="1"/>
          </p:cNvPicPr>
          <p:nvPr/>
        </p:nvPicPr>
        <p:blipFill>
          <a:blip r:embed="rId4"/>
          <a:stretch>
            <a:fillRect/>
          </a:stretch>
        </p:blipFill>
        <p:spPr>
          <a:xfrm>
            <a:off x="6277494" y="3694753"/>
            <a:ext cx="4721629" cy="2907803"/>
          </a:xfrm>
          <a:prstGeom prst="rect">
            <a:avLst/>
          </a:prstGeom>
        </p:spPr>
      </p:pic>
      <p:pic>
        <p:nvPicPr>
          <p:cNvPr id="5" name="Picture 4">
            <a:extLst>
              <a:ext uri="{FF2B5EF4-FFF2-40B4-BE49-F238E27FC236}">
                <a16:creationId xmlns:a16="http://schemas.microsoft.com/office/drawing/2014/main" xmlns="" id="{C76FA0B8-8D7D-4548-B736-5184CA0044DB}"/>
              </a:ext>
            </a:extLst>
          </p:cNvPr>
          <p:cNvPicPr>
            <a:picLocks noChangeAspect="1"/>
          </p:cNvPicPr>
          <p:nvPr/>
        </p:nvPicPr>
        <p:blipFill>
          <a:blip r:embed="rId5"/>
          <a:stretch>
            <a:fillRect/>
          </a:stretch>
        </p:blipFill>
        <p:spPr>
          <a:xfrm>
            <a:off x="1085174" y="4690124"/>
            <a:ext cx="5062451" cy="1553252"/>
          </a:xfrm>
          <a:prstGeom prst="rect">
            <a:avLst/>
          </a:prstGeom>
        </p:spPr>
      </p:pic>
    </p:spTree>
    <p:extLst>
      <p:ext uri="{BB962C8B-B14F-4D97-AF65-F5344CB8AC3E}">
        <p14:creationId xmlns:p14="http://schemas.microsoft.com/office/powerpoint/2010/main" val="352839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90C68-7C3F-45CA-A9D1-FEA53DB66896}"/>
              </a:ext>
            </a:extLst>
          </p:cNvPr>
          <p:cNvSpPr>
            <a:spLocks noGrp="1"/>
          </p:cNvSpPr>
          <p:nvPr>
            <p:ph type="title"/>
          </p:nvPr>
        </p:nvSpPr>
        <p:spPr>
          <a:xfrm>
            <a:off x="3343328" y="84848"/>
            <a:ext cx="7958331" cy="1077229"/>
          </a:xfrm>
        </p:spPr>
        <p:txBody>
          <a:bodyPr>
            <a:normAutofit/>
          </a:bodyPr>
          <a:lstStyle/>
          <a:p>
            <a:r>
              <a:rPr lang="ar-SA" sz="2000" dirty="0"/>
              <a:t>الأخلاقيات والحوكمة – 4</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8E3DBA74-00DC-4416-9A61-DB11FEB76102}"/>
              </a:ext>
            </a:extLst>
          </p:cNvPr>
          <p:cNvSpPr>
            <a:spLocks noGrp="1"/>
          </p:cNvSpPr>
          <p:nvPr>
            <p:ph idx="1"/>
          </p:nvPr>
        </p:nvSpPr>
        <p:spPr>
          <a:xfrm>
            <a:off x="2197730" y="1860923"/>
            <a:ext cx="7796540" cy="3997828"/>
          </a:xfrm>
        </p:spPr>
        <p:txBody>
          <a:bodyPr/>
          <a:lstStyle/>
          <a:p>
            <a:pPr algn="r" rtl="1"/>
            <a:r>
              <a:rPr lang="ar-SA" dirty="0"/>
              <a:t>أهمية ووظائف المدونة</a:t>
            </a:r>
          </a:p>
          <a:p>
            <a:pPr lvl="1" algn="r" rtl="1"/>
            <a:r>
              <a:rPr lang="ar-SA" dirty="0"/>
              <a:t>تنمي الإهتمام بالجوانب والمشكلات الأخلاقية</a:t>
            </a:r>
          </a:p>
          <a:p>
            <a:pPr lvl="1" algn="r" rtl="1"/>
            <a:r>
              <a:rPr lang="ar-SA" dirty="0"/>
              <a:t>تؤدي الى التجانس والوحدة والتوافق الأخلاقي في العمل الإداري على مختلف المستويات</a:t>
            </a:r>
          </a:p>
          <a:p>
            <a:pPr lvl="1" algn="r" rtl="1"/>
            <a:r>
              <a:rPr lang="ar-SA" dirty="0"/>
              <a:t>تساهم في تطوير مهنة الإدارة !</a:t>
            </a:r>
          </a:p>
          <a:p>
            <a:pPr lvl="1" algn="r" rtl="1"/>
            <a:r>
              <a:rPr lang="ar-SA" dirty="0"/>
              <a:t>حماية العاملين </a:t>
            </a:r>
          </a:p>
          <a:p>
            <a:pPr lvl="1" algn="r" rtl="1"/>
            <a:r>
              <a:rPr lang="ar-SA" dirty="0"/>
              <a:t>توجيه العاملين وتخفيض التضارب في المفاهيم</a:t>
            </a:r>
          </a:p>
          <a:p>
            <a:pPr lvl="1" algn="r" rtl="1"/>
            <a:r>
              <a:rPr lang="ar-SA" dirty="0"/>
              <a:t>تقليل الأعباء للتوفيق بين القيم الشخصية والمؤسسية</a:t>
            </a:r>
          </a:p>
          <a:p>
            <a:pPr marL="344488" lvl="1" algn="r" rtl="1"/>
            <a:r>
              <a:rPr lang="ar-SA" sz="2000" dirty="0"/>
              <a:t>العيوب والسلبيات (نقاش) ! </a:t>
            </a:r>
            <a:endParaRPr lang="en-GB" sz="2000" dirty="0"/>
          </a:p>
        </p:txBody>
      </p:sp>
    </p:spTree>
    <p:extLst>
      <p:ext uri="{BB962C8B-B14F-4D97-AF65-F5344CB8AC3E}">
        <p14:creationId xmlns:p14="http://schemas.microsoft.com/office/powerpoint/2010/main" val="258491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AF080-8F0F-4358-AEA5-013D36F6D7AB}"/>
              </a:ext>
            </a:extLst>
          </p:cNvPr>
          <p:cNvSpPr>
            <a:spLocks noGrp="1"/>
          </p:cNvSpPr>
          <p:nvPr>
            <p:ph type="title"/>
          </p:nvPr>
        </p:nvSpPr>
        <p:spPr>
          <a:xfrm>
            <a:off x="3326703" y="93161"/>
            <a:ext cx="7958331" cy="1077229"/>
          </a:xfrm>
        </p:spPr>
        <p:txBody>
          <a:bodyPr>
            <a:normAutofit/>
          </a:bodyPr>
          <a:lstStyle/>
          <a:p>
            <a:r>
              <a:rPr lang="ar-SA" sz="2000" dirty="0"/>
              <a:t>الأخلاقيات والحوكمة – 5</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9EDEC36F-4528-42F9-86C8-40A472ECE737}"/>
              </a:ext>
            </a:extLst>
          </p:cNvPr>
          <p:cNvSpPr>
            <a:spLocks noGrp="1"/>
          </p:cNvSpPr>
          <p:nvPr>
            <p:ph idx="1"/>
          </p:nvPr>
        </p:nvSpPr>
        <p:spPr>
          <a:xfrm>
            <a:off x="2197730" y="573579"/>
            <a:ext cx="7636226" cy="6284422"/>
          </a:xfrm>
        </p:spPr>
        <p:txBody>
          <a:bodyPr/>
          <a:lstStyle/>
          <a:p>
            <a:pPr algn="r" rtl="1"/>
            <a:r>
              <a:rPr lang="ar-SA" dirty="0"/>
              <a:t>المنطقة الرمادية </a:t>
            </a:r>
            <a:endParaRPr lang="en-GB" dirty="0"/>
          </a:p>
          <a:p>
            <a:pPr algn="r" rtl="1"/>
            <a:r>
              <a:rPr lang="ar-SA" dirty="0"/>
              <a:t>التوزيع الطبيعي للأفراد على المستوى الأخلاقي</a:t>
            </a:r>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en-GB" dirty="0"/>
          </a:p>
        </p:txBody>
      </p:sp>
      <p:pic>
        <p:nvPicPr>
          <p:cNvPr id="4" name="Picture 3">
            <a:extLst>
              <a:ext uri="{FF2B5EF4-FFF2-40B4-BE49-F238E27FC236}">
                <a16:creationId xmlns:a16="http://schemas.microsoft.com/office/drawing/2014/main" xmlns="" id="{BBBB4D73-9F12-4CD2-8FF7-FC4336E8EEB2}"/>
              </a:ext>
            </a:extLst>
          </p:cNvPr>
          <p:cNvPicPr>
            <a:picLocks noChangeAspect="1"/>
          </p:cNvPicPr>
          <p:nvPr/>
        </p:nvPicPr>
        <p:blipFill>
          <a:blip r:embed="rId2"/>
          <a:stretch>
            <a:fillRect/>
          </a:stretch>
        </p:blipFill>
        <p:spPr>
          <a:xfrm>
            <a:off x="2468880" y="2488811"/>
            <a:ext cx="6385000" cy="4276028"/>
          </a:xfrm>
          <a:prstGeom prst="rect">
            <a:avLst/>
          </a:prstGeom>
        </p:spPr>
      </p:pic>
    </p:spTree>
    <p:extLst>
      <p:ext uri="{BB962C8B-B14F-4D97-AF65-F5344CB8AC3E}">
        <p14:creationId xmlns:p14="http://schemas.microsoft.com/office/powerpoint/2010/main" val="2927205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7C04D-53E7-44AE-AE98-F43B9506A994}"/>
              </a:ext>
            </a:extLst>
          </p:cNvPr>
          <p:cNvSpPr>
            <a:spLocks noGrp="1"/>
          </p:cNvSpPr>
          <p:nvPr>
            <p:ph type="title"/>
          </p:nvPr>
        </p:nvSpPr>
        <p:spPr>
          <a:xfrm>
            <a:off x="3335016" y="76536"/>
            <a:ext cx="7958331" cy="1077229"/>
          </a:xfrm>
        </p:spPr>
        <p:txBody>
          <a:bodyPr>
            <a:normAutofit/>
          </a:bodyPr>
          <a:lstStyle/>
          <a:p>
            <a:r>
              <a:rPr lang="ar-SA" sz="2000" dirty="0"/>
              <a:t>الأخلاقيات والحوكمة – 5</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134F44A2-A8C7-4B18-BD78-752802FFC90B}"/>
              </a:ext>
            </a:extLst>
          </p:cNvPr>
          <p:cNvSpPr>
            <a:spLocks noGrp="1"/>
          </p:cNvSpPr>
          <p:nvPr>
            <p:ph idx="1"/>
          </p:nvPr>
        </p:nvSpPr>
        <p:spPr>
          <a:xfrm>
            <a:off x="2197729" y="1022465"/>
            <a:ext cx="7868983" cy="4985916"/>
          </a:xfrm>
        </p:spPr>
        <p:txBody>
          <a:bodyPr>
            <a:normAutofit lnSpcReduction="10000"/>
          </a:bodyPr>
          <a:lstStyle/>
          <a:p>
            <a:pPr marL="6160" indent="0" algn="ctr" rtl="1">
              <a:buNone/>
            </a:pPr>
            <a:r>
              <a:rPr lang="ar-SA" dirty="0">
                <a:solidFill>
                  <a:srgbClr val="FF0000"/>
                </a:solidFill>
              </a:rPr>
              <a:t>قضايا مهمة في أخلاقيات الإدارة </a:t>
            </a:r>
          </a:p>
          <a:p>
            <a:pPr algn="r" rtl="1"/>
            <a:r>
              <a:rPr lang="ar-SA" dirty="0"/>
              <a:t>أخلاقيات الإدارة والأعمار </a:t>
            </a:r>
          </a:p>
          <a:p>
            <a:pPr algn="r" rtl="1"/>
            <a:r>
              <a:rPr lang="ar-SA" dirty="0"/>
              <a:t>أخلاقيات الإدارة بين الذكور والإناث</a:t>
            </a:r>
          </a:p>
          <a:p>
            <a:pPr algn="r" rtl="1"/>
            <a:r>
              <a:rPr lang="ar-SA" dirty="0"/>
              <a:t>أخلاقيات الإدارة بين الفردية والجماعية</a:t>
            </a:r>
          </a:p>
          <a:p>
            <a:pPr algn="r" rtl="1"/>
            <a:r>
              <a:rPr lang="ar-SA" dirty="0"/>
              <a:t>فجوة القيم في أخلاقيات الإدارة (</a:t>
            </a:r>
            <a:r>
              <a:rPr lang="en-GB" dirty="0"/>
              <a:t>Value Gap</a:t>
            </a:r>
            <a:r>
              <a:rPr lang="ar-SA" dirty="0"/>
              <a:t>)</a:t>
            </a:r>
          </a:p>
          <a:p>
            <a:pPr algn="r" rtl="1"/>
            <a:r>
              <a:rPr lang="ar-SA" dirty="0"/>
              <a:t>أخلاقيات العميل</a:t>
            </a:r>
          </a:p>
          <a:p>
            <a:pPr algn="r" rtl="1"/>
            <a:r>
              <a:rPr lang="ar-SA" dirty="0"/>
              <a:t>أخلاقيات الإدارة والمنافسة</a:t>
            </a:r>
          </a:p>
          <a:p>
            <a:pPr algn="r" rtl="1"/>
            <a:r>
              <a:rPr lang="ar-SA" dirty="0"/>
              <a:t>أخلاقيات الإدارة والضغوط التنظيمية</a:t>
            </a:r>
          </a:p>
          <a:p>
            <a:pPr algn="r" rtl="1"/>
            <a:r>
              <a:rPr lang="ar-SA" dirty="0"/>
              <a:t>أخلاقيات الإدارة والتكنولوجيا</a:t>
            </a:r>
          </a:p>
          <a:p>
            <a:pPr algn="r" rtl="1"/>
            <a:r>
              <a:rPr lang="ar-SA" dirty="0"/>
              <a:t>أخلاقيات الإدارة بين العولمة والمحاية</a:t>
            </a:r>
          </a:p>
          <a:p>
            <a:pPr algn="r" rtl="1"/>
            <a:endParaRPr lang="en-GB" dirty="0"/>
          </a:p>
        </p:txBody>
      </p:sp>
    </p:spTree>
    <p:extLst>
      <p:ext uri="{BB962C8B-B14F-4D97-AF65-F5344CB8AC3E}">
        <p14:creationId xmlns:p14="http://schemas.microsoft.com/office/powerpoint/2010/main" val="311370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D452F-38DD-42AF-AA26-6B69D1202AB0}"/>
              </a:ext>
            </a:extLst>
          </p:cNvPr>
          <p:cNvSpPr>
            <a:spLocks noGrp="1"/>
          </p:cNvSpPr>
          <p:nvPr>
            <p:ph type="title"/>
          </p:nvPr>
        </p:nvSpPr>
        <p:spPr>
          <a:xfrm>
            <a:off x="3311523" y="84488"/>
            <a:ext cx="7958331" cy="1077229"/>
          </a:xfrm>
        </p:spPr>
        <p:txBody>
          <a:bodyPr>
            <a:normAutofit/>
          </a:bodyPr>
          <a:lstStyle/>
          <a:p>
            <a:r>
              <a:rPr lang="ar-SA" sz="2000" dirty="0"/>
              <a:t>الأخلاقيات والحوكمة – 6</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1FF342F7-149E-431D-B8BE-FF38693E505B}"/>
              </a:ext>
            </a:extLst>
          </p:cNvPr>
          <p:cNvSpPr>
            <a:spLocks noGrp="1"/>
          </p:cNvSpPr>
          <p:nvPr>
            <p:ph idx="1"/>
          </p:nvPr>
        </p:nvSpPr>
        <p:spPr>
          <a:xfrm>
            <a:off x="1856907" y="723208"/>
            <a:ext cx="8317871" cy="5652654"/>
          </a:xfrm>
        </p:spPr>
        <p:txBody>
          <a:bodyPr>
            <a:normAutofit fontScale="92500" lnSpcReduction="20000"/>
          </a:bodyPr>
          <a:lstStyle/>
          <a:p>
            <a:pPr marL="6160" indent="0" algn="ctr" rtl="1">
              <a:buNone/>
            </a:pPr>
            <a:r>
              <a:rPr lang="ar-SA" dirty="0">
                <a:solidFill>
                  <a:srgbClr val="FF0000"/>
                </a:solidFill>
              </a:rPr>
              <a:t>اخلاقيات الإدارة وثقافة المنشأة </a:t>
            </a:r>
          </a:p>
          <a:p>
            <a:pPr algn="r" rtl="1"/>
            <a:r>
              <a:rPr lang="ar-SA" dirty="0"/>
              <a:t>ثقافة المنشأة: </a:t>
            </a:r>
          </a:p>
          <a:p>
            <a:pPr marL="6160" indent="0" algn="r" rtl="1">
              <a:buNone/>
            </a:pPr>
            <a:r>
              <a:rPr lang="ar-SA" dirty="0"/>
              <a:t>طريقة عمل الأشياء بالمنشأة. أسلوب فهم مشترك لإهداف وسياسات الشركة والسلوك الملائم وغير الملائم. </a:t>
            </a:r>
            <a:r>
              <a:rPr lang="ar-SA" dirty="0">
                <a:ea typeface="Majalla UI"/>
              </a:rPr>
              <a:t>منظومة القيم والتقاليد والقواعد التي يشترك فيها أعضاء التنظيم </a:t>
            </a:r>
          </a:p>
          <a:p>
            <a:pPr algn="r" rtl="1"/>
            <a:r>
              <a:rPr lang="ar-SA" dirty="0"/>
              <a:t>مصادر ثقافة المنظمة:</a:t>
            </a:r>
          </a:p>
          <a:p>
            <a:pPr lvl="1" algn="r" rtl="1"/>
            <a:r>
              <a:rPr lang="ar-SA" b="1" dirty="0"/>
              <a:t>تأثير بيئة الأعمال بصورة عامة وقطاع الصناعة على وجه الخصوص على طبيعة عمل المنظمة وتشكيل ثقافتها</a:t>
            </a:r>
          </a:p>
          <a:p>
            <a:pPr lvl="1" algn="r" rtl="1"/>
            <a:r>
              <a:rPr lang="ar-SA" b="1" dirty="0"/>
              <a:t>تأثير القادة الإداريين والاستراتيجيين </a:t>
            </a:r>
          </a:p>
          <a:p>
            <a:pPr lvl="1" algn="r" rtl="1"/>
            <a:r>
              <a:rPr lang="ar-SA" b="1" dirty="0"/>
              <a:t>التجربة العملية لأفراد المنظمة وما يحملون من خبرات وقيم ومعتقدات. </a:t>
            </a:r>
            <a:endParaRPr lang="ar-SA" dirty="0"/>
          </a:p>
          <a:p>
            <a:pPr algn="r" rtl="1"/>
            <a:r>
              <a:rPr lang="ar-SA" dirty="0"/>
              <a:t>وظائفها:  خلق وترسيخ هوية المنشأة - دعم التزام الموظفين – دعم استقرار المنشأة كنظام اجتماعي – اطار مرجعي للسلوك الملائم.  </a:t>
            </a:r>
          </a:p>
          <a:p>
            <a:pPr algn="r" rtl="1"/>
            <a:r>
              <a:rPr lang="ar-SA" dirty="0"/>
              <a:t>عناصر ثقافة المنظمة: القيم والاعتقادات والاعراف، الرؤية, الرسالة, هيكل وطبيعة الإتصالات، القوانين والسياسات والإجراءات، الأعراف التنظيمية، التوقعات التنظيمية، القصص والطقوس والرموز. </a:t>
            </a:r>
            <a:endParaRPr lang="en-US" dirty="0"/>
          </a:p>
          <a:p>
            <a:pPr algn="r" rtl="1"/>
            <a:r>
              <a:rPr lang="ar-SA" dirty="0"/>
              <a:t>المعايير المادية والمعايير غير المادية (التفسير الفني والتفسير الأخلاقي لسلوك المنظمة) </a:t>
            </a:r>
          </a:p>
          <a:p>
            <a:pPr algn="r" rtl="1"/>
            <a:endParaRPr lang="en-GB" dirty="0"/>
          </a:p>
        </p:txBody>
      </p:sp>
    </p:spTree>
    <p:extLst>
      <p:ext uri="{BB962C8B-B14F-4D97-AF65-F5344CB8AC3E}">
        <p14:creationId xmlns:p14="http://schemas.microsoft.com/office/powerpoint/2010/main" val="101343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0C8DA-D907-4CF1-A169-67A92707AC33}"/>
              </a:ext>
            </a:extLst>
          </p:cNvPr>
          <p:cNvSpPr>
            <a:spLocks noGrp="1"/>
          </p:cNvSpPr>
          <p:nvPr>
            <p:ph type="title"/>
          </p:nvPr>
        </p:nvSpPr>
        <p:spPr>
          <a:xfrm>
            <a:off x="3301764" y="101474"/>
            <a:ext cx="7958331" cy="1077229"/>
          </a:xfrm>
        </p:spPr>
        <p:txBody>
          <a:bodyPr>
            <a:normAutofit/>
          </a:bodyPr>
          <a:lstStyle/>
          <a:p>
            <a:r>
              <a:rPr lang="ar-SA" sz="2000" dirty="0"/>
              <a:t>الأخلاقيات والحوكمة – 6</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11A27E11-5334-4189-B8A5-1E7C27A66DF2}"/>
              </a:ext>
            </a:extLst>
          </p:cNvPr>
          <p:cNvSpPr>
            <a:spLocks noGrp="1"/>
          </p:cNvSpPr>
          <p:nvPr>
            <p:ph idx="1"/>
          </p:nvPr>
        </p:nvSpPr>
        <p:spPr>
          <a:xfrm>
            <a:off x="1321724" y="773085"/>
            <a:ext cx="9248415" cy="5785658"/>
          </a:xfrm>
        </p:spPr>
        <p:txBody>
          <a:bodyPr/>
          <a:lstStyle/>
          <a:p>
            <a:pPr marL="6160" indent="0" algn="ctr" rtl="1">
              <a:buNone/>
            </a:pPr>
            <a:r>
              <a:rPr lang="ar-SA" dirty="0">
                <a:solidFill>
                  <a:srgbClr val="FF0000"/>
                </a:solidFill>
              </a:rPr>
              <a:t>اخلاقيات الإدارة وثقافة المنشأة </a:t>
            </a:r>
          </a:p>
          <a:p>
            <a:pPr marL="6160" indent="0" algn="ctr" rtl="1">
              <a:buNone/>
            </a:pPr>
            <a:endParaRPr lang="ar-SA" dirty="0">
              <a:solidFill>
                <a:srgbClr val="FF0000"/>
              </a:solidFill>
            </a:endParaRPr>
          </a:p>
          <a:p>
            <a:pPr algn="r" rtl="1"/>
            <a:r>
              <a:rPr lang="ar-SA" dirty="0"/>
              <a:t>تأثير البيئة على ثقافة المنشأة وأخلاقيات الإدارى (التفاعل):</a:t>
            </a:r>
          </a:p>
          <a:p>
            <a:pPr lvl="1" algn="r" rtl="1"/>
            <a:r>
              <a:rPr lang="ar-SA" dirty="0"/>
              <a:t>صراع ثقافة المنشأة وقيم الأفراد (تآكل القيم الشخصية)</a:t>
            </a:r>
          </a:p>
          <a:p>
            <a:pPr lvl="1" algn="r" rtl="1"/>
            <a:r>
              <a:rPr lang="ar-SA" dirty="0"/>
              <a:t>التنافسية والنمط السائد</a:t>
            </a:r>
          </a:p>
          <a:p>
            <a:pPr lvl="1" algn="r" rtl="1"/>
            <a:r>
              <a:rPr lang="ar-SA" dirty="0"/>
              <a:t>التوافق الحتمي مع البيئة ودور القانون</a:t>
            </a:r>
          </a:p>
          <a:p>
            <a:pPr lvl="1" algn="r" rtl="1"/>
            <a:endParaRPr lang="ar-SA" dirty="0"/>
          </a:p>
          <a:p>
            <a:pPr lvl="1" algn="r" rtl="1"/>
            <a:endParaRPr lang="en-GB" dirty="0"/>
          </a:p>
        </p:txBody>
      </p:sp>
      <p:pic>
        <p:nvPicPr>
          <p:cNvPr id="4" name="Picture 3">
            <a:extLst>
              <a:ext uri="{FF2B5EF4-FFF2-40B4-BE49-F238E27FC236}">
                <a16:creationId xmlns:a16="http://schemas.microsoft.com/office/drawing/2014/main" xmlns="" id="{8DF85EA5-41BC-462E-8D43-68FD6D3A52F2}"/>
              </a:ext>
            </a:extLst>
          </p:cNvPr>
          <p:cNvPicPr>
            <a:picLocks noChangeAspect="1"/>
          </p:cNvPicPr>
          <p:nvPr/>
        </p:nvPicPr>
        <p:blipFill>
          <a:blip r:embed="rId2"/>
          <a:stretch>
            <a:fillRect/>
          </a:stretch>
        </p:blipFill>
        <p:spPr>
          <a:xfrm>
            <a:off x="1781174" y="2743678"/>
            <a:ext cx="2383501" cy="1370644"/>
          </a:xfrm>
          <a:prstGeom prst="rect">
            <a:avLst/>
          </a:prstGeom>
        </p:spPr>
      </p:pic>
    </p:spTree>
    <p:extLst>
      <p:ext uri="{BB962C8B-B14F-4D97-AF65-F5344CB8AC3E}">
        <p14:creationId xmlns:p14="http://schemas.microsoft.com/office/powerpoint/2010/main" val="165723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94FC-4E74-494A-A41C-1B472ACD6914}"/>
              </a:ext>
            </a:extLst>
          </p:cNvPr>
          <p:cNvSpPr>
            <a:spLocks noGrp="1"/>
          </p:cNvSpPr>
          <p:nvPr>
            <p:ph type="title"/>
          </p:nvPr>
        </p:nvSpPr>
        <p:spPr>
          <a:xfrm>
            <a:off x="3326703" y="109787"/>
            <a:ext cx="7958331" cy="1077229"/>
          </a:xfrm>
        </p:spPr>
        <p:txBody>
          <a:bodyPr>
            <a:normAutofit/>
          </a:bodyPr>
          <a:lstStyle/>
          <a:p>
            <a:r>
              <a:rPr lang="ar-SA" sz="2000" dirty="0"/>
              <a:t>الأخلاقيات والحوكمة – 6</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7F0E0D43-481C-4F55-9B30-E20EEAACE5A3}"/>
              </a:ext>
            </a:extLst>
          </p:cNvPr>
          <p:cNvSpPr>
            <a:spLocks noGrp="1"/>
          </p:cNvSpPr>
          <p:nvPr>
            <p:ph idx="1"/>
          </p:nvPr>
        </p:nvSpPr>
        <p:spPr>
          <a:xfrm>
            <a:off x="1679171" y="1430085"/>
            <a:ext cx="8620298" cy="4754583"/>
          </a:xfrm>
        </p:spPr>
        <p:txBody>
          <a:bodyPr>
            <a:normAutofit fontScale="85000" lnSpcReduction="20000"/>
          </a:bodyPr>
          <a:lstStyle/>
          <a:p>
            <a:pPr marL="6160" indent="0" algn="ctr" rtl="1">
              <a:buNone/>
            </a:pPr>
            <a:r>
              <a:rPr lang="ar-SA" dirty="0">
                <a:solidFill>
                  <a:srgbClr val="FF0000"/>
                </a:solidFill>
              </a:rPr>
              <a:t>الفساد الإداري</a:t>
            </a:r>
          </a:p>
          <a:p>
            <a:pPr algn="r" rtl="1"/>
            <a:r>
              <a:rPr lang="ar-SA" dirty="0"/>
              <a:t>"سوء استخدام المنصب أو السلطة لأغراض شخصية ويكون ذلك بابتزاز المتعاملين أو الحصول على رشوة "  - "بأنه سوء استخدام السلطة العامة من اجل مكسب خاص"</a:t>
            </a:r>
          </a:p>
          <a:p>
            <a:pPr algn="r" rtl="1"/>
            <a:r>
              <a:rPr lang="ar-SA" dirty="0"/>
              <a:t>مشروع اتفاقية الأمم المتحدة لمكافحة الفساد لسنة 2003 عرف الفساد بأنه ": القيام بأعمال تمثل أداء غير سليم للواجب، أو إساءة استغلال لموقع أو سلطة بما في ذلك أفعالا لإغفال توقعا لمزية أو سعيا للحصول على مزية يوعد بها أو تعرض أو تطلب بشكل مباشر أو غير مباشر أو إثر قبول مزية ممنوحة بشكل مباشر أو غير مباشر، سواء للشخص ذاته أو لصالح شخص آخر"</a:t>
            </a:r>
          </a:p>
          <a:p>
            <a:pPr algn="r" rtl="1"/>
            <a:r>
              <a:rPr lang="ar-SA" dirty="0"/>
              <a:t>الفساد الإداري من منظور تاريخي</a:t>
            </a:r>
          </a:p>
          <a:p>
            <a:pPr algn="r" rtl="1"/>
            <a:r>
              <a:rPr lang="ar-SA" dirty="0"/>
              <a:t>مداخل تفسير الفساد الإداري (التنظيمي):</a:t>
            </a:r>
          </a:p>
          <a:p>
            <a:pPr lvl="1" algn="r" rtl="1"/>
            <a:r>
              <a:rPr lang="ar-SA" dirty="0"/>
              <a:t>المدخل الأخلاقي</a:t>
            </a:r>
          </a:p>
          <a:p>
            <a:pPr lvl="1" algn="r" rtl="1"/>
            <a:r>
              <a:rPr lang="ar-SA" dirty="0"/>
              <a:t>المدخل الوظيفي</a:t>
            </a:r>
          </a:p>
          <a:p>
            <a:pPr lvl="1" algn="r" rtl="1"/>
            <a:r>
              <a:rPr lang="ar-SA" dirty="0"/>
              <a:t>المدخل الثقافي</a:t>
            </a:r>
          </a:p>
          <a:p>
            <a:pPr lvl="1" algn="r" rtl="1"/>
            <a:r>
              <a:rPr lang="ar-SA" dirty="0"/>
              <a:t>المدخل الحضاري</a:t>
            </a:r>
          </a:p>
          <a:p>
            <a:pPr lvl="1" algn="r" rtl="1"/>
            <a:endParaRPr lang="ar-SA" dirty="0"/>
          </a:p>
          <a:p>
            <a:pPr lvl="1" algn="r" rtl="1"/>
            <a:endParaRPr lang="ar-SA" dirty="0"/>
          </a:p>
        </p:txBody>
      </p:sp>
    </p:spTree>
    <p:extLst>
      <p:ext uri="{BB962C8B-B14F-4D97-AF65-F5344CB8AC3E}">
        <p14:creationId xmlns:p14="http://schemas.microsoft.com/office/powerpoint/2010/main" val="56835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B93E0-8F22-4C9C-B7F8-8DE78DC40A71}"/>
              </a:ext>
            </a:extLst>
          </p:cNvPr>
          <p:cNvSpPr>
            <a:spLocks noGrp="1"/>
          </p:cNvSpPr>
          <p:nvPr>
            <p:ph type="title"/>
          </p:nvPr>
        </p:nvSpPr>
        <p:spPr>
          <a:xfrm>
            <a:off x="3285139" y="84849"/>
            <a:ext cx="7958331" cy="1077229"/>
          </a:xfrm>
        </p:spPr>
        <p:txBody>
          <a:bodyPr>
            <a:normAutofit/>
          </a:bodyPr>
          <a:lstStyle/>
          <a:p>
            <a:r>
              <a:rPr lang="ar-SA" sz="2000" dirty="0"/>
              <a:t>الأخلاقيات والحوكمة – 6</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007AED04-5A52-4592-9EE8-C642B5BB8A97}"/>
              </a:ext>
            </a:extLst>
          </p:cNvPr>
          <p:cNvSpPr>
            <a:spLocks noGrp="1"/>
          </p:cNvSpPr>
          <p:nvPr>
            <p:ph idx="1"/>
          </p:nvPr>
        </p:nvSpPr>
        <p:spPr>
          <a:xfrm>
            <a:off x="1404851" y="1039091"/>
            <a:ext cx="9060873" cy="5328458"/>
          </a:xfrm>
        </p:spPr>
        <p:txBody>
          <a:bodyPr>
            <a:normAutofit fontScale="85000" lnSpcReduction="10000"/>
          </a:bodyPr>
          <a:lstStyle/>
          <a:p>
            <a:pPr algn="r" rtl="1"/>
            <a:r>
              <a:rPr lang="ar-SA" dirty="0"/>
              <a:t>أسباب الفساد الإداري (التنظيمي):</a:t>
            </a:r>
          </a:p>
          <a:p>
            <a:pPr lvl="1" algn="r" rtl="1"/>
            <a:r>
              <a:rPr lang="ar-SA" dirty="0"/>
              <a:t>الأسباب الحضرية: ويعني الفجوة الموجودة بين القيم الحضرية السائدة في المجتمع وبين قيم وقواعد العمل الرسمية</a:t>
            </a:r>
            <a:endParaRPr lang="en-GB" dirty="0"/>
          </a:p>
          <a:p>
            <a:pPr lvl="1" algn="r" rtl="1"/>
            <a:r>
              <a:rPr lang="ar-SA" dirty="0"/>
              <a:t>أسباب هيكلية: وتعني وجود هياكل قديمة للأجهزة الإدارية لم تتغير على الرغم من التطور والتغيير في قيم وطموحات الأفراد</a:t>
            </a:r>
            <a:r>
              <a:rPr lang="en-GB" dirty="0"/>
              <a:t>.</a:t>
            </a:r>
          </a:p>
          <a:p>
            <a:pPr lvl="1" algn="r" rtl="1"/>
            <a:r>
              <a:rPr lang="ar-SA" dirty="0"/>
              <a:t>أسباب قيمية: إن الفساد الإداري يحدث نتيجة لانهيار النظام القيمي للفرد أو لجماعة</a:t>
            </a:r>
            <a:r>
              <a:rPr lang="en-GB" dirty="0"/>
              <a:t>.</a:t>
            </a:r>
          </a:p>
          <a:p>
            <a:pPr lvl="1" algn="r" rtl="1"/>
            <a:r>
              <a:rPr lang="ar-SA" dirty="0"/>
              <a:t>أسباب اجتماعية: وهي جميع الأسباب التي تنشأ نتيجة للتأثيرات البيئية والاجتماعية</a:t>
            </a:r>
            <a:r>
              <a:rPr lang="en-GB" dirty="0"/>
              <a:t>.</a:t>
            </a:r>
          </a:p>
          <a:p>
            <a:pPr lvl="1" algn="r" rtl="1"/>
            <a:r>
              <a:rPr lang="ar-SA" dirty="0"/>
              <a:t>ضعف أجهزة الرقابة في الدولة وعدم استقلالها </a:t>
            </a:r>
            <a:endParaRPr lang="en-GB" dirty="0"/>
          </a:p>
          <a:p>
            <a:pPr lvl="1" algn="r" rtl="1"/>
            <a:r>
              <a:rPr lang="ar-SA" dirty="0"/>
              <a:t>غياب قواعد العمل والإجراءات المكتوبة ومدونات السلوك للموظفين في قطاعات العمل</a:t>
            </a:r>
            <a:endParaRPr lang="en-GB" dirty="0"/>
          </a:p>
          <a:p>
            <a:pPr lvl="1" algn="r" rtl="1"/>
            <a:r>
              <a:rPr lang="ar-SA" dirty="0"/>
              <a:t>عدم مراعاة السياسات الاقتصادية</a:t>
            </a:r>
            <a:endParaRPr lang="en-GB" dirty="0"/>
          </a:p>
          <a:p>
            <a:pPr lvl="1" algn="r" rtl="1"/>
            <a:r>
              <a:rPr lang="ar-SA" dirty="0"/>
              <a:t>الأزمات الاقتصادية</a:t>
            </a:r>
            <a:endParaRPr lang="en-GB" dirty="0"/>
          </a:p>
          <a:p>
            <a:pPr lvl="1" algn="r" rtl="1"/>
            <a:r>
              <a:rPr lang="ar-SA" dirty="0"/>
              <a:t>تدني مهنية الأجهزة الرقابية العامة والخاصة في الدولة والمجتمع</a:t>
            </a:r>
            <a:r>
              <a:rPr lang="en-GB" dirty="0"/>
              <a:t>.</a:t>
            </a:r>
          </a:p>
          <a:p>
            <a:pPr lvl="1" algn="r" rtl="1"/>
            <a:r>
              <a:rPr lang="ar-SA" dirty="0"/>
              <a:t>التحولات السياسية والاقتصادية والاجتماعية المفاجئة وغير المدروسة</a:t>
            </a:r>
            <a:endParaRPr lang="en-GB" dirty="0"/>
          </a:p>
          <a:p>
            <a:pPr lvl="1" algn="r" rtl="1"/>
            <a:r>
              <a:rPr lang="ar-SA" dirty="0"/>
              <a:t>انتشار الفقر والجهل وضعف الوازع الثقافي والديني لدى أفراد المجتمع</a:t>
            </a:r>
            <a:endParaRPr lang="en-GB" dirty="0"/>
          </a:p>
          <a:p>
            <a:pPr lvl="1" algn="r" rtl="1"/>
            <a:r>
              <a:rPr lang="ar-SA" dirty="0"/>
              <a:t>الفساد الأخلاقي: وهو السبب الرئيسي للفساد الإداري وكذا المالي باعتبار أن القيم والمبادئ والأخلاق الحميدة كالأمانة وهي الفاصل بين العمل المشروع والفساد</a:t>
            </a:r>
            <a:endParaRPr lang="en-GB" dirty="0"/>
          </a:p>
        </p:txBody>
      </p:sp>
    </p:spTree>
    <p:extLst>
      <p:ext uri="{BB962C8B-B14F-4D97-AF65-F5344CB8AC3E}">
        <p14:creationId xmlns:p14="http://schemas.microsoft.com/office/powerpoint/2010/main" val="366000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E7DAF-0B19-4DE9-BCAE-8BF752AD14E3}"/>
              </a:ext>
            </a:extLst>
          </p:cNvPr>
          <p:cNvSpPr>
            <a:spLocks noGrp="1"/>
          </p:cNvSpPr>
          <p:nvPr>
            <p:ph type="title"/>
          </p:nvPr>
        </p:nvSpPr>
        <p:spPr>
          <a:xfrm>
            <a:off x="3226950" y="109787"/>
            <a:ext cx="7958331" cy="1077229"/>
          </a:xfrm>
        </p:spPr>
        <p:txBody>
          <a:bodyPr>
            <a:normAutofit/>
          </a:bodyPr>
          <a:lstStyle/>
          <a:p>
            <a:r>
              <a:rPr lang="ar-SA" sz="2000" dirty="0"/>
              <a:t>الأخلاقيات والحوكمة – 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7F22454B-31A8-4B57-82EC-CA0F4D6A8B2B}"/>
              </a:ext>
            </a:extLst>
          </p:cNvPr>
          <p:cNvSpPr>
            <a:spLocks noGrp="1"/>
          </p:cNvSpPr>
          <p:nvPr>
            <p:ph idx="1"/>
          </p:nvPr>
        </p:nvSpPr>
        <p:spPr>
          <a:xfrm>
            <a:off x="1673630" y="1562793"/>
            <a:ext cx="8844740" cy="5185420"/>
          </a:xfrm>
        </p:spPr>
        <p:txBody>
          <a:bodyPr>
            <a:normAutofit lnSpcReduction="10000"/>
          </a:bodyPr>
          <a:lstStyle/>
          <a:p>
            <a:pPr algn="r" rtl="1"/>
            <a:r>
              <a:rPr lang="ar-SA" dirty="0"/>
              <a:t>أنواع الفساد الإداري</a:t>
            </a:r>
          </a:p>
          <a:p>
            <a:pPr lvl="1" algn="r" rtl="1"/>
            <a:r>
              <a:rPr lang="ar-SA" dirty="0"/>
              <a:t>الفساد الإداري المنظم وغير المنظم</a:t>
            </a:r>
          </a:p>
          <a:p>
            <a:pPr lvl="1" algn="r" rtl="1"/>
            <a:r>
              <a:rPr lang="ar-SA" dirty="0"/>
              <a:t>فساد القمة، فساد المؤسسي، الفساد البيروقراطي</a:t>
            </a:r>
          </a:p>
          <a:p>
            <a:pPr lvl="2" algn="r" rtl="1"/>
            <a:r>
              <a:rPr lang="ar-SA" dirty="0"/>
              <a:t>فساد القمة والجهات الرئاسية والشرعية في الدولة</a:t>
            </a:r>
          </a:p>
          <a:p>
            <a:pPr lvl="2" algn="r" rtl="1"/>
            <a:r>
              <a:rPr lang="ar-SA" dirty="0"/>
              <a:t>الفساد المؤسسي</a:t>
            </a:r>
          </a:p>
          <a:p>
            <a:pPr lvl="2" algn="r" rtl="1"/>
            <a:r>
              <a:rPr lang="ar-SA" dirty="0"/>
              <a:t>الفساد البيروقراطي</a:t>
            </a:r>
          </a:p>
          <a:p>
            <a:pPr marL="808038" lvl="2" algn="r" rtl="1"/>
            <a:r>
              <a:rPr lang="ar-SA" sz="1900" dirty="0"/>
              <a:t>الفساد الصغير والفساد الكبير</a:t>
            </a:r>
          </a:p>
          <a:p>
            <a:pPr marL="808038" lvl="2" algn="r" rtl="1"/>
            <a:r>
              <a:rPr lang="ar-SA" sz="1900" dirty="0"/>
              <a:t>الفساد الجزئي والفساد الشامل</a:t>
            </a:r>
          </a:p>
          <a:p>
            <a:pPr lvl="1" algn="r" rtl="1"/>
            <a:r>
              <a:rPr lang="ar-SA" dirty="0"/>
              <a:t>الفساد حسب الطبيعة : (كالفساد السياسي والقانوني والثقافي والقيمي والحضاري والاقتصادي والإداري وغيرها.</a:t>
            </a:r>
          </a:p>
          <a:p>
            <a:pPr lvl="1" algn="r" rtl="1"/>
            <a:r>
              <a:rPr lang="ar-SA" dirty="0"/>
              <a:t>الفساد </a:t>
            </a:r>
            <a:r>
              <a:rPr lang="ar-SA" sz="1900" dirty="0"/>
              <a:t>الأخلاقي</a:t>
            </a:r>
          </a:p>
          <a:p>
            <a:pPr lvl="1" algn="r" rtl="1"/>
            <a:r>
              <a:rPr lang="ar-SA" dirty="0"/>
              <a:t>الفساد الإداري</a:t>
            </a:r>
            <a:endParaRPr lang="ar-SA" sz="1900" dirty="0"/>
          </a:p>
          <a:p>
            <a:pPr algn="r" rtl="1"/>
            <a:endParaRPr lang="ar-SA" dirty="0"/>
          </a:p>
        </p:txBody>
      </p:sp>
    </p:spTree>
    <p:extLst>
      <p:ext uri="{BB962C8B-B14F-4D97-AF65-F5344CB8AC3E}">
        <p14:creationId xmlns:p14="http://schemas.microsoft.com/office/powerpoint/2010/main" val="392810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FBF41-5080-47CE-9F6D-518AF2A3DE68}"/>
              </a:ext>
            </a:extLst>
          </p:cNvPr>
          <p:cNvSpPr>
            <a:spLocks noGrp="1"/>
          </p:cNvSpPr>
          <p:nvPr>
            <p:ph type="title"/>
          </p:nvPr>
        </p:nvSpPr>
        <p:spPr>
          <a:xfrm>
            <a:off x="3383085" y="92439"/>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F7782F82-0EF3-4E37-8663-97CB0207101F}"/>
              </a:ext>
            </a:extLst>
          </p:cNvPr>
          <p:cNvSpPr>
            <a:spLocks noGrp="1"/>
          </p:cNvSpPr>
          <p:nvPr>
            <p:ph idx="1"/>
          </p:nvPr>
        </p:nvSpPr>
        <p:spPr>
          <a:xfrm>
            <a:off x="2781550" y="1773820"/>
            <a:ext cx="7796540" cy="3997828"/>
          </a:xfrm>
        </p:spPr>
        <p:txBody>
          <a:bodyPr/>
          <a:lstStyle/>
          <a:p>
            <a:pPr algn="r" rtl="1"/>
            <a:r>
              <a:rPr lang="ar-SA" b="1" dirty="0">
                <a:solidFill>
                  <a:srgbClr val="FF0000"/>
                </a:solidFill>
              </a:rPr>
              <a:t>مفهوم العمل:</a:t>
            </a:r>
            <a:endParaRPr lang="en-GB" dirty="0">
              <a:solidFill>
                <a:srgbClr val="FF0000"/>
              </a:solidFill>
            </a:endParaRPr>
          </a:p>
          <a:p>
            <a:pPr algn="r" rtl="1"/>
            <a:r>
              <a:rPr lang="ar-SA" dirty="0"/>
              <a:t>لغةً : المهنة ، والفعل عن قصد.</a:t>
            </a:r>
            <a:endParaRPr lang="en-GB" dirty="0"/>
          </a:p>
          <a:p>
            <a:pPr algn="r" rtl="1"/>
            <a:r>
              <a:rPr lang="ar-SA" dirty="0"/>
              <a:t>واصطلاحاً: هو ما يقوم به الإنسان من نشاط إنتاجي في وظيفة أو مهنة أو حرفة .</a:t>
            </a:r>
          </a:p>
          <a:p>
            <a:pPr marL="6160" indent="0" algn="r" rtl="1">
              <a:buNone/>
            </a:pPr>
            <a:endParaRPr lang="en-GB" dirty="0"/>
          </a:p>
          <a:p>
            <a:pPr marL="6160" indent="0" algn="r" rtl="1">
              <a:buNone/>
            </a:pPr>
            <a:r>
              <a:rPr lang="ar-SA" dirty="0"/>
              <a:t>ركني العمل الأساسيين : </a:t>
            </a:r>
            <a:r>
              <a:rPr lang="ar-SA" b="1" dirty="0"/>
              <a:t>النشاط ، والإنتاج </a:t>
            </a:r>
            <a:r>
              <a:rPr lang="ar-SA" dirty="0"/>
              <a:t>؛ فالنشاط هو لبُّ العمل ، سوأ كان نشاطاً جسدياً أو ذهنياً ..</a:t>
            </a:r>
            <a:endParaRPr lang="en-GB" dirty="0"/>
          </a:p>
          <a:p>
            <a:pPr marL="6160" indent="0" algn="r">
              <a:buNone/>
            </a:pPr>
            <a:endParaRPr lang="en-GB" dirty="0"/>
          </a:p>
        </p:txBody>
      </p:sp>
    </p:spTree>
    <p:extLst>
      <p:ext uri="{BB962C8B-B14F-4D97-AF65-F5344CB8AC3E}">
        <p14:creationId xmlns:p14="http://schemas.microsoft.com/office/powerpoint/2010/main" val="64147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1C729-51A7-4884-A0B0-A019E6CA7A20}"/>
              </a:ext>
            </a:extLst>
          </p:cNvPr>
          <p:cNvSpPr>
            <a:spLocks noGrp="1"/>
          </p:cNvSpPr>
          <p:nvPr>
            <p:ph type="title"/>
          </p:nvPr>
        </p:nvSpPr>
        <p:spPr>
          <a:xfrm>
            <a:off x="3260201" y="167976"/>
            <a:ext cx="7958331" cy="1077229"/>
          </a:xfrm>
        </p:spPr>
        <p:txBody>
          <a:bodyPr>
            <a:normAutofit/>
          </a:bodyPr>
          <a:lstStyle/>
          <a:p>
            <a:r>
              <a:rPr lang="ar-SA" sz="2000" dirty="0"/>
              <a:t>الأخلاقيات والحوكمة – 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8B7594B9-1FC4-4A7D-8B9F-E83750EA9187}"/>
              </a:ext>
            </a:extLst>
          </p:cNvPr>
          <p:cNvSpPr>
            <a:spLocks noGrp="1"/>
          </p:cNvSpPr>
          <p:nvPr>
            <p:ph idx="1"/>
          </p:nvPr>
        </p:nvSpPr>
        <p:spPr/>
        <p:txBody>
          <a:bodyPr/>
          <a:lstStyle/>
          <a:p>
            <a:pPr algn="r" rtl="1"/>
            <a:r>
              <a:rPr lang="ar-SA" dirty="0"/>
              <a:t>أنماط الفساد الإداري</a:t>
            </a:r>
          </a:p>
          <a:p>
            <a:pPr lvl="1" algn="r" rtl="1"/>
            <a:r>
              <a:rPr lang="ar-SA" dirty="0"/>
              <a:t>الرشوة</a:t>
            </a:r>
          </a:p>
          <a:p>
            <a:pPr lvl="1" algn="r" rtl="1"/>
            <a:r>
              <a:rPr lang="ar-SA" dirty="0"/>
              <a:t>المحسوبية</a:t>
            </a:r>
          </a:p>
          <a:p>
            <a:pPr lvl="1" algn="r" rtl="1"/>
            <a:r>
              <a:rPr lang="ar-SA" dirty="0"/>
              <a:t>نهب المال العام</a:t>
            </a:r>
          </a:p>
          <a:p>
            <a:pPr lvl="1" algn="r" rtl="1"/>
            <a:r>
              <a:rPr lang="ar-SA" dirty="0"/>
              <a:t>الوساطة</a:t>
            </a:r>
          </a:p>
          <a:p>
            <a:pPr lvl="1" algn="r" rtl="1"/>
            <a:r>
              <a:rPr lang="ar-SA" dirty="0"/>
              <a:t>الإخلال بواجبات الوظيفة</a:t>
            </a:r>
          </a:p>
          <a:p>
            <a:pPr lvl="1" algn="r" rtl="1"/>
            <a:r>
              <a:rPr lang="ar-SA" dirty="0"/>
              <a:t>غسل الأموال</a:t>
            </a:r>
          </a:p>
          <a:p>
            <a:pPr lvl="1" algn="r" rtl="1"/>
            <a:endParaRPr lang="ar-SA" dirty="0"/>
          </a:p>
        </p:txBody>
      </p:sp>
    </p:spTree>
    <p:extLst>
      <p:ext uri="{BB962C8B-B14F-4D97-AF65-F5344CB8AC3E}">
        <p14:creationId xmlns:p14="http://schemas.microsoft.com/office/powerpoint/2010/main" val="311031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C32BE-B3D5-4184-9B31-5E762AD9B265}"/>
              </a:ext>
            </a:extLst>
          </p:cNvPr>
          <p:cNvSpPr>
            <a:spLocks noGrp="1"/>
          </p:cNvSpPr>
          <p:nvPr>
            <p:ph type="title"/>
          </p:nvPr>
        </p:nvSpPr>
        <p:spPr>
          <a:xfrm>
            <a:off x="3293452" y="126412"/>
            <a:ext cx="7958331" cy="1077229"/>
          </a:xfrm>
        </p:spPr>
        <p:txBody>
          <a:bodyPr>
            <a:normAutofit/>
          </a:bodyPr>
          <a:lstStyle/>
          <a:p>
            <a:r>
              <a:rPr lang="ar-SA" sz="2000" dirty="0"/>
              <a:t>الأخلاقيات والحوكمة – 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378D5AC2-6C79-48D2-8588-826B54D6F0A1}"/>
              </a:ext>
            </a:extLst>
          </p:cNvPr>
          <p:cNvSpPr>
            <a:spLocks noGrp="1"/>
          </p:cNvSpPr>
          <p:nvPr>
            <p:ph idx="1"/>
          </p:nvPr>
        </p:nvSpPr>
        <p:spPr>
          <a:xfrm>
            <a:off x="1487978" y="1080656"/>
            <a:ext cx="9082161" cy="5368300"/>
          </a:xfrm>
        </p:spPr>
        <p:txBody>
          <a:bodyPr>
            <a:normAutofit/>
          </a:bodyPr>
          <a:lstStyle/>
          <a:p>
            <a:pPr marL="6160" indent="0" algn="ctr" rtl="1">
              <a:buNone/>
            </a:pPr>
            <a:r>
              <a:rPr lang="ar-SA" dirty="0">
                <a:solidFill>
                  <a:srgbClr val="FF0000"/>
                </a:solidFill>
              </a:rPr>
              <a:t>الحوكمة</a:t>
            </a:r>
          </a:p>
          <a:p>
            <a:pPr algn="r" rtl="1"/>
            <a:r>
              <a:rPr lang="ar-SA" dirty="0"/>
              <a:t>تعريب لمصطلح (</a:t>
            </a:r>
            <a:r>
              <a:rPr lang="en-GB" dirty="0"/>
              <a:t>Governance</a:t>
            </a:r>
            <a:r>
              <a:rPr lang="ar-SA" dirty="0"/>
              <a:t>) وتعني الطرق والأساليب التي تدار بها الشؤون العامة لدولة ما </a:t>
            </a:r>
          </a:p>
          <a:p>
            <a:pPr algn="r" rtl="1"/>
            <a:r>
              <a:rPr lang="ar-SA" dirty="0"/>
              <a:t>المفهموم الأساسي للحوكمة يقوم على أساس أن دور الحكومات في إدارة شؤون الدولة تغير في السنوات الأخيرة من كونه الدورالرئيس والوحيد في بعض الأحيان، إلى دور المنسق والمنظم في ضل أسلوب الحوكمة.</a:t>
            </a:r>
          </a:p>
          <a:p>
            <a:pPr algn="r" rtl="1"/>
            <a:r>
              <a:rPr lang="ar-SA" dirty="0"/>
              <a:t>ا الأمم المتحدة تُعرِّف الحوكمة بأنها: عملية إتخاذ القرارات والطريقة التي تُنفّذ أو لا تُنفّذ بها تلك القرارات</a:t>
            </a:r>
          </a:p>
          <a:p>
            <a:pPr algn="r" rtl="1"/>
            <a:r>
              <a:rPr lang="ar-SA" dirty="0"/>
              <a:t>البنك الدولي  يُعرِّف الحوكمة بأنها: الطريقة التي تمارَس بها السلطة في إدارة الموارد الإقتصادية والإجتماعية للبلاد من أجل التنمية</a:t>
            </a:r>
          </a:p>
          <a:p>
            <a:pPr algn="r" rtl="1"/>
            <a:r>
              <a:rPr lang="ar-SA" dirty="0"/>
              <a:t>تطور مفهوم الحوكمة.</a:t>
            </a:r>
          </a:p>
          <a:p>
            <a:pPr algn="r" rtl="1"/>
            <a:endParaRPr lang="ar-SA" dirty="0"/>
          </a:p>
          <a:p>
            <a:pPr algn="r" rtl="1"/>
            <a:endParaRPr lang="ar-SA" dirty="0"/>
          </a:p>
          <a:p>
            <a:pPr algn="r" rtl="1"/>
            <a:endParaRPr lang="en-GB" dirty="0"/>
          </a:p>
        </p:txBody>
      </p:sp>
    </p:spTree>
    <p:extLst>
      <p:ext uri="{BB962C8B-B14F-4D97-AF65-F5344CB8AC3E}">
        <p14:creationId xmlns:p14="http://schemas.microsoft.com/office/powerpoint/2010/main" val="206411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8525D-0A4F-4470-95F7-0A6B13120029}"/>
              </a:ext>
            </a:extLst>
          </p:cNvPr>
          <p:cNvSpPr>
            <a:spLocks noGrp="1"/>
          </p:cNvSpPr>
          <p:nvPr>
            <p:ph type="title"/>
          </p:nvPr>
        </p:nvSpPr>
        <p:spPr>
          <a:xfrm>
            <a:off x="3301764" y="134725"/>
            <a:ext cx="7958331" cy="1077229"/>
          </a:xfrm>
        </p:spPr>
        <p:txBody>
          <a:bodyPr>
            <a:normAutofit/>
          </a:bodyPr>
          <a:lstStyle/>
          <a:p>
            <a:r>
              <a:rPr lang="ar-SA" sz="2000" dirty="0"/>
              <a:t>الأخلاقيات والحوكمة – 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0DCDDF9D-12DD-420F-BD2F-5A7FA4C5073C}"/>
              </a:ext>
            </a:extLst>
          </p:cNvPr>
          <p:cNvSpPr>
            <a:spLocks noGrp="1"/>
          </p:cNvSpPr>
          <p:nvPr>
            <p:ph idx="1"/>
          </p:nvPr>
        </p:nvSpPr>
        <p:spPr>
          <a:xfrm>
            <a:off x="1613108" y="1521229"/>
            <a:ext cx="8965783" cy="4670031"/>
          </a:xfrm>
        </p:spPr>
        <p:txBody>
          <a:bodyPr>
            <a:normAutofit/>
          </a:bodyPr>
          <a:lstStyle/>
          <a:p>
            <a:pPr algn="just" rtl="1"/>
            <a:r>
              <a:rPr lang="ar-SA" dirty="0"/>
              <a:t>الحوكمة الرشيدة </a:t>
            </a:r>
            <a:r>
              <a:rPr lang="en-GB" dirty="0"/>
              <a:t>Good Governance</a:t>
            </a:r>
            <a:endParaRPr lang="ar-SA" dirty="0"/>
          </a:p>
          <a:p>
            <a:pPr lvl="1" algn="just" rtl="1"/>
            <a:r>
              <a:rPr lang="ar-SA" dirty="0"/>
              <a:t>تشمل العديد من العناصرالأساسية للديمقراطية مثل المشاركة والإنفتاح على المجتمع المدني، وإحترام حقوق الإنسان المدنية والفكرية والممتلكات الخاصة، فضلاً عن إدارة الصراع بشكل سلمي</a:t>
            </a:r>
          </a:p>
          <a:p>
            <a:pPr lvl="1" algn="just" rtl="1"/>
            <a:r>
              <a:rPr lang="ar-SA" dirty="0"/>
              <a:t>مجموعة القواعد التي يتم من خلالها إنفاذ القوة لصالح مجموعة معينة، وبالتالي فإن الحكومة تتصرف لصالح الأفراد، وعليها أن تتيح لهم فرصة المشاركة في صنع القرارات بصورة متكافئة، وفي إطار من الشفافية والمصداقية، بل وتكون مسؤولة أمامهم، وهو ما يجعل أي حكم حُكماً رشيداً</a:t>
            </a:r>
            <a:r>
              <a:rPr lang="en-GB" dirty="0"/>
              <a:t> .</a:t>
            </a:r>
          </a:p>
          <a:p>
            <a:pPr lvl="1" algn="just" rtl="1"/>
            <a:r>
              <a:rPr lang="ar-SA" dirty="0"/>
              <a:t>لابد من توفر عنصرين: </a:t>
            </a:r>
            <a:r>
              <a:rPr lang="ar-SA" u="sng" dirty="0"/>
              <a:t>الأول</a:t>
            </a:r>
            <a:r>
              <a:rPr lang="ar-SA" dirty="0"/>
              <a:t> أن يتم تطبيق عناصر الحوكمة الرشيدة بشكل متوازي ومتوازن. </a:t>
            </a:r>
            <a:r>
              <a:rPr lang="ar-SA" u="sng" dirty="0"/>
              <a:t>ثانياً</a:t>
            </a:r>
            <a:r>
              <a:rPr lang="ar-SA" dirty="0"/>
              <a:t> مراعاة الطبيعة الإجتماعية والثقافية والإقتصادية وشكل النظام السياسي لكل بلد عند التطبيق</a:t>
            </a:r>
            <a:r>
              <a:rPr lang="en-GB" dirty="0"/>
              <a:t>.</a:t>
            </a:r>
          </a:p>
          <a:p>
            <a:pPr lvl="1" algn="just" rtl="1"/>
            <a:r>
              <a:rPr lang="ar-SA" dirty="0"/>
              <a:t>الأمم المتحدة تقدم ثمانية عناصر أساسية للحوكمة الرشيدة: </a:t>
            </a:r>
            <a:r>
              <a:rPr lang="ar-SA" sz="1400" dirty="0"/>
              <a:t>1( </a:t>
            </a:r>
            <a:r>
              <a:rPr lang="ar-SA" dirty="0"/>
              <a:t>المشاركة في إتخاذ القرارات، 2- التوافق بين الجهات المشاركة في إدارة شؤون الدولة، 3-المساءلة، 4- الشفافية، </a:t>
            </a:r>
            <a:r>
              <a:rPr lang="ar-SA" sz="1400" dirty="0"/>
              <a:t>5</a:t>
            </a:r>
            <a:r>
              <a:rPr lang="ar-SA" dirty="0"/>
              <a:t>-الإستجابة لمتطلبات الناس، 6- الفعالية والكفاءة، </a:t>
            </a:r>
            <a:r>
              <a:rPr lang="ar-SA" sz="1400" dirty="0"/>
              <a:t>7</a:t>
            </a:r>
            <a:r>
              <a:rPr lang="ar-SA" dirty="0"/>
              <a:t>-الإنصاف والشمول، 8- سيادة القانون</a:t>
            </a:r>
            <a:endParaRPr lang="en-GB" dirty="0"/>
          </a:p>
        </p:txBody>
      </p:sp>
    </p:spTree>
    <p:extLst>
      <p:ext uri="{BB962C8B-B14F-4D97-AF65-F5344CB8AC3E}">
        <p14:creationId xmlns:p14="http://schemas.microsoft.com/office/powerpoint/2010/main" val="112865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6E0E4-91AE-4D36-B70E-AE9F9CAF1F32}"/>
              </a:ext>
            </a:extLst>
          </p:cNvPr>
          <p:cNvSpPr>
            <a:spLocks noGrp="1"/>
          </p:cNvSpPr>
          <p:nvPr>
            <p:ph type="title"/>
          </p:nvPr>
        </p:nvSpPr>
        <p:spPr>
          <a:xfrm>
            <a:off x="3359953" y="118099"/>
            <a:ext cx="7958331" cy="1077229"/>
          </a:xfrm>
        </p:spPr>
        <p:txBody>
          <a:bodyPr>
            <a:normAutofit/>
          </a:bodyPr>
          <a:lstStyle/>
          <a:p>
            <a:r>
              <a:rPr lang="ar-SA" sz="2000" dirty="0"/>
              <a:t>الأخلاقيات والحوكمة – 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A96DA1D4-0A48-4D56-8405-AD461946AE91}"/>
              </a:ext>
            </a:extLst>
          </p:cNvPr>
          <p:cNvSpPr>
            <a:spLocks noGrp="1"/>
          </p:cNvSpPr>
          <p:nvPr>
            <p:ph idx="1"/>
          </p:nvPr>
        </p:nvSpPr>
        <p:spPr>
          <a:xfrm>
            <a:off x="2197730" y="1478538"/>
            <a:ext cx="7796540" cy="5196582"/>
          </a:xfrm>
        </p:spPr>
        <p:txBody>
          <a:bodyPr>
            <a:normAutofit lnSpcReduction="10000"/>
          </a:bodyPr>
          <a:lstStyle/>
          <a:p>
            <a:pPr algn="r" rtl="1"/>
            <a:r>
              <a:rPr lang="ar-SA" dirty="0"/>
              <a:t>الحوكمة و الإصلاح الإداري</a:t>
            </a:r>
          </a:p>
          <a:p>
            <a:pPr algn="r" rtl="1"/>
            <a:r>
              <a:rPr lang="ar-SA" dirty="0"/>
              <a:t>مقاييس الحوكمة</a:t>
            </a:r>
          </a:p>
          <a:p>
            <a:pPr algn="r" rtl="1"/>
            <a:r>
              <a:rPr lang="ar-SA" dirty="0"/>
              <a:t>الحوكمة والتنمية الإقتصادية</a:t>
            </a:r>
            <a:r>
              <a:rPr lang="en-US" dirty="0"/>
              <a:t> ) </a:t>
            </a:r>
            <a:r>
              <a:rPr lang="ar-SA" dirty="0"/>
              <a:t>الحوكمة الرشيدة والتنمية البشرية والنمو الإقتصادي)</a:t>
            </a:r>
          </a:p>
          <a:p>
            <a:pPr algn="r" rtl="1"/>
            <a:r>
              <a:rPr lang="ar-SA" dirty="0"/>
              <a:t>الحوكمة والتنمية المستدامة (التنمية طويلة الاجل)</a:t>
            </a:r>
          </a:p>
          <a:p>
            <a:pPr algn="r" rtl="1"/>
            <a:r>
              <a:rPr lang="ar-SA" dirty="0"/>
              <a:t>المؤشرات العالمية للحوكمة </a:t>
            </a:r>
            <a:r>
              <a:rPr lang="en-GB" dirty="0"/>
              <a:t>WGI</a:t>
            </a:r>
            <a:r>
              <a:rPr lang="ar-SA" dirty="0"/>
              <a:t> </a:t>
            </a:r>
          </a:p>
          <a:p>
            <a:pPr lvl="1" algn="r" rtl="1"/>
            <a:r>
              <a:rPr lang="ar-SA" dirty="0"/>
              <a:t>مؤشر السيطرة على الفساد</a:t>
            </a:r>
          </a:p>
          <a:p>
            <a:pPr lvl="1" algn="r" rtl="1"/>
            <a:r>
              <a:rPr lang="ar-SA" dirty="0"/>
              <a:t>مؤشر فعالية الحكومة</a:t>
            </a:r>
          </a:p>
          <a:p>
            <a:pPr lvl="1" algn="r" rtl="1"/>
            <a:r>
              <a:rPr lang="ar-SA" dirty="0"/>
              <a:t>مؤشر الاستقرار السياسي</a:t>
            </a:r>
          </a:p>
          <a:p>
            <a:pPr lvl="1" algn="r" rtl="1"/>
            <a:r>
              <a:rPr lang="ar-SA" dirty="0"/>
              <a:t>مؤشر جودة التشريعات وتطبيقها</a:t>
            </a:r>
          </a:p>
          <a:p>
            <a:pPr lvl="1" algn="r" rtl="1"/>
            <a:r>
              <a:rPr lang="ar-SA" dirty="0"/>
              <a:t>مؤشر سيادة القانون</a:t>
            </a:r>
          </a:p>
          <a:p>
            <a:pPr lvl="1" algn="r" rtl="1"/>
            <a:r>
              <a:rPr lang="ar-SA" smtClean="0"/>
              <a:t>مؤشر </a:t>
            </a:r>
            <a:r>
              <a:rPr lang="ar-SA" dirty="0"/>
              <a:t>المشاركة والمساءلة</a:t>
            </a:r>
          </a:p>
          <a:p>
            <a:pPr lvl="1" algn="r" rtl="1"/>
            <a:endParaRPr lang="ar-SA" dirty="0"/>
          </a:p>
        </p:txBody>
      </p:sp>
    </p:spTree>
    <p:extLst>
      <p:ext uri="{BB962C8B-B14F-4D97-AF65-F5344CB8AC3E}">
        <p14:creationId xmlns:p14="http://schemas.microsoft.com/office/powerpoint/2010/main" val="86000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C980D-3FD2-4112-9678-3B5A20342991}"/>
              </a:ext>
            </a:extLst>
          </p:cNvPr>
          <p:cNvSpPr>
            <a:spLocks noGrp="1"/>
          </p:cNvSpPr>
          <p:nvPr>
            <p:ph type="title"/>
          </p:nvPr>
        </p:nvSpPr>
        <p:spPr>
          <a:xfrm>
            <a:off x="3327426" y="92439"/>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27AC7289-E6AE-4DFC-AD35-6A8DC17385E8}"/>
              </a:ext>
            </a:extLst>
          </p:cNvPr>
          <p:cNvSpPr>
            <a:spLocks noGrp="1"/>
          </p:cNvSpPr>
          <p:nvPr>
            <p:ph idx="1"/>
          </p:nvPr>
        </p:nvSpPr>
        <p:spPr>
          <a:xfrm>
            <a:off x="2773598" y="1860605"/>
            <a:ext cx="7809587" cy="4189339"/>
          </a:xfrm>
        </p:spPr>
        <p:txBody>
          <a:bodyPr>
            <a:normAutofit/>
          </a:bodyPr>
          <a:lstStyle/>
          <a:p>
            <a:pPr algn="r" rtl="1"/>
            <a:r>
              <a:rPr lang="ar-SA" b="1" dirty="0">
                <a:solidFill>
                  <a:srgbClr val="FF0000"/>
                </a:solidFill>
              </a:rPr>
              <a:t>مفهوم المهنة:</a:t>
            </a:r>
            <a:r>
              <a:rPr lang="ar-SA" dirty="0">
                <a:solidFill>
                  <a:srgbClr val="FF0000"/>
                </a:solidFill>
              </a:rPr>
              <a:t> </a:t>
            </a:r>
            <a:endParaRPr lang="en-GB" dirty="0">
              <a:solidFill>
                <a:srgbClr val="FF0000"/>
              </a:solidFill>
            </a:endParaRPr>
          </a:p>
          <a:p>
            <a:pPr algn="r" rtl="1"/>
            <a:r>
              <a:rPr lang="ar-SA" dirty="0"/>
              <a:t>لغة : العمل ، والعمل يحتاج إلى خبرة ومهارة.</a:t>
            </a:r>
            <a:endParaRPr lang="en-GB" dirty="0"/>
          </a:p>
          <a:p>
            <a:pPr algn="r" rtl="1"/>
            <a:r>
              <a:rPr lang="ar-SA" dirty="0"/>
              <a:t>واصطلاحاً: مجموعة من الأعمال تتطلب مهارات معينة يؤديها الفرد من خلال ممارسات تدريبية .</a:t>
            </a:r>
            <a:endParaRPr lang="en-GB" dirty="0"/>
          </a:p>
          <a:p>
            <a:pPr algn="r" rtl="1"/>
            <a:r>
              <a:rPr lang="ar-SA" b="1" dirty="0">
                <a:solidFill>
                  <a:srgbClr val="FF0000"/>
                </a:solidFill>
              </a:rPr>
              <a:t>مفهوم الحرفة : </a:t>
            </a:r>
            <a:endParaRPr lang="en-GB" dirty="0">
              <a:solidFill>
                <a:srgbClr val="FF0000"/>
              </a:solidFill>
            </a:endParaRPr>
          </a:p>
          <a:p>
            <a:pPr algn="r" rtl="1"/>
            <a:r>
              <a:rPr lang="ar-SA" dirty="0"/>
              <a:t>لغةً : من الاحتراف ، وهو الكسب .</a:t>
            </a:r>
            <a:endParaRPr lang="en-GB" dirty="0"/>
          </a:p>
          <a:p>
            <a:pPr algn="r" rtl="1"/>
            <a:r>
              <a:rPr lang="ar-SA" dirty="0"/>
              <a:t>واصطلاحاً : عمل يمارسه الإنسان يحتاج إلى تدريب قصير . </a:t>
            </a:r>
            <a:endParaRPr lang="en-GB" dirty="0"/>
          </a:p>
          <a:p>
            <a:pPr algn="r"/>
            <a:endParaRPr lang="en-GB" dirty="0"/>
          </a:p>
        </p:txBody>
      </p:sp>
    </p:spTree>
    <p:extLst>
      <p:ext uri="{BB962C8B-B14F-4D97-AF65-F5344CB8AC3E}">
        <p14:creationId xmlns:p14="http://schemas.microsoft.com/office/powerpoint/2010/main" val="97894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75727-62B6-4E50-91DC-8FED63F37377}"/>
              </a:ext>
            </a:extLst>
          </p:cNvPr>
          <p:cNvSpPr>
            <a:spLocks noGrp="1"/>
          </p:cNvSpPr>
          <p:nvPr>
            <p:ph type="title"/>
          </p:nvPr>
        </p:nvSpPr>
        <p:spPr>
          <a:xfrm>
            <a:off x="3343328" y="100390"/>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26EDEC91-C70F-45E9-BC87-F869B23FDA80}"/>
              </a:ext>
            </a:extLst>
          </p:cNvPr>
          <p:cNvSpPr>
            <a:spLocks noGrp="1"/>
          </p:cNvSpPr>
          <p:nvPr>
            <p:ph idx="1"/>
          </p:nvPr>
        </p:nvSpPr>
        <p:spPr/>
        <p:txBody>
          <a:bodyPr>
            <a:normAutofit fontScale="92500"/>
          </a:bodyPr>
          <a:lstStyle/>
          <a:p>
            <a:pPr algn="r" rtl="1"/>
            <a:r>
              <a:rPr lang="ar-SA" b="1" dirty="0">
                <a:solidFill>
                  <a:srgbClr val="FF0000"/>
                </a:solidFill>
              </a:rPr>
              <a:t>مفهوم الوظيفة:</a:t>
            </a:r>
            <a:endParaRPr lang="en-GB" dirty="0">
              <a:solidFill>
                <a:srgbClr val="FF0000"/>
              </a:solidFill>
            </a:endParaRPr>
          </a:p>
          <a:p>
            <a:pPr algn="r" rtl="1"/>
            <a:r>
              <a:rPr lang="ar-SA" dirty="0"/>
              <a:t>لغةً: ما يقدَّر من عمل أو طعام أو رزق وغير ذلك في زمن معيَّن ، وتأتي بمعنى الخدمة المعيَّنة.</a:t>
            </a:r>
            <a:endParaRPr lang="en-GB" dirty="0"/>
          </a:p>
          <a:p>
            <a:pPr algn="r" rtl="1"/>
            <a:r>
              <a:rPr lang="ar-SA" dirty="0"/>
              <a:t>واصطلاحاً: وحدة من وحدات العمل تتكون من عدة أنشطة مجتمعة مع بعضها في المضمون والشكل ويمكن أن يقوم بها موظف واحد أو أكثر .</a:t>
            </a:r>
            <a:endParaRPr lang="en-GB" dirty="0"/>
          </a:p>
          <a:p>
            <a:pPr algn="r" rtl="1"/>
            <a:r>
              <a:rPr lang="ar-SA" dirty="0"/>
              <a:t>أو : كيان نظامي يتضمن مجموعة من الواجبات والمسؤوليات توجب على شاغلها التزامات معينة ، مقابل تمتعه بالحقوق والمزايا الوظيفية .</a:t>
            </a:r>
            <a:endParaRPr lang="en-GB" dirty="0"/>
          </a:p>
          <a:p>
            <a:pPr algn="r" rtl="1"/>
            <a:r>
              <a:rPr lang="ar-SA" dirty="0"/>
              <a:t>وعليه فإن الموظف العام هو " الشخص الطبيعي الذي يشغل إحدى الوظائف العامة الخاضعة لنظام الخدمة المدنية أو أحد الأنظمة الوظيفية الخاصة كنظام الوزراء ونظام القضاء ... وغيرها بالشروط والمؤهلات المطلوبة لشغل أي من تلك الوظائف"</a:t>
            </a:r>
            <a:endParaRPr lang="en-GB" dirty="0"/>
          </a:p>
        </p:txBody>
      </p:sp>
    </p:spTree>
    <p:extLst>
      <p:ext uri="{BB962C8B-B14F-4D97-AF65-F5344CB8AC3E}">
        <p14:creationId xmlns:p14="http://schemas.microsoft.com/office/powerpoint/2010/main" val="364646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3B7C6-164B-4893-A6D9-2B22D6961D1A}"/>
              </a:ext>
            </a:extLst>
          </p:cNvPr>
          <p:cNvSpPr>
            <a:spLocks noGrp="1"/>
          </p:cNvSpPr>
          <p:nvPr>
            <p:ph type="title"/>
          </p:nvPr>
        </p:nvSpPr>
        <p:spPr>
          <a:xfrm>
            <a:off x="3343328" y="108341"/>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513FEA97-6D5A-4CC7-8978-10302A0AF21B}"/>
              </a:ext>
            </a:extLst>
          </p:cNvPr>
          <p:cNvSpPr>
            <a:spLocks noGrp="1"/>
          </p:cNvSpPr>
          <p:nvPr>
            <p:ph idx="1"/>
          </p:nvPr>
        </p:nvSpPr>
        <p:spPr/>
        <p:txBody>
          <a:bodyPr/>
          <a:lstStyle/>
          <a:p>
            <a:pPr marL="6160" indent="0" algn="r">
              <a:buNone/>
            </a:pPr>
            <a:r>
              <a:rPr lang="ar-SA" b="1" dirty="0">
                <a:solidFill>
                  <a:srgbClr val="FF0000"/>
                </a:solidFill>
              </a:rPr>
              <a:t>نشأة وتطور فكرة العمل</a:t>
            </a:r>
          </a:p>
          <a:p>
            <a:pPr marL="6160" indent="0" algn="r">
              <a:buNone/>
            </a:pPr>
            <a:r>
              <a:rPr lang="ar-SA" b="1" dirty="0"/>
              <a:t>مفهوم العمل ومكانته في الحضارات القديمة</a:t>
            </a:r>
            <a:r>
              <a:rPr lang="en-GB" b="1" dirty="0"/>
              <a:t> -1</a:t>
            </a:r>
            <a:endParaRPr lang="ar-SA" b="1" dirty="0"/>
          </a:p>
          <a:p>
            <a:pPr marL="6160" indent="0" algn="ctr">
              <a:buNone/>
            </a:pPr>
            <a:r>
              <a:rPr lang="ar-SA" sz="1600" b="1" dirty="0"/>
              <a:t>( الحضارة المصرية، البابلية، الفينيقيين، الرومان)</a:t>
            </a:r>
            <a:endParaRPr lang="en-GB" sz="1600" b="1" dirty="0"/>
          </a:p>
          <a:p>
            <a:pPr marL="6160" indent="0" algn="r">
              <a:buNone/>
            </a:pPr>
            <a:r>
              <a:rPr lang="ar-SA" b="1" dirty="0"/>
              <a:t>مفهوم ومكانة العمل في العصور الوسطى</a:t>
            </a:r>
            <a:r>
              <a:rPr lang="en-GB" b="1" dirty="0"/>
              <a:t>  -2</a:t>
            </a:r>
            <a:endParaRPr lang="ar-SA" b="1" dirty="0"/>
          </a:p>
          <a:p>
            <a:pPr marL="6160" indent="0" algn="r">
              <a:buNone/>
            </a:pPr>
            <a:r>
              <a:rPr lang="ar-SA" b="1" dirty="0"/>
              <a:t>3- مفهوم ومكانة العمل في الفكر الإقتصادي الحديث</a:t>
            </a:r>
          </a:p>
          <a:p>
            <a:pPr marL="6160" indent="0" algn="r">
              <a:buNone/>
            </a:pPr>
            <a:endParaRPr lang="ar-SA" b="1" dirty="0"/>
          </a:p>
          <a:p>
            <a:pPr marL="6160" indent="0" algn="r">
              <a:buNone/>
            </a:pPr>
            <a:r>
              <a:rPr lang="ar-SA" b="1" dirty="0">
                <a:solidFill>
                  <a:srgbClr val="FF0000"/>
                </a:solidFill>
              </a:rPr>
              <a:t>العمل والأديان السماوية</a:t>
            </a:r>
          </a:p>
          <a:p>
            <a:pPr marL="6160" indent="0" algn="ctr">
              <a:buNone/>
            </a:pPr>
            <a:endParaRPr lang="en-GB" dirty="0"/>
          </a:p>
        </p:txBody>
      </p:sp>
    </p:spTree>
    <p:extLst>
      <p:ext uri="{BB962C8B-B14F-4D97-AF65-F5344CB8AC3E}">
        <p14:creationId xmlns:p14="http://schemas.microsoft.com/office/powerpoint/2010/main" val="295799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6DB49-6CA4-45AC-B13D-A94BE201E327}"/>
              </a:ext>
            </a:extLst>
          </p:cNvPr>
          <p:cNvSpPr>
            <a:spLocks noGrp="1"/>
          </p:cNvSpPr>
          <p:nvPr>
            <p:ph type="title"/>
          </p:nvPr>
        </p:nvSpPr>
        <p:spPr>
          <a:xfrm>
            <a:off x="3351279" y="132195"/>
            <a:ext cx="7958331" cy="1077229"/>
          </a:xfrm>
        </p:spPr>
        <p:txBody>
          <a:bodyPr>
            <a:normAutofit/>
          </a:bodyPr>
          <a:lstStyle/>
          <a:p>
            <a:r>
              <a:rPr lang="ar-SA" sz="2000" dirty="0"/>
              <a:t>الأخلاقيات والحوكمة – 1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136A2CD1-22DB-479E-AE1F-A33D7C354709}"/>
              </a:ext>
            </a:extLst>
          </p:cNvPr>
          <p:cNvSpPr>
            <a:spLocks noGrp="1"/>
          </p:cNvSpPr>
          <p:nvPr>
            <p:ph idx="1"/>
          </p:nvPr>
        </p:nvSpPr>
        <p:spPr>
          <a:xfrm>
            <a:off x="2320375" y="2012360"/>
            <a:ext cx="7796540" cy="3997828"/>
          </a:xfrm>
        </p:spPr>
        <p:txBody>
          <a:bodyPr/>
          <a:lstStyle/>
          <a:p>
            <a:pPr marL="6160" indent="0" algn="ctr">
              <a:buNone/>
            </a:pPr>
            <a:r>
              <a:rPr lang="ar-SA" sz="2400" dirty="0">
                <a:solidFill>
                  <a:srgbClr val="FF0000"/>
                </a:solidFill>
              </a:rPr>
              <a:t>الأخلاق</a:t>
            </a:r>
            <a:r>
              <a:rPr lang="ar-SA" sz="2400" dirty="0"/>
              <a:t> </a:t>
            </a:r>
          </a:p>
          <a:p>
            <a:pPr marL="6160" indent="0" algn="ctr">
              <a:buNone/>
            </a:pPr>
            <a:endParaRPr lang="ar-SA" sz="2400" dirty="0"/>
          </a:p>
          <a:p>
            <a:pPr marL="6160" indent="0" algn="ctr">
              <a:buNone/>
            </a:pPr>
            <a:r>
              <a:rPr lang="ar-SA" dirty="0"/>
              <a:t>المفهوم - المعضلة – الإرتباط - التأثير</a:t>
            </a:r>
            <a:endParaRPr lang="en-GB" dirty="0"/>
          </a:p>
        </p:txBody>
      </p:sp>
    </p:spTree>
    <p:extLst>
      <p:ext uri="{BB962C8B-B14F-4D97-AF65-F5344CB8AC3E}">
        <p14:creationId xmlns:p14="http://schemas.microsoft.com/office/powerpoint/2010/main" val="57414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3CC2B-4972-42DE-814E-8F379A45DCF4}"/>
              </a:ext>
            </a:extLst>
          </p:cNvPr>
          <p:cNvSpPr>
            <a:spLocks noGrp="1"/>
          </p:cNvSpPr>
          <p:nvPr>
            <p:ph type="title"/>
          </p:nvPr>
        </p:nvSpPr>
        <p:spPr>
          <a:xfrm>
            <a:off x="3359231" y="92439"/>
            <a:ext cx="7958331" cy="1077229"/>
          </a:xfrm>
        </p:spPr>
        <p:txBody>
          <a:bodyPr>
            <a:normAutofit/>
          </a:bodyPr>
          <a:lstStyle/>
          <a:p>
            <a:r>
              <a:rPr lang="ar-SA" sz="2000" dirty="0"/>
              <a:t>الأخلاقيات والحوكمة – 2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87C83E8D-61E8-4CF1-985F-36A082F50D67}"/>
              </a:ext>
            </a:extLst>
          </p:cNvPr>
          <p:cNvSpPr>
            <a:spLocks noGrp="1"/>
          </p:cNvSpPr>
          <p:nvPr>
            <p:ph idx="1"/>
          </p:nvPr>
        </p:nvSpPr>
        <p:spPr>
          <a:xfrm>
            <a:off x="2197730" y="2028262"/>
            <a:ext cx="7796540" cy="3997828"/>
          </a:xfrm>
        </p:spPr>
        <p:txBody>
          <a:bodyPr/>
          <a:lstStyle/>
          <a:p>
            <a:pPr marL="6160" indent="0" algn="ctr">
              <a:buNone/>
            </a:pPr>
            <a:r>
              <a:rPr lang="ar-SA" dirty="0">
                <a:solidFill>
                  <a:srgbClr val="FF0000"/>
                </a:solidFill>
              </a:rPr>
              <a:t>أخلاقيات الإدارة ( المفهوم- الأهمية  – التاريخ – النظريات والمداخل ...)</a:t>
            </a:r>
            <a:endParaRPr lang="en-US" dirty="0">
              <a:solidFill>
                <a:srgbClr val="FF0000"/>
              </a:solidFill>
            </a:endParaRPr>
          </a:p>
        </p:txBody>
      </p:sp>
    </p:spTree>
    <p:extLst>
      <p:ext uri="{BB962C8B-B14F-4D97-AF65-F5344CB8AC3E}">
        <p14:creationId xmlns:p14="http://schemas.microsoft.com/office/powerpoint/2010/main" val="91965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FD316-D75A-4776-9580-1F12B3F59E35}"/>
              </a:ext>
            </a:extLst>
          </p:cNvPr>
          <p:cNvSpPr>
            <a:spLocks noGrp="1"/>
          </p:cNvSpPr>
          <p:nvPr>
            <p:ph type="title"/>
          </p:nvPr>
        </p:nvSpPr>
        <p:spPr>
          <a:xfrm>
            <a:off x="3398988" y="171952"/>
            <a:ext cx="7958331" cy="1077229"/>
          </a:xfrm>
        </p:spPr>
        <p:txBody>
          <a:bodyPr>
            <a:normAutofit/>
          </a:bodyPr>
          <a:lstStyle/>
          <a:p>
            <a:r>
              <a:rPr lang="ar-SA" sz="2000" dirty="0"/>
              <a:t>الأخلاقيات والحوكمة – 2 </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AE6F80A4-3E85-498C-B2FF-F96080A4CFE8}"/>
              </a:ext>
            </a:extLst>
          </p:cNvPr>
          <p:cNvSpPr>
            <a:spLocks noGrp="1"/>
          </p:cNvSpPr>
          <p:nvPr>
            <p:ph idx="1"/>
          </p:nvPr>
        </p:nvSpPr>
        <p:spPr>
          <a:xfrm>
            <a:off x="2197728" y="447040"/>
            <a:ext cx="7958331" cy="6410961"/>
          </a:xfrm>
        </p:spPr>
        <p:txBody>
          <a:bodyPr/>
          <a:lstStyle/>
          <a:p>
            <a:pPr algn="r" rtl="1"/>
            <a:r>
              <a:rPr lang="ar-SA" dirty="0"/>
              <a:t>المفهوم والتطور:</a:t>
            </a:r>
          </a:p>
          <a:p>
            <a:pPr marL="6160" indent="0" algn="r" rtl="1">
              <a:buNone/>
            </a:pPr>
            <a:r>
              <a:rPr lang="ar-SA" dirty="0"/>
              <a:t>مدونة حمورابي </a:t>
            </a:r>
          </a:p>
          <a:p>
            <a:pPr marL="6160" indent="0" algn="r" rtl="1">
              <a:buNone/>
            </a:pPr>
            <a:endParaRPr lang="ar-SA" dirty="0"/>
          </a:p>
          <a:p>
            <a:pPr algn="r" rtl="1"/>
            <a:endParaRPr lang="ar-SA" dirty="0"/>
          </a:p>
          <a:p>
            <a:pPr marL="6160" indent="0" algn="r" rtl="1">
              <a:buNone/>
            </a:pPr>
            <a:endParaRPr lang="ar-SA" dirty="0"/>
          </a:p>
          <a:p>
            <a:pPr algn="r" rtl="1"/>
            <a:endParaRPr lang="ar-SA" dirty="0"/>
          </a:p>
          <a:p>
            <a:pPr algn="r"/>
            <a:endParaRPr lang="ar-SA" dirty="0"/>
          </a:p>
          <a:p>
            <a:pPr algn="r"/>
            <a:endParaRPr lang="ar-SA" dirty="0"/>
          </a:p>
          <a:p>
            <a:pPr algn="r"/>
            <a:endParaRPr lang="ar-SA" dirty="0"/>
          </a:p>
          <a:p>
            <a:pPr algn="r"/>
            <a:endParaRPr lang="ar-SA" dirty="0"/>
          </a:p>
          <a:p>
            <a:pPr algn="r"/>
            <a:endParaRPr lang="ar-SA" dirty="0"/>
          </a:p>
          <a:p>
            <a:pPr algn="r"/>
            <a:endParaRPr lang="en-GB" dirty="0"/>
          </a:p>
        </p:txBody>
      </p:sp>
      <p:pic>
        <p:nvPicPr>
          <p:cNvPr id="5" name="Picture 4" descr="A screenshot of a cell phone&#10;&#10;Description automatically generated">
            <a:extLst>
              <a:ext uri="{FF2B5EF4-FFF2-40B4-BE49-F238E27FC236}">
                <a16:creationId xmlns:a16="http://schemas.microsoft.com/office/drawing/2014/main" xmlns="" id="{C30BDD79-E41F-4B2C-BE16-4814A32E0B51}"/>
              </a:ext>
            </a:extLst>
          </p:cNvPr>
          <p:cNvPicPr>
            <a:picLocks noChangeAspect="1"/>
          </p:cNvPicPr>
          <p:nvPr/>
        </p:nvPicPr>
        <p:blipFill>
          <a:blip r:embed="rId2"/>
          <a:stretch>
            <a:fillRect/>
          </a:stretch>
        </p:blipFill>
        <p:spPr>
          <a:xfrm>
            <a:off x="4227344" y="2248436"/>
            <a:ext cx="4205456" cy="4609564"/>
          </a:xfrm>
          <a:prstGeom prst="rect">
            <a:avLst/>
          </a:prstGeom>
        </p:spPr>
      </p:pic>
    </p:spTree>
    <p:extLst>
      <p:ext uri="{BB962C8B-B14F-4D97-AF65-F5344CB8AC3E}">
        <p14:creationId xmlns:p14="http://schemas.microsoft.com/office/powerpoint/2010/main" val="4172989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TM16401375[[fn=Madison]]</Template>
  <TotalTime>53939</TotalTime>
  <Words>1669</Words>
  <Application>Microsoft Office PowerPoint</Application>
  <PresentationFormat>Custom</PresentationFormat>
  <Paragraphs>243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Madison</vt:lpstr>
      <vt:lpstr> لماذا ؟</vt:lpstr>
      <vt:lpstr>الأخلاقيات والحوكمة – 1  </vt:lpstr>
      <vt:lpstr>الأخلاقيات والحوكمة – 1  </vt:lpstr>
      <vt:lpstr>الأخلاقيات والحوكمة – 1  </vt:lpstr>
      <vt:lpstr>الأخلاقيات والحوكمة – 1  </vt:lpstr>
      <vt:lpstr>الأخلاقيات والحوكمة – 1  </vt:lpstr>
      <vt:lpstr>الأخلاقيات والحوكمة – 1  </vt:lpstr>
      <vt:lpstr>الأخلاقيات والحوكمة – 2  </vt:lpstr>
      <vt:lpstr>الأخلاقيات والحوكمة – 2  </vt:lpstr>
      <vt:lpstr>الأخلاقيات والحوكمة – 2  </vt:lpstr>
      <vt:lpstr>الأخلاقيات والحوكمة – 2  </vt:lpstr>
      <vt:lpstr>الأخلاقيات والحوكمة – 3  </vt:lpstr>
      <vt:lpstr>الأخلاقيات والحوكمة – 3  </vt:lpstr>
      <vt:lpstr>الأخلاقيات والحوكمة – 3  </vt:lpstr>
      <vt:lpstr>الأخلاقيات والحوكمة – 3  </vt:lpstr>
      <vt:lpstr>الأخلاقيات والحوكمة – 3  </vt:lpstr>
      <vt:lpstr>الأخلاقيات والحوكمة – 3  </vt:lpstr>
      <vt:lpstr>الأخلاقيات والحوكمة – 3  </vt:lpstr>
      <vt:lpstr>الأخلاقيات والحوكمة – 4 </vt:lpstr>
      <vt:lpstr>الأخلاقيات والحوكمة – 4  </vt:lpstr>
      <vt:lpstr>PowerPoint Presentation</vt:lpstr>
      <vt:lpstr>الأخلاقيات والحوكمة – 4 </vt:lpstr>
      <vt:lpstr>الأخلاقيات والحوكمة – 5 </vt:lpstr>
      <vt:lpstr>الأخلاقيات والحوكمة – 5 </vt:lpstr>
      <vt:lpstr>الأخلاقيات والحوكمة – 6 </vt:lpstr>
      <vt:lpstr>الأخلاقيات والحوكمة – 6 </vt:lpstr>
      <vt:lpstr>الأخلاقيات والحوكمة – 6 </vt:lpstr>
      <vt:lpstr>الأخلاقيات والحوكمة – 6 </vt:lpstr>
      <vt:lpstr>الأخلاقيات والحوكمة – 7 </vt:lpstr>
      <vt:lpstr>الأخلاقيات والحوكمة – 7 </vt:lpstr>
      <vt:lpstr>الأخلاقيات والحوكمة – 7 </vt:lpstr>
      <vt:lpstr>الأخلاقيات والحوكمة – 7 </vt:lpstr>
      <vt:lpstr>الأخلاقيات والحوكمة – 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لماذا ؟</dc:title>
  <dc:creator>mohammad -</dc:creator>
  <cp:lastModifiedBy>Mohammad Almotairi</cp:lastModifiedBy>
  <cp:revision>63</cp:revision>
  <dcterms:created xsi:type="dcterms:W3CDTF">2019-02-01T21:49:46Z</dcterms:created>
  <dcterms:modified xsi:type="dcterms:W3CDTF">2019-04-06T09:52:15Z</dcterms:modified>
</cp:coreProperties>
</file>