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2"/>
  </p:notesMasterIdLst>
  <p:sldIdLst>
    <p:sldId id="256" r:id="rId2"/>
    <p:sldId id="257" r:id="rId3"/>
    <p:sldId id="265" r:id="rId4"/>
    <p:sldId id="266" r:id="rId5"/>
    <p:sldId id="267" r:id="rId6"/>
    <p:sldId id="268" r:id="rId7"/>
    <p:sldId id="269" r:id="rId8"/>
    <p:sldId id="270" r:id="rId9"/>
    <p:sldId id="271" r:id="rId10"/>
    <p:sldId id="273" r:id="rId11"/>
    <p:sldId id="274" r:id="rId12"/>
    <p:sldId id="275" r:id="rId13"/>
    <p:sldId id="276" r:id="rId14"/>
    <p:sldId id="277" r:id="rId15"/>
    <p:sldId id="278" r:id="rId16"/>
    <p:sldId id="279" r:id="rId17"/>
    <p:sldId id="280" r:id="rId18"/>
    <p:sldId id="281" r:id="rId19"/>
    <p:sldId id="282" r:id="rId20"/>
    <p:sldId id="283"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F9FC8B8-1A36-4817-A9FD-9F3730ACD10F}" type="datetimeFigureOut">
              <a:rPr lang="ar-SA" smtClean="0"/>
              <a:t>10/06/1441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3D50C8A-1E92-4AE7-9CF3-331CE68630C0}" type="slidenum">
              <a:rPr lang="ar-SA" smtClean="0"/>
              <a:t>‹#›</a:t>
            </a:fld>
            <a:endParaRPr lang="ar-SA"/>
          </a:p>
        </p:txBody>
      </p:sp>
    </p:spTree>
    <p:extLst>
      <p:ext uri="{BB962C8B-B14F-4D97-AF65-F5344CB8AC3E}">
        <p14:creationId xmlns:p14="http://schemas.microsoft.com/office/powerpoint/2010/main" val="21670793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65E3157-71C9-4A72-9056-242FDBF9DAC1}" type="datetime1">
              <a:rPr lang="ar-SA" smtClean="0"/>
              <a:t>10/06/1441</a:t>
            </a:fld>
            <a:endParaRPr lang="ar-SA"/>
          </a:p>
        </p:txBody>
      </p:sp>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sp>
        <p:nvSpPr>
          <p:cNvPr id="6" name="عنصر نائب لرقم الشريحة 5"/>
          <p:cNvSpPr>
            <a:spLocks noGrp="1"/>
          </p:cNvSpPr>
          <p:nvPr>
            <p:ph type="sldNum" sz="quarter" idx="12"/>
          </p:nvPr>
        </p:nvSpPr>
        <p:spPr/>
        <p:txBody>
          <a:bodyPr/>
          <a:lstStyle/>
          <a:p>
            <a:fld id="{87D8A769-5946-453C-B322-181431068221}" type="slidenum">
              <a:rPr lang="ar-SA" smtClean="0"/>
              <a:t>‹#›</a:t>
            </a:fld>
            <a:endParaRPr lang="ar-SA"/>
          </a:p>
        </p:txBody>
      </p:sp>
    </p:spTree>
    <p:extLst>
      <p:ext uri="{BB962C8B-B14F-4D97-AF65-F5344CB8AC3E}">
        <p14:creationId xmlns:p14="http://schemas.microsoft.com/office/powerpoint/2010/main" val="272689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A381A54-D2FB-4FED-A290-5E60C806D603}" type="datetime1">
              <a:rPr lang="ar-SA" smtClean="0"/>
              <a:t>10/06/1441</a:t>
            </a:fld>
            <a:endParaRPr lang="ar-SA"/>
          </a:p>
        </p:txBody>
      </p:sp>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sp>
        <p:nvSpPr>
          <p:cNvPr id="6" name="عنصر نائب لرقم الشريحة 5"/>
          <p:cNvSpPr>
            <a:spLocks noGrp="1"/>
          </p:cNvSpPr>
          <p:nvPr>
            <p:ph type="sldNum" sz="quarter" idx="12"/>
          </p:nvPr>
        </p:nvSpPr>
        <p:spPr/>
        <p:txBody>
          <a:bodyPr/>
          <a:lstStyle/>
          <a:p>
            <a:fld id="{87D8A769-5946-453C-B322-181431068221}" type="slidenum">
              <a:rPr lang="ar-SA" smtClean="0"/>
              <a:t>‹#›</a:t>
            </a:fld>
            <a:endParaRPr lang="ar-SA"/>
          </a:p>
        </p:txBody>
      </p:sp>
    </p:spTree>
    <p:extLst>
      <p:ext uri="{BB962C8B-B14F-4D97-AF65-F5344CB8AC3E}">
        <p14:creationId xmlns:p14="http://schemas.microsoft.com/office/powerpoint/2010/main" val="795736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D291CAB-9614-4F2B-9537-DA3F24E5AD78}" type="datetime1">
              <a:rPr lang="ar-SA" smtClean="0"/>
              <a:t>10/06/1441</a:t>
            </a:fld>
            <a:endParaRPr lang="ar-SA"/>
          </a:p>
        </p:txBody>
      </p:sp>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sp>
        <p:nvSpPr>
          <p:cNvPr id="6" name="عنصر نائب لرقم الشريحة 5"/>
          <p:cNvSpPr>
            <a:spLocks noGrp="1"/>
          </p:cNvSpPr>
          <p:nvPr>
            <p:ph type="sldNum" sz="quarter" idx="12"/>
          </p:nvPr>
        </p:nvSpPr>
        <p:spPr/>
        <p:txBody>
          <a:bodyPr/>
          <a:lstStyle/>
          <a:p>
            <a:fld id="{87D8A769-5946-453C-B322-181431068221}" type="slidenum">
              <a:rPr lang="ar-SA" smtClean="0"/>
              <a:t>‹#›</a:t>
            </a:fld>
            <a:endParaRPr lang="ar-SA"/>
          </a:p>
        </p:txBody>
      </p:sp>
    </p:spTree>
    <p:extLst>
      <p:ext uri="{BB962C8B-B14F-4D97-AF65-F5344CB8AC3E}">
        <p14:creationId xmlns:p14="http://schemas.microsoft.com/office/powerpoint/2010/main" val="95782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A96C997-0D50-446C-AC6E-3471D7951D84}" type="datetime1">
              <a:rPr lang="ar-SA" smtClean="0"/>
              <a:t>10/06/1441</a:t>
            </a:fld>
            <a:endParaRPr lang="ar-SA"/>
          </a:p>
        </p:txBody>
      </p:sp>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sp>
        <p:nvSpPr>
          <p:cNvPr id="6" name="عنصر نائب لرقم الشريحة 5"/>
          <p:cNvSpPr>
            <a:spLocks noGrp="1"/>
          </p:cNvSpPr>
          <p:nvPr>
            <p:ph type="sldNum" sz="quarter" idx="12"/>
          </p:nvPr>
        </p:nvSpPr>
        <p:spPr/>
        <p:txBody>
          <a:bodyPr/>
          <a:lstStyle/>
          <a:p>
            <a:fld id="{87D8A769-5946-453C-B322-181431068221}" type="slidenum">
              <a:rPr lang="ar-SA" smtClean="0"/>
              <a:t>‹#›</a:t>
            </a:fld>
            <a:endParaRPr lang="ar-SA"/>
          </a:p>
        </p:txBody>
      </p:sp>
    </p:spTree>
    <p:extLst>
      <p:ext uri="{BB962C8B-B14F-4D97-AF65-F5344CB8AC3E}">
        <p14:creationId xmlns:p14="http://schemas.microsoft.com/office/powerpoint/2010/main" val="168372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528398A-342F-437A-AD6A-43D03CB4293A}" type="datetime1">
              <a:rPr lang="ar-SA" smtClean="0"/>
              <a:t>10/06/1441</a:t>
            </a:fld>
            <a:endParaRPr lang="ar-SA"/>
          </a:p>
        </p:txBody>
      </p:sp>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sp>
        <p:nvSpPr>
          <p:cNvPr id="6" name="عنصر نائب لرقم الشريحة 5"/>
          <p:cNvSpPr>
            <a:spLocks noGrp="1"/>
          </p:cNvSpPr>
          <p:nvPr>
            <p:ph type="sldNum" sz="quarter" idx="12"/>
          </p:nvPr>
        </p:nvSpPr>
        <p:spPr/>
        <p:txBody>
          <a:bodyPr/>
          <a:lstStyle/>
          <a:p>
            <a:fld id="{87D8A769-5946-453C-B322-181431068221}" type="slidenum">
              <a:rPr lang="ar-SA" smtClean="0"/>
              <a:t>‹#›</a:t>
            </a:fld>
            <a:endParaRPr lang="ar-SA"/>
          </a:p>
        </p:txBody>
      </p:sp>
    </p:spTree>
    <p:extLst>
      <p:ext uri="{BB962C8B-B14F-4D97-AF65-F5344CB8AC3E}">
        <p14:creationId xmlns:p14="http://schemas.microsoft.com/office/powerpoint/2010/main" val="213464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AF3EDA5-0863-4603-863F-DDC44EBBE28B}" type="datetime1">
              <a:rPr lang="ar-SA" smtClean="0"/>
              <a:t>10/06/1441</a:t>
            </a:fld>
            <a:endParaRPr lang="ar-SA"/>
          </a:p>
        </p:txBody>
      </p:sp>
      <p:sp>
        <p:nvSpPr>
          <p:cNvPr id="6" name="عنصر نائب للتذييل 5"/>
          <p:cNvSpPr>
            <a:spLocks noGrp="1"/>
          </p:cNvSpPr>
          <p:nvPr>
            <p:ph type="ftr" sz="quarter" idx="11"/>
          </p:nvPr>
        </p:nvSpPr>
        <p:spPr/>
        <p:txBody>
          <a:bodyPr/>
          <a:lstStyle/>
          <a:p>
            <a:r>
              <a:rPr lang="ar-SA" smtClean="0"/>
              <a:t>د. خالد الزهراني</a:t>
            </a:r>
            <a:endParaRPr lang="ar-SA"/>
          </a:p>
        </p:txBody>
      </p:sp>
      <p:sp>
        <p:nvSpPr>
          <p:cNvPr id="7" name="عنصر نائب لرقم الشريحة 6"/>
          <p:cNvSpPr>
            <a:spLocks noGrp="1"/>
          </p:cNvSpPr>
          <p:nvPr>
            <p:ph type="sldNum" sz="quarter" idx="12"/>
          </p:nvPr>
        </p:nvSpPr>
        <p:spPr/>
        <p:txBody>
          <a:bodyPr/>
          <a:lstStyle/>
          <a:p>
            <a:fld id="{87D8A769-5946-453C-B322-181431068221}" type="slidenum">
              <a:rPr lang="ar-SA" smtClean="0"/>
              <a:t>‹#›</a:t>
            </a:fld>
            <a:endParaRPr lang="ar-SA"/>
          </a:p>
        </p:txBody>
      </p:sp>
    </p:spTree>
    <p:extLst>
      <p:ext uri="{BB962C8B-B14F-4D97-AF65-F5344CB8AC3E}">
        <p14:creationId xmlns:p14="http://schemas.microsoft.com/office/powerpoint/2010/main" val="399748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DD73735-9DED-4B55-9EDB-441EC2CE21E8}" type="datetime1">
              <a:rPr lang="ar-SA" smtClean="0"/>
              <a:t>10/06/1441</a:t>
            </a:fld>
            <a:endParaRPr lang="ar-SA"/>
          </a:p>
        </p:txBody>
      </p:sp>
      <p:sp>
        <p:nvSpPr>
          <p:cNvPr id="8" name="عنصر نائب للتذييل 7"/>
          <p:cNvSpPr>
            <a:spLocks noGrp="1"/>
          </p:cNvSpPr>
          <p:nvPr>
            <p:ph type="ftr" sz="quarter" idx="11"/>
          </p:nvPr>
        </p:nvSpPr>
        <p:spPr/>
        <p:txBody>
          <a:bodyPr/>
          <a:lstStyle/>
          <a:p>
            <a:r>
              <a:rPr lang="ar-SA" smtClean="0"/>
              <a:t>د. خالد الزهراني</a:t>
            </a:r>
            <a:endParaRPr lang="ar-SA"/>
          </a:p>
        </p:txBody>
      </p:sp>
      <p:sp>
        <p:nvSpPr>
          <p:cNvPr id="9" name="عنصر نائب لرقم الشريحة 8"/>
          <p:cNvSpPr>
            <a:spLocks noGrp="1"/>
          </p:cNvSpPr>
          <p:nvPr>
            <p:ph type="sldNum" sz="quarter" idx="12"/>
          </p:nvPr>
        </p:nvSpPr>
        <p:spPr/>
        <p:txBody>
          <a:bodyPr/>
          <a:lstStyle/>
          <a:p>
            <a:fld id="{87D8A769-5946-453C-B322-181431068221}" type="slidenum">
              <a:rPr lang="ar-SA" smtClean="0"/>
              <a:t>‹#›</a:t>
            </a:fld>
            <a:endParaRPr lang="ar-SA"/>
          </a:p>
        </p:txBody>
      </p:sp>
    </p:spTree>
    <p:extLst>
      <p:ext uri="{BB962C8B-B14F-4D97-AF65-F5344CB8AC3E}">
        <p14:creationId xmlns:p14="http://schemas.microsoft.com/office/powerpoint/2010/main" val="303498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82AEC5B-007B-4C6D-AA44-B91EE69410A2}" type="datetime1">
              <a:rPr lang="ar-SA" smtClean="0"/>
              <a:t>10/06/1441</a:t>
            </a:fld>
            <a:endParaRPr lang="ar-SA"/>
          </a:p>
        </p:txBody>
      </p:sp>
      <p:sp>
        <p:nvSpPr>
          <p:cNvPr id="4" name="عنصر نائب للتذييل 3"/>
          <p:cNvSpPr>
            <a:spLocks noGrp="1"/>
          </p:cNvSpPr>
          <p:nvPr>
            <p:ph type="ftr" sz="quarter" idx="11"/>
          </p:nvPr>
        </p:nvSpPr>
        <p:spPr/>
        <p:txBody>
          <a:bodyPr/>
          <a:lstStyle/>
          <a:p>
            <a:r>
              <a:rPr lang="ar-SA" smtClean="0"/>
              <a:t>د. خالد الزهراني</a:t>
            </a:r>
            <a:endParaRPr lang="ar-SA"/>
          </a:p>
        </p:txBody>
      </p:sp>
      <p:sp>
        <p:nvSpPr>
          <p:cNvPr id="5" name="عنصر نائب لرقم الشريحة 4"/>
          <p:cNvSpPr>
            <a:spLocks noGrp="1"/>
          </p:cNvSpPr>
          <p:nvPr>
            <p:ph type="sldNum" sz="quarter" idx="12"/>
          </p:nvPr>
        </p:nvSpPr>
        <p:spPr/>
        <p:txBody>
          <a:bodyPr/>
          <a:lstStyle/>
          <a:p>
            <a:fld id="{87D8A769-5946-453C-B322-181431068221}" type="slidenum">
              <a:rPr lang="ar-SA" smtClean="0"/>
              <a:t>‹#›</a:t>
            </a:fld>
            <a:endParaRPr lang="ar-SA"/>
          </a:p>
        </p:txBody>
      </p:sp>
    </p:spTree>
    <p:extLst>
      <p:ext uri="{BB962C8B-B14F-4D97-AF65-F5344CB8AC3E}">
        <p14:creationId xmlns:p14="http://schemas.microsoft.com/office/powerpoint/2010/main" val="114988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A5A0E39-9C1C-4352-920D-8A98350FFA80}" type="datetime1">
              <a:rPr lang="ar-SA" smtClean="0"/>
              <a:t>10/06/1441</a:t>
            </a:fld>
            <a:endParaRPr lang="ar-SA"/>
          </a:p>
        </p:txBody>
      </p:sp>
      <p:sp>
        <p:nvSpPr>
          <p:cNvPr id="3" name="عنصر نائب للتذييل 2"/>
          <p:cNvSpPr>
            <a:spLocks noGrp="1"/>
          </p:cNvSpPr>
          <p:nvPr>
            <p:ph type="ftr" sz="quarter" idx="11"/>
          </p:nvPr>
        </p:nvSpPr>
        <p:spPr/>
        <p:txBody>
          <a:bodyPr/>
          <a:lstStyle/>
          <a:p>
            <a:r>
              <a:rPr lang="ar-SA" smtClean="0"/>
              <a:t>د. خالد الزهراني</a:t>
            </a:r>
            <a:endParaRPr lang="ar-SA"/>
          </a:p>
        </p:txBody>
      </p:sp>
      <p:sp>
        <p:nvSpPr>
          <p:cNvPr id="4" name="عنصر نائب لرقم الشريحة 3"/>
          <p:cNvSpPr>
            <a:spLocks noGrp="1"/>
          </p:cNvSpPr>
          <p:nvPr>
            <p:ph type="sldNum" sz="quarter" idx="12"/>
          </p:nvPr>
        </p:nvSpPr>
        <p:spPr/>
        <p:txBody>
          <a:bodyPr/>
          <a:lstStyle/>
          <a:p>
            <a:fld id="{87D8A769-5946-453C-B322-181431068221}" type="slidenum">
              <a:rPr lang="ar-SA" smtClean="0"/>
              <a:t>‹#›</a:t>
            </a:fld>
            <a:endParaRPr lang="ar-SA"/>
          </a:p>
        </p:txBody>
      </p:sp>
    </p:spTree>
    <p:extLst>
      <p:ext uri="{BB962C8B-B14F-4D97-AF65-F5344CB8AC3E}">
        <p14:creationId xmlns:p14="http://schemas.microsoft.com/office/powerpoint/2010/main" val="2444150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865EC7F-EC7C-42E5-A316-F84E1D106455}" type="datetime1">
              <a:rPr lang="ar-SA" smtClean="0"/>
              <a:t>10/06/1441</a:t>
            </a:fld>
            <a:endParaRPr lang="ar-SA"/>
          </a:p>
        </p:txBody>
      </p:sp>
      <p:sp>
        <p:nvSpPr>
          <p:cNvPr id="6" name="عنصر نائب للتذييل 5"/>
          <p:cNvSpPr>
            <a:spLocks noGrp="1"/>
          </p:cNvSpPr>
          <p:nvPr>
            <p:ph type="ftr" sz="quarter" idx="11"/>
          </p:nvPr>
        </p:nvSpPr>
        <p:spPr/>
        <p:txBody>
          <a:bodyPr/>
          <a:lstStyle/>
          <a:p>
            <a:r>
              <a:rPr lang="ar-SA" smtClean="0"/>
              <a:t>د. خالد الزهراني</a:t>
            </a:r>
            <a:endParaRPr lang="ar-SA"/>
          </a:p>
        </p:txBody>
      </p:sp>
      <p:sp>
        <p:nvSpPr>
          <p:cNvPr id="7" name="عنصر نائب لرقم الشريحة 6"/>
          <p:cNvSpPr>
            <a:spLocks noGrp="1"/>
          </p:cNvSpPr>
          <p:nvPr>
            <p:ph type="sldNum" sz="quarter" idx="12"/>
          </p:nvPr>
        </p:nvSpPr>
        <p:spPr/>
        <p:txBody>
          <a:bodyPr/>
          <a:lstStyle/>
          <a:p>
            <a:fld id="{87D8A769-5946-453C-B322-181431068221}" type="slidenum">
              <a:rPr lang="ar-SA" smtClean="0"/>
              <a:t>‹#›</a:t>
            </a:fld>
            <a:endParaRPr lang="ar-SA"/>
          </a:p>
        </p:txBody>
      </p:sp>
    </p:spTree>
    <p:extLst>
      <p:ext uri="{BB962C8B-B14F-4D97-AF65-F5344CB8AC3E}">
        <p14:creationId xmlns:p14="http://schemas.microsoft.com/office/powerpoint/2010/main" val="3099873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4B159BC-ECD4-48D6-AC08-63304AB46CC4}" type="datetime1">
              <a:rPr lang="ar-SA" smtClean="0"/>
              <a:t>10/06/1441</a:t>
            </a:fld>
            <a:endParaRPr lang="ar-SA"/>
          </a:p>
        </p:txBody>
      </p:sp>
      <p:sp>
        <p:nvSpPr>
          <p:cNvPr id="6" name="عنصر نائب للتذييل 5"/>
          <p:cNvSpPr>
            <a:spLocks noGrp="1"/>
          </p:cNvSpPr>
          <p:nvPr>
            <p:ph type="ftr" sz="quarter" idx="11"/>
          </p:nvPr>
        </p:nvSpPr>
        <p:spPr/>
        <p:txBody>
          <a:bodyPr/>
          <a:lstStyle/>
          <a:p>
            <a:r>
              <a:rPr lang="ar-SA" smtClean="0"/>
              <a:t>د. خالد الزهراني</a:t>
            </a:r>
            <a:endParaRPr lang="ar-SA"/>
          </a:p>
        </p:txBody>
      </p:sp>
      <p:sp>
        <p:nvSpPr>
          <p:cNvPr id="7" name="عنصر نائب لرقم الشريحة 6"/>
          <p:cNvSpPr>
            <a:spLocks noGrp="1"/>
          </p:cNvSpPr>
          <p:nvPr>
            <p:ph type="sldNum" sz="quarter" idx="12"/>
          </p:nvPr>
        </p:nvSpPr>
        <p:spPr/>
        <p:txBody>
          <a:bodyPr/>
          <a:lstStyle/>
          <a:p>
            <a:fld id="{87D8A769-5946-453C-B322-181431068221}" type="slidenum">
              <a:rPr lang="ar-SA" smtClean="0"/>
              <a:t>‹#›</a:t>
            </a:fld>
            <a:endParaRPr lang="ar-SA"/>
          </a:p>
        </p:txBody>
      </p:sp>
    </p:spTree>
    <p:extLst>
      <p:ext uri="{BB962C8B-B14F-4D97-AF65-F5344CB8AC3E}">
        <p14:creationId xmlns:p14="http://schemas.microsoft.com/office/powerpoint/2010/main" val="2212502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6BB6EB5-4203-45EC-8534-91B3F70E2B70}" type="datetime1">
              <a:rPr lang="ar-SA" smtClean="0"/>
              <a:t>10/06/1441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د. خالد الزهراني</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7D8A769-5946-453C-B322-181431068221}" type="slidenum">
              <a:rPr lang="ar-SA" smtClean="0"/>
              <a:t>‹#›</a:t>
            </a:fld>
            <a:endParaRPr lang="ar-SA"/>
          </a:p>
        </p:txBody>
      </p:sp>
    </p:spTree>
    <p:extLst>
      <p:ext uri="{BB962C8B-B14F-4D97-AF65-F5344CB8AC3E}">
        <p14:creationId xmlns:p14="http://schemas.microsoft.com/office/powerpoint/2010/main" val="2806533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turnitin.com/"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www.ithenticate.com/" TargetMode="External"/><Relationship Id="rId4" Type="http://schemas.openxmlformats.org/officeDocument/2006/relationships/hyperlink" Target="https://www.scanmyessa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smtClean="0"/>
              <a:t>اخلاقيات البحث العلمي</a:t>
            </a:r>
            <a:endParaRPr lang="ar-SA" b="1" dirty="0"/>
          </a:p>
        </p:txBody>
      </p:sp>
      <p:sp>
        <p:nvSpPr>
          <p:cNvPr id="3" name="عنوان فرعي 2"/>
          <p:cNvSpPr>
            <a:spLocks noGrp="1"/>
          </p:cNvSpPr>
          <p:nvPr>
            <p:ph type="subTitle" idx="1"/>
          </p:nvPr>
        </p:nvSpPr>
        <p:spPr>
          <a:xfrm>
            <a:off x="1403648" y="3501008"/>
            <a:ext cx="6400800" cy="1752600"/>
          </a:xfrm>
        </p:spPr>
        <p:txBody>
          <a:bodyPr/>
          <a:lstStyle/>
          <a:p>
            <a:r>
              <a:rPr lang="en-US" b="1" i="1" dirty="0" smtClean="0"/>
              <a:t>Research ethics</a:t>
            </a:r>
            <a:endParaRPr lang="ar-SA" b="1" i="1" dirty="0"/>
          </a:p>
        </p:txBody>
      </p:sp>
      <p:pic>
        <p:nvPicPr>
          <p:cNvPr id="1026"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269"/>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4" name="عنصر نائب للتذييل 3"/>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73275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4897"/>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p:cNvSpPr txBox="1"/>
          <p:nvPr/>
        </p:nvSpPr>
        <p:spPr>
          <a:xfrm>
            <a:off x="809512" y="1484784"/>
            <a:ext cx="7686416" cy="2677656"/>
          </a:xfrm>
          <a:prstGeom prst="rect">
            <a:avLst/>
          </a:prstGeom>
          <a:noFill/>
        </p:spPr>
        <p:txBody>
          <a:bodyPr wrap="square" rtlCol="1">
            <a:spAutoFit/>
          </a:bodyPr>
          <a:lstStyle/>
          <a:p>
            <a:pPr marL="342900" indent="-342900">
              <a:buFont typeface="Wingdings" pitchFamily="2" charset="2"/>
              <a:buChar char="q"/>
            </a:pPr>
            <a:r>
              <a:rPr lang="ar-SA" sz="2400" dirty="0" smtClean="0">
                <a:solidFill>
                  <a:srgbClr val="C00000"/>
                </a:solidFill>
              </a:rPr>
              <a:t>السرية واحترام الخصوصية</a:t>
            </a:r>
          </a:p>
          <a:p>
            <a:r>
              <a:rPr lang="ar-SA" sz="2400" dirty="0" smtClean="0"/>
              <a:t>والمقصود بها المحافظة على سرية بيانات </a:t>
            </a:r>
            <a:r>
              <a:rPr lang="ar-SA" sz="2400" dirty="0" err="1" smtClean="0"/>
              <a:t>المبحوثين</a:t>
            </a:r>
            <a:r>
              <a:rPr lang="ar-SA" sz="2400" dirty="0" smtClean="0"/>
              <a:t> اذا كانت التجربة تقتضي التعامل مع البشر. ايضاً من المهم ان يكون التعامل مع </a:t>
            </a:r>
            <a:r>
              <a:rPr lang="ar-SA" sz="2400" dirty="0" err="1" smtClean="0"/>
              <a:t>المبحوثين</a:t>
            </a:r>
            <a:r>
              <a:rPr lang="ar-SA" sz="2400" dirty="0" smtClean="0"/>
              <a:t> وفق قواعد اخلاقيات البحث العلمي المقرة في حالة التعامل مع البشر.</a:t>
            </a:r>
          </a:p>
          <a:p>
            <a:pPr marL="342900" indent="-342900">
              <a:buFont typeface="Wingdings" pitchFamily="2" charset="2"/>
              <a:buChar char="q"/>
            </a:pPr>
            <a:r>
              <a:rPr lang="ar-SA" sz="2400" dirty="0" smtClean="0">
                <a:solidFill>
                  <a:srgbClr val="C00000"/>
                </a:solidFill>
              </a:rPr>
              <a:t>الانفتاح</a:t>
            </a:r>
          </a:p>
          <a:p>
            <a:r>
              <a:rPr lang="ar-SA" sz="2400" dirty="0" smtClean="0"/>
              <a:t>ويقصد به الاستماع الى آراء الآخرين والانفتاح على كل جديد, والاستعداد لتعاون مع الباحثين الآخرين.  </a:t>
            </a:r>
          </a:p>
        </p:txBody>
      </p:sp>
      <p:sp>
        <p:nvSpPr>
          <p:cNvPr id="4" name="عنصر نائب للتذييل 3"/>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1722458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35696" y="666190"/>
            <a:ext cx="6336704" cy="523220"/>
          </a:xfrm>
          <a:prstGeom prst="rect">
            <a:avLst/>
          </a:prstGeom>
          <a:noFill/>
        </p:spPr>
        <p:txBody>
          <a:bodyPr wrap="square" rtlCol="1">
            <a:spAutoFit/>
          </a:bodyPr>
          <a:lstStyle/>
          <a:p>
            <a:pPr algn="ctr"/>
            <a:r>
              <a:rPr lang="ar-SA" sz="2800" b="1" dirty="0" smtClean="0"/>
              <a:t>مبادئ اخلاقية عند النشر</a:t>
            </a:r>
            <a:endParaRPr lang="ar-SA" sz="2800" b="1" dirty="0"/>
          </a:p>
        </p:txBody>
      </p:sp>
      <p:pic>
        <p:nvPicPr>
          <p:cNvPr id="3"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4346"/>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4" name="مربع نص 3"/>
          <p:cNvSpPr txBox="1"/>
          <p:nvPr/>
        </p:nvSpPr>
        <p:spPr>
          <a:xfrm>
            <a:off x="179512" y="1314346"/>
            <a:ext cx="8496944" cy="5262979"/>
          </a:xfrm>
          <a:prstGeom prst="rect">
            <a:avLst/>
          </a:prstGeom>
          <a:noFill/>
        </p:spPr>
        <p:txBody>
          <a:bodyPr wrap="square" rtlCol="1">
            <a:spAutoFit/>
          </a:bodyPr>
          <a:lstStyle/>
          <a:p>
            <a:pPr marL="342900" indent="-342900">
              <a:buFont typeface="Arial" pitchFamily="34" charset="0"/>
              <a:buChar char="•"/>
            </a:pPr>
            <a:r>
              <a:rPr lang="ar-SA" sz="2400" dirty="0" smtClean="0"/>
              <a:t>الابتعاد عن الكذب والتزييف. اختلاق البيانات او النتائج فيما ينشره الباحث هو نوع من التضليل للمجتمع العلمي له نتائج وخيمة على مستوى البحث العلمي وعلى الحياة المهنية للباحث. يجب ان يكون الهدف الاسمى للباحث هو انتاج المعرفة وليس زيادة رصيده من النشر.</a:t>
            </a:r>
          </a:p>
          <a:p>
            <a:pPr marL="342900" indent="-342900">
              <a:buFont typeface="Arial" pitchFamily="34" charset="0"/>
              <a:buChar char="•"/>
            </a:pPr>
            <a:r>
              <a:rPr lang="ar-SA" sz="2400" dirty="0" smtClean="0"/>
              <a:t>اعطي كل ذي حق حقة. المجتمع البحثي يجرم سرقة مجهودات الباحثين الآخرين سواءً كان بشكل مباشر او غير مباشر. لذلك من أسس اخلاقيات النشر في البحث العلمي نسبة الفضل الى اهله.  </a:t>
            </a:r>
          </a:p>
          <a:p>
            <a:pPr marL="342900" indent="-342900">
              <a:buFont typeface="Arial" pitchFamily="34" charset="0"/>
              <a:buChar char="•"/>
            </a:pPr>
            <a:r>
              <a:rPr lang="ar-SA" sz="2400" dirty="0" smtClean="0"/>
              <a:t>ارتكاب الاخطاء اثناء القيام بالتجارب العلمية وارد, لذلك فمن مسؤولية الباحث عند اكتشاف أي خطأ في ما نشره ان يسارع بتصحيحه والتنبيه عليه. التزام الصمت يعتبر نوع من الخداع الذي يعرض الباحث للمسائلة. يجب التمييز بين:</a:t>
            </a:r>
          </a:p>
          <a:p>
            <a:pPr marL="1257300" lvl="2" indent="-342900">
              <a:buFont typeface="Wingdings" pitchFamily="2" charset="2"/>
              <a:buChar char="§"/>
            </a:pPr>
            <a:r>
              <a:rPr lang="ar-SA" sz="2400" dirty="0" smtClean="0"/>
              <a:t>الخطأ الذي يرتكب بعمد: حيث يكون الهدف منه تضليل القارئ وهذا النوع من الخطأ لا يسامح مرتكبة حتى ولو أقر فيما بعد بوجوده.</a:t>
            </a:r>
          </a:p>
          <a:p>
            <a:pPr marL="1257300" lvl="2" indent="-342900">
              <a:buFont typeface="Wingdings" pitchFamily="2" charset="2"/>
              <a:buChar char="§"/>
            </a:pPr>
            <a:r>
              <a:rPr lang="ar-SA" sz="2400" dirty="0" smtClean="0"/>
              <a:t>الخطأ بدون عمد: وهو نتيجة طبيعية في أي مجال, لكن يجب عدم السكوت عنه عند اكتشافه. </a:t>
            </a:r>
          </a:p>
        </p:txBody>
      </p:sp>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2249312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76987" y="453939"/>
            <a:ext cx="6336704" cy="523220"/>
          </a:xfrm>
          <a:prstGeom prst="rect">
            <a:avLst/>
          </a:prstGeom>
          <a:noFill/>
        </p:spPr>
        <p:txBody>
          <a:bodyPr wrap="square" rtlCol="1">
            <a:spAutoFit/>
          </a:bodyPr>
          <a:lstStyle/>
          <a:p>
            <a:pPr algn="ctr"/>
            <a:r>
              <a:rPr lang="ar-SA" sz="2800" b="1" dirty="0" smtClean="0"/>
              <a:t>وسائل لحماية النشر العلمي من الخداع</a:t>
            </a:r>
            <a:endParaRPr lang="ar-SA" sz="2800" b="1" dirty="0"/>
          </a:p>
        </p:txBody>
      </p:sp>
      <p:pic>
        <p:nvPicPr>
          <p:cNvPr id="3"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4346"/>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4" name="مربع نص 3"/>
          <p:cNvSpPr txBox="1"/>
          <p:nvPr/>
        </p:nvSpPr>
        <p:spPr>
          <a:xfrm>
            <a:off x="179512" y="1314346"/>
            <a:ext cx="8496944" cy="5632311"/>
          </a:xfrm>
          <a:prstGeom prst="rect">
            <a:avLst/>
          </a:prstGeom>
          <a:noFill/>
        </p:spPr>
        <p:txBody>
          <a:bodyPr wrap="square" rtlCol="1">
            <a:spAutoFit/>
          </a:bodyPr>
          <a:lstStyle/>
          <a:p>
            <a:pPr marL="342900" indent="-342900">
              <a:buFont typeface="Wingdings" pitchFamily="2" charset="2"/>
              <a:buChar char="v"/>
            </a:pPr>
            <a:r>
              <a:rPr lang="ar-SA" sz="2400" dirty="0" smtClean="0">
                <a:solidFill>
                  <a:srgbClr val="FF0000"/>
                </a:solidFill>
              </a:rPr>
              <a:t>مراجعة النظير</a:t>
            </a:r>
          </a:p>
          <a:p>
            <a:r>
              <a:rPr lang="ar-SA" sz="2400" dirty="0" smtClean="0"/>
              <a:t>تُخضع منافذ النشر (كالمجلات العلمية) كل ما يصلها من ابحاث علمية للمراجعة من قبل مجموعة من المحكمين وهم في العادة من نفس المجال البحثي المطلوب النشر فيه, ويطلق على هذا التحكيم "مراجعة النظير" بسبب انهم باحثون في المجال البحثي للباحث او قريباً منه. هذه المراجعة لها دور في فلترة ما يرسل لنشر ومنع الخروج على قواعد ومبادئ البحث العلمي ومنع الركيك والسيئة من الابحاث من التسرب الى النشر. لكن هذا ليس على اطلاقة، فرأي النظراء "المحكمين" هو رأي بشري قد يشوبه الكثير من النقص. فكم من ابحاث جيدة رفضت من بعض المجلات العلمية بسبب رأي المحكمين ثم قبلت في مجلات أخرى لأن هناك محكمين آخرين كان لهم رأي مختلف.</a:t>
            </a:r>
          </a:p>
          <a:p>
            <a:pPr marL="342900" indent="-342900">
              <a:buFont typeface="Wingdings" pitchFamily="2" charset="2"/>
              <a:buChar char="v"/>
            </a:pPr>
            <a:r>
              <a:rPr lang="ar-SA" sz="2400" dirty="0" smtClean="0">
                <a:solidFill>
                  <a:srgbClr val="FF0000"/>
                </a:solidFill>
              </a:rPr>
              <a:t>برمجيات كشف التشابه</a:t>
            </a:r>
            <a:endParaRPr lang="ar-SA" sz="2400" dirty="0">
              <a:solidFill>
                <a:srgbClr val="FF0000"/>
              </a:solidFill>
            </a:endParaRPr>
          </a:p>
          <a:p>
            <a:r>
              <a:rPr lang="ar-SA" sz="2400" dirty="0" smtClean="0"/>
              <a:t>وهي مجموعة من البرمجيات التي من خلالها يمكن كشف التشابه بين ما كتبت وما كتب في اوراق علمية سابقه, ومنه يمكن كشف الانتحال العلمي(</a:t>
            </a:r>
            <a:r>
              <a:rPr lang="en-US" sz="2400" dirty="0" smtClean="0"/>
              <a:t>Plagiarism</a:t>
            </a:r>
            <a:r>
              <a:rPr lang="ar-SA" sz="2400" dirty="0" smtClean="0"/>
              <a:t>). </a:t>
            </a:r>
          </a:p>
          <a:p>
            <a:r>
              <a:rPr lang="ar-SA" sz="2400" dirty="0" smtClean="0"/>
              <a:t>قد يبرر البعض ان هذه ليست سرقة بل نوع من استعارة أفكار الآخرين. أحد الاسباب لهذا قد يكون عدم </a:t>
            </a:r>
            <a:r>
              <a:rPr lang="ar-SA" sz="2400" dirty="0"/>
              <a:t>الالمام بمفهوم الانتحال العلمي(</a:t>
            </a:r>
            <a:r>
              <a:rPr lang="en-US" sz="2400" dirty="0"/>
              <a:t>Plagiarism</a:t>
            </a:r>
            <a:r>
              <a:rPr lang="ar-SA" sz="2400" dirty="0"/>
              <a:t>).</a:t>
            </a:r>
          </a:p>
          <a:p>
            <a:endParaRPr lang="ar-SA" sz="2400" dirty="0" smtClean="0"/>
          </a:p>
        </p:txBody>
      </p:sp>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863151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758" y="47892"/>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p:cNvSpPr txBox="1"/>
          <p:nvPr/>
        </p:nvSpPr>
        <p:spPr>
          <a:xfrm>
            <a:off x="212779" y="857457"/>
            <a:ext cx="8496944" cy="4955203"/>
          </a:xfrm>
          <a:prstGeom prst="rect">
            <a:avLst/>
          </a:prstGeom>
          <a:noFill/>
        </p:spPr>
        <p:txBody>
          <a:bodyPr wrap="square" rtlCol="1">
            <a:spAutoFit/>
          </a:bodyPr>
          <a:lstStyle/>
          <a:p>
            <a:r>
              <a:rPr lang="ar-SA" sz="2800" dirty="0" smtClean="0">
                <a:solidFill>
                  <a:srgbClr val="FF0000"/>
                </a:solidFill>
              </a:rPr>
              <a:t>ما هو الانتحال العلمي؟</a:t>
            </a:r>
          </a:p>
          <a:p>
            <a:pPr marL="800100" lvl="1" indent="-342900">
              <a:buFont typeface="Wingdings" pitchFamily="2" charset="2"/>
              <a:buChar char="ü"/>
            </a:pPr>
            <a:r>
              <a:rPr lang="ar-SA" sz="2400" dirty="0" smtClean="0"/>
              <a:t>الانتحال العلمي: هو نوع من السرقة لكنها سرقة فكرية. فنقل اعمال الآخرين الفكرية (افكار, نظريات, نصوص,...) بدون عزوها الى اصحابها او نسبتها اليك بشكل مباشر (صريح) او بشكل غير مباشر (ضمنياً) يعتبر انتحال علمي. </a:t>
            </a:r>
          </a:p>
          <a:p>
            <a:pPr marL="800100" lvl="1" indent="-342900">
              <a:buFont typeface="Wingdings" pitchFamily="2" charset="2"/>
              <a:buChar char="ü"/>
            </a:pPr>
            <a:r>
              <a:rPr lang="ar-SA" sz="2400" dirty="0" smtClean="0"/>
              <a:t>ليس هناك عقوبات قانونية للانتحال العلمي, لكن في المؤسسات الاكاديمية كالجامعات يحال من ارتكب هذا الفعل سواءً كان طالب او استاذ الى لجنة تأديب: معرضاً نفسه لعقوبة الفصل.</a:t>
            </a:r>
          </a:p>
          <a:p>
            <a:pPr marL="800100" lvl="1" indent="-342900">
              <a:buFont typeface="Wingdings" pitchFamily="2" charset="2"/>
              <a:buChar char="ü"/>
            </a:pPr>
            <a:r>
              <a:rPr lang="ar-SA" sz="2400" dirty="0" smtClean="0"/>
              <a:t>السماح للآخرين بالعمل نيابةً عنك كإجراء </a:t>
            </a:r>
            <a:r>
              <a:rPr lang="ar-SA" sz="2400" dirty="0"/>
              <a:t>ابحاثك او كتابتها نيابة عنك هو </a:t>
            </a:r>
            <a:r>
              <a:rPr lang="ar-SA" sz="2400" dirty="0" smtClean="0"/>
              <a:t>نوع من الانتحال العلمي الذي من الصعب كشفه.</a:t>
            </a:r>
          </a:p>
          <a:p>
            <a:pPr marL="800100" lvl="1" indent="-342900">
              <a:buFont typeface="Wingdings" pitchFamily="2" charset="2"/>
              <a:buChar char="ü"/>
            </a:pPr>
            <a:r>
              <a:rPr lang="ar-SA" sz="2400" dirty="0"/>
              <a:t>أخذ اعمال الآخرين واعادة صياغتها لكن بدون نسبتها لصاحبها نوع من الانتحال العلمي</a:t>
            </a:r>
            <a:r>
              <a:rPr lang="ar-SA" sz="2400" dirty="0" smtClean="0"/>
              <a:t>.</a:t>
            </a:r>
          </a:p>
          <a:p>
            <a:pPr marL="800100" lvl="1" indent="-342900">
              <a:buFont typeface="Wingdings" pitchFamily="2" charset="2"/>
              <a:buChar char="ü"/>
            </a:pPr>
            <a:r>
              <a:rPr lang="ar-SA" sz="2400" dirty="0" smtClean="0"/>
              <a:t>نسخ نصوص الآخرين حتى ولو عزوتها لهم بدون إعادة صياغة ما كتب بكلماتك نوع من الانتحال العلمي. </a:t>
            </a:r>
          </a:p>
        </p:txBody>
      </p:sp>
      <p:sp>
        <p:nvSpPr>
          <p:cNvPr id="4" name="عنصر نائب للتذييل 3"/>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451817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758" y="47892"/>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p:cNvSpPr txBox="1"/>
          <p:nvPr/>
        </p:nvSpPr>
        <p:spPr>
          <a:xfrm>
            <a:off x="454720" y="1307892"/>
            <a:ext cx="8496944" cy="4154984"/>
          </a:xfrm>
          <a:prstGeom prst="rect">
            <a:avLst/>
          </a:prstGeom>
          <a:noFill/>
        </p:spPr>
        <p:txBody>
          <a:bodyPr wrap="square" rtlCol="1">
            <a:spAutoFit/>
          </a:bodyPr>
          <a:lstStyle/>
          <a:p>
            <a:pPr marL="800100" lvl="1" indent="-342900">
              <a:buFont typeface="Wingdings" pitchFamily="2" charset="2"/>
              <a:buChar char="ü"/>
            </a:pPr>
            <a:r>
              <a:rPr lang="ar-SA" sz="2400" dirty="0"/>
              <a:t>دمج اكثر من عمل من اعمال غيرك واعادة ترتيب جملها للخروج بنص جديد وخداع برمجيات قياس التشابه يعتبر انتحال علمي حتى ولو نسبتها الى اصحابها</a:t>
            </a:r>
            <a:r>
              <a:rPr lang="ar-SA" sz="2400" dirty="0" smtClean="0"/>
              <a:t>.</a:t>
            </a:r>
          </a:p>
          <a:p>
            <a:pPr marL="800100" lvl="1" indent="-342900">
              <a:buFont typeface="Wingdings" pitchFamily="2" charset="2"/>
              <a:buChar char="ü"/>
            </a:pPr>
            <a:r>
              <a:rPr lang="ar-SA" sz="2400" dirty="0" smtClean="0"/>
              <a:t>نسخ نصوص لك من اعمال سابقة بدون ذكر المصدر يعتبر انتحال علمي. </a:t>
            </a:r>
          </a:p>
          <a:p>
            <a:pPr lvl="1"/>
            <a:endParaRPr lang="ar-SA" sz="2400" dirty="0"/>
          </a:p>
          <a:p>
            <a:pPr lvl="1"/>
            <a:endParaRPr lang="ar-SA" sz="2400" dirty="0" smtClean="0"/>
          </a:p>
          <a:p>
            <a:pPr lvl="1"/>
            <a:r>
              <a:rPr lang="ar-SA" sz="2400" b="1" dirty="0" smtClean="0">
                <a:solidFill>
                  <a:srgbClr val="0000FF"/>
                </a:solidFill>
              </a:rPr>
              <a:t>ولتجنب الانتحال العلمي فمن الافضل قراءة اعمال الآخرين قراءة عميقة ثم إعادة كتابتها بطريقتك مع نسبتها اليهم. وقد يحدث تشابه غير متعمد, ولذلك تتساهل بعض الجهات المشرفة او الناشرة للبحث بنسبة معينة من التشابه في حالة نسبة العمل الى صاحبه (في كلية العلوم بجامعة الملك سعود قد تصل النسبة الى 20%</a:t>
            </a:r>
            <a:r>
              <a:rPr lang="en-US" sz="2400" b="1" dirty="0" smtClean="0">
                <a:solidFill>
                  <a:srgbClr val="0000FF"/>
                </a:solidFill>
              </a:rPr>
              <a:t>(</a:t>
            </a:r>
            <a:r>
              <a:rPr lang="ar-SA" sz="2400" b="1" dirty="0" smtClean="0">
                <a:solidFill>
                  <a:srgbClr val="0000FF"/>
                </a:solidFill>
              </a:rPr>
              <a:t> بشرط ان لا يكون هناك تتابع للجمل.</a:t>
            </a:r>
          </a:p>
        </p:txBody>
      </p:sp>
      <p:sp>
        <p:nvSpPr>
          <p:cNvPr id="4" name="عنصر نائب للتذييل 3"/>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2018977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758" y="47892"/>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p:cNvSpPr txBox="1"/>
          <p:nvPr/>
        </p:nvSpPr>
        <p:spPr>
          <a:xfrm>
            <a:off x="182758" y="1307892"/>
            <a:ext cx="8768906" cy="3416320"/>
          </a:xfrm>
          <a:prstGeom prst="rect">
            <a:avLst/>
          </a:prstGeom>
          <a:noFill/>
        </p:spPr>
        <p:txBody>
          <a:bodyPr wrap="square" rtlCol="1">
            <a:spAutoFit/>
          </a:bodyPr>
          <a:lstStyle/>
          <a:p>
            <a:pPr lvl="1"/>
            <a:endParaRPr lang="ar-SA" sz="2400" dirty="0"/>
          </a:p>
          <a:p>
            <a:pPr lvl="1"/>
            <a:r>
              <a:rPr lang="ar-SA" sz="2400" dirty="0" smtClean="0">
                <a:solidFill>
                  <a:srgbClr val="0000FF"/>
                </a:solidFill>
              </a:rPr>
              <a:t>نص مأخوذ من ترجمة كتاب « علم وتقنية النانو»:</a:t>
            </a:r>
          </a:p>
          <a:p>
            <a:pPr lvl="1"/>
            <a:r>
              <a:rPr lang="ar-SA" sz="2400" dirty="0"/>
              <a:t>عندما تتفاعل الأشعة السينية مع المادة, فان التشتت المرن يحدث عندما تُشتت الاشعة السينية بواسطة الكترونات المادة ويقتضي ذلك التفاعل بين السحابة الالكترونية المشحونة سالباً والمجال المغناطيسي للأشعة السينية الساقطة. تستجيب الالكترونات للمجال المطبق, فتهتز وتبعث موجة كهرومغناطيسية ( الاشعة السينية ) مماثلة في الطول الموجي والطور للأشعة السينية الساقطة. يحدث التشتت غير المرن عندما تتخلى فوتونات الأشعة السينية عن كل او جزء من طاقتها لإلكترونات مفردة مرتبطة مع </a:t>
            </a:r>
            <a:r>
              <a:rPr lang="ar-SA" sz="2400" dirty="0" smtClean="0"/>
              <a:t>الذرات.</a:t>
            </a:r>
            <a:endParaRPr lang="ar-SA" sz="2400" b="1" dirty="0" smtClean="0">
              <a:solidFill>
                <a:srgbClr val="0000FF"/>
              </a:solidFill>
            </a:endParaRPr>
          </a:p>
        </p:txBody>
      </p:sp>
      <p:sp>
        <p:nvSpPr>
          <p:cNvPr id="4" name="مربع نص 3"/>
          <p:cNvSpPr txBox="1"/>
          <p:nvPr/>
        </p:nvSpPr>
        <p:spPr>
          <a:xfrm>
            <a:off x="1835696" y="666190"/>
            <a:ext cx="6336704" cy="523220"/>
          </a:xfrm>
          <a:prstGeom prst="rect">
            <a:avLst/>
          </a:prstGeom>
          <a:noFill/>
        </p:spPr>
        <p:txBody>
          <a:bodyPr wrap="square" rtlCol="1">
            <a:spAutoFit/>
          </a:bodyPr>
          <a:lstStyle/>
          <a:p>
            <a:pPr algn="ctr"/>
            <a:r>
              <a:rPr lang="ar-SA" sz="2800" b="1" dirty="0" smtClean="0"/>
              <a:t>أمثلة على  اكثر حالات الانتحال العلمي انتشاراً</a:t>
            </a:r>
            <a:endParaRPr lang="ar-SA" sz="2800" b="1" dirty="0"/>
          </a:p>
        </p:txBody>
      </p:sp>
      <p:sp>
        <p:nvSpPr>
          <p:cNvPr id="5" name="مربع نص 4"/>
          <p:cNvSpPr txBox="1"/>
          <p:nvPr/>
        </p:nvSpPr>
        <p:spPr>
          <a:xfrm>
            <a:off x="1043608" y="5085184"/>
            <a:ext cx="7488832" cy="830997"/>
          </a:xfrm>
          <a:prstGeom prst="rect">
            <a:avLst/>
          </a:prstGeom>
          <a:noFill/>
        </p:spPr>
        <p:txBody>
          <a:bodyPr wrap="square" rtlCol="1">
            <a:spAutoFit/>
          </a:bodyPr>
          <a:lstStyle/>
          <a:p>
            <a:r>
              <a:rPr lang="ar-SA" sz="2400" b="1" dirty="0" smtClean="0">
                <a:solidFill>
                  <a:srgbClr val="FF0000"/>
                </a:solidFill>
              </a:rPr>
              <a:t>لو افترضنا ان باحث اسمه طارق استفاد من هذا النص ووضعه في ورقة او كتاب من تأليفه بعدة طرق, كالتالي:</a:t>
            </a:r>
            <a:endParaRPr lang="ar-SA" sz="2400" b="1" dirty="0">
              <a:solidFill>
                <a:srgbClr val="FF0000"/>
              </a:solidFill>
            </a:endParaRPr>
          </a:p>
        </p:txBody>
      </p:sp>
      <p:sp>
        <p:nvSpPr>
          <p:cNvPr id="6" name="عنصر نائب للتذييل 5"/>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662804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2758" y="1307892"/>
            <a:ext cx="8768906" cy="4524315"/>
          </a:xfrm>
          <a:prstGeom prst="rect">
            <a:avLst/>
          </a:prstGeom>
          <a:noFill/>
        </p:spPr>
        <p:txBody>
          <a:bodyPr wrap="square" rtlCol="1">
            <a:spAutoFit/>
          </a:bodyPr>
          <a:lstStyle/>
          <a:p>
            <a:pPr marL="800100" lvl="1" indent="-342900">
              <a:buFont typeface="Courier New" pitchFamily="49" charset="0"/>
              <a:buChar char="o"/>
            </a:pPr>
            <a:r>
              <a:rPr lang="ar-SA" sz="2400" dirty="0" smtClean="0"/>
              <a:t>دمج النص المسروق مع نص لطارق, بدون الاشارة الى المرجع مما يوهم القارئ ان طارق هو من كتبه:</a:t>
            </a:r>
            <a:endParaRPr lang="ar-SA" sz="2400" dirty="0"/>
          </a:p>
          <a:p>
            <a:pPr lvl="1"/>
            <a:r>
              <a:rPr lang="ar-SA" sz="2400" i="1" dirty="0" smtClean="0">
                <a:solidFill>
                  <a:schemeClr val="bg1">
                    <a:lumMod val="65000"/>
                  </a:schemeClr>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rPr>
              <a:t>تستخدم الاشعة السينية في كثير من التطبيقات الهندسية والطبية وتتميز هذه الاشعة بالقدرة على الاختراق الى اعماق المادة. </a:t>
            </a:r>
            <a:r>
              <a:rPr lang="ar-SA" sz="2400" dirty="0">
                <a:solidFill>
                  <a:srgbClr val="002060"/>
                </a:solidFill>
              </a:rPr>
              <a:t>عندما تتفاعل الأشعة السينية مع المادة, فان التشتت المرن يحدث عندما تُشتت الاشعة السينية بواسطة الكترونات المادة ويقتضي ذلك التفاعل بين السحابة الالكترونية المشحونة سالباً والمجال المغناطيسي للأشعة السينية الساقطة. تستجيب الالكترونات للمجال المطبق, فتهتز وتبعث موجة كهرومغناطيسية ( الاشعة السينية ) مماثلة في الطول الموجي والطور للأشعة السينية الساقطة. يحدث التشتت غير المرن عندما تتخلى فوتونات الأشعة السينية عن كل او جزء من طاقتها لإلكترونات مفردة مرتبطة مع </a:t>
            </a:r>
            <a:r>
              <a:rPr lang="ar-SA" sz="2400" dirty="0" smtClean="0">
                <a:solidFill>
                  <a:srgbClr val="002060"/>
                </a:solidFill>
              </a:rPr>
              <a:t>الذرات</a:t>
            </a:r>
            <a:r>
              <a:rPr lang="ar-SA" sz="2400" dirty="0" smtClean="0"/>
              <a:t>.</a:t>
            </a:r>
            <a:r>
              <a:rPr lang="ar-SA" sz="2400" i="1" dirty="0">
                <a:solidFill>
                  <a:schemeClr val="bg1">
                    <a:lumMod val="65000"/>
                  </a:schemeClr>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rPr>
              <a:t> </a:t>
            </a:r>
            <a:r>
              <a:rPr lang="ar-SA" sz="2400" i="1" dirty="0" smtClean="0">
                <a:solidFill>
                  <a:schemeClr val="bg1">
                    <a:lumMod val="65000"/>
                  </a:schemeClr>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rPr>
              <a:t>هذا النوع من التفاعل مع المادة له الكثير من الفوائد.</a:t>
            </a:r>
          </a:p>
          <a:p>
            <a:pPr lvl="1"/>
            <a:endParaRPr lang="ar-SA" sz="2400" i="1" dirty="0" smtClean="0">
              <a:solidFill>
                <a:schemeClr val="bg1">
                  <a:lumMod val="65000"/>
                </a:schemeClr>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endParaRPr>
          </a:p>
          <a:p>
            <a:pPr lvl="1" algn="ctr"/>
            <a:r>
              <a:rPr lang="ar-SA" sz="2400" dirty="0" smtClean="0">
                <a:solidFill>
                  <a:srgbClr val="FF0000"/>
                </a:solidFill>
              </a:rPr>
              <a:t>هذا انتحال علمي</a:t>
            </a:r>
            <a:endParaRPr lang="ar-SA" sz="2400" i="1" dirty="0" smtClean="0">
              <a:solidFill>
                <a:srgbClr val="FF0000"/>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endParaRPr>
          </a:p>
        </p:txBody>
      </p:sp>
      <p:sp>
        <p:nvSpPr>
          <p:cNvPr id="3" name="سهم منحني إلى الأسفل 2"/>
          <p:cNvSpPr/>
          <p:nvPr/>
        </p:nvSpPr>
        <p:spPr>
          <a:xfrm rot="13976711">
            <a:off x="2339752" y="5229200"/>
            <a:ext cx="1008112" cy="50405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pic>
        <p:nvPicPr>
          <p:cNvPr id="4"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758" y="47892"/>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420866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2758" y="1307892"/>
            <a:ext cx="8768906" cy="4524315"/>
          </a:xfrm>
          <a:prstGeom prst="rect">
            <a:avLst/>
          </a:prstGeom>
          <a:noFill/>
        </p:spPr>
        <p:txBody>
          <a:bodyPr wrap="square" rtlCol="1">
            <a:spAutoFit/>
          </a:bodyPr>
          <a:lstStyle/>
          <a:p>
            <a:pPr marL="800100" lvl="1" indent="-342900">
              <a:buFont typeface="Courier New" pitchFamily="49" charset="0"/>
              <a:buChar char="o"/>
            </a:pPr>
            <a:r>
              <a:rPr lang="ar-SA" sz="2400" dirty="0" smtClean="0"/>
              <a:t>دمج النص المسروق مع نص لطارق, مع الاشارة الى المرجع :</a:t>
            </a:r>
            <a:endParaRPr lang="ar-SA" sz="2400" dirty="0"/>
          </a:p>
          <a:p>
            <a:pPr lvl="1"/>
            <a:r>
              <a:rPr lang="ar-SA" sz="2400" i="1" dirty="0" smtClean="0">
                <a:solidFill>
                  <a:schemeClr val="bg1">
                    <a:lumMod val="65000"/>
                  </a:schemeClr>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rPr>
              <a:t>تستخدم الاشعة السينية في كثير من التطبيقات الهندسية والطبية وتتميز هذه الاشعة بالقدرة على الاختراق الى اعماق المادة. </a:t>
            </a:r>
            <a:r>
              <a:rPr lang="ar-SA" sz="2400" dirty="0">
                <a:solidFill>
                  <a:srgbClr val="002060"/>
                </a:solidFill>
              </a:rPr>
              <a:t>عندما تتفاعل الأشعة السينية مع المادة, فان التشتت المرن يحدث عندما تُشتت الاشعة السينية بواسطة الكترونات المادة ويقتضي ذلك التفاعل بين السحابة الالكترونية المشحونة سالباً والمجال المغناطيسي للأشعة السينية الساقطة. تستجيب الالكترونات للمجال المطبق, فتهتز وتبعث موجة كهرومغناطيسية ( الاشعة السينية ) مماثلة في الطول الموجي والطور للأشعة السينية الساقطة. يحدث التشتت غير المرن عندما تتخلى فوتونات الأشعة السينية عن كل او جزء من طاقتها لإلكترونات مفردة مرتبطة مع </a:t>
            </a:r>
            <a:r>
              <a:rPr lang="ar-SA" sz="2400" dirty="0" smtClean="0">
                <a:solidFill>
                  <a:srgbClr val="002060"/>
                </a:solidFill>
              </a:rPr>
              <a:t>الذرات</a:t>
            </a:r>
            <a:r>
              <a:rPr lang="ar-SA" sz="2400" dirty="0" smtClean="0">
                <a:solidFill>
                  <a:schemeClr val="accent6">
                    <a:lumMod val="50000"/>
                  </a:schemeClr>
                </a:solidFill>
              </a:rPr>
              <a:t> (المرجع: مثلاً, كتاب علم وتقنية النانو)</a:t>
            </a:r>
            <a:r>
              <a:rPr lang="ar-SA" sz="2400" dirty="0" smtClean="0"/>
              <a:t>.</a:t>
            </a:r>
            <a:r>
              <a:rPr lang="ar-SA" sz="2400" i="1" dirty="0" smtClean="0">
                <a:solidFill>
                  <a:schemeClr val="bg1">
                    <a:lumMod val="65000"/>
                  </a:schemeClr>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rPr>
              <a:t> هذا النوع من التفاعل مع المادة له الكثير من الفوائد.</a:t>
            </a:r>
          </a:p>
          <a:p>
            <a:pPr lvl="1"/>
            <a:endParaRPr lang="ar-SA" sz="2400" i="1" dirty="0" smtClean="0">
              <a:solidFill>
                <a:schemeClr val="bg1">
                  <a:lumMod val="65000"/>
                </a:schemeClr>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endParaRPr>
          </a:p>
          <a:p>
            <a:pPr lvl="1" algn="ctr"/>
            <a:r>
              <a:rPr lang="ar-SA" sz="2400" dirty="0" smtClean="0">
                <a:solidFill>
                  <a:srgbClr val="FF0000"/>
                </a:solidFill>
              </a:rPr>
              <a:t>هذا انتحال علمي ايضاً</a:t>
            </a:r>
            <a:endParaRPr lang="ar-SA" sz="2400" i="1" dirty="0" smtClean="0">
              <a:solidFill>
                <a:srgbClr val="FF0000"/>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endParaRPr>
          </a:p>
        </p:txBody>
      </p:sp>
      <p:pic>
        <p:nvPicPr>
          <p:cNvPr id="3"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758" y="47892"/>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4" name="سهم منحني إلى الأسفل 3"/>
          <p:cNvSpPr/>
          <p:nvPr/>
        </p:nvSpPr>
        <p:spPr>
          <a:xfrm rot="13976711">
            <a:off x="2339752" y="5229200"/>
            <a:ext cx="1008112" cy="50405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734222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2758" y="1307892"/>
            <a:ext cx="8768906" cy="4893647"/>
          </a:xfrm>
          <a:prstGeom prst="rect">
            <a:avLst/>
          </a:prstGeom>
          <a:noFill/>
        </p:spPr>
        <p:txBody>
          <a:bodyPr wrap="square" rtlCol="1">
            <a:spAutoFit/>
          </a:bodyPr>
          <a:lstStyle/>
          <a:p>
            <a:pPr marL="800100" lvl="1" indent="-342900">
              <a:buFont typeface="Courier New" pitchFamily="49" charset="0"/>
              <a:buChar char="o"/>
            </a:pPr>
            <a:r>
              <a:rPr lang="ar-SA" sz="2400" dirty="0" smtClean="0"/>
              <a:t>تغيير بضع كلمات من النص المسروق, مع الاشارة الى المرجع (او بدون الاشارة) :</a:t>
            </a:r>
            <a:endParaRPr lang="ar-SA" sz="2400" dirty="0"/>
          </a:p>
          <a:p>
            <a:pPr lvl="1"/>
            <a:r>
              <a:rPr lang="ar-SA" sz="2400" i="1" dirty="0" smtClean="0">
                <a:solidFill>
                  <a:schemeClr val="bg1">
                    <a:lumMod val="65000"/>
                  </a:schemeClr>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rPr>
              <a:t>تستخدم الاشعة السينية في كثير من التطبيقات الهندسية والطبية وتتميز هذه الاشعة بالقدرة على الاختراق الى اعماق المادة. </a:t>
            </a:r>
            <a:r>
              <a:rPr lang="ar-SA" sz="2400" b="1" u="sng" dirty="0" smtClean="0"/>
              <a:t>حالما</a:t>
            </a:r>
            <a:r>
              <a:rPr lang="ar-SA" sz="2400" dirty="0" smtClean="0">
                <a:solidFill>
                  <a:srgbClr val="002060"/>
                </a:solidFill>
              </a:rPr>
              <a:t> </a:t>
            </a:r>
            <a:r>
              <a:rPr lang="ar-SA" sz="2400" dirty="0">
                <a:solidFill>
                  <a:srgbClr val="002060"/>
                </a:solidFill>
              </a:rPr>
              <a:t>تتفاعل الأشعة السينية مع المادة, </a:t>
            </a:r>
            <a:r>
              <a:rPr lang="ar-SA" sz="2400" b="1" u="sng" dirty="0"/>
              <a:t>يحدث</a:t>
            </a:r>
            <a:r>
              <a:rPr lang="ar-SA" sz="2400" dirty="0"/>
              <a:t> </a:t>
            </a:r>
            <a:r>
              <a:rPr lang="ar-SA" sz="2400" dirty="0" smtClean="0">
                <a:solidFill>
                  <a:srgbClr val="002060"/>
                </a:solidFill>
              </a:rPr>
              <a:t>التشتت المرن,</a:t>
            </a:r>
            <a:r>
              <a:rPr lang="ar-SA" sz="2400" dirty="0" smtClean="0"/>
              <a:t> </a:t>
            </a:r>
            <a:r>
              <a:rPr lang="ar-SA" sz="2400" b="1" u="sng" dirty="0" smtClean="0"/>
              <a:t>حيث </a:t>
            </a:r>
            <a:r>
              <a:rPr lang="ar-SA" sz="2400" dirty="0" smtClean="0">
                <a:solidFill>
                  <a:srgbClr val="002060"/>
                </a:solidFill>
              </a:rPr>
              <a:t>تُشتت </a:t>
            </a:r>
            <a:r>
              <a:rPr lang="ar-SA" sz="2400" dirty="0">
                <a:solidFill>
                  <a:srgbClr val="002060"/>
                </a:solidFill>
              </a:rPr>
              <a:t>الاشعة السينية بواسطة الكترونات المادة </a:t>
            </a:r>
            <a:r>
              <a:rPr lang="ar-SA" sz="2400" b="1" u="sng" dirty="0" smtClean="0"/>
              <a:t>ويستلزم</a:t>
            </a:r>
            <a:r>
              <a:rPr lang="ar-SA" sz="2400" dirty="0" smtClean="0">
                <a:solidFill>
                  <a:srgbClr val="002060"/>
                </a:solidFill>
              </a:rPr>
              <a:t> </a:t>
            </a:r>
            <a:r>
              <a:rPr lang="ar-SA" sz="2400" dirty="0">
                <a:solidFill>
                  <a:srgbClr val="002060"/>
                </a:solidFill>
              </a:rPr>
              <a:t>ذلك التفاعل بين السحابة الالكترونية المشحونة سالباً والمجال المغناطيسي للأشعة السينية الساقطة. تستجيب الالكترونات للمجال المطبق, فتهتز </a:t>
            </a:r>
            <a:r>
              <a:rPr lang="ar-SA" sz="2400" dirty="0" smtClean="0"/>
              <a:t>و</a:t>
            </a:r>
            <a:r>
              <a:rPr lang="ar-SA" sz="2400" b="1" u="sng" dirty="0" smtClean="0"/>
              <a:t>تطلق</a:t>
            </a:r>
            <a:r>
              <a:rPr lang="ar-SA" sz="2400" dirty="0" smtClean="0">
                <a:solidFill>
                  <a:srgbClr val="002060"/>
                </a:solidFill>
              </a:rPr>
              <a:t> </a:t>
            </a:r>
            <a:r>
              <a:rPr lang="ar-SA" sz="2400" dirty="0">
                <a:solidFill>
                  <a:srgbClr val="002060"/>
                </a:solidFill>
              </a:rPr>
              <a:t>موجة كهرومغناطيسية ( الاشعة السينية ) </a:t>
            </a:r>
            <a:r>
              <a:rPr lang="ar-SA" sz="2400" b="1" u="sng" dirty="0" smtClean="0"/>
              <a:t>مساوية</a:t>
            </a:r>
            <a:r>
              <a:rPr lang="ar-SA" sz="2400" dirty="0" smtClean="0">
                <a:solidFill>
                  <a:srgbClr val="002060"/>
                </a:solidFill>
              </a:rPr>
              <a:t> </a:t>
            </a:r>
            <a:r>
              <a:rPr lang="ar-SA" sz="2400" dirty="0">
                <a:solidFill>
                  <a:srgbClr val="002060"/>
                </a:solidFill>
              </a:rPr>
              <a:t>في الطول الموجي والطور للأشعة السينية الساقطة. يحدث التشتت غير المرن عندما </a:t>
            </a:r>
            <a:r>
              <a:rPr lang="ar-SA" sz="2400" b="1" u="sng" dirty="0" smtClean="0"/>
              <a:t>تفقد</a:t>
            </a:r>
            <a:r>
              <a:rPr lang="ar-SA" sz="2400" dirty="0" smtClean="0">
                <a:solidFill>
                  <a:srgbClr val="002060"/>
                </a:solidFill>
              </a:rPr>
              <a:t> فوتونات الأشعة </a:t>
            </a:r>
            <a:r>
              <a:rPr lang="ar-SA" sz="2400" dirty="0">
                <a:solidFill>
                  <a:srgbClr val="002060"/>
                </a:solidFill>
              </a:rPr>
              <a:t>السينية </a:t>
            </a:r>
            <a:r>
              <a:rPr lang="ar-SA" sz="2400" b="1" u="sng" strike="sngStrike" dirty="0"/>
              <a:t>عن</a:t>
            </a:r>
            <a:r>
              <a:rPr lang="ar-SA" sz="2400" dirty="0">
                <a:solidFill>
                  <a:srgbClr val="002060"/>
                </a:solidFill>
              </a:rPr>
              <a:t> كل او جزء من طاقتها لإلكترونات مفردة مرتبطة مع </a:t>
            </a:r>
            <a:r>
              <a:rPr lang="ar-SA" sz="2400" dirty="0" smtClean="0">
                <a:solidFill>
                  <a:srgbClr val="002060"/>
                </a:solidFill>
              </a:rPr>
              <a:t>الذرات</a:t>
            </a:r>
            <a:r>
              <a:rPr lang="ar-SA" sz="2400" dirty="0" smtClean="0">
                <a:solidFill>
                  <a:schemeClr val="accent6">
                    <a:lumMod val="50000"/>
                  </a:schemeClr>
                </a:solidFill>
              </a:rPr>
              <a:t> (المرجع: مثلاً, كتاب علم وتقنية النانو)</a:t>
            </a:r>
            <a:r>
              <a:rPr lang="ar-SA" sz="2400" dirty="0" smtClean="0"/>
              <a:t>.</a:t>
            </a:r>
            <a:r>
              <a:rPr lang="ar-SA" sz="2400" i="1" dirty="0" smtClean="0">
                <a:solidFill>
                  <a:schemeClr val="bg1">
                    <a:lumMod val="65000"/>
                  </a:schemeClr>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rPr>
              <a:t> هذا النوع من التفاعل مع المادة له الكثير من الفوائد.</a:t>
            </a:r>
          </a:p>
          <a:p>
            <a:pPr lvl="1"/>
            <a:endParaRPr lang="ar-SA" sz="2400" i="1" dirty="0" smtClean="0">
              <a:solidFill>
                <a:schemeClr val="bg1">
                  <a:lumMod val="65000"/>
                </a:schemeClr>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endParaRPr>
          </a:p>
          <a:p>
            <a:pPr lvl="1" algn="ctr"/>
            <a:r>
              <a:rPr lang="ar-SA" sz="2400" dirty="0" smtClean="0">
                <a:solidFill>
                  <a:srgbClr val="FF0000"/>
                </a:solidFill>
              </a:rPr>
              <a:t>هذا انتحال علمي ايضاً</a:t>
            </a:r>
            <a:endParaRPr lang="ar-SA" sz="2400" i="1" dirty="0" smtClean="0">
              <a:solidFill>
                <a:srgbClr val="FF0000"/>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endParaRPr>
          </a:p>
        </p:txBody>
      </p:sp>
      <p:pic>
        <p:nvPicPr>
          <p:cNvPr id="3"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758" y="47892"/>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4" name="سهم منحني إلى الأسفل 3"/>
          <p:cNvSpPr/>
          <p:nvPr/>
        </p:nvSpPr>
        <p:spPr>
          <a:xfrm rot="13976711">
            <a:off x="2124539" y="5229200"/>
            <a:ext cx="1008112" cy="50405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3607171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23528" y="2204864"/>
            <a:ext cx="8204652" cy="3416320"/>
          </a:xfrm>
          <a:prstGeom prst="rect">
            <a:avLst/>
          </a:prstGeom>
          <a:noFill/>
        </p:spPr>
        <p:txBody>
          <a:bodyPr wrap="square" rtlCol="1">
            <a:spAutoFit/>
          </a:bodyPr>
          <a:lstStyle/>
          <a:p>
            <a:pPr marL="0" lvl="1"/>
            <a:r>
              <a:rPr lang="ar-SA" sz="2400" i="1" dirty="0">
                <a:solidFill>
                  <a:schemeClr val="bg1">
                    <a:lumMod val="65000"/>
                  </a:schemeClr>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rPr>
              <a:t>تستخدم الاشعة السينية في كثير من التطبيقات الهندسية والطبية وتتميز هذه الاشعة بالقدرة على الاختراق الى اعماق </a:t>
            </a:r>
            <a:r>
              <a:rPr lang="ar-SA" sz="2400" i="1" dirty="0" smtClean="0">
                <a:solidFill>
                  <a:schemeClr val="bg1">
                    <a:lumMod val="65000"/>
                  </a:schemeClr>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rPr>
              <a:t>المادة. </a:t>
            </a:r>
            <a:r>
              <a:rPr lang="ar-SA" sz="2400" dirty="0" smtClean="0"/>
              <a:t>تفاعل الاشعة السينية مع المادة يتم بطريقتين: 1) التشتت المرن. يحدث هذا النوع من التشتت كنتيجة لتفاعل السحاية الالكترونية المحيطة بالذرة مع الاشعة السينية الساقطة. وينتج عن ذلك اهتزاز للإلكترونات يتبعه انبعاث لأشعة سينية تملك نفس الطول الموجي والطور للأشعة الساقطة. 2) التشتت غير المرن. ويحث عندما تمتص الالكترونات كل او جزء من طاقة الأشعة السينية الساقطة</a:t>
            </a:r>
            <a:r>
              <a:rPr lang="ar-SA" sz="2400" dirty="0" smtClean="0">
                <a:solidFill>
                  <a:schemeClr val="accent6">
                    <a:lumMod val="50000"/>
                  </a:schemeClr>
                </a:solidFill>
              </a:rPr>
              <a:t> </a:t>
            </a:r>
            <a:r>
              <a:rPr lang="ar-SA" sz="2400" dirty="0">
                <a:solidFill>
                  <a:schemeClr val="accent6">
                    <a:lumMod val="50000"/>
                  </a:schemeClr>
                </a:solidFill>
              </a:rPr>
              <a:t>(المرجع: مثلاً, كتاب علم وتقنية النانو)</a:t>
            </a:r>
            <a:r>
              <a:rPr lang="ar-SA" sz="2400" dirty="0"/>
              <a:t>.</a:t>
            </a:r>
            <a:r>
              <a:rPr lang="ar-SA" sz="2400" i="1" dirty="0">
                <a:solidFill>
                  <a:schemeClr val="bg1">
                    <a:lumMod val="65000"/>
                  </a:schemeClr>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rPr>
              <a:t> هذا النوع من التفاعل مع المادة له الكثير من الفوائد.</a:t>
            </a:r>
          </a:p>
          <a:p>
            <a:r>
              <a:rPr lang="ar-SA" sz="2400" dirty="0" smtClean="0"/>
              <a:t> </a:t>
            </a:r>
            <a:endParaRPr lang="ar-SA" sz="2400" dirty="0"/>
          </a:p>
        </p:txBody>
      </p:sp>
      <p:sp>
        <p:nvSpPr>
          <p:cNvPr id="4" name="مستطيل 3"/>
          <p:cNvSpPr/>
          <p:nvPr/>
        </p:nvSpPr>
        <p:spPr>
          <a:xfrm>
            <a:off x="467544" y="1307892"/>
            <a:ext cx="8257389" cy="830997"/>
          </a:xfrm>
          <a:prstGeom prst="rect">
            <a:avLst/>
          </a:prstGeom>
        </p:spPr>
        <p:txBody>
          <a:bodyPr wrap="none">
            <a:spAutoFit/>
          </a:bodyPr>
          <a:lstStyle/>
          <a:p>
            <a:pPr lvl="1" algn="ctr"/>
            <a:r>
              <a:rPr lang="ar-SA" sz="2400" dirty="0" smtClean="0">
                <a:solidFill>
                  <a:srgbClr val="FF0000"/>
                </a:solidFill>
              </a:rPr>
              <a:t>أذا اعاد طارق صياغة النص المأخوذ من كتاب (علم وتقنية النانو) ثم نسبة الى </a:t>
            </a:r>
          </a:p>
          <a:p>
            <a:pPr lvl="1" algn="ctr"/>
            <a:r>
              <a:rPr lang="ar-SA" sz="2400" dirty="0" smtClean="0">
                <a:solidFill>
                  <a:srgbClr val="FF0000"/>
                </a:solidFill>
              </a:rPr>
              <a:t>مرجعة الاصلي فهذا لا يعتبر انتحال علمي.</a:t>
            </a:r>
            <a:endParaRPr lang="ar-SA" sz="2400" i="1" dirty="0">
              <a:solidFill>
                <a:srgbClr val="FF0000"/>
              </a:solidFill>
              <a:effectLst>
                <a:outerShdw blurRad="38100" dist="38100" dir="2700000" algn="tl">
                  <a:srgbClr val="000000">
                    <a:alpha val="43137"/>
                  </a:srgbClr>
                </a:outerShdw>
              </a:effectLst>
              <a:latin typeface="Mistral" pitchFamily="66" charset="0"/>
              <a:ea typeface="Microsoft Himalaya" pitchFamily="2" charset="0"/>
              <a:cs typeface="Akhbar MT" pitchFamily="2" charset="-78"/>
            </a:endParaRPr>
          </a:p>
        </p:txBody>
      </p:sp>
      <p:pic>
        <p:nvPicPr>
          <p:cNvPr id="5"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758" y="47892"/>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2" name="عنصر نائب للتذييل 1"/>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432294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269"/>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p:cNvSpPr txBox="1"/>
          <p:nvPr/>
        </p:nvSpPr>
        <p:spPr>
          <a:xfrm>
            <a:off x="2987824" y="950343"/>
            <a:ext cx="5400600" cy="584775"/>
          </a:xfrm>
          <a:prstGeom prst="rect">
            <a:avLst/>
          </a:prstGeom>
          <a:noFill/>
        </p:spPr>
        <p:txBody>
          <a:bodyPr wrap="square" rtlCol="1">
            <a:spAutoFit/>
          </a:bodyPr>
          <a:lstStyle/>
          <a:p>
            <a:r>
              <a:rPr lang="ar-SA" sz="3200" b="1" dirty="0" smtClean="0"/>
              <a:t>تعريف اخلاقيات البحث العلمي</a:t>
            </a:r>
            <a:endParaRPr lang="ar-SA" sz="3200" b="1" dirty="0"/>
          </a:p>
        </p:txBody>
      </p:sp>
      <p:sp>
        <p:nvSpPr>
          <p:cNvPr id="4" name="مربع نص 3"/>
          <p:cNvSpPr txBox="1"/>
          <p:nvPr/>
        </p:nvSpPr>
        <p:spPr>
          <a:xfrm>
            <a:off x="971600" y="2060848"/>
            <a:ext cx="7416824" cy="461665"/>
          </a:xfrm>
          <a:prstGeom prst="rect">
            <a:avLst/>
          </a:prstGeom>
          <a:noFill/>
        </p:spPr>
        <p:txBody>
          <a:bodyPr wrap="square" rtlCol="1">
            <a:spAutoFit/>
          </a:bodyPr>
          <a:lstStyle/>
          <a:p>
            <a:r>
              <a:rPr lang="ar-SA" sz="2400" dirty="0" smtClean="0"/>
              <a:t>هي مجموعة من المبادئ والانظمة والتشريعات التي تنظم الانشطة البحثية.</a:t>
            </a:r>
            <a:endParaRPr lang="ar-SA" sz="2400" dirty="0"/>
          </a:p>
        </p:txBody>
      </p:sp>
      <p:sp>
        <p:nvSpPr>
          <p:cNvPr id="5" name="مربع نص 4"/>
          <p:cNvSpPr txBox="1"/>
          <p:nvPr/>
        </p:nvSpPr>
        <p:spPr>
          <a:xfrm>
            <a:off x="2987824" y="3068960"/>
            <a:ext cx="5400600" cy="584775"/>
          </a:xfrm>
          <a:prstGeom prst="rect">
            <a:avLst/>
          </a:prstGeom>
          <a:noFill/>
        </p:spPr>
        <p:txBody>
          <a:bodyPr wrap="square" rtlCol="1">
            <a:spAutoFit/>
          </a:bodyPr>
          <a:lstStyle/>
          <a:p>
            <a:r>
              <a:rPr lang="ar-SA" sz="3200" b="1" dirty="0" smtClean="0"/>
              <a:t>اهداف اخلاقيات البحث العلمي</a:t>
            </a:r>
            <a:endParaRPr lang="ar-SA" sz="3200" b="1" dirty="0"/>
          </a:p>
        </p:txBody>
      </p:sp>
      <p:sp>
        <p:nvSpPr>
          <p:cNvPr id="6" name="مربع نص 5"/>
          <p:cNvSpPr txBox="1"/>
          <p:nvPr/>
        </p:nvSpPr>
        <p:spPr>
          <a:xfrm>
            <a:off x="539552" y="4005064"/>
            <a:ext cx="7704856" cy="1569660"/>
          </a:xfrm>
          <a:prstGeom prst="rect">
            <a:avLst/>
          </a:prstGeom>
          <a:noFill/>
        </p:spPr>
        <p:txBody>
          <a:bodyPr wrap="square" rtlCol="1">
            <a:spAutoFit/>
          </a:bodyPr>
          <a:lstStyle/>
          <a:p>
            <a:pPr marL="285750" indent="-285750">
              <a:buFont typeface="Arial" pitchFamily="34" charset="0"/>
              <a:buChar char="•"/>
            </a:pPr>
            <a:r>
              <a:rPr lang="ar-SA" sz="2400" dirty="0" smtClean="0"/>
              <a:t>حماية من تجرى عليهم الابحاث (</a:t>
            </a:r>
            <a:r>
              <a:rPr lang="ar-SA" sz="2400" dirty="0" err="1" smtClean="0"/>
              <a:t>المبحوثين</a:t>
            </a:r>
            <a:r>
              <a:rPr lang="ar-SA" sz="2400" dirty="0" smtClean="0"/>
              <a:t>) من الضرر او الاستغلال.</a:t>
            </a:r>
          </a:p>
          <a:p>
            <a:pPr marL="285750" indent="-285750">
              <a:buFont typeface="Arial" pitchFamily="34" charset="0"/>
              <a:buChar char="•"/>
            </a:pPr>
            <a:r>
              <a:rPr lang="ar-SA" sz="2400" dirty="0" smtClean="0"/>
              <a:t>ضمان شفافية وصدق ونزاهة العملية البحثية.</a:t>
            </a:r>
          </a:p>
          <a:p>
            <a:pPr marL="285750" indent="-285750">
              <a:buFont typeface="Arial" pitchFamily="34" charset="0"/>
              <a:buChar char="•"/>
            </a:pPr>
            <a:r>
              <a:rPr lang="ar-SA" sz="2400" dirty="0" smtClean="0"/>
              <a:t>ضمان الحماية الفكرية </a:t>
            </a:r>
            <a:r>
              <a:rPr lang="ar-SA" sz="2400" dirty="0"/>
              <a:t>ل</a:t>
            </a:r>
            <a:r>
              <a:rPr lang="ar-SA" sz="2400" dirty="0" smtClean="0"/>
              <a:t>حقوق الباحثين من السرقة او الاستغلال.</a:t>
            </a:r>
          </a:p>
          <a:p>
            <a:pPr marL="285750" indent="-285750">
              <a:buFont typeface="Arial" pitchFamily="34" charset="0"/>
              <a:buChar char="•"/>
            </a:pPr>
            <a:endParaRPr lang="ar-SA" sz="2400" dirty="0"/>
          </a:p>
        </p:txBody>
      </p:sp>
      <p:sp>
        <p:nvSpPr>
          <p:cNvPr id="7" name="عنصر نائب للتذييل 6"/>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938161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35696" y="666190"/>
            <a:ext cx="6336704" cy="1384995"/>
          </a:xfrm>
          <a:prstGeom prst="rect">
            <a:avLst/>
          </a:prstGeom>
          <a:noFill/>
        </p:spPr>
        <p:txBody>
          <a:bodyPr wrap="square" rtlCol="1">
            <a:spAutoFit/>
          </a:bodyPr>
          <a:lstStyle/>
          <a:p>
            <a:pPr algn="ctr"/>
            <a:r>
              <a:rPr lang="ar-SA" sz="2800" b="1" dirty="0" smtClean="0"/>
              <a:t>لجنة اخلاقيات البحث العلمي</a:t>
            </a:r>
          </a:p>
          <a:p>
            <a:pPr algn="ctr"/>
            <a:r>
              <a:rPr lang="en-US" sz="2800" dirty="0"/>
              <a:t>Institutional Review Board (IRB) </a:t>
            </a:r>
            <a:endParaRPr lang="ar-SA" sz="2800" b="1" dirty="0" smtClean="0"/>
          </a:p>
          <a:p>
            <a:pPr algn="ctr"/>
            <a:endParaRPr lang="ar-SA" sz="2800" b="1" dirty="0"/>
          </a:p>
        </p:txBody>
      </p:sp>
      <p:pic>
        <p:nvPicPr>
          <p:cNvPr id="3"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4346"/>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4" name="مربع نص 3"/>
          <p:cNvSpPr txBox="1"/>
          <p:nvPr/>
        </p:nvSpPr>
        <p:spPr>
          <a:xfrm>
            <a:off x="323528" y="1811904"/>
            <a:ext cx="8496944" cy="4524315"/>
          </a:xfrm>
          <a:prstGeom prst="rect">
            <a:avLst/>
          </a:prstGeom>
          <a:noFill/>
        </p:spPr>
        <p:txBody>
          <a:bodyPr wrap="square" rtlCol="1">
            <a:spAutoFit/>
          </a:bodyPr>
          <a:lstStyle/>
          <a:p>
            <a:pPr marL="342900" indent="-342900">
              <a:buFont typeface="Arial" pitchFamily="34" charset="0"/>
              <a:buChar char="•"/>
            </a:pPr>
            <a:r>
              <a:rPr lang="ar-SA" sz="2400" dirty="0" smtClean="0"/>
              <a:t>لكل مؤسسة بحثية او أكاديمية لجنة اخلاقيات بحث علمي مستقلة, ومن مهامها:</a:t>
            </a:r>
          </a:p>
          <a:p>
            <a:pPr marL="914400" lvl="1" indent="-457200">
              <a:buFont typeface="+mj-lt"/>
              <a:buAutoNum type="arabicPeriod"/>
            </a:pPr>
            <a:r>
              <a:rPr lang="ar-SA" sz="2400" dirty="0" smtClean="0"/>
              <a:t>ضمان تطبيق مبادئ واخلاقيات البحث العلمي في حالة كان المبحوث انسان او حيوان.</a:t>
            </a:r>
          </a:p>
          <a:p>
            <a:pPr marL="914400" lvl="1" indent="-457200">
              <a:buFont typeface="+mj-lt"/>
              <a:buAutoNum type="arabicPeriod"/>
            </a:pPr>
            <a:r>
              <a:rPr lang="ar-SA" sz="2400" dirty="0" smtClean="0"/>
              <a:t>مراقبة ومراجعة الإجراءات البحثية واعطاء الإذن او المنع لتجارب والابحاث التي تقتضي ان يكون المبحوث انسان او حيوان.</a:t>
            </a:r>
          </a:p>
          <a:p>
            <a:pPr marL="342900" indent="-342900">
              <a:buFont typeface="Arial" pitchFamily="34" charset="0"/>
              <a:buChar char="•"/>
            </a:pPr>
            <a:endParaRPr lang="ar-SA" sz="2400" dirty="0"/>
          </a:p>
          <a:p>
            <a:pPr marL="342900" indent="-342900">
              <a:buFont typeface="Arial" pitchFamily="34" charset="0"/>
              <a:buChar char="•"/>
            </a:pPr>
            <a:r>
              <a:rPr lang="ar-SA" sz="2400" dirty="0" smtClean="0"/>
              <a:t>في جامعة الملك سعود هناك فرعان للجنة اخلاقيات البحث العلمي واحده للأبحاث التي يكون المبحوث انسان والثانية في حالة ان يكون المبحوث حيوان.</a:t>
            </a:r>
          </a:p>
          <a:p>
            <a:pPr marL="342900" indent="-342900">
              <a:buFont typeface="Arial" pitchFamily="34" charset="0"/>
              <a:buChar char="•"/>
            </a:pPr>
            <a:r>
              <a:rPr lang="ar-SA" sz="2400" dirty="0" smtClean="0"/>
              <a:t>تطالب اغلب المجلات العلمية بوجود رقم </a:t>
            </a:r>
            <a:r>
              <a:rPr lang="ar-SA" sz="2400" dirty="0" smtClean="0"/>
              <a:t>(</a:t>
            </a:r>
            <a:r>
              <a:rPr lang="en-US" sz="2400" dirty="0"/>
              <a:t>IRB = Institution Review Board</a:t>
            </a:r>
            <a:r>
              <a:rPr lang="ar-SA" sz="2400" dirty="0" smtClean="0"/>
              <a:t>) </a:t>
            </a:r>
            <a:r>
              <a:rPr lang="ar-SA" sz="2400" dirty="0" smtClean="0"/>
              <a:t>في حالة كانت التجربة على انسان او حيوان او تقتضي اخذ عينات منهما. وهذا الرقم يمثل رقم تصريح لجنة اخلاقيات البحث العلمي بإجراء هذا النوع من التجارب.</a:t>
            </a:r>
          </a:p>
        </p:txBody>
      </p:sp>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pic>
        <p:nvPicPr>
          <p:cNvPr id="6" name="Picture 5"/>
          <p:cNvPicPr>
            <a:picLocks noChangeAspect="1"/>
          </p:cNvPicPr>
          <p:nvPr/>
        </p:nvPicPr>
        <p:blipFill>
          <a:blip r:embed="rId3"/>
          <a:stretch>
            <a:fillRect/>
          </a:stretch>
        </p:blipFill>
        <p:spPr>
          <a:xfrm>
            <a:off x="0" y="38100"/>
            <a:ext cx="9144000" cy="6781800"/>
          </a:xfrm>
          <a:prstGeom prst="rect">
            <a:avLst/>
          </a:prstGeom>
        </p:spPr>
      </p:pic>
    </p:spTree>
    <p:extLst>
      <p:ext uri="{BB962C8B-B14F-4D97-AF65-F5344CB8AC3E}">
        <p14:creationId xmlns:p14="http://schemas.microsoft.com/office/powerpoint/2010/main" val="3666968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269"/>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p:cNvSpPr txBox="1"/>
          <p:nvPr/>
        </p:nvSpPr>
        <p:spPr>
          <a:xfrm>
            <a:off x="1547664" y="1052736"/>
            <a:ext cx="6336704" cy="954107"/>
          </a:xfrm>
          <a:prstGeom prst="rect">
            <a:avLst/>
          </a:prstGeom>
          <a:noFill/>
        </p:spPr>
        <p:txBody>
          <a:bodyPr wrap="square" rtlCol="1">
            <a:spAutoFit/>
          </a:bodyPr>
          <a:lstStyle/>
          <a:p>
            <a:pPr algn="ctr"/>
            <a:r>
              <a:rPr lang="ar-SA" sz="2800" b="1" dirty="0" smtClean="0"/>
              <a:t>بعض التجارب التي افتقدت الى اخلاقيات البحث العلمي</a:t>
            </a:r>
            <a:endParaRPr lang="ar-SA" sz="2800" b="1" dirty="0"/>
          </a:p>
        </p:txBody>
      </p:sp>
      <p:sp>
        <p:nvSpPr>
          <p:cNvPr id="4" name="مربع نص 3"/>
          <p:cNvSpPr txBox="1"/>
          <p:nvPr/>
        </p:nvSpPr>
        <p:spPr>
          <a:xfrm>
            <a:off x="1260000" y="2420888"/>
            <a:ext cx="7056416" cy="4154984"/>
          </a:xfrm>
          <a:prstGeom prst="rect">
            <a:avLst/>
          </a:prstGeom>
          <a:noFill/>
        </p:spPr>
        <p:txBody>
          <a:bodyPr wrap="square" rtlCol="1">
            <a:spAutoFit/>
          </a:bodyPr>
          <a:lstStyle/>
          <a:p>
            <a:pPr marL="342900" indent="-342900">
              <a:buFont typeface="+mj-lt"/>
              <a:buAutoNum type="arabicPeriod"/>
            </a:pPr>
            <a:r>
              <a:rPr lang="ar-SA" sz="2400" dirty="0" smtClean="0">
                <a:solidFill>
                  <a:srgbClr val="0070C0"/>
                </a:solidFill>
              </a:rPr>
              <a:t>اختبار ملغرام</a:t>
            </a:r>
          </a:p>
          <a:p>
            <a:r>
              <a:rPr lang="ar-SA" sz="2400" dirty="0" smtClean="0"/>
              <a:t>مجموعة تجارب نفسية مشهورة اجراها ستانلي ملغرام بدأت عام 196م. كان الهدف قياس انصياع الافراد للأوامر حتى وان كانت تتعارض مع مبادئهم. لكن ما اعلن للمشاركين في الاختبار كان مختلف عن هدف الاختبار الحقيقي. اعلن للمشاركين ان الهدف قياس تأثير العقاب على المتعلم. أثرت هذه التجارب كثيرا على نفسيات بعض المشاركين. </a:t>
            </a:r>
          </a:p>
          <a:p>
            <a:endParaRPr lang="ar-SA" sz="2400" dirty="0" smtClean="0"/>
          </a:p>
          <a:p>
            <a:pPr marL="457200" indent="-457200">
              <a:buFont typeface="+mj-lt"/>
              <a:buAutoNum type="arabicPeriod" startAt="2"/>
            </a:pPr>
            <a:r>
              <a:rPr lang="ar-SA" sz="2400" dirty="0" smtClean="0">
                <a:solidFill>
                  <a:srgbClr val="0070C0"/>
                </a:solidFill>
              </a:rPr>
              <a:t>دراسة الملاريا في سجن </a:t>
            </a:r>
            <a:r>
              <a:rPr lang="ar-SA" sz="2400" dirty="0" err="1" smtClean="0">
                <a:solidFill>
                  <a:srgbClr val="0070C0"/>
                </a:solidFill>
              </a:rPr>
              <a:t>استتسفيل</a:t>
            </a:r>
            <a:r>
              <a:rPr lang="ar-SA" sz="2400" dirty="0" smtClean="0">
                <a:solidFill>
                  <a:srgbClr val="0070C0"/>
                </a:solidFill>
              </a:rPr>
              <a:t> في امريكا</a:t>
            </a:r>
          </a:p>
          <a:p>
            <a:r>
              <a:rPr lang="ar-SA" sz="2400" dirty="0" smtClean="0"/>
              <a:t>بدأت في عام 1942 م حيث عرض السجناء الى البعوض الحامل لمرض الملاريا من أجل اختبار فعالية بعض الادوية.</a:t>
            </a:r>
          </a:p>
          <a:p>
            <a:endParaRPr lang="ar-SA" sz="2400" dirty="0"/>
          </a:p>
        </p:txBody>
      </p:sp>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3443907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81021" y="980728"/>
            <a:ext cx="7056416" cy="5632311"/>
          </a:xfrm>
          <a:prstGeom prst="rect">
            <a:avLst/>
          </a:prstGeom>
          <a:noFill/>
        </p:spPr>
        <p:txBody>
          <a:bodyPr wrap="square" rtlCol="1">
            <a:spAutoFit/>
          </a:bodyPr>
          <a:lstStyle/>
          <a:p>
            <a:pPr marL="457200" indent="-457200">
              <a:buFont typeface="+mj-lt"/>
              <a:buAutoNum type="arabicPeriod" startAt="3"/>
            </a:pPr>
            <a:r>
              <a:rPr lang="ar-SA" sz="2400" dirty="0" smtClean="0">
                <a:solidFill>
                  <a:srgbClr val="0070C0"/>
                </a:solidFill>
              </a:rPr>
              <a:t>دراسة الوحش</a:t>
            </a:r>
          </a:p>
          <a:p>
            <a:r>
              <a:rPr lang="ar-SA" sz="2400" dirty="0" smtClean="0"/>
              <a:t>أ</a:t>
            </a:r>
            <a:r>
              <a:rPr lang="ar-SA" sz="2400" dirty="0"/>
              <a:t>ج</a:t>
            </a:r>
            <a:r>
              <a:rPr lang="ar-SA" sz="2400" dirty="0" smtClean="0"/>
              <a:t>ريت </a:t>
            </a:r>
            <a:r>
              <a:rPr lang="ar-SA" sz="2400" dirty="0" smtClean="0"/>
              <a:t>عام 1939 في امريكا على مجموعة من الاطفال الايتام. قسم الاطفال الى قسمين: القسم الاول كانوا مصابين بالتأتأة والمجموعة الثانية كانت سليمة. المجموعة الاولى شجعوا على الكلام والخطابة واعطوا نظرة إيجابية الى مشكلتهم والمجموعة الثانية وبشكل متعمد تم اخبارهم انهم مصابون بالتأتأة وتم انتقادهم دائماً. النتيجة كانت ان الاطفال المصابين تحسنوا اما الاطفال غير المصابين فقد عانوا من الانعزالية وبعضهم اصيب بالتأتأة.</a:t>
            </a:r>
          </a:p>
          <a:p>
            <a:pPr marL="457200" indent="-457200">
              <a:buFont typeface="+mj-lt"/>
              <a:buAutoNum type="arabicPeriod" startAt="4"/>
            </a:pPr>
            <a:r>
              <a:rPr lang="ar-SA" sz="2400" dirty="0" smtClean="0">
                <a:solidFill>
                  <a:srgbClr val="0070C0"/>
                </a:solidFill>
              </a:rPr>
              <a:t>تجربة القرود والادمان</a:t>
            </a:r>
          </a:p>
          <a:p>
            <a:r>
              <a:rPr lang="ar-SA" sz="2400" dirty="0" smtClean="0"/>
              <a:t>في عام 1969 بدأت تجربة لقياس تأثير بعض العقاقير المخدرة على الحيوانات. تم تدريب بعض القرود على حقن نفسها بالعقاقير المخدرة, ثم ترك معها كمية كبيرة من هذه العقاقير لدراسة سلوكها. النتيجة ان اصبحت هذه الحيوانات تتصرف بجنون بعضها حاول الهرب حتى ولو بكسر اطرافها والبعض نتف فروة ومات منها الكثير خلال اسابيع.</a:t>
            </a:r>
          </a:p>
          <a:p>
            <a:endParaRPr lang="ar-SA" sz="2400" dirty="0"/>
          </a:p>
        </p:txBody>
      </p:sp>
      <p:pic>
        <p:nvPicPr>
          <p:cNvPr id="3"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269"/>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4" name="عنصر نائب للتذييل 3"/>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3699805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47664" y="1052736"/>
            <a:ext cx="6336704" cy="523220"/>
          </a:xfrm>
          <a:prstGeom prst="rect">
            <a:avLst/>
          </a:prstGeom>
          <a:noFill/>
        </p:spPr>
        <p:txBody>
          <a:bodyPr wrap="square" rtlCol="1">
            <a:spAutoFit/>
          </a:bodyPr>
          <a:lstStyle/>
          <a:p>
            <a:pPr algn="ctr"/>
            <a:r>
              <a:rPr lang="ar-SA" sz="2800" b="1" dirty="0" smtClean="0"/>
              <a:t>بعض الوثائق التي تنظم اخلاقيات البحث العلمي</a:t>
            </a:r>
            <a:endParaRPr lang="ar-SA" sz="2800" b="1" dirty="0"/>
          </a:p>
        </p:txBody>
      </p:sp>
      <p:pic>
        <p:nvPicPr>
          <p:cNvPr id="3"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269"/>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4" name="مربع نص 3"/>
          <p:cNvSpPr txBox="1"/>
          <p:nvPr/>
        </p:nvSpPr>
        <p:spPr>
          <a:xfrm>
            <a:off x="1260000" y="1988840"/>
            <a:ext cx="7056416" cy="4524315"/>
          </a:xfrm>
          <a:prstGeom prst="rect">
            <a:avLst/>
          </a:prstGeom>
          <a:noFill/>
        </p:spPr>
        <p:txBody>
          <a:bodyPr wrap="square" rtlCol="1">
            <a:spAutoFit/>
          </a:bodyPr>
          <a:lstStyle/>
          <a:p>
            <a:pPr marL="342900" indent="-342900">
              <a:buFont typeface="Wingdings" pitchFamily="2" charset="2"/>
              <a:buChar char="q"/>
            </a:pPr>
            <a:r>
              <a:rPr lang="ar-SA" sz="2400" dirty="0" smtClean="0">
                <a:solidFill>
                  <a:srgbClr val="0070C0"/>
                </a:solidFill>
              </a:rPr>
              <a:t>وثيقة </a:t>
            </a:r>
            <a:r>
              <a:rPr lang="ar-SA" sz="2400" dirty="0" err="1" smtClean="0">
                <a:solidFill>
                  <a:srgbClr val="0070C0"/>
                </a:solidFill>
              </a:rPr>
              <a:t>نورمبرج</a:t>
            </a:r>
            <a:endParaRPr lang="ar-SA" sz="2400" dirty="0" smtClean="0">
              <a:solidFill>
                <a:srgbClr val="0070C0"/>
              </a:solidFill>
            </a:endParaRPr>
          </a:p>
          <a:p>
            <a:r>
              <a:rPr lang="ar-SA" sz="2400" dirty="0" smtClean="0"/>
              <a:t>وثيقة وضعت عام 1947 لتنظيم التجارب على الانسان. وقد صدرت اثناء محاكمة الاطباء النازيين اللذين أجروا تجارب على أسرى الحرب بشكل لا اخلاقي. من اهم مبادئ هذه الوثيقة:</a:t>
            </a:r>
          </a:p>
          <a:p>
            <a:pPr marL="457200" indent="-457200">
              <a:buFont typeface="+mj-lt"/>
              <a:buAutoNum type="arabicPeriod"/>
            </a:pPr>
            <a:r>
              <a:rPr lang="ar-SA" sz="2400" dirty="0" smtClean="0"/>
              <a:t>يجب ان يكون الشخص المبحوث موافق على إجراء التجربة بدون ضغط او خداع وان يكون مكلف وقادر على اتخاذ القرار.</a:t>
            </a:r>
          </a:p>
          <a:p>
            <a:pPr marL="457200" indent="-457200">
              <a:buFont typeface="+mj-lt"/>
              <a:buAutoNum type="arabicPeriod"/>
            </a:pPr>
            <a:r>
              <a:rPr lang="ar-SA" sz="2400" dirty="0" smtClean="0"/>
              <a:t>ان يكون لتجربة نتائج مفيدة للبشرية ولا يمكن الوصول اليها إلا من خلال هذه التجربة</a:t>
            </a:r>
          </a:p>
          <a:p>
            <a:pPr marL="457200" indent="-457200">
              <a:buFont typeface="+mj-lt"/>
              <a:buAutoNum type="arabicPeriod"/>
            </a:pPr>
            <a:r>
              <a:rPr lang="ar-SA" sz="2400" dirty="0" smtClean="0"/>
              <a:t>يجب ان تكون التجربة قائمة على معرفة سابقة, كمعرفة مأخوذة من تجارب سابقة, مثلاً, على الحيوانات.</a:t>
            </a:r>
          </a:p>
          <a:p>
            <a:pPr marL="457200" indent="-457200">
              <a:buFont typeface="+mj-lt"/>
              <a:buAutoNum type="arabicPeriod"/>
            </a:pPr>
            <a:r>
              <a:rPr lang="ar-SA" sz="2400" dirty="0" smtClean="0"/>
              <a:t>يجب ان لا تجرى التجربة اذا كان هناك أي سبب مقنع بانها سوف تؤدي الى الموت او الاعاقة.</a:t>
            </a:r>
          </a:p>
        </p:txBody>
      </p:sp>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668484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30000" y="1340768"/>
            <a:ext cx="8118464" cy="3416320"/>
          </a:xfrm>
          <a:prstGeom prst="rect">
            <a:avLst/>
          </a:prstGeom>
          <a:noFill/>
        </p:spPr>
        <p:txBody>
          <a:bodyPr wrap="square" rtlCol="1">
            <a:spAutoFit/>
          </a:bodyPr>
          <a:lstStyle/>
          <a:p>
            <a:pPr marL="457200" indent="-457200">
              <a:buFont typeface="+mj-lt"/>
              <a:buAutoNum type="arabicPeriod" startAt="5"/>
            </a:pPr>
            <a:r>
              <a:rPr lang="ar-SA" sz="2400" dirty="0" smtClean="0"/>
              <a:t>يجب ان تكون منافع التجربة أعلى من </a:t>
            </a:r>
            <a:r>
              <a:rPr lang="ar-SA" sz="2400" dirty="0" err="1" smtClean="0"/>
              <a:t>مخاطرها</a:t>
            </a:r>
            <a:r>
              <a:rPr lang="ar-SA" sz="2400" dirty="0" smtClean="0"/>
              <a:t> أو متساوية معها على الاقل</a:t>
            </a:r>
          </a:p>
          <a:p>
            <a:pPr marL="457200" indent="-457200">
              <a:buFont typeface="+mj-lt"/>
              <a:buAutoNum type="arabicPeriod" startAt="5"/>
            </a:pPr>
            <a:r>
              <a:rPr lang="ar-SA" sz="2400" dirty="0" smtClean="0"/>
              <a:t>يجب ان تصمم التجربة لتكون </a:t>
            </a:r>
            <a:r>
              <a:rPr lang="ar-SA" sz="2400" dirty="0" err="1" smtClean="0"/>
              <a:t>مخاطرها</a:t>
            </a:r>
            <a:r>
              <a:rPr lang="ar-SA" sz="2400" dirty="0" smtClean="0"/>
              <a:t> في ادنى درجاتها.</a:t>
            </a:r>
          </a:p>
          <a:p>
            <a:pPr marL="457200" indent="-457200">
              <a:buFont typeface="+mj-lt"/>
              <a:buAutoNum type="arabicPeriod" startAt="5"/>
            </a:pPr>
            <a:r>
              <a:rPr lang="ar-SA" sz="2400" dirty="0" smtClean="0"/>
              <a:t>يجب ان تتوفر فيمن يقوم بالتجربة المعرفة والكفاءة الازمة.</a:t>
            </a:r>
          </a:p>
          <a:p>
            <a:pPr marL="457200" indent="-457200">
              <a:buFont typeface="+mj-lt"/>
              <a:buAutoNum type="arabicPeriod" startAt="5"/>
            </a:pPr>
            <a:r>
              <a:rPr lang="ar-SA" sz="2400" dirty="0" smtClean="0"/>
              <a:t>يجب ان يكون للمبحوث الحق في ايقاف التجربة والانسحاب متى ما رأى انه غير قادر على المواصلة نفسياً او بدنياً.</a:t>
            </a:r>
          </a:p>
          <a:p>
            <a:pPr marL="457200" indent="-457200">
              <a:buFont typeface="+mj-lt"/>
              <a:buAutoNum type="arabicPeriod" startAt="5"/>
            </a:pPr>
            <a:r>
              <a:rPr lang="ar-SA" sz="2400" dirty="0" smtClean="0"/>
              <a:t>يجب ان يوقف الباحث التجربة متى ما رأى انها سوف تؤدي الى اضرار للمبحوث. </a:t>
            </a:r>
          </a:p>
          <a:p>
            <a:pPr marL="457200" indent="-457200">
              <a:buFont typeface="+mj-lt"/>
              <a:buAutoNum type="arabicPeriod" startAt="5"/>
            </a:pPr>
            <a:endParaRPr lang="ar-SA" sz="2400" dirty="0" smtClean="0"/>
          </a:p>
          <a:p>
            <a:endParaRPr lang="ar-SA" sz="2400" dirty="0" smtClean="0"/>
          </a:p>
        </p:txBody>
      </p:sp>
      <p:pic>
        <p:nvPicPr>
          <p:cNvPr id="3"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269"/>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4" name="عنصر نائب للتذييل 3"/>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774678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269"/>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p:cNvSpPr txBox="1"/>
          <p:nvPr/>
        </p:nvSpPr>
        <p:spPr>
          <a:xfrm>
            <a:off x="251520" y="612731"/>
            <a:ext cx="8451650" cy="6370975"/>
          </a:xfrm>
          <a:prstGeom prst="rect">
            <a:avLst/>
          </a:prstGeom>
          <a:noFill/>
        </p:spPr>
        <p:txBody>
          <a:bodyPr wrap="square" rtlCol="1">
            <a:spAutoFit/>
          </a:bodyPr>
          <a:lstStyle/>
          <a:p>
            <a:pPr marL="342900" indent="-342900">
              <a:buFont typeface="Wingdings" pitchFamily="2" charset="2"/>
              <a:buChar char="q"/>
            </a:pPr>
            <a:r>
              <a:rPr lang="ar-SA" sz="2400" dirty="0" smtClean="0">
                <a:solidFill>
                  <a:srgbClr val="0070C0"/>
                </a:solidFill>
              </a:rPr>
              <a:t>اعلان </a:t>
            </a:r>
            <a:r>
              <a:rPr lang="ar-SA" sz="2400" dirty="0" err="1" smtClean="0">
                <a:solidFill>
                  <a:srgbClr val="0070C0"/>
                </a:solidFill>
              </a:rPr>
              <a:t>هليسنكي</a:t>
            </a:r>
            <a:endParaRPr lang="ar-SA" sz="2400" dirty="0" smtClean="0">
              <a:solidFill>
                <a:srgbClr val="0070C0"/>
              </a:solidFill>
            </a:endParaRPr>
          </a:p>
          <a:p>
            <a:r>
              <a:rPr lang="ar-SA" sz="2400" dirty="0" smtClean="0"/>
              <a:t>من ابرز بنود هذا الاعلان الخاص بالتجارب الطبية على البشر:</a:t>
            </a:r>
          </a:p>
          <a:p>
            <a:pPr marL="457200" indent="-457200">
              <a:buFont typeface="+mj-lt"/>
              <a:buAutoNum type="arabicPeriod"/>
            </a:pPr>
            <a:r>
              <a:rPr lang="ar-SA" sz="2400" dirty="0" smtClean="0"/>
              <a:t>يجب ان يكون للتجربة فائدة للمجتمع.</a:t>
            </a:r>
          </a:p>
          <a:p>
            <a:pPr marL="457200" indent="-457200">
              <a:buFont typeface="+mj-lt"/>
              <a:buAutoNum type="arabicPeriod"/>
            </a:pPr>
            <a:r>
              <a:rPr lang="ar-SA" sz="2400" dirty="0" smtClean="0"/>
              <a:t>أخذ البيانات والعينات من المبحوث القادر على اعطاء إذن يجب ان تكون اختيارية.</a:t>
            </a:r>
          </a:p>
          <a:p>
            <a:pPr marL="457200" indent="-457200">
              <a:buFont typeface="+mj-lt"/>
              <a:buAutoNum type="arabicPeriod"/>
            </a:pPr>
            <a:r>
              <a:rPr lang="ar-SA" sz="2400" dirty="0" smtClean="0"/>
              <a:t>يجب ان يؤخذ من المبحوث إذن كتابي بالمساهمة في التجربة بعد ان يشرح له طبيعة البحث واهدافه وكيفية إجراءه ومنافعه </a:t>
            </a:r>
            <a:r>
              <a:rPr lang="ar-SA" sz="2400" dirty="0" err="1" smtClean="0"/>
              <a:t>ومخاطره</a:t>
            </a:r>
            <a:r>
              <a:rPr lang="ar-SA" sz="2400" dirty="0" smtClean="0"/>
              <a:t>.</a:t>
            </a:r>
          </a:p>
          <a:p>
            <a:pPr marL="457200" indent="-457200">
              <a:buFont typeface="+mj-lt"/>
              <a:buAutoNum type="arabicPeriod"/>
            </a:pPr>
            <a:r>
              <a:rPr lang="ar-SA" sz="2400" dirty="0" smtClean="0"/>
              <a:t>صحة وسلامة المبحوث فوق كل اعتبار.</a:t>
            </a:r>
          </a:p>
          <a:p>
            <a:pPr marL="457200" indent="-457200">
              <a:buFont typeface="+mj-lt"/>
              <a:buAutoNum type="arabicPeriod"/>
            </a:pPr>
            <a:r>
              <a:rPr lang="ar-SA" sz="2400" dirty="0" smtClean="0"/>
              <a:t>يجب احترام وحماية كرامة, استقلالية, سرية وخصوصية المبحوث.</a:t>
            </a:r>
          </a:p>
          <a:p>
            <a:pPr marL="457200" indent="-457200">
              <a:buFont typeface="+mj-lt"/>
              <a:buAutoNum type="arabicPeriod"/>
            </a:pPr>
            <a:r>
              <a:rPr lang="ar-SA" sz="2400" dirty="0" smtClean="0"/>
              <a:t>للمبحوث الحق في أي وقت ان يغير الإذن الذي اعطاه للفريق البحثي وله الحق في الانسحاب من التجربة بدون أي مبررات او إجراءات انتقامية من الفريق البحثي.</a:t>
            </a:r>
          </a:p>
          <a:p>
            <a:pPr marL="457200" indent="-457200">
              <a:buFont typeface="+mj-lt"/>
              <a:buAutoNum type="arabicPeriod"/>
            </a:pPr>
            <a:r>
              <a:rPr lang="ar-SA" sz="2400" dirty="0" smtClean="0"/>
              <a:t>للمبحوث الحق في معرفة مصير البيانات او العينات التي أخذت منه وله الحق في سحب ما تم تخزينه منها في أي وقت.</a:t>
            </a:r>
          </a:p>
          <a:p>
            <a:pPr marL="457200" indent="-457200">
              <a:buFont typeface="+mj-lt"/>
              <a:buAutoNum type="arabicPeriod"/>
            </a:pPr>
            <a:r>
              <a:rPr lang="ar-SA" sz="2400" dirty="0" smtClean="0"/>
              <a:t>في حالة المخاطر التي تهدد المجتمع فانه يحق للجنة اخلاقيات مستقلة اخذ البيانات والعينات بدون اخذ الإذن من </a:t>
            </a:r>
            <a:r>
              <a:rPr lang="ar-SA" sz="2400" dirty="0" err="1" smtClean="0"/>
              <a:t>المبحوثين</a:t>
            </a:r>
            <a:r>
              <a:rPr lang="ar-SA" sz="2400" dirty="0" smtClean="0"/>
              <a:t>.</a:t>
            </a:r>
          </a:p>
          <a:p>
            <a:pPr marL="457200" indent="-457200">
              <a:buFont typeface="+mj-lt"/>
              <a:buAutoNum type="arabicPeriod"/>
            </a:pPr>
            <a:endParaRPr lang="ar-SA" sz="2400" dirty="0" smtClean="0"/>
          </a:p>
          <a:p>
            <a:pPr marL="457200" indent="-457200">
              <a:buFont typeface="+mj-lt"/>
              <a:buAutoNum type="arabicPeriod"/>
            </a:pPr>
            <a:endParaRPr lang="ar-SA" sz="2400" dirty="0" smtClean="0"/>
          </a:p>
        </p:txBody>
      </p:sp>
      <p:sp>
        <p:nvSpPr>
          <p:cNvPr id="4" name="عنصر نائب للتذييل 3"/>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1859991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47664" y="1052736"/>
            <a:ext cx="6336704" cy="523220"/>
          </a:xfrm>
          <a:prstGeom prst="rect">
            <a:avLst/>
          </a:prstGeom>
          <a:noFill/>
        </p:spPr>
        <p:txBody>
          <a:bodyPr wrap="square" rtlCol="1">
            <a:spAutoFit/>
          </a:bodyPr>
          <a:lstStyle/>
          <a:p>
            <a:pPr algn="ctr"/>
            <a:r>
              <a:rPr lang="ar-SA" sz="2800" b="1" dirty="0" smtClean="0"/>
              <a:t>مبادئ أخلاقية أساسية يجب توفرها في الباحث</a:t>
            </a:r>
            <a:endParaRPr lang="ar-SA" sz="2800" b="1" dirty="0"/>
          </a:p>
        </p:txBody>
      </p:sp>
      <p:pic>
        <p:nvPicPr>
          <p:cNvPr id="3"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4346"/>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4" name="مربع نص 3"/>
          <p:cNvSpPr txBox="1"/>
          <p:nvPr/>
        </p:nvSpPr>
        <p:spPr>
          <a:xfrm>
            <a:off x="1260000" y="1988840"/>
            <a:ext cx="7056416" cy="4524315"/>
          </a:xfrm>
          <a:prstGeom prst="rect">
            <a:avLst/>
          </a:prstGeom>
          <a:noFill/>
        </p:spPr>
        <p:txBody>
          <a:bodyPr wrap="square" rtlCol="1">
            <a:spAutoFit/>
          </a:bodyPr>
          <a:lstStyle/>
          <a:p>
            <a:pPr marL="342900" indent="-342900">
              <a:buFont typeface="Wingdings" pitchFamily="2" charset="2"/>
              <a:buChar char="q"/>
            </a:pPr>
            <a:r>
              <a:rPr lang="ar-SA" sz="2400" dirty="0" smtClean="0">
                <a:solidFill>
                  <a:srgbClr val="C00000"/>
                </a:solidFill>
              </a:rPr>
              <a:t>الصدق والامانة</a:t>
            </a:r>
          </a:p>
          <a:p>
            <a:r>
              <a:rPr lang="ar-SA" sz="2400" dirty="0" smtClean="0"/>
              <a:t>الصدق والامانة في كل ما يتعلق ببحثك والبعد عن الكذب والخداع وتزييف البيانات </a:t>
            </a:r>
            <a:r>
              <a:rPr lang="ar-SA" sz="2400" dirty="0"/>
              <a:t>و</a:t>
            </a:r>
            <a:r>
              <a:rPr lang="ar-SA" sz="2400" dirty="0" smtClean="0"/>
              <a:t>تلفيقها. الهدف الأسمى للبحث العلمي هو " المعرفة" </a:t>
            </a:r>
          </a:p>
          <a:p>
            <a:pPr marL="342900" indent="-342900">
              <a:buFont typeface="Wingdings" pitchFamily="2" charset="2"/>
              <a:buChar char="q"/>
            </a:pPr>
            <a:r>
              <a:rPr lang="ar-SA" sz="2400" dirty="0" smtClean="0">
                <a:solidFill>
                  <a:srgbClr val="C00000"/>
                </a:solidFill>
              </a:rPr>
              <a:t>الموضوعية</a:t>
            </a:r>
          </a:p>
          <a:p>
            <a:r>
              <a:rPr lang="ar-SA" sz="2400" dirty="0" smtClean="0"/>
              <a:t>البعد عن التحيز على مستوى ابحاثك سواءً في تحليل البيانات او تفسيرها, تصميم التجربة وطريقة إجرائها. ايضاً من المهم البعد عن التحيز في آرائك ضد العاملين في مجالك البحثي او في تقييم ابحاثهم.</a:t>
            </a:r>
          </a:p>
          <a:p>
            <a:pPr marL="342900" indent="-342900">
              <a:buFont typeface="Wingdings" pitchFamily="2" charset="2"/>
              <a:buChar char="q"/>
            </a:pPr>
            <a:r>
              <a:rPr lang="ar-SA" sz="2400" dirty="0" smtClean="0">
                <a:solidFill>
                  <a:srgbClr val="C00000"/>
                </a:solidFill>
              </a:rPr>
              <a:t>احترام الملكية الفكرية للآخرين</a:t>
            </a:r>
          </a:p>
          <a:p>
            <a:r>
              <a:rPr lang="ar-SA" sz="2400" dirty="0" smtClean="0"/>
              <a:t>ويقصد بالملكية الفكرية كل المنتجات الفكرية البشرية سواءً كانت: افكار,  منشورات او براءات اختراع. فلا يجب نسبت الفضل فيها لغير اصحابها. وعند الحاجة الى الاستفادة من هذا الانتاج الفكري فيجب الاشارة الى اصحابه.</a:t>
            </a:r>
          </a:p>
        </p:txBody>
      </p:sp>
      <p:sp>
        <p:nvSpPr>
          <p:cNvPr id="5" name="عنصر نائب للتذييل 4"/>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393305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ÙØªÙØ¬Ø© Ø¨Ø­Ø« Ø§ÙØµÙØ± Ø¹Ù âªscaleâ¬â"/>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14" y="-763378"/>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p:cNvSpPr txBox="1"/>
          <p:nvPr/>
        </p:nvSpPr>
        <p:spPr>
          <a:xfrm>
            <a:off x="467544" y="1052736"/>
            <a:ext cx="8228926" cy="4893647"/>
          </a:xfrm>
          <a:prstGeom prst="rect">
            <a:avLst/>
          </a:prstGeom>
          <a:noFill/>
        </p:spPr>
        <p:txBody>
          <a:bodyPr wrap="square" rtlCol="1">
            <a:spAutoFit/>
          </a:bodyPr>
          <a:lstStyle/>
          <a:p>
            <a:r>
              <a:rPr lang="ar-SA" sz="2400" dirty="0" smtClean="0"/>
              <a:t>وهذه الاشارة لها قواعدها. فمثلاً, في الكثير من الاوراق العلمية المنشورة يكون هناك حاجة الى الاستدلال بآراء الباحثين الآخرين او الاستفادة من نتاجهم البحثي. يعتبر نسخ الانتاج الفكري للباحثين الآخرين ولصقه في بحثك انتحال علمي (</a:t>
            </a:r>
            <a:r>
              <a:rPr lang="en-US" sz="2400" dirty="0" smtClean="0"/>
              <a:t>plagiarism</a:t>
            </a:r>
            <a:r>
              <a:rPr lang="ar-SA" sz="2400" dirty="0" smtClean="0"/>
              <a:t>) حتى ولو قمت بالإشارة الى صاحبه. حيث جرت العادة ان يقوم الباحث باستيعاب مغزى الباحث الاصلي ومن ثم يعيد صياغته بكلماته هو وليس بكلمات الباحث الاصلي. وهناك الكثير من البرمجيات التي تستطيع كشف التشابه بين ما كتبت وما كتبه الآخرين ومن ثم كشف هذه النوع من الانتحال. ومثال هذا البرمجيات:</a:t>
            </a:r>
          </a:p>
          <a:p>
            <a:pPr marL="457200" indent="-457200">
              <a:buFont typeface="+mj-lt"/>
              <a:buAutoNum type="arabicPeriod"/>
            </a:pPr>
            <a:r>
              <a:rPr lang="ar-SA" sz="2400" dirty="0" smtClean="0">
                <a:solidFill>
                  <a:srgbClr val="C00000"/>
                </a:solidFill>
              </a:rPr>
              <a:t>تورنت إن (</a:t>
            </a:r>
            <a:r>
              <a:rPr lang="en-US" sz="2400" dirty="0" err="1" smtClean="0">
                <a:solidFill>
                  <a:srgbClr val="C00000"/>
                </a:solidFill>
              </a:rPr>
              <a:t>Turnitin</a:t>
            </a:r>
            <a:r>
              <a:rPr lang="ar-SA" sz="2400" dirty="0" smtClean="0">
                <a:solidFill>
                  <a:srgbClr val="C00000"/>
                </a:solidFill>
              </a:rPr>
              <a:t>) </a:t>
            </a:r>
            <a:r>
              <a:rPr lang="en-US" sz="2400" dirty="0">
                <a:solidFill>
                  <a:srgbClr val="002060"/>
                </a:solidFill>
                <a:hlinkClick r:id="rId3"/>
              </a:rPr>
              <a:t>https://www.turnitin.com</a:t>
            </a:r>
            <a:r>
              <a:rPr lang="en-US" sz="2400" dirty="0" smtClean="0">
                <a:solidFill>
                  <a:srgbClr val="002060"/>
                </a:solidFill>
                <a:hlinkClick r:id="rId3"/>
              </a:rPr>
              <a:t>/</a:t>
            </a:r>
            <a:endParaRPr lang="ar-SA" sz="2400" dirty="0" smtClean="0">
              <a:solidFill>
                <a:srgbClr val="002060"/>
              </a:solidFill>
              <a:hlinkClick r:id="rId3"/>
            </a:endParaRPr>
          </a:p>
          <a:p>
            <a:pPr marL="457200" indent="-457200">
              <a:buFont typeface="+mj-lt"/>
              <a:buAutoNum type="arabicPeriod"/>
            </a:pPr>
            <a:r>
              <a:rPr lang="ar-SA" sz="2400" dirty="0" err="1" smtClean="0">
                <a:solidFill>
                  <a:srgbClr val="C00000"/>
                </a:solidFill>
              </a:rPr>
              <a:t>فايبر</a:t>
            </a:r>
            <a:r>
              <a:rPr lang="ar-SA" sz="2400" dirty="0" smtClean="0">
                <a:solidFill>
                  <a:srgbClr val="C00000"/>
                </a:solidFill>
              </a:rPr>
              <a:t> (</a:t>
            </a:r>
            <a:r>
              <a:rPr lang="en-US" sz="2400" dirty="0" smtClean="0">
                <a:solidFill>
                  <a:srgbClr val="C00000"/>
                </a:solidFill>
              </a:rPr>
              <a:t>Viper</a:t>
            </a:r>
            <a:r>
              <a:rPr lang="ar-SA" sz="2400" dirty="0" smtClean="0">
                <a:solidFill>
                  <a:srgbClr val="C00000"/>
                </a:solidFill>
              </a:rPr>
              <a:t>) </a:t>
            </a:r>
            <a:r>
              <a:rPr lang="en-US" sz="2400" u="sng" dirty="0" smtClean="0">
                <a:solidFill>
                  <a:srgbClr val="0000FF"/>
                </a:solidFill>
                <a:hlinkClick r:id="rId4"/>
              </a:rPr>
              <a:t>https://www.scanmyessay.com/</a:t>
            </a:r>
            <a:r>
              <a:rPr lang="en-US" sz="2400" u="sng" dirty="0" smtClean="0">
                <a:solidFill>
                  <a:srgbClr val="0000FF"/>
                </a:solidFill>
              </a:rPr>
              <a:t>  </a:t>
            </a:r>
            <a:endParaRPr lang="ar-SA" sz="2400" u="sng" dirty="0" smtClean="0">
              <a:solidFill>
                <a:srgbClr val="0000FF"/>
              </a:solidFill>
              <a:hlinkClick r:id="rId3"/>
            </a:endParaRPr>
          </a:p>
          <a:p>
            <a:pPr marL="457200" indent="-457200">
              <a:buFont typeface="+mj-lt"/>
              <a:buAutoNum type="arabicPeriod"/>
            </a:pPr>
            <a:r>
              <a:rPr lang="ar-SA" sz="2400" dirty="0" err="1" smtClean="0">
                <a:solidFill>
                  <a:srgbClr val="C00000"/>
                </a:solidFill>
              </a:rPr>
              <a:t>آي</a:t>
            </a:r>
            <a:r>
              <a:rPr lang="ar-SA" sz="2400" dirty="0" smtClean="0">
                <a:solidFill>
                  <a:srgbClr val="C00000"/>
                </a:solidFill>
              </a:rPr>
              <a:t> </a:t>
            </a:r>
            <a:r>
              <a:rPr lang="ar-SA" sz="2400" dirty="0" err="1" smtClean="0">
                <a:solidFill>
                  <a:srgbClr val="C00000"/>
                </a:solidFill>
              </a:rPr>
              <a:t>ثينتكيت</a:t>
            </a:r>
            <a:r>
              <a:rPr lang="ar-SA" sz="2400" dirty="0" smtClean="0">
                <a:solidFill>
                  <a:srgbClr val="C00000"/>
                </a:solidFill>
              </a:rPr>
              <a:t> (</a:t>
            </a:r>
            <a:r>
              <a:rPr lang="en-US" sz="2400" dirty="0" err="1" smtClean="0">
                <a:solidFill>
                  <a:srgbClr val="C00000"/>
                </a:solidFill>
              </a:rPr>
              <a:t>ithenticate</a:t>
            </a:r>
            <a:r>
              <a:rPr lang="ar-SA" sz="2400" dirty="0" smtClean="0">
                <a:solidFill>
                  <a:srgbClr val="C00000"/>
                </a:solidFill>
              </a:rPr>
              <a:t>)</a:t>
            </a:r>
            <a:r>
              <a:rPr lang="en-US" sz="2400" u="sng" dirty="0" smtClean="0">
                <a:hlinkClick r:id="rId5"/>
              </a:rPr>
              <a:t> http://www.ithenticate.com/</a:t>
            </a:r>
            <a:endParaRPr lang="ar-SA" sz="2400" dirty="0" smtClean="0">
              <a:solidFill>
                <a:srgbClr val="C00000"/>
              </a:solidFill>
            </a:endParaRPr>
          </a:p>
          <a:p>
            <a:pPr marL="457200" indent="-457200">
              <a:buFont typeface="+mj-lt"/>
              <a:buAutoNum type="arabicPeriod"/>
            </a:pPr>
            <a:endParaRPr lang="en-US" sz="2400" dirty="0">
              <a:solidFill>
                <a:srgbClr val="002060"/>
              </a:solidFill>
              <a:hlinkClick r:id="rId3"/>
            </a:endParaRPr>
          </a:p>
          <a:p>
            <a:pPr marL="457200" indent="-457200">
              <a:buFont typeface="+mj-lt"/>
              <a:buAutoNum type="arabicPeriod"/>
            </a:pPr>
            <a:endParaRPr lang="ar-SA" sz="2400" dirty="0" smtClean="0"/>
          </a:p>
        </p:txBody>
      </p:sp>
      <p:sp>
        <p:nvSpPr>
          <p:cNvPr id="4" name="عنصر نائب للتذييل 3"/>
          <p:cNvSpPr>
            <a:spLocks noGrp="1"/>
          </p:cNvSpPr>
          <p:nvPr>
            <p:ph type="ftr" sz="quarter" idx="11"/>
          </p:nvPr>
        </p:nvSpPr>
        <p:spPr/>
        <p:txBody>
          <a:bodyPr/>
          <a:lstStyle/>
          <a:p>
            <a:r>
              <a:rPr lang="ar-SA" smtClean="0"/>
              <a:t>د. خالد الزهراني</a:t>
            </a:r>
            <a:endParaRPr lang="ar-SA"/>
          </a:p>
        </p:txBody>
      </p:sp>
    </p:spTree>
    <p:extLst>
      <p:ext uri="{BB962C8B-B14F-4D97-AF65-F5344CB8AC3E}">
        <p14:creationId xmlns:p14="http://schemas.microsoft.com/office/powerpoint/2010/main" val="424785037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19205</TotalTime>
  <Words>2322</Words>
  <Application>Microsoft Office PowerPoint</Application>
  <PresentationFormat>On-screen Show (4:3)</PresentationFormat>
  <Paragraphs>127</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Akhbar MT</vt:lpstr>
      <vt:lpstr>Arial</vt:lpstr>
      <vt:lpstr>Calibri</vt:lpstr>
      <vt:lpstr>Courier New</vt:lpstr>
      <vt:lpstr>Microsoft Himalaya</vt:lpstr>
      <vt:lpstr>Mistral</vt:lpstr>
      <vt:lpstr>Times New Roman</vt:lpstr>
      <vt:lpstr>Wingdings</vt:lpstr>
      <vt:lpstr>نسق Office</vt:lpstr>
      <vt:lpstr>اخلاقيات البحث العلمي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جامعة الملك سعود</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اخلاقيات البحث العلمي</dc:title>
  <dc:creator>المستخدم</dc:creator>
  <cp:lastModifiedBy>Wafa Al-Mujammi</cp:lastModifiedBy>
  <cp:revision>105</cp:revision>
  <dcterms:created xsi:type="dcterms:W3CDTF">2019-01-10T08:02:31Z</dcterms:created>
  <dcterms:modified xsi:type="dcterms:W3CDTF">2020-02-04T09:39:03Z</dcterms:modified>
</cp:coreProperties>
</file>