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4" r:id="rId7"/>
    <p:sldId id="261" r:id="rId8"/>
    <p:sldId id="262" r:id="rId9"/>
    <p:sldId id="263" r:id="rId10"/>
    <p:sldId id="265" r:id="rId11"/>
    <p:sldId id="266" r:id="rId12"/>
    <p:sldId id="275" r:id="rId13"/>
    <p:sldId id="276" r:id="rId14"/>
    <p:sldId id="277" r:id="rId15"/>
    <p:sldId id="278" r:id="rId16"/>
    <p:sldId id="279" r:id="rId17"/>
    <p:sldId id="280" r:id="rId18"/>
    <p:sldId id="281" r:id="rId19"/>
    <p:sldId id="267" r:id="rId20"/>
    <p:sldId id="268" r:id="rId21"/>
    <p:sldId id="269" r:id="rId22"/>
    <p:sldId id="270" r:id="rId23"/>
    <p:sldId id="271" r:id="rId24"/>
    <p:sldId id="272" r:id="rId25"/>
    <p:sldId id="273" r:id="rId26"/>
    <p:sldId id="274" r:id="rId2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8" d="100"/>
          <a:sy n="48" d="100"/>
        </p:scale>
        <p:origin x="114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22A5651-6C90-4403-AA13-3E91D9F1295E}" type="datetimeFigureOut">
              <a:rPr lang="ar-SA" smtClean="0"/>
              <a:pPr/>
              <a:t>05/05/35</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A2417F79-D5FC-4359-954F-88C80BC8150D}" type="slidenum">
              <a:rPr lang="ar-SA" smtClean="0"/>
              <a:pPr/>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22A5651-6C90-4403-AA13-3E91D9F1295E}" type="datetimeFigureOut">
              <a:rPr lang="ar-SA" smtClean="0"/>
              <a:pPr/>
              <a:t>05/05/35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2417F79-D5FC-4359-954F-88C80BC8150D}"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22A5651-6C90-4403-AA13-3E91D9F1295E}" type="datetimeFigureOut">
              <a:rPr lang="ar-SA" smtClean="0"/>
              <a:pPr/>
              <a:t>05/05/35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2417F79-D5FC-4359-954F-88C80BC8150D}"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22A5651-6C90-4403-AA13-3E91D9F1295E}" type="datetimeFigureOut">
              <a:rPr lang="ar-SA" smtClean="0"/>
              <a:pPr/>
              <a:t>05/05/35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2417F79-D5FC-4359-954F-88C80BC8150D}"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22A5651-6C90-4403-AA13-3E91D9F1295E}" type="datetimeFigureOut">
              <a:rPr lang="ar-SA" smtClean="0"/>
              <a:pPr/>
              <a:t>05/05/35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2417F79-D5FC-4359-954F-88C80BC8150D}" type="slidenum">
              <a:rPr lang="ar-SA" smtClean="0"/>
              <a:pPr/>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22A5651-6C90-4403-AA13-3E91D9F1295E}" type="datetimeFigureOut">
              <a:rPr lang="ar-SA" smtClean="0"/>
              <a:pPr/>
              <a:t>05/05/35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2417F79-D5FC-4359-954F-88C80BC8150D}"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22A5651-6C90-4403-AA13-3E91D9F1295E}" type="datetimeFigureOut">
              <a:rPr lang="ar-SA" smtClean="0"/>
              <a:pPr/>
              <a:t>05/05/35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2417F79-D5FC-4359-954F-88C80BC8150D}"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22A5651-6C90-4403-AA13-3E91D9F1295E}" type="datetimeFigureOut">
              <a:rPr lang="ar-SA" smtClean="0"/>
              <a:pPr/>
              <a:t>05/05/35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2417F79-D5FC-4359-954F-88C80BC8150D}"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122A5651-6C90-4403-AA13-3E91D9F1295E}" type="datetimeFigureOut">
              <a:rPr lang="ar-SA" smtClean="0"/>
              <a:pPr/>
              <a:t>05/05/35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2417F79-D5FC-4359-954F-88C80BC8150D}" type="slidenum">
              <a:rPr lang="ar-SA" smtClean="0"/>
              <a:pPr/>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22A5651-6C90-4403-AA13-3E91D9F1295E}" type="datetimeFigureOut">
              <a:rPr lang="ar-SA" smtClean="0"/>
              <a:pPr/>
              <a:t>05/05/35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2417F79-D5FC-4359-954F-88C80BC8150D}"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22A5651-6C90-4403-AA13-3E91D9F1295E}" type="datetimeFigureOut">
              <a:rPr lang="ar-SA" smtClean="0"/>
              <a:pPr/>
              <a:t>05/05/35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2417F79-D5FC-4359-954F-88C80BC8150D}" type="slidenum">
              <a:rPr lang="ar-SA" smtClean="0"/>
              <a:pPr/>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22A5651-6C90-4403-AA13-3E91D9F1295E}" type="datetimeFigureOut">
              <a:rPr lang="ar-SA" smtClean="0"/>
              <a:pPr/>
              <a:t>05/05/35</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2417F79-D5FC-4359-954F-88C80BC8150D}" type="slidenum">
              <a:rPr lang="ar-SA" smtClean="0"/>
              <a:pPr/>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5400" b="1" dirty="0" smtClean="0"/>
              <a:t>المحاضرة الرابعة</a:t>
            </a:r>
            <a:endParaRPr lang="ar-SA" sz="5400" b="1" dirty="0"/>
          </a:p>
        </p:txBody>
      </p:sp>
      <p:sp>
        <p:nvSpPr>
          <p:cNvPr id="3" name="عنوان فرعي 2"/>
          <p:cNvSpPr>
            <a:spLocks noGrp="1"/>
          </p:cNvSpPr>
          <p:nvPr>
            <p:ph type="subTitle" idx="1"/>
          </p:nvPr>
        </p:nvSpPr>
        <p:spPr/>
        <p:txBody>
          <a:bodyPr>
            <a:noAutofit/>
          </a:bodyPr>
          <a:lstStyle/>
          <a:p>
            <a:pPr algn="ctr"/>
            <a:endParaRPr lang="ar-SA" sz="11500" b="1" dirty="0" smtClean="0"/>
          </a:p>
          <a:p>
            <a:pPr algn="ctr"/>
            <a:r>
              <a:rPr lang="ar-SA" sz="11500" b="1" dirty="0" smtClean="0"/>
              <a:t>خطة البحث</a:t>
            </a:r>
            <a:endParaRPr lang="ar-SA" sz="115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المقدمة</a:t>
            </a:r>
            <a:endParaRPr lang="ar-SA" sz="4400" dirty="0"/>
          </a:p>
        </p:txBody>
      </p:sp>
      <p:sp>
        <p:nvSpPr>
          <p:cNvPr id="3" name="عنصر نائب للمحتوى 2"/>
          <p:cNvSpPr>
            <a:spLocks noGrp="1"/>
          </p:cNvSpPr>
          <p:nvPr>
            <p:ph idx="1"/>
          </p:nvPr>
        </p:nvSpPr>
        <p:spPr/>
        <p:txBody>
          <a:bodyPr/>
          <a:lstStyle/>
          <a:p>
            <a:r>
              <a:rPr lang="ar-SA" sz="3600" b="1" dirty="0" smtClean="0">
                <a:solidFill>
                  <a:srgbClr val="FF0000"/>
                </a:solidFill>
              </a:rPr>
              <a:t>محتويات المقدمة:</a:t>
            </a:r>
          </a:p>
          <a:p>
            <a:r>
              <a:rPr lang="ar-SA" b="1" dirty="0" smtClean="0"/>
              <a:t>1- توضيح مجال المشكلة.</a:t>
            </a:r>
          </a:p>
          <a:p>
            <a:r>
              <a:rPr lang="ar-SA" b="1" dirty="0" smtClean="0"/>
              <a:t>2- توضيح أهمية الموضوع.</a:t>
            </a:r>
          </a:p>
          <a:p>
            <a:r>
              <a:rPr lang="ar-SA" b="1" dirty="0" smtClean="0"/>
              <a:t>3- توضيح مدى النقص الناتج عن عدم القيام بهذا البحث.</a:t>
            </a:r>
          </a:p>
          <a:p>
            <a:r>
              <a:rPr lang="ar-SA" b="1" dirty="0" smtClean="0"/>
              <a:t>4- استعراض الجهود السابقة التي قام </a:t>
            </a:r>
            <a:r>
              <a:rPr lang="ar-SA" b="1" dirty="0" err="1" smtClean="0"/>
              <a:t>بها</a:t>
            </a:r>
            <a:r>
              <a:rPr lang="ar-SA" b="1" dirty="0" smtClean="0"/>
              <a:t> الآخرون في هذا المجال.</a:t>
            </a:r>
            <a:endParaRPr lang="ar-SA"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المقدمة</a:t>
            </a:r>
            <a:endParaRPr lang="ar-SA" sz="4800" dirty="0"/>
          </a:p>
        </p:txBody>
      </p:sp>
      <p:sp>
        <p:nvSpPr>
          <p:cNvPr id="3" name="عنصر نائب للمحتوى 2"/>
          <p:cNvSpPr>
            <a:spLocks noGrp="1"/>
          </p:cNvSpPr>
          <p:nvPr>
            <p:ph idx="1"/>
          </p:nvPr>
        </p:nvSpPr>
        <p:spPr/>
        <p:txBody>
          <a:bodyPr/>
          <a:lstStyle/>
          <a:p>
            <a:r>
              <a:rPr lang="ar-SA" b="1" dirty="0" smtClean="0"/>
              <a:t>5- توضيح أسباب اختيار الباحث لهذه المشكلة.</a:t>
            </a:r>
          </a:p>
          <a:p>
            <a:r>
              <a:rPr lang="ar-SA" b="1" dirty="0" smtClean="0"/>
              <a:t>6- توضيح الجهات التي ستستفيد من هذا البحث.</a:t>
            </a:r>
          </a:p>
          <a:p>
            <a:r>
              <a:rPr lang="ar-SA" b="1" dirty="0" smtClean="0">
                <a:solidFill>
                  <a:srgbClr val="FF0000"/>
                </a:solidFill>
              </a:rPr>
              <a:t>إن مقدمة البحث ليست كلاماً إنشائياً يصوغه الباحث, إنما عملية تقديم واعية للموضوع وأبعاده </a:t>
            </a:r>
            <a:r>
              <a:rPr lang="ar-SA" b="1" dirty="0" err="1" smtClean="0">
                <a:solidFill>
                  <a:srgbClr val="FF0000"/>
                </a:solidFill>
              </a:rPr>
              <a:t>ومنطلقاته</a:t>
            </a:r>
            <a:r>
              <a:rPr lang="ar-SA" b="1" dirty="0" smtClean="0">
                <a:solidFill>
                  <a:srgbClr val="FF0000"/>
                </a:solidFill>
              </a:rPr>
              <a:t> وأهميته, ولذلك يقدم الباحث في المقدمة صورة واضحة عن بحثه تشير إلى مدى وعيه ببحثه, ومدى إطلاعه وخبرته في هذا المجال.</a:t>
            </a:r>
            <a:endParaRPr lang="ar-SA" b="1"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مفهوم المشكلة</a:t>
            </a:r>
            <a:endParaRPr lang="ar-SA" b="1" dirty="0"/>
          </a:p>
        </p:txBody>
      </p:sp>
      <p:sp>
        <p:nvSpPr>
          <p:cNvPr id="3" name="عنصر نائب للمحتوى 2"/>
          <p:cNvSpPr>
            <a:spLocks noGrp="1"/>
          </p:cNvSpPr>
          <p:nvPr>
            <p:ph idx="1"/>
          </p:nvPr>
        </p:nvSpPr>
        <p:spPr/>
        <p:txBody>
          <a:bodyPr/>
          <a:lstStyle/>
          <a:p>
            <a:r>
              <a:rPr lang="ar-SA" sz="3600" b="1" dirty="0" smtClean="0">
                <a:solidFill>
                  <a:srgbClr val="FF0000"/>
                </a:solidFill>
              </a:rPr>
              <a:t>المشكلة هي:</a:t>
            </a:r>
          </a:p>
          <a:p>
            <a:r>
              <a:rPr lang="ar-SA" b="1" dirty="0" smtClean="0"/>
              <a:t>حاجة لم تشبع, أو وجود عقبة أمام إشباع حاجاتنا.</a:t>
            </a:r>
          </a:p>
          <a:p>
            <a:endParaRPr lang="ar-SA" b="1" dirty="0" smtClean="0"/>
          </a:p>
          <a:p>
            <a:r>
              <a:rPr lang="ar-SA" sz="3600" b="1" dirty="0" smtClean="0">
                <a:solidFill>
                  <a:srgbClr val="FF0000"/>
                </a:solidFill>
              </a:rPr>
              <a:t>وهي:</a:t>
            </a:r>
          </a:p>
          <a:p>
            <a:r>
              <a:rPr lang="ar-SA" b="1" dirty="0" smtClean="0"/>
              <a:t>موقف غامض لا نجد له تفسيراً محدداً</a:t>
            </a:r>
            <a:r>
              <a:rPr lang="ar-SA" b="1" dirty="0" smtClean="0"/>
              <a:t>.</a:t>
            </a:r>
          </a:p>
          <a:p>
            <a:endParaRPr lang="ar-SA" b="1" dirty="0"/>
          </a:p>
          <a:p>
            <a:r>
              <a:rPr lang="ar-SA" b="1" dirty="0" smtClean="0"/>
              <a:t>وجود الباحثة امام تساؤلات وغموض مع وجود رغبة لدية في الوصول إلى الحقيقة </a:t>
            </a:r>
            <a:endParaRPr lang="ar-SA" b="1" dirty="0"/>
          </a:p>
        </p:txBody>
      </p:sp>
    </p:spTree>
    <p:extLst>
      <p:ext uri="{BB962C8B-B14F-4D97-AF65-F5344CB8AC3E}">
        <p14:creationId xmlns:p14="http://schemas.microsoft.com/office/powerpoint/2010/main" val="38368969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مصادر الحصول على المشكلة</a:t>
            </a:r>
            <a:endParaRPr lang="ar-SA" b="1" dirty="0"/>
          </a:p>
        </p:txBody>
      </p:sp>
      <p:sp>
        <p:nvSpPr>
          <p:cNvPr id="3" name="عنصر نائب للمحتوى 2"/>
          <p:cNvSpPr>
            <a:spLocks noGrp="1"/>
          </p:cNvSpPr>
          <p:nvPr>
            <p:ph idx="1"/>
          </p:nvPr>
        </p:nvSpPr>
        <p:spPr/>
        <p:txBody>
          <a:bodyPr/>
          <a:lstStyle/>
          <a:p>
            <a:r>
              <a:rPr lang="ar-SA" b="1" dirty="0" smtClean="0">
                <a:solidFill>
                  <a:srgbClr val="FF0000"/>
                </a:solidFill>
              </a:rPr>
              <a:t>1- الخبرة العلمية: </a:t>
            </a:r>
            <a:r>
              <a:rPr lang="ar-SA" b="1" dirty="0" smtClean="0"/>
              <a:t>بشرط توفر عناصر النقد والحساسية والحماس والإصرار والرغبة في التعرف على أسباب تلك المشكلات.</a:t>
            </a:r>
          </a:p>
          <a:p>
            <a:r>
              <a:rPr lang="ar-SA" b="1" dirty="0" smtClean="0">
                <a:solidFill>
                  <a:srgbClr val="FF0000"/>
                </a:solidFill>
              </a:rPr>
              <a:t>2- القراءات والدراسات: </a:t>
            </a:r>
            <a:r>
              <a:rPr lang="ar-SA" b="1" dirty="0" smtClean="0"/>
              <a:t>فالقراءات الناقدة هي التي تكشف لنا عن المشكلات.</a:t>
            </a:r>
          </a:p>
          <a:p>
            <a:r>
              <a:rPr lang="ar-SA" b="1" dirty="0" smtClean="0">
                <a:solidFill>
                  <a:srgbClr val="FF0000"/>
                </a:solidFill>
              </a:rPr>
              <a:t>3- الدراسات والأبحاث السابقة: </a:t>
            </a:r>
            <a:r>
              <a:rPr lang="ar-SA" b="1" dirty="0" smtClean="0"/>
              <a:t>تعتبر مصدراً هاماً يزود الباحثين بمشكلات تستحق الدراسة.</a:t>
            </a:r>
            <a:endParaRPr lang="ar-SA" b="1" dirty="0"/>
          </a:p>
        </p:txBody>
      </p:sp>
    </p:spTree>
    <p:extLst>
      <p:ext uri="{BB962C8B-B14F-4D97-AF65-F5344CB8AC3E}">
        <p14:creationId xmlns:p14="http://schemas.microsoft.com/office/powerpoint/2010/main" val="2709751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معايير اختيار المشكلة</a:t>
            </a:r>
            <a:endParaRPr lang="ar-SA" b="1" dirty="0"/>
          </a:p>
        </p:txBody>
      </p:sp>
      <p:sp>
        <p:nvSpPr>
          <p:cNvPr id="3" name="عنصر نائب للمحتوى 2"/>
          <p:cNvSpPr>
            <a:spLocks noGrp="1"/>
          </p:cNvSpPr>
          <p:nvPr>
            <p:ph idx="1"/>
          </p:nvPr>
        </p:nvSpPr>
        <p:spPr/>
        <p:txBody>
          <a:bodyPr/>
          <a:lstStyle/>
          <a:p>
            <a:r>
              <a:rPr lang="ar-SA" sz="3600" b="1" dirty="0" smtClean="0">
                <a:solidFill>
                  <a:srgbClr val="FF0000"/>
                </a:solidFill>
              </a:rPr>
              <a:t>أولاً: معايير ذاتية:</a:t>
            </a:r>
          </a:p>
          <a:p>
            <a:r>
              <a:rPr lang="ar-SA" b="1" dirty="0" smtClean="0"/>
              <a:t>1- اهتمام الباحث.</a:t>
            </a:r>
          </a:p>
          <a:p>
            <a:r>
              <a:rPr lang="ar-SA" b="1" dirty="0" smtClean="0"/>
              <a:t>2- قدرة الباحث.</a:t>
            </a:r>
          </a:p>
          <a:p>
            <a:r>
              <a:rPr lang="ar-SA" b="1" dirty="0" smtClean="0"/>
              <a:t>3- توفر الإمكانات المادية.</a:t>
            </a:r>
          </a:p>
          <a:p>
            <a:r>
              <a:rPr lang="ar-SA" b="1" dirty="0" smtClean="0"/>
              <a:t>4- توفر المعلومات.</a:t>
            </a:r>
          </a:p>
          <a:p>
            <a:r>
              <a:rPr lang="ar-SA" b="1" dirty="0" smtClean="0"/>
              <a:t>5- المساعدات الإدارية.</a:t>
            </a:r>
            <a:endParaRPr lang="ar-SA" b="1" dirty="0"/>
          </a:p>
        </p:txBody>
      </p:sp>
    </p:spTree>
    <p:extLst>
      <p:ext uri="{BB962C8B-B14F-4D97-AF65-F5344CB8AC3E}">
        <p14:creationId xmlns:p14="http://schemas.microsoft.com/office/powerpoint/2010/main" val="3037845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معايير اختيار المشكلة</a:t>
            </a:r>
            <a:endParaRPr lang="ar-SA" dirty="0"/>
          </a:p>
        </p:txBody>
      </p:sp>
      <p:sp>
        <p:nvSpPr>
          <p:cNvPr id="3" name="عنصر نائب للمحتوى 2"/>
          <p:cNvSpPr>
            <a:spLocks noGrp="1"/>
          </p:cNvSpPr>
          <p:nvPr>
            <p:ph idx="1"/>
          </p:nvPr>
        </p:nvSpPr>
        <p:spPr/>
        <p:txBody>
          <a:bodyPr>
            <a:normAutofit/>
          </a:bodyPr>
          <a:lstStyle/>
          <a:p>
            <a:r>
              <a:rPr lang="ar-SA" sz="3600" b="1" dirty="0" smtClean="0">
                <a:solidFill>
                  <a:srgbClr val="FF0000"/>
                </a:solidFill>
              </a:rPr>
              <a:t>ثانياً: معايير اجتماعية وعلمية:</a:t>
            </a:r>
          </a:p>
          <a:p>
            <a:r>
              <a:rPr lang="ar-SA" sz="3600" b="1" dirty="0" smtClean="0"/>
              <a:t>1- الفائدة العملية للبحث.</a:t>
            </a:r>
          </a:p>
          <a:p>
            <a:r>
              <a:rPr lang="ar-SA" sz="3600" b="1" dirty="0" smtClean="0"/>
              <a:t>2- مدى مساهمة البحث في تقدم المعرفة.</a:t>
            </a:r>
          </a:p>
          <a:p>
            <a:r>
              <a:rPr lang="ar-SA" sz="3600" b="1" dirty="0" smtClean="0"/>
              <a:t>3- تعميم نتائج الدراسة.</a:t>
            </a:r>
          </a:p>
          <a:p>
            <a:r>
              <a:rPr lang="ar-SA" sz="3600" b="1" dirty="0" smtClean="0"/>
              <a:t>4- مدى مساهمته في تنمية بحوث أخرى.</a:t>
            </a:r>
            <a:endParaRPr lang="ar-SA" b="1" dirty="0"/>
          </a:p>
        </p:txBody>
      </p:sp>
    </p:spTree>
    <p:extLst>
      <p:ext uri="{BB962C8B-B14F-4D97-AF65-F5344CB8AC3E}">
        <p14:creationId xmlns:p14="http://schemas.microsoft.com/office/powerpoint/2010/main" val="3385854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تحديد مشكلة البحث</a:t>
            </a:r>
            <a:endParaRPr lang="ar-SA" sz="4400" b="1" dirty="0"/>
          </a:p>
        </p:txBody>
      </p:sp>
      <p:sp>
        <p:nvSpPr>
          <p:cNvPr id="3" name="عنصر نائب للمحتوى 2"/>
          <p:cNvSpPr>
            <a:spLocks noGrp="1"/>
          </p:cNvSpPr>
          <p:nvPr>
            <p:ph idx="1"/>
          </p:nvPr>
        </p:nvSpPr>
        <p:spPr/>
        <p:txBody>
          <a:bodyPr/>
          <a:lstStyle/>
          <a:p>
            <a:r>
              <a:rPr lang="ar-SA" b="1" dirty="0" smtClean="0">
                <a:solidFill>
                  <a:srgbClr val="FF0000"/>
                </a:solidFill>
              </a:rPr>
              <a:t>تعني:</a:t>
            </a:r>
          </a:p>
          <a:p>
            <a:r>
              <a:rPr lang="ar-SA" b="1" dirty="0" smtClean="0"/>
              <a:t>صياغة المشكلة في عبارات واضحة ومفهومة ومحدودة تعبر عن مضمون المشكلة ومجالها, وتفصلها عن سائر المجالات الأخرى.</a:t>
            </a:r>
          </a:p>
          <a:p>
            <a:r>
              <a:rPr lang="ar-SA" b="1" dirty="0" smtClean="0">
                <a:solidFill>
                  <a:srgbClr val="FF0000"/>
                </a:solidFill>
              </a:rPr>
              <a:t>فتحديد المشكلة يؤدي إلى:</a:t>
            </a:r>
          </a:p>
          <a:p>
            <a:r>
              <a:rPr lang="ar-SA" b="1" dirty="0" smtClean="0"/>
              <a:t>1- توجه الباحث في جمع المعلومات المتعلقة بمشكلته.</a:t>
            </a:r>
          </a:p>
          <a:p>
            <a:r>
              <a:rPr lang="ar-SA" b="1" dirty="0" smtClean="0"/>
              <a:t>2- ترشد الباحث إلى المصادر الحقيقية المرتبطة بالمشكلة.</a:t>
            </a:r>
            <a:endParaRPr lang="ar-SA" b="1" dirty="0"/>
          </a:p>
        </p:txBody>
      </p:sp>
    </p:spTree>
    <p:extLst>
      <p:ext uri="{BB962C8B-B14F-4D97-AF65-F5344CB8AC3E}">
        <p14:creationId xmlns:p14="http://schemas.microsoft.com/office/powerpoint/2010/main" val="15132350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صياغة المشكلة</a:t>
            </a:r>
            <a:endParaRPr lang="ar-SA" sz="4400" b="1" dirty="0"/>
          </a:p>
        </p:txBody>
      </p:sp>
      <p:sp>
        <p:nvSpPr>
          <p:cNvPr id="3" name="عنصر نائب للمحتوى 2"/>
          <p:cNvSpPr>
            <a:spLocks noGrp="1"/>
          </p:cNvSpPr>
          <p:nvPr>
            <p:ph idx="1"/>
          </p:nvPr>
        </p:nvSpPr>
        <p:spPr/>
        <p:txBody>
          <a:bodyPr/>
          <a:lstStyle/>
          <a:p>
            <a:r>
              <a:rPr lang="ar-SA" b="1" dirty="0" smtClean="0">
                <a:solidFill>
                  <a:srgbClr val="FF0000"/>
                </a:solidFill>
              </a:rPr>
              <a:t>1- أن تصاغ بعبارة لفظية تقريرية: </a:t>
            </a:r>
          </a:p>
          <a:p>
            <a:r>
              <a:rPr lang="ar-SA" b="1" dirty="0" smtClean="0"/>
              <a:t>علاقة الذكاء بالتحصيل</a:t>
            </a:r>
            <a:r>
              <a:rPr lang="ar-SA" b="1" dirty="0" smtClean="0"/>
              <a:t>.</a:t>
            </a:r>
          </a:p>
          <a:p>
            <a:r>
              <a:rPr lang="ar-SA" b="1" dirty="0" smtClean="0"/>
              <a:t>علاقة الذكاء بالتحصيل الدراسي عند طلاب المرحلة الابتدائية في الرياض </a:t>
            </a:r>
            <a:endParaRPr lang="ar-SA" b="1" dirty="0" smtClean="0"/>
          </a:p>
          <a:p>
            <a:endParaRPr lang="ar-SA" b="1" dirty="0" smtClean="0"/>
          </a:p>
          <a:p>
            <a:r>
              <a:rPr lang="ar-SA" b="1" dirty="0" smtClean="0">
                <a:solidFill>
                  <a:srgbClr val="FF0000"/>
                </a:solidFill>
              </a:rPr>
              <a:t>2- صياغة المشكلة بصيغة سؤال:</a:t>
            </a:r>
          </a:p>
          <a:p>
            <a:r>
              <a:rPr lang="ar-SA" b="1" dirty="0" smtClean="0"/>
              <a:t>ما أثر الذكاء على التحصيل الدراسي.</a:t>
            </a:r>
            <a:endParaRPr lang="ar-SA" b="1" dirty="0"/>
          </a:p>
        </p:txBody>
      </p:sp>
    </p:spTree>
    <p:extLst>
      <p:ext uri="{BB962C8B-B14F-4D97-AF65-F5344CB8AC3E}">
        <p14:creationId xmlns:p14="http://schemas.microsoft.com/office/powerpoint/2010/main" val="3685482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معايير صياغة المشكلة</a:t>
            </a:r>
            <a:endParaRPr lang="ar-SA" b="1" dirty="0"/>
          </a:p>
        </p:txBody>
      </p:sp>
      <p:sp>
        <p:nvSpPr>
          <p:cNvPr id="3" name="عنصر نائب للمحتوى 2"/>
          <p:cNvSpPr>
            <a:spLocks noGrp="1"/>
          </p:cNvSpPr>
          <p:nvPr>
            <p:ph idx="1"/>
          </p:nvPr>
        </p:nvSpPr>
        <p:spPr/>
        <p:txBody>
          <a:bodyPr/>
          <a:lstStyle/>
          <a:p>
            <a:r>
              <a:rPr lang="ar-SA" dirty="0" smtClean="0"/>
              <a:t>1- وضوح الصياغة ودقتها.</a:t>
            </a:r>
          </a:p>
          <a:p>
            <a:r>
              <a:rPr lang="ar-SA" dirty="0" smtClean="0"/>
              <a:t>2- أن يتضح في الصياغة متغيرات الدراسة.</a:t>
            </a:r>
          </a:p>
          <a:p>
            <a:r>
              <a:rPr lang="ar-SA" dirty="0" smtClean="0"/>
              <a:t>3- وضوح الصياغة وصولاً إلى </a:t>
            </a:r>
            <a:r>
              <a:rPr lang="ar-SA" smtClean="0"/>
              <a:t>حل للمشكلة.</a:t>
            </a:r>
            <a:endParaRPr lang="ar-SA"/>
          </a:p>
        </p:txBody>
      </p:sp>
    </p:spTree>
    <p:extLst>
      <p:ext uri="{BB962C8B-B14F-4D97-AF65-F5344CB8AC3E}">
        <p14:creationId xmlns:p14="http://schemas.microsoft.com/office/powerpoint/2010/main" val="1154545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تحديد مشكلة البحث</a:t>
            </a:r>
            <a:endParaRPr lang="ar-SA" sz="4400" b="1" dirty="0"/>
          </a:p>
        </p:txBody>
      </p:sp>
      <p:sp>
        <p:nvSpPr>
          <p:cNvPr id="3" name="عنصر نائب للمحتوى 2"/>
          <p:cNvSpPr>
            <a:spLocks noGrp="1"/>
          </p:cNvSpPr>
          <p:nvPr>
            <p:ph idx="1"/>
          </p:nvPr>
        </p:nvSpPr>
        <p:spPr/>
        <p:txBody>
          <a:bodyPr>
            <a:normAutofit/>
          </a:bodyPr>
          <a:lstStyle/>
          <a:p>
            <a:r>
              <a:rPr lang="ar-SA" sz="3600" b="1" dirty="0" smtClean="0"/>
              <a:t>تحدد المشكلة بعد تقديم عرض مفصل في مقدمة البحث عن مجال المشكلة.</a:t>
            </a:r>
          </a:p>
          <a:p>
            <a:r>
              <a:rPr lang="ar-SA" sz="3600" b="1" dirty="0" smtClean="0">
                <a:solidFill>
                  <a:srgbClr val="FF0000"/>
                </a:solidFill>
              </a:rPr>
              <a:t>ويمكن أن تصاغ بطريقتين:</a:t>
            </a:r>
          </a:p>
          <a:p>
            <a:r>
              <a:rPr lang="ar-SA" sz="3600" b="1" dirty="0" smtClean="0"/>
              <a:t>1- صورة تقريرية.</a:t>
            </a:r>
          </a:p>
          <a:p>
            <a:r>
              <a:rPr lang="ar-SA" sz="3600" b="1" dirty="0" smtClean="0"/>
              <a:t>2- صورة سؤال.</a:t>
            </a:r>
            <a:endParaRPr lang="ar-SA" sz="3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خطة البحث</a:t>
            </a:r>
            <a:endParaRPr lang="ar-SA" sz="4800" b="1" dirty="0"/>
          </a:p>
        </p:txBody>
      </p:sp>
      <p:sp>
        <p:nvSpPr>
          <p:cNvPr id="3" name="عنصر نائب للمحتوى 2"/>
          <p:cNvSpPr>
            <a:spLocks noGrp="1"/>
          </p:cNvSpPr>
          <p:nvPr>
            <p:ph idx="1"/>
          </p:nvPr>
        </p:nvSpPr>
        <p:spPr/>
        <p:txBody>
          <a:bodyPr/>
          <a:lstStyle/>
          <a:p>
            <a:r>
              <a:rPr lang="ar-SA" b="1" dirty="0" smtClean="0"/>
              <a:t>هي تقرير وافٍ يكتبه الباحث بعد استكمال الدراسات الأولية في المجال الذي اختار فيه مشكلته.</a:t>
            </a:r>
          </a:p>
          <a:p>
            <a:r>
              <a:rPr lang="ar-SA" b="1" dirty="0" smtClean="0"/>
              <a:t>يوضح:</a:t>
            </a:r>
          </a:p>
          <a:p>
            <a:r>
              <a:rPr lang="ar-SA" b="1" dirty="0" smtClean="0"/>
              <a:t>1- أهمية المشكلة .</a:t>
            </a:r>
          </a:p>
          <a:p>
            <a:r>
              <a:rPr lang="ar-SA" b="1" dirty="0" smtClean="0"/>
              <a:t>2- الجهود التي بذلت لمواجهتها.</a:t>
            </a:r>
          </a:p>
          <a:p>
            <a:r>
              <a:rPr lang="ar-SA" b="1" dirty="0" smtClean="0"/>
              <a:t>3- الدوافع التي دفعت الباحث لاختيارها.</a:t>
            </a:r>
          </a:p>
          <a:p>
            <a:r>
              <a:rPr lang="ar-SA" b="1" dirty="0" smtClean="0"/>
              <a:t>4- أبعادها, وحدودها, ومسلماتها وفرضياتها.</a:t>
            </a:r>
            <a:endParaRPr lang="ar-SA"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حدود المشكلة</a:t>
            </a:r>
            <a:endParaRPr lang="ar-SA" sz="4800" b="1" dirty="0"/>
          </a:p>
        </p:txBody>
      </p:sp>
      <p:sp>
        <p:nvSpPr>
          <p:cNvPr id="3" name="عنصر نائب للمحتوى 2"/>
          <p:cNvSpPr>
            <a:spLocks noGrp="1"/>
          </p:cNvSpPr>
          <p:nvPr>
            <p:ph idx="1"/>
          </p:nvPr>
        </p:nvSpPr>
        <p:spPr/>
        <p:txBody>
          <a:bodyPr>
            <a:normAutofit lnSpcReduction="10000"/>
          </a:bodyPr>
          <a:lstStyle/>
          <a:p>
            <a:r>
              <a:rPr lang="ar-SA" b="1" dirty="0" smtClean="0"/>
              <a:t>يحتاج الباحث إلى وضع بعض الحدود الإضافية المتعلقة ببعض جوانب المشكلة, وذلك بهدف المزيد من التحديد والتوجه نحو الغرض الرئيس للمشكلة بحيث تكون كل اهتمامات الباحث مركزة على محور المشكلة بعد وضع حدودها.</a:t>
            </a:r>
          </a:p>
          <a:p>
            <a:r>
              <a:rPr lang="ar-SA" sz="3600" b="1" dirty="0" smtClean="0">
                <a:solidFill>
                  <a:srgbClr val="FF0000"/>
                </a:solidFill>
              </a:rPr>
              <a:t>فقد تكون الحدود:</a:t>
            </a:r>
          </a:p>
          <a:p>
            <a:r>
              <a:rPr lang="ar-SA" b="1" dirty="0" smtClean="0"/>
              <a:t>1- حدود مكانية.</a:t>
            </a:r>
          </a:p>
          <a:p>
            <a:r>
              <a:rPr lang="ar-SA" b="1" dirty="0" smtClean="0"/>
              <a:t>2- حدود </a:t>
            </a:r>
            <a:r>
              <a:rPr lang="ar-SA" b="1" dirty="0" err="1" smtClean="0"/>
              <a:t>زمانية</a:t>
            </a:r>
            <a:r>
              <a:rPr lang="ar-SA" b="1" dirty="0" smtClean="0"/>
              <a:t>.</a:t>
            </a:r>
          </a:p>
          <a:p>
            <a:r>
              <a:rPr lang="ar-SA" b="1" dirty="0" smtClean="0"/>
              <a:t>3- </a:t>
            </a:r>
            <a:r>
              <a:rPr lang="ar-SA" b="1" smtClean="0"/>
              <a:t>حدود موضوعية.</a:t>
            </a:r>
            <a:endParaRPr lang="ar-SA"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وضع المسلمات</a:t>
            </a:r>
            <a:endParaRPr lang="ar-SA" sz="4800" b="1" dirty="0"/>
          </a:p>
        </p:txBody>
      </p:sp>
      <p:sp>
        <p:nvSpPr>
          <p:cNvPr id="3" name="عنصر نائب للمحتوى 2"/>
          <p:cNvSpPr>
            <a:spLocks noGrp="1"/>
          </p:cNvSpPr>
          <p:nvPr>
            <p:ph idx="1"/>
          </p:nvPr>
        </p:nvSpPr>
        <p:spPr/>
        <p:txBody>
          <a:bodyPr/>
          <a:lstStyle/>
          <a:p>
            <a:r>
              <a:rPr lang="ar-SA" b="1" dirty="0" smtClean="0"/>
              <a:t>مجموعة من العبارات يضعها الباحث أساساً لبحثه, ويسلم بصحتها دون أن يحتاج إلى إثباتها وإقامة الدليل عليها.</a:t>
            </a:r>
          </a:p>
          <a:p>
            <a:r>
              <a:rPr lang="ar-SA" b="1" dirty="0" smtClean="0"/>
              <a:t>فقد تكون المسلمات واضحة بذاتها ولا تحتاج إلى برهان فهي بديهيات </a:t>
            </a:r>
            <a:r>
              <a:rPr lang="ar-SA" b="1" dirty="0" err="1" smtClean="0"/>
              <a:t>يعترف</a:t>
            </a:r>
            <a:r>
              <a:rPr lang="ar-SA" b="1" dirty="0" smtClean="0"/>
              <a:t> بصحتها الجميع.</a:t>
            </a:r>
          </a:p>
          <a:p>
            <a:r>
              <a:rPr lang="ar-SA" b="1" dirty="0" smtClean="0"/>
              <a:t>وقد تكون حقائق أخذها الباحث من نتائج دراسات سابقة .</a:t>
            </a:r>
            <a:endParaRPr lang="ar-SA"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وضع الفروض</a:t>
            </a:r>
            <a:endParaRPr lang="ar-SA" sz="4400" b="1" dirty="0"/>
          </a:p>
        </p:txBody>
      </p:sp>
      <p:sp>
        <p:nvSpPr>
          <p:cNvPr id="3" name="عنصر نائب للمحتوى 2"/>
          <p:cNvSpPr>
            <a:spLocks noGrp="1"/>
          </p:cNvSpPr>
          <p:nvPr>
            <p:ph idx="1"/>
          </p:nvPr>
        </p:nvSpPr>
        <p:spPr/>
        <p:txBody>
          <a:bodyPr/>
          <a:lstStyle/>
          <a:p>
            <a:r>
              <a:rPr lang="ar-SA" b="1" dirty="0" smtClean="0"/>
              <a:t>الفرض هو الإجابة المحتملة عن سؤال الدراسة إنه استنتاج من الباحث, ولكنه ليس استنتاجاً عشوائياً بل مبني على معلومات أو نظرية أو خبرة علمية.</a:t>
            </a:r>
          </a:p>
          <a:p>
            <a:r>
              <a:rPr lang="ar-SA" b="1" dirty="0" smtClean="0">
                <a:solidFill>
                  <a:srgbClr val="FF0000"/>
                </a:solidFill>
              </a:rPr>
              <a:t>يتصف الفرض بما يلي:</a:t>
            </a:r>
          </a:p>
          <a:p>
            <a:r>
              <a:rPr lang="ar-SA" b="1" dirty="0" smtClean="0"/>
              <a:t>1- يتحدث عن متغيرين.</a:t>
            </a:r>
          </a:p>
          <a:p>
            <a:r>
              <a:rPr lang="ar-SA" b="1" dirty="0" smtClean="0"/>
              <a:t>2- يتحدث عن علاقة إحصائية بين المتغيرات.</a:t>
            </a:r>
          </a:p>
          <a:p>
            <a:r>
              <a:rPr lang="ar-SA" b="1" dirty="0" smtClean="0"/>
              <a:t>3- يمكن إثبات صحة وعدم صحة هذه الفروض.</a:t>
            </a:r>
          </a:p>
          <a:p>
            <a:endParaRPr lang="ar-SA"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000" b="1" dirty="0" smtClean="0"/>
              <a:t>وضع الفروض</a:t>
            </a:r>
            <a:endParaRPr lang="ar-SA" dirty="0"/>
          </a:p>
        </p:txBody>
      </p:sp>
      <p:sp>
        <p:nvSpPr>
          <p:cNvPr id="3" name="عنصر نائب للمحتوى 2"/>
          <p:cNvSpPr>
            <a:spLocks noGrp="1"/>
          </p:cNvSpPr>
          <p:nvPr>
            <p:ph idx="1"/>
          </p:nvPr>
        </p:nvSpPr>
        <p:spPr/>
        <p:txBody>
          <a:bodyPr/>
          <a:lstStyle/>
          <a:p>
            <a:r>
              <a:rPr lang="ar-SA" b="1" dirty="0" smtClean="0">
                <a:solidFill>
                  <a:srgbClr val="FF0000"/>
                </a:solidFill>
              </a:rPr>
              <a:t>أنواع الفروض:</a:t>
            </a:r>
          </a:p>
          <a:p>
            <a:r>
              <a:rPr lang="ar-SA" b="1" dirty="0" smtClean="0"/>
              <a:t>1- الفرض المباشر: تعبر عن وجود العلاقة أو الفروق بين المتغيرات.</a:t>
            </a:r>
          </a:p>
          <a:p>
            <a:r>
              <a:rPr lang="ar-SA" b="1" dirty="0" smtClean="0"/>
              <a:t>2- الفرض الصفري: تنفي وجود الفروق والعلاقة بين المتغيرات.</a:t>
            </a:r>
          </a:p>
          <a:p>
            <a:r>
              <a:rPr lang="ar-SA" b="1" dirty="0" smtClean="0"/>
              <a:t>يعتبر الفرض الصفري أكثر دقة من المباشر؛ لأنه من الصعب أن يضع الباحث فرض مباشر لعدم قدرته على جمع المعلومات والبيانات.</a:t>
            </a:r>
          </a:p>
          <a:p>
            <a:r>
              <a:rPr lang="ar-SA" b="1" dirty="0" smtClean="0"/>
              <a:t>وهو أسهل في القياس والتحقيق.</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إجراءات الدراسة</a:t>
            </a:r>
            <a:endParaRPr lang="ar-SA" b="1" dirty="0"/>
          </a:p>
        </p:txBody>
      </p:sp>
      <p:sp>
        <p:nvSpPr>
          <p:cNvPr id="3" name="عنصر نائب للمحتوى 2"/>
          <p:cNvSpPr>
            <a:spLocks noGrp="1"/>
          </p:cNvSpPr>
          <p:nvPr>
            <p:ph idx="1"/>
          </p:nvPr>
        </p:nvSpPr>
        <p:spPr/>
        <p:txBody>
          <a:bodyPr/>
          <a:lstStyle/>
          <a:p>
            <a:r>
              <a:rPr lang="ar-SA" b="1" dirty="0" smtClean="0"/>
              <a:t>1- تحديد مجتمع الدراسة أو المجموعة التي ستجرى عليها الدراسة وطريقة اختيار هذه المجموعة.</a:t>
            </a:r>
          </a:p>
          <a:p>
            <a:r>
              <a:rPr lang="ar-SA" b="1" dirty="0" smtClean="0"/>
              <a:t>2- تحديد الأدوات والمقاييس التي سيصممها وسيستخدمها في تحقيق أهداف البحث.</a:t>
            </a:r>
          </a:p>
          <a:p>
            <a:r>
              <a:rPr lang="ar-SA" b="1" dirty="0" smtClean="0"/>
              <a:t>3- تحديد الطرق والأساليب والتصميمات التي سيضعها لإثبات صحة الفرض.</a:t>
            </a:r>
          </a:p>
          <a:p>
            <a:r>
              <a:rPr lang="ar-SA" b="1" dirty="0" smtClean="0"/>
              <a:t>4- توضيح الأساليب </a:t>
            </a:r>
            <a:r>
              <a:rPr lang="ar-SA" b="1" dirty="0" err="1" smtClean="0"/>
              <a:t>الاحصائية</a:t>
            </a:r>
            <a:r>
              <a:rPr lang="ar-SA" b="1" dirty="0" smtClean="0"/>
              <a:t> المستخدمة في تحليل النتائج.</a:t>
            </a:r>
            <a:endParaRPr lang="ar-SA"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smtClean="0"/>
              <a:t>تحديد المصطلحات</a:t>
            </a:r>
            <a:endParaRPr lang="ar-SA" b="1" dirty="0"/>
          </a:p>
        </p:txBody>
      </p:sp>
      <p:sp>
        <p:nvSpPr>
          <p:cNvPr id="3" name="عنصر نائب للمحتوى 2"/>
          <p:cNvSpPr>
            <a:spLocks noGrp="1"/>
          </p:cNvSpPr>
          <p:nvPr>
            <p:ph idx="1"/>
          </p:nvPr>
        </p:nvSpPr>
        <p:spPr/>
        <p:txBody>
          <a:bodyPr>
            <a:normAutofit/>
          </a:bodyPr>
          <a:lstStyle/>
          <a:p>
            <a:r>
              <a:rPr lang="ar-SA" sz="3600" b="1" dirty="0" smtClean="0"/>
              <a:t>يقوم الباحث بتعريف المفاهيم والمتغيرات المرتبطة بالدراسة ويحدد لها معنى اصطلاحياً.</a:t>
            </a:r>
          </a:p>
          <a:p>
            <a:endParaRPr lang="ar-SA" sz="3600" b="1" dirty="0" smtClean="0"/>
          </a:p>
          <a:p>
            <a:r>
              <a:rPr lang="ar-SA" sz="3600" b="1" dirty="0" smtClean="0"/>
              <a:t>المصطلحات يحددها الباحث وله حرية الاختيار للمعاني التي يضعها </a:t>
            </a:r>
            <a:r>
              <a:rPr lang="ar-SA" sz="3600" b="1" dirty="0" err="1" smtClean="0"/>
              <a:t>لمصطلحاته</a:t>
            </a:r>
            <a:r>
              <a:rPr lang="ar-SA" sz="3600" b="1" dirty="0" smtClean="0"/>
              <a:t>.</a:t>
            </a:r>
            <a:endParaRPr lang="ar-SA" sz="36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قائمة المراجع</a:t>
            </a:r>
            <a:endParaRPr lang="ar-SA" sz="4400" b="1" dirty="0"/>
          </a:p>
        </p:txBody>
      </p:sp>
      <p:sp>
        <p:nvSpPr>
          <p:cNvPr id="3" name="عنصر نائب للمحتوى 2"/>
          <p:cNvSpPr>
            <a:spLocks noGrp="1"/>
          </p:cNvSpPr>
          <p:nvPr>
            <p:ph idx="1"/>
          </p:nvPr>
        </p:nvSpPr>
        <p:spPr/>
        <p:txBody>
          <a:bodyPr>
            <a:normAutofit/>
          </a:bodyPr>
          <a:lstStyle/>
          <a:p>
            <a:r>
              <a:rPr lang="ar-SA" sz="3600" b="1" dirty="0" smtClean="0"/>
              <a:t>يحدد الباحث في خطته عدداً من المراجع والمصادر العلمية التي لها علاقة بموضوع البحث.</a:t>
            </a:r>
            <a:endParaRPr lang="ar-SA" sz="3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خطة البحث</a:t>
            </a:r>
            <a:endParaRPr lang="ar-SA" sz="4800" dirty="0"/>
          </a:p>
        </p:txBody>
      </p:sp>
      <p:sp>
        <p:nvSpPr>
          <p:cNvPr id="3" name="عنصر نائب للمحتوى 2"/>
          <p:cNvSpPr>
            <a:spLocks noGrp="1"/>
          </p:cNvSpPr>
          <p:nvPr>
            <p:ph idx="1"/>
          </p:nvPr>
        </p:nvSpPr>
        <p:spPr/>
        <p:txBody>
          <a:bodyPr/>
          <a:lstStyle/>
          <a:p>
            <a:r>
              <a:rPr lang="ar-SA" b="1" dirty="0" smtClean="0"/>
              <a:t>فالخطة هي عبارة عن تقرير يعطي الباحث صورة وافية عن مشكلة بحثه.</a:t>
            </a:r>
          </a:p>
          <a:p>
            <a:r>
              <a:rPr lang="ar-SA" b="1" dirty="0" smtClean="0"/>
              <a:t>كما يعطي القارئ صورة مماثلة عن هذه المشكلة.</a:t>
            </a:r>
          </a:p>
          <a:p>
            <a:r>
              <a:rPr lang="ar-SA" b="1" dirty="0" smtClean="0"/>
              <a:t>تعد هذه الخطة بعد الدراسات المسحية التي يجريها الباحث في المجال الذي اختار منه مشكلته, وبعد إطلاعه على الدراسات السابقة.</a:t>
            </a:r>
          </a:p>
          <a:p>
            <a:r>
              <a:rPr lang="ar-SA" b="1" dirty="0" smtClean="0"/>
              <a:t>بعد أن يعد الباحث خطته يحتاج عرضها في حلقة للنقاش العلمي ( </a:t>
            </a:r>
            <a:r>
              <a:rPr lang="ar-SA" b="1" dirty="0" err="1" smtClean="0"/>
              <a:t>السيمنار</a:t>
            </a:r>
            <a:r>
              <a:rPr lang="ar-SA" b="1" dirty="0" smtClean="0"/>
              <a:t> ).</a:t>
            </a:r>
            <a:endParaRPr lang="ar-SA"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خطة البحث</a:t>
            </a:r>
            <a:endParaRPr lang="ar-SA" sz="4400" b="1" dirty="0"/>
          </a:p>
        </p:txBody>
      </p:sp>
      <p:sp>
        <p:nvSpPr>
          <p:cNvPr id="3" name="عنصر نائب للمحتوى 2"/>
          <p:cNvSpPr>
            <a:spLocks noGrp="1"/>
          </p:cNvSpPr>
          <p:nvPr>
            <p:ph idx="1"/>
          </p:nvPr>
        </p:nvSpPr>
        <p:spPr/>
        <p:txBody>
          <a:bodyPr/>
          <a:lstStyle/>
          <a:p>
            <a:r>
              <a:rPr lang="ar-SA" b="1" dirty="0" smtClean="0"/>
              <a:t>يعتبر </a:t>
            </a:r>
            <a:r>
              <a:rPr lang="ar-SA" b="1" dirty="0" err="1" smtClean="0"/>
              <a:t>السيمنار</a:t>
            </a:r>
            <a:r>
              <a:rPr lang="ar-SA" b="1" dirty="0" smtClean="0"/>
              <a:t> أول مرحلة يختبر فيها الباحث مدى وعيه بموضوعه وقدرته على الخوض في بعض جوانبه.</a:t>
            </a:r>
          </a:p>
          <a:p>
            <a:r>
              <a:rPr lang="ar-SA" b="1" dirty="0" smtClean="0"/>
              <a:t>قد يضطر الباحث في ضوء التغذية الراجعة التي تلقاها من </a:t>
            </a:r>
            <a:r>
              <a:rPr lang="ar-SA" b="1" dirty="0" err="1" smtClean="0"/>
              <a:t>السيمنار</a:t>
            </a:r>
            <a:r>
              <a:rPr lang="ar-SA" b="1" dirty="0" smtClean="0"/>
              <a:t> إلى إجراء تعديلات جزئية في خطته, وقد تكون هذه التعديلات أساسية.</a:t>
            </a:r>
          </a:p>
          <a:p>
            <a:r>
              <a:rPr lang="ar-SA" b="1" dirty="0" smtClean="0"/>
              <a:t>يلتزم الباحث بخطة البحث حيث تعتبر بمثابة عقد أو التزام بين الباحث والمؤسسة العلمية التي يقدم لها البحث.</a:t>
            </a:r>
            <a:endParaRPr lang="ar-SA"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محتويات خطة البحث</a:t>
            </a:r>
            <a:endParaRPr lang="ar-SA" sz="4400" b="1" dirty="0"/>
          </a:p>
        </p:txBody>
      </p:sp>
      <p:sp>
        <p:nvSpPr>
          <p:cNvPr id="3" name="عنصر نائب للمحتوى 2"/>
          <p:cNvSpPr>
            <a:spLocks noGrp="1"/>
          </p:cNvSpPr>
          <p:nvPr>
            <p:ph idx="1"/>
          </p:nvPr>
        </p:nvSpPr>
        <p:spPr/>
        <p:txBody>
          <a:bodyPr>
            <a:normAutofit/>
          </a:bodyPr>
          <a:lstStyle/>
          <a:p>
            <a:r>
              <a:rPr lang="ar-SA" sz="3600" b="1" dirty="0" smtClean="0"/>
              <a:t>1- عنوان البحث.</a:t>
            </a:r>
          </a:p>
          <a:p>
            <a:r>
              <a:rPr lang="ar-SA" sz="3600" b="1" dirty="0" smtClean="0"/>
              <a:t>2- المقدمة.</a:t>
            </a:r>
          </a:p>
          <a:p>
            <a:r>
              <a:rPr lang="ar-SA" sz="3600" b="1" dirty="0" smtClean="0"/>
              <a:t>3- مشكلة البحث.</a:t>
            </a:r>
          </a:p>
          <a:p>
            <a:r>
              <a:rPr lang="ar-SA" sz="3600" b="1" dirty="0" smtClean="0"/>
              <a:t>4- حدود المشكلة.</a:t>
            </a:r>
          </a:p>
          <a:p>
            <a:r>
              <a:rPr lang="ar-SA" sz="3600" b="1" dirty="0" smtClean="0"/>
              <a:t>5- مسلمات البحث.</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محتويات خطة البحث</a:t>
            </a:r>
            <a:endParaRPr lang="ar-SA" sz="4400" dirty="0"/>
          </a:p>
        </p:txBody>
      </p:sp>
      <p:sp>
        <p:nvSpPr>
          <p:cNvPr id="3" name="عنصر نائب للمحتوى 2"/>
          <p:cNvSpPr>
            <a:spLocks noGrp="1"/>
          </p:cNvSpPr>
          <p:nvPr>
            <p:ph idx="1"/>
          </p:nvPr>
        </p:nvSpPr>
        <p:spPr/>
        <p:txBody>
          <a:bodyPr/>
          <a:lstStyle/>
          <a:p>
            <a:r>
              <a:rPr lang="ar-SA" b="1" dirty="0" smtClean="0"/>
              <a:t>6</a:t>
            </a:r>
            <a:r>
              <a:rPr lang="ar-SA" sz="3600" b="1" dirty="0" smtClean="0"/>
              <a:t>- فرضيات البحث.</a:t>
            </a:r>
          </a:p>
          <a:p>
            <a:r>
              <a:rPr lang="ar-SA" sz="3600" b="1" dirty="0" smtClean="0"/>
              <a:t>7- إجراءات البحث.</a:t>
            </a:r>
          </a:p>
          <a:p>
            <a:r>
              <a:rPr lang="ar-SA" sz="3600" b="1" dirty="0" smtClean="0"/>
              <a:t>8- تحديد المصطلحات.</a:t>
            </a:r>
          </a:p>
          <a:p>
            <a:r>
              <a:rPr lang="ar-SA" sz="3600" b="1" dirty="0" smtClean="0"/>
              <a:t>9- قائمة المراجع.</a:t>
            </a:r>
            <a:endParaRPr lang="ar-SA" sz="36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العنوان</a:t>
            </a:r>
            <a:endParaRPr lang="ar-SA" sz="4800" b="1" dirty="0"/>
          </a:p>
        </p:txBody>
      </p:sp>
      <p:sp>
        <p:nvSpPr>
          <p:cNvPr id="3" name="عنصر نائب للمحتوى 2"/>
          <p:cNvSpPr>
            <a:spLocks noGrp="1"/>
          </p:cNvSpPr>
          <p:nvPr>
            <p:ph idx="1"/>
          </p:nvPr>
        </p:nvSpPr>
        <p:spPr/>
        <p:txBody>
          <a:bodyPr/>
          <a:lstStyle/>
          <a:p>
            <a:r>
              <a:rPr lang="ar-SA" b="1" dirty="0" smtClean="0"/>
              <a:t>يؤدي العنوان وظيفة إعلامية عن الموضوع ومجاله.</a:t>
            </a:r>
          </a:p>
          <a:p>
            <a:r>
              <a:rPr lang="ar-SA" b="1" dirty="0" smtClean="0"/>
              <a:t>يفترض أن يكون واضحاً ومكتوباً بعبارة مختصرة ولغة سهلة.</a:t>
            </a:r>
          </a:p>
          <a:p>
            <a:r>
              <a:rPr lang="ar-SA" sz="3600" b="1" dirty="0" smtClean="0">
                <a:solidFill>
                  <a:srgbClr val="FF0000"/>
                </a:solidFill>
              </a:rPr>
              <a:t>يراعى في صياغة العنوان ما يلي:</a:t>
            </a:r>
          </a:p>
          <a:p>
            <a:r>
              <a:rPr lang="ar-SA" b="1" dirty="0" smtClean="0"/>
              <a:t>1- يفضل أن يكون مختصراً دون إطالة.</a:t>
            </a:r>
          </a:p>
          <a:p>
            <a:r>
              <a:rPr lang="ar-SA" b="1" dirty="0" smtClean="0"/>
              <a:t>2- يفضل أن تكون الكلمات الأساسية في بداية العنوان.</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العنوان</a:t>
            </a:r>
            <a:endParaRPr lang="ar-SA" sz="4400" dirty="0"/>
          </a:p>
        </p:txBody>
      </p:sp>
      <p:sp>
        <p:nvSpPr>
          <p:cNvPr id="3" name="عنصر نائب للمحتوى 2"/>
          <p:cNvSpPr>
            <a:spLocks noGrp="1"/>
          </p:cNvSpPr>
          <p:nvPr>
            <p:ph idx="1"/>
          </p:nvPr>
        </p:nvSpPr>
        <p:spPr/>
        <p:txBody>
          <a:bodyPr>
            <a:normAutofit/>
          </a:bodyPr>
          <a:lstStyle/>
          <a:p>
            <a:r>
              <a:rPr lang="ar-SA" sz="3600" b="1" dirty="0" smtClean="0"/>
              <a:t>يختلف العنوان عن تحديد المشكلة:</a:t>
            </a:r>
          </a:p>
          <a:p>
            <a:r>
              <a:rPr lang="ar-SA" sz="3600" b="1" dirty="0" smtClean="0">
                <a:solidFill>
                  <a:srgbClr val="FF0000"/>
                </a:solidFill>
              </a:rPr>
              <a:t>العنوان: </a:t>
            </a:r>
          </a:p>
          <a:p>
            <a:r>
              <a:rPr lang="ar-SA" sz="3600" b="1" dirty="0" smtClean="0"/>
              <a:t>مؤشر على مشكلة البحث ( يوضح مجالها فقط ).</a:t>
            </a:r>
          </a:p>
          <a:p>
            <a:r>
              <a:rPr lang="ar-SA" sz="3600" b="1" dirty="0" smtClean="0">
                <a:solidFill>
                  <a:srgbClr val="FF0000"/>
                </a:solidFill>
              </a:rPr>
              <a:t>تحديد المشكلة: </a:t>
            </a:r>
          </a:p>
          <a:p>
            <a:r>
              <a:rPr lang="ar-SA" sz="3600" b="1" dirty="0" smtClean="0"/>
              <a:t>يجب أن يكون دقيقاً يبلور المشكلة أبعادها وجوانبها.</a:t>
            </a:r>
          </a:p>
          <a:p>
            <a:endParaRPr lang="ar-SA" sz="3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800" b="1" dirty="0" smtClean="0"/>
              <a:t>المقدمة</a:t>
            </a:r>
            <a:endParaRPr lang="ar-SA" b="1" dirty="0"/>
          </a:p>
        </p:txBody>
      </p:sp>
      <p:sp>
        <p:nvSpPr>
          <p:cNvPr id="3" name="عنصر نائب للمحتوى 2"/>
          <p:cNvSpPr>
            <a:spLocks noGrp="1"/>
          </p:cNvSpPr>
          <p:nvPr>
            <p:ph idx="1"/>
          </p:nvPr>
        </p:nvSpPr>
        <p:spPr/>
        <p:txBody>
          <a:bodyPr>
            <a:normAutofit/>
          </a:bodyPr>
          <a:lstStyle/>
          <a:p>
            <a:r>
              <a:rPr lang="ar-SA" sz="3600" b="1" dirty="0" smtClean="0">
                <a:solidFill>
                  <a:srgbClr val="FF0000"/>
                </a:solidFill>
              </a:rPr>
              <a:t>المقدمة تشمل:</a:t>
            </a:r>
          </a:p>
          <a:p>
            <a:r>
              <a:rPr lang="ar-SA" sz="3600" b="1" dirty="0" smtClean="0"/>
              <a:t>توضيحاً لمجال المشكلة, وأهميتها, والجهود التي بذلت في مجالها, والدراسات والأبحاث التي تناولت هذا المجال, ومدى تفرد هذا البحث عن غيره من الأبحاث.</a:t>
            </a:r>
          </a:p>
          <a:p>
            <a:endParaRPr lang="ar-SA" sz="3600"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150</TotalTime>
  <Words>1005</Words>
  <Application>Microsoft Office PowerPoint</Application>
  <PresentationFormat>عرض على الشاشة (3:4)‏</PresentationFormat>
  <Paragraphs>135</Paragraphs>
  <Slides>26</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26</vt:i4>
      </vt:variant>
    </vt:vector>
  </HeadingPairs>
  <TitlesOfParts>
    <vt:vector size="31" baseType="lpstr">
      <vt:lpstr>Gill Sans MT</vt:lpstr>
      <vt:lpstr>Majalla UI</vt:lpstr>
      <vt:lpstr>Verdana</vt:lpstr>
      <vt:lpstr>Wingdings 2</vt:lpstr>
      <vt:lpstr>انقلاب</vt:lpstr>
      <vt:lpstr>المحاضرة الرابعة</vt:lpstr>
      <vt:lpstr>خطة البحث</vt:lpstr>
      <vt:lpstr>خطة البحث</vt:lpstr>
      <vt:lpstr>خطة البحث</vt:lpstr>
      <vt:lpstr>محتويات خطة البحث</vt:lpstr>
      <vt:lpstr>محتويات خطة البحث</vt:lpstr>
      <vt:lpstr>العنوان</vt:lpstr>
      <vt:lpstr>العنوان</vt:lpstr>
      <vt:lpstr>المقدمة</vt:lpstr>
      <vt:lpstr>المقدمة</vt:lpstr>
      <vt:lpstr>المقدمة</vt:lpstr>
      <vt:lpstr>مفهوم المشكلة</vt:lpstr>
      <vt:lpstr>مصادر الحصول على المشكلة</vt:lpstr>
      <vt:lpstr>معايير اختيار المشكلة</vt:lpstr>
      <vt:lpstr>معايير اختيار المشكلة</vt:lpstr>
      <vt:lpstr>تحديد مشكلة البحث</vt:lpstr>
      <vt:lpstr>صياغة المشكلة</vt:lpstr>
      <vt:lpstr>معايير صياغة المشكلة</vt:lpstr>
      <vt:lpstr>تحديد مشكلة البحث</vt:lpstr>
      <vt:lpstr>حدود المشكلة</vt:lpstr>
      <vt:lpstr>وضع المسلمات</vt:lpstr>
      <vt:lpstr>وضع الفروض</vt:lpstr>
      <vt:lpstr>وضع الفروض</vt:lpstr>
      <vt:lpstr>إجراءات الدراسة</vt:lpstr>
      <vt:lpstr>تحديد المصطلحات</vt:lpstr>
      <vt:lpstr>قائمة المراجع</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dc:title>
  <dc:creator>HASEB</dc:creator>
  <cp:lastModifiedBy>HP</cp:lastModifiedBy>
  <cp:revision>23</cp:revision>
  <dcterms:created xsi:type="dcterms:W3CDTF">2012-10-06T05:33:07Z</dcterms:created>
  <dcterms:modified xsi:type="dcterms:W3CDTF">2014-03-06T09:30:14Z</dcterms:modified>
</cp:coreProperties>
</file>