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84" r:id="rId1"/>
  </p:sldMasterIdLst>
  <p:sldIdLst>
    <p:sldId id="256" r:id="rId2"/>
    <p:sldId id="257" r:id="rId3"/>
    <p:sldId id="274" r:id="rId4"/>
    <p:sldId id="275" r:id="rId5"/>
    <p:sldId id="258" r:id="rId6"/>
    <p:sldId id="276" r:id="rId7"/>
    <p:sldId id="277" r:id="rId8"/>
    <p:sldId id="278" r:id="rId9"/>
    <p:sldId id="259" r:id="rId10"/>
    <p:sldId id="279" r:id="rId11"/>
    <p:sldId id="280" r:id="rId12"/>
    <p:sldId id="281" r:id="rId13"/>
    <p:sldId id="260" r:id="rId14"/>
    <p:sldId id="261" r:id="rId15"/>
    <p:sldId id="262" r:id="rId16"/>
    <p:sldId id="285" r:id="rId17"/>
    <p:sldId id="263" r:id="rId18"/>
    <p:sldId id="282" r:id="rId19"/>
    <p:sldId id="264" r:id="rId20"/>
    <p:sldId id="286" r:id="rId21"/>
    <p:sldId id="265" r:id="rId22"/>
    <p:sldId id="266" r:id="rId23"/>
    <p:sldId id="287" r:id="rId24"/>
    <p:sldId id="267" r:id="rId25"/>
    <p:sldId id="268" r:id="rId26"/>
    <p:sldId id="269" r:id="rId27"/>
    <p:sldId id="270" r:id="rId28"/>
    <p:sldId id="288" r:id="rId29"/>
    <p:sldId id="283" r:id="rId30"/>
    <p:sldId id="272" r:id="rId31"/>
    <p:sldId id="273" r:id="rId32"/>
    <p:sldId id="284" r:id="rId33"/>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نمط متوسط 2 - تمييز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varScale="1">
        <p:scale>
          <a:sx n="84" d="100"/>
          <a:sy n="84" d="100"/>
        </p:scale>
        <p:origin x="-1392" y="-67"/>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14" name="عنوان 13"/>
          <p:cNvSpPr>
            <a:spLocks noGrp="1"/>
          </p:cNvSpPr>
          <p:nvPr>
            <p:ph type="ctrTitle"/>
          </p:nvPr>
        </p:nvSpPr>
        <p:spPr>
          <a:xfrm>
            <a:off x="1432560" y="359898"/>
            <a:ext cx="7406640" cy="1472184"/>
          </a:xfrm>
        </p:spPr>
        <p:txBody>
          <a:bodyPr anchor="b"/>
          <a:lstStyle>
            <a:lvl1pPr algn="l">
              <a:defRPr/>
            </a:lvl1pPr>
            <a:extLst/>
          </a:lstStyle>
          <a:p>
            <a:r>
              <a:rPr kumimoji="0" lang="ar-SA" smtClean="0"/>
              <a:t>انقر لتحرير نمط العنوان الرئيسي</a:t>
            </a:r>
            <a:endParaRPr kumimoji="0" lang="en-US"/>
          </a:p>
        </p:txBody>
      </p:sp>
      <p:sp>
        <p:nvSpPr>
          <p:cNvPr id="22" name="عنوان فرعي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ar-SA" smtClean="0"/>
              <a:t>انقر لتحرير نمط العنوان الثانوي الرئيسي</a:t>
            </a:r>
            <a:endParaRPr kumimoji="0" lang="en-US"/>
          </a:p>
        </p:txBody>
      </p:sp>
      <p:sp>
        <p:nvSpPr>
          <p:cNvPr id="7" name="عنصر نائب للتاريخ 6"/>
          <p:cNvSpPr>
            <a:spLocks noGrp="1"/>
          </p:cNvSpPr>
          <p:nvPr>
            <p:ph type="dt" sz="half" idx="10"/>
          </p:nvPr>
        </p:nvSpPr>
        <p:spPr/>
        <p:txBody>
          <a:bodyPr/>
          <a:lstStyle>
            <a:extLst/>
          </a:lstStyle>
          <a:p>
            <a:fld id="{1B8ABB09-4A1D-463E-8065-109CC2B7EFAA}" type="datetimeFigureOut">
              <a:rPr lang="ar-SA" smtClean="0"/>
              <a:t>14/01/37</a:t>
            </a:fld>
            <a:endParaRPr lang="ar-SA"/>
          </a:p>
        </p:txBody>
      </p:sp>
      <p:sp>
        <p:nvSpPr>
          <p:cNvPr id="20" name="عنصر نائب للتذييل 19"/>
          <p:cNvSpPr>
            <a:spLocks noGrp="1"/>
          </p:cNvSpPr>
          <p:nvPr>
            <p:ph type="ftr" sz="quarter" idx="11"/>
          </p:nvPr>
        </p:nvSpPr>
        <p:spPr/>
        <p:txBody>
          <a:bodyPr/>
          <a:lstStyle>
            <a:extLst/>
          </a:lstStyle>
          <a:p>
            <a:endParaRPr lang="ar-SA"/>
          </a:p>
        </p:txBody>
      </p:sp>
      <p:sp>
        <p:nvSpPr>
          <p:cNvPr id="10" name="عنصر نائب لرقم الشريحة 9"/>
          <p:cNvSpPr>
            <a:spLocks noGrp="1"/>
          </p:cNvSpPr>
          <p:nvPr>
            <p:ph type="sldNum" sz="quarter" idx="12"/>
          </p:nvPr>
        </p:nvSpPr>
        <p:spPr/>
        <p:txBody>
          <a:bodyPr/>
          <a:lstStyle>
            <a:extLst/>
          </a:lstStyle>
          <a:p>
            <a:fld id="{0B34F065-1154-456A-91E3-76DE8E75E17B}" type="slidenum">
              <a:rPr lang="ar-SA" smtClean="0"/>
              <a:t>‹#›</a:t>
            </a:fld>
            <a:endParaRPr lang="ar-SA"/>
          </a:p>
        </p:txBody>
      </p:sp>
      <p:sp>
        <p:nvSpPr>
          <p:cNvPr id="8" name="شكل بيضاوي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شكل بيضاوي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extLs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p:txBody>
          <a:bodyPr vert="eaVert"/>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extLst/>
          </a:lstStyle>
          <a:p>
            <a:fld id="{1B8ABB09-4A1D-463E-8065-109CC2B7EFAA}" type="datetimeFigureOut">
              <a:rPr lang="ar-SA" smtClean="0"/>
              <a:t>14/01/37</a:t>
            </a:fld>
            <a:endParaRPr lang="ar-SA"/>
          </a:p>
        </p:txBody>
      </p:sp>
      <p:sp>
        <p:nvSpPr>
          <p:cNvPr id="5" name="عنصر نائب للتذييل 4"/>
          <p:cNvSpPr>
            <a:spLocks noGrp="1"/>
          </p:cNvSpPr>
          <p:nvPr>
            <p:ph type="ftr" sz="quarter" idx="11"/>
          </p:nvPr>
        </p:nvSpPr>
        <p:spPr/>
        <p:txBody>
          <a:bodyPr/>
          <a:lstStyle>
            <a:extLst/>
          </a:lstStyle>
          <a:p>
            <a:endParaRPr lang="ar-SA"/>
          </a:p>
        </p:txBody>
      </p:sp>
      <p:sp>
        <p:nvSpPr>
          <p:cNvPr id="6" name="عنصر نائب لرقم الشريحة 5"/>
          <p:cNvSpPr>
            <a:spLocks noGrp="1"/>
          </p:cNvSpPr>
          <p:nvPr>
            <p:ph type="sldNum" sz="quarter" idx="12"/>
          </p:nvPr>
        </p:nvSpPr>
        <p:spPr/>
        <p:txBody>
          <a:bodyPr/>
          <a:lstStyle>
            <a:extLst/>
          </a:lstStyle>
          <a:p>
            <a:fld id="{0B34F065-1154-456A-91E3-76DE8E75E17B}" type="slidenum">
              <a:rPr lang="ar-SA" smtClean="0"/>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858000" y="274639"/>
            <a:ext cx="1828800" cy="5851525"/>
          </a:xfrm>
        </p:spPr>
        <p:txBody>
          <a:bodyPr vert="eaVert"/>
          <a:lstStyle>
            <a:extLs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1143000" y="274640"/>
            <a:ext cx="5562600" cy="5851525"/>
          </a:xfrm>
        </p:spPr>
        <p:txBody>
          <a:bodyPr vert="eaVert"/>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extLst/>
          </a:lstStyle>
          <a:p>
            <a:fld id="{1B8ABB09-4A1D-463E-8065-109CC2B7EFAA}" type="datetimeFigureOut">
              <a:rPr lang="ar-SA" smtClean="0"/>
              <a:t>14/01/37</a:t>
            </a:fld>
            <a:endParaRPr lang="ar-SA"/>
          </a:p>
        </p:txBody>
      </p:sp>
      <p:sp>
        <p:nvSpPr>
          <p:cNvPr id="5" name="عنصر نائب للتذييل 4"/>
          <p:cNvSpPr>
            <a:spLocks noGrp="1"/>
          </p:cNvSpPr>
          <p:nvPr>
            <p:ph type="ftr" sz="quarter" idx="11"/>
          </p:nvPr>
        </p:nvSpPr>
        <p:spPr/>
        <p:txBody>
          <a:bodyPr/>
          <a:lstStyle>
            <a:extLst/>
          </a:lstStyle>
          <a:p>
            <a:endParaRPr lang="ar-SA"/>
          </a:p>
        </p:txBody>
      </p:sp>
      <p:sp>
        <p:nvSpPr>
          <p:cNvPr id="6" name="عنصر نائب لرقم الشريحة 5"/>
          <p:cNvSpPr>
            <a:spLocks noGrp="1"/>
          </p:cNvSpPr>
          <p:nvPr>
            <p:ph type="sldNum" sz="quarter" idx="12"/>
          </p:nvPr>
        </p:nvSpPr>
        <p:spPr/>
        <p:txBody>
          <a:bodyPr/>
          <a:lstStyle>
            <a:extLst/>
          </a:lstStyle>
          <a:p>
            <a:fld id="{0B34F065-1154-456A-91E3-76DE8E75E17B}" type="slidenum">
              <a:rPr lang="ar-SA" smtClean="0"/>
              <a:t>‹#›</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extLst/>
          </a:lstStyle>
          <a:p>
            <a:r>
              <a:rPr kumimoji="0" lang="ar-SA" smtClean="0"/>
              <a:t>انقر لتحرير نمط العنوان الرئيسي</a:t>
            </a:r>
            <a:endParaRPr kumimoji="0" lang="en-US"/>
          </a:p>
        </p:txBody>
      </p:sp>
      <p:sp>
        <p:nvSpPr>
          <p:cNvPr id="3" name="عنصر نائب للمحتوى 2"/>
          <p:cNvSpPr>
            <a:spLocks noGrp="1"/>
          </p:cNvSpPr>
          <p:nvPr>
            <p:ph idx="1"/>
          </p:nvPr>
        </p:nvSpPr>
        <p:spPr/>
        <p:txBody>
          <a:bodyPr/>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extLst/>
          </a:lstStyle>
          <a:p>
            <a:fld id="{1B8ABB09-4A1D-463E-8065-109CC2B7EFAA}" type="datetimeFigureOut">
              <a:rPr lang="ar-SA" smtClean="0"/>
              <a:t>14/01/37</a:t>
            </a:fld>
            <a:endParaRPr lang="ar-SA"/>
          </a:p>
        </p:txBody>
      </p:sp>
      <p:sp>
        <p:nvSpPr>
          <p:cNvPr id="5" name="عنصر نائب للتذييل 4"/>
          <p:cNvSpPr>
            <a:spLocks noGrp="1"/>
          </p:cNvSpPr>
          <p:nvPr>
            <p:ph type="ftr" sz="quarter" idx="11"/>
          </p:nvPr>
        </p:nvSpPr>
        <p:spPr/>
        <p:txBody>
          <a:bodyPr/>
          <a:lstStyle>
            <a:extLst/>
          </a:lstStyle>
          <a:p>
            <a:endParaRPr lang="ar-SA"/>
          </a:p>
        </p:txBody>
      </p:sp>
      <p:sp>
        <p:nvSpPr>
          <p:cNvPr id="6" name="عنصر نائب لرقم الشريحة 5"/>
          <p:cNvSpPr>
            <a:spLocks noGrp="1"/>
          </p:cNvSpPr>
          <p:nvPr>
            <p:ph type="sldNum" sz="quarter" idx="12"/>
          </p:nvPr>
        </p:nvSpPr>
        <p:spPr/>
        <p:txBody>
          <a:bodyPr/>
          <a:lstStyle>
            <a:extLst/>
          </a:lstStyle>
          <a:p>
            <a:fld id="{0B34F065-1154-456A-91E3-76DE8E75E17B}" type="slidenum">
              <a:rPr lang="ar-SA" smtClean="0"/>
              <a:t>‹#›</a:t>
            </a:fld>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spTree>
      <p:nvGrpSpPr>
        <p:cNvPr id="1" name=""/>
        <p:cNvGrpSpPr/>
        <p:nvPr/>
      </p:nvGrpSpPr>
      <p:grpSpPr>
        <a:xfrm>
          <a:off x="0" y="0"/>
          <a:ext cx="0" cy="0"/>
          <a:chOff x="0" y="0"/>
          <a:chExt cx="0" cy="0"/>
        </a:xfrm>
      </p:grpSpPr>
      <p:sp>
        <p:nvSpPr>
          <p:cNvPr id="7" name="مستطيل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عنوان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ar-SA" smtClean="0"/>
              <a:t>انقر لتحرير أنماط النص الرئيسي</a:t>
            </a:r>
          </a:p>
        </p:txBody>
      </p:sp>
      <p:sp>
        <p:nvSpPr>
          <p:cNvPr id="4" name="عنصر نائب للتاريخ 3"/>
          <p:cNvSpPr>
            <a:spLocks noGrp="1"/>
          </p:cNvSpPr>
          <p:nvPr>
            <p:ph type="dt" sz="half" idx="10"/>
          </p:nvPr>
        </p:nvSpPr>
        <p:spPr/>
        <p:txBody>
          <a:bodyPr/>
          <a:lstStyle>
            <a:extLst/>
          </a:lstStyle>
          <a:p>
            <a:fld id="{1B8ABB09-4A1D-463E-8065-109CC2B7EFAA}" type="datetimeFigureOut">
              <a:rPr lang="ar-SA" smtClean="0"/>
              <a:t>14/01/37</a:t>
            </a:fld>
            <a:endParaRPr lang="ar-SA"/>
          </a:p>
        </p:txBody>
      </p:sp>
      <p:sp>
        <p:nvSpPr>
          <p:cNvPr id="5" name="عنصر نائب للتذييل 4"/>
          <p:cNvSpPr>
            <a:spLocks noGrp="1"/>
          </p:cNvSpPr>
          <p:nvPr>
            <p:ph type="ftr" sz="quarter" idx="11"/>
          </p:nvPr>
        </p:nvSpPr>
        <p:spPr/>
        <p:txBody>
          <a:bodyPr/>
          <a:lstStyle>
            <a:extLst/>
          </a:lstStyle>
          <a:p>
            <a:endParaRPr lang="ar-SA"/>
          </a:p>
        </p:txBody>
      </p:sp>
      <p:sp>
        <p:nvSpPr>
          <p:cNvPr id="6" name="عنصر نائب لرقم الشريحة 5"/>
          <p:cNvSpPr>
            <a:spLocks noGrp="1"/>
          </p:cNvSpPr>
          <p:nvPr>
            <p:ph type="sldNum" sz="quarter" idx="12"/>
          </p:nvPr>
        </p:nvSpPr>
        <p:spPr/>
        <p:txBody>
          <a:bodyPr/>
          <a:lstStyle>
            <a:extLst/>
          </a:lstStyle>
          <a:p>
            <a:fld id="{0B34F065-1154-456A-91E3-76DE8E75E17B}" type="slidenum">
              <a:rPr lang="ar-SA" smtClean="0"/>
              <a:t>‹#›</a:t>
            </a:fld>
            <a:endParaRPr lang="ar-SA"/>
          </a:p>
        </p:txBody>
      </p:sp>
      <p:sp>
        <p:nvSpPr>
          <p:cNvPr id="10" name="مستطيل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شكل بيضاوي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شكل بيضاوي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a:xfrm>
            <a:off x="1435608" y="274320"/>
            <a:ext cx="7498080" cy="1143000"/>
          </a:xfrm>
        </p:spPr>
        <p:txBody>
          <a:bodyPr/>
          <a:lstStyle>
            <a:extLst/>
          </a:lstStyle>
          <a:p>
            <a:r>
              <a:rPr kumimoji="0" lang="ar-SA" smtClean="0"/>
              <a:t>انقر لتحرير نمط العنوان الرئيسي</a:t>
            </a:r>
            <a:endParaRPr kumimoji="0" lang="en-US"/>
          </a:p>
        </p:txBody>
      </p:sp>
      <p:sp>
        <p:nvSpPr>
          <p:cNvPr id="3" name="عنصر نائب للمحتوى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محتوى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p:txBody>
          <a:bodyPr/>
          <a:lstStyle>
            <a:extLst/>
          </a:lstStyle>
          <a:p>
            <a:fld id="{1B8ABB09-4A1D-463E-8065-109CC2B7EFAA}" type="datetimeFigureOut">
              <a:rPr lang="ar-SA" smtClean="0"/>
              <a:t>14/01/37</a:t>
            </a:fld>
            <a:endParaRPr lang="ar-SA"/>
          </a:p>
        </p:txBody>
      </p:sp>
      <p:sp>
        <p:nvSpPr>
          <p:cNvPr id="6" name="عنصر نائب للتذييل 5"/>
          <p:cNvSpPr>
            <a:spLocks noGrp="1"/>
          </p:cNvSpPr>
          <p:nvPr>
            <p:ph type="ftr" sz="quarter" idx="11"/>
          </p:nvPr>
        </p:nvSpPr>
        <p:spPr/>
        <p:txBody>
          <a:bodyPr/>
          <a:lstStyle>
            <a:extLst/>
          </a:lstStyle>
          <a:p>
            <a:endParaRPr lang="ar-SA"/>
          </a:p>
        </p:txBody>
      </p:sp>
      <p:sp>
        <p:nvSpPr>
          <p:cNvPr id="7" name="عنصر نائب لرقم الشريحة 6"/>
          <p:cNvSpPr>
            <a:spLocks noGrp="1"/>
          </p:cNvSpPr>
          <p:nvPr>
            <p:ph type="sldNum" sz="quarter" idx="12"/>
          </p:nvPr>
        </p:nvSpPr>
        <p:spPr/>
        <p:txBody>
          <a:bodyPr/>
          <a:lstStyle>
            <a:extLst/>
          </a:lstStyle>
          <a:p>
            <a:fld id="{0B34F065-1154-456A-91E3-76DE8E75E17B}" type="slidenum">
              <a:rPr lang="ar-SA" smtClean="0"/>
              <a:t>‹#›</a:t>
            </a:fld>
            <a:endParaRPr lang="ar-S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ar-SA" smtClean="0"/>
              <a:t>انقر لتحرير أنماط النص الرئيسي</a:t>
            </a:r>
          </a:p>
        </p:txBody>
      </p:sp>
      <p:sp>
        <p:nvSpPr>
          <p:cNvPr id="4" name="عنصر نائب للنص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ar-SA" smtClean="0"/>
              <a:t>انقر لتحرير أنماط النص الرئيسي</a:t>
            </a:r>
          </a:p>
        </p:txBody>
      </p:sp>
      <p:sp>
        <p:nvSpPr>
          <p:cNvPr id="5" name="عنصر نائب للمحتوى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6" name="عنصر نائب للمحتوى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7" name="عنصر نائب للتاريخ 6"/>
          <p:cNvSpPr>
            <a:spLocks noGrp="1"/>
          </p:cNvSpPr>
          <p:nvPr>
            <p:ph type="dt" sz="half" idx="10"/>
          </p:nvPr>
        </p:nvSpPr>
        <p:spPr/>
        <p:txBody>
          <a:bodyPr/>
          <a:lstStyle>
            <a:extLst/>
          </a:lstStyle>
          <a:p>
            <a:fld id="{1B8ABB09-4A1D-463E-8065-109CC2B7EFAA}" type="datetimeFigureOut">
              <a:rPr lang="ar-SA" smtClean="0"/>
              <a:t>14/01/37</a:t>
            </a:fld>
            <a:endParaRPr lang="ar-SA"/>
          </a:p>
        </p:txBody>
      </p:sp>
      <p:sp>
        <p:nvSpPr>
          <p:cNvPr id="8" name="عنصر نائب للتذييل 7"/>
          <p:cNvSpPr>
            <a:spLocks noGrp="1"/>
          </p:cNvSpPr>
          <p:nvPr>
            <p:ph type="ftr" sz="quarter" idx="11"/>
          </p:nvPr>
        </p:nvSpPr>
        <p:spPr/>
        <p:txBody>
          <a:bodyPr/>
          <a:lstStyle>
            <a:extLst/>
          </a:lstStyle>
          <a:p>
            <a:endParaRPr lang="ar-SA"/>
          </a:p>
        </p:txBody>
      </p:sp>
      <p:sp>
        <p:nvSpPr>
          <p:cNvPr id="9" name="عنصر نائب لرقم الشريحة 8"/>
          <p:cNvSpPr>
            <a:spLocks noGrp="1"/>
          </p:cNvSpPr>
          <p:nvPr>
            <p:ph type="sldNum" sz="quarter" idx="12"/>
          </p:nvPr>
        </p:nvSpPr>
        <p:spPr/>
        <p:txBody>
          <a:bodyPr/>
          <a:lstStyle>
            <a:extLst/>
          </a:lstStyle>
          <a:p>
            <a:fld id="{0B34F065-1154-456A-91E3-76DE8E75E17B}" type="slidenum">
              <a:rPr lang="ar-SA" smtClean="0"/>
              <a:t>‹#›</a:t>
            </a:fld>
            <a:endParaRPr lang="ar-S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a:xfrm>
            <a:off x="1435608" y="274320"/>
            <a:ext cx="7498080" cy="1143000"/>
          </a:xfrm>
        </p:spPr>
        <p:txBody>
          <a:bodyPr anchor="ctr"/>
          <a:lstStyle>
            <a:extLst/>
          </a:lstStyle>
          <a:p>
            <a:r>
              <a:rPr kumimoji="0" lang="ar-SA" smtClean="0"/>
              <a:t>انقر لتحرير نمط العنوان الرئيسي</a:t>
            </a:r>
            <a:endParaRPr kumimoji="0" lang="en-US"/>
          </a:p>
        </p:txBody>
      </p:sp>
      <p:sp>
        <p:nvSpPr>
          <p:cNvPr id="3" name="عنصر نائب للتاريخ 2"/>
          <p:cNvSpPr>
            <a:spLocks noGrp="1"/>
          </p:cNvSpPr>
          <p:nvPr>
            <p:ph type="dt" sz="half" idx="10"/>
          </p:nvPr>
        </p:nvSpPr>
        <p:spPr/>
        <p:txBody>
          <a:bodyPr/>
          <a:lstStyle>
            <a:extLst/>
          </a:lstStyle>
          <a:p>
            <a:fld id="{1B8ABB09-4A1D-463E-8065-109CC2B7EFAA}" type="datetimeFigureOut">
              <a:rPr lang="ar-SA" smtClean="0"/>
              <a:t>14/01/37</a:t>
            </a:fld>
            <a:endParaRPr lang="ar-SA"/>
          </a:p>
        </p:txBody>
      </p:sp>
      <p:sp>
        <p:nvSpPr>
          <p:cNvPr id="4" name="عنصر نائب للتذييل 3"/>
          <p:cNvSpPr>
            <a:spLocks noGrp="1"/>
          </p:cNvSpPr>
          <p:nvPr>
            <p:ph type="ftr" sz="quarter" idx="11"/>
          </p:nvPr>
        </p:nvSpPr>
        <p:spPr/>
        <p:txBody>
          <a:bodyPr/>
          <a:lstStyle>
            <a:extLst/>
          </a:lstStyle>
          <a:p>
            <a:endParaRPr lang="ar-SA"/>
          </a:p>
        </p:txBody>
      </p:sp>
      <p:sp>
        <p:nvSpPr>
          <p:cNvPr id="5" name="عنصر نائب لرقم الشريحة 4"/>
          <p:cNvSpPr>
            <a:spLocks noGrp="1"/>
          </p:cNvSpPr>
          <p:nvPr>
            <p:ph type="sldNum" sz="quarter" idx="12"/>
          </p:nvPr>
        </p:nvSpPr>
        <p:spPr/>
        <p:txBody>
          <a:bodyPr/>
          <a:lstStyle>
            <a:extLst/>
          </a:lstStyle>
          <a:p>
            <a:fld id="{0B34F065-1154-456A-91E3-76DE8E75E17B}" type="slidenum">
              <a:rPr lang="ar-SA" smtClean="0"/>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فارغ">
    <p:spTree>
      <p:nvGrpSpPr>
        <p:cNvPr id="1" name=""/>
        <p:cNvGrpSpPr/>
        <p:nvPr/>
      </p:nvGrpSpPr>
      <p:grpSpPr>
        <a:xfrm>
          <a:off x="0" y="0"/>
          <a:ext cx="0" cy="0"/>
          <a:chOff x="0" y="0"/>
          <a:chExt cx="0" cy="0"/>
        </a:xfrm>
      </p:grpSpPr>
      <p:sp>
        <p:nvSpPr>
          <p:cNvPr id="5" name="مستطيل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عنصر نائب للتاريخ 1"/>
          <p:cNvSpPr>
            <a:spLocks noGrp="1"/>
          </p:cNvSpPr>
          <p:nvPr>
            <p:ph type="dt" sz="half" idx="10"/>
          </p:nvPr>
        </p:nvSpPr>
        <p:spPr/>
        <p:txBody>
          <a:bodyPr/>
          <a:lstStyle>
            <a:extLst/>
          </a:lstStyle>
          <a:p>
            <a:fld id="{1B8ABB09-4A1D-463E-8065-109CC2B7EFAA}" type="datetimeFigureOut">
              <a:rPr lang="ar-SA" smtClean="0"/>
              <a:t>14/01/37</a:t>
            </a:fld>
            <a:endParaRPr lang="ar-SA"/>
          </a:p>
        </p:txBody>
      </p:sp>
      <p:sp>
        <p:nvSpPr>
          <p:cNvPr id="3" name="عنصر نائب للتذييل 2"/>
          <p:cNvSpPr>
            <a:spLocks noGrp="1"/>
          </p:cNvSpPr>
          <p:nvPr>
            <p:ph type="ftr" sz="quarter" idx="11"/>
          </p:nvPr>
        </p:nvSpPr>
        <p:spPr/>
        <p:txBody>
          <a:bodyPr/>
          <a:lstStyle>
            <a:extLst/>
          </a:lstStyle>
          <a:p>
            <a:endParaRPr lang="ar-SA"/>
          </a:p>
        </p:txBody>
      </p:sp>
      <p:sp>
        <p:nvSpPr>
          <p:cNvPr id="4" name="عنصر نائب لرقم الشريحة 3"/>
          <p:cNvSpPr>
            <a:spLocks noGrp="1"/>
          </p:cNvSpPr>
          <p:nvPr>
            <p:ph type="sldNum" sz="quarter" idx="12"/>
          </p:nvPr>
        </p:nvSpPr>
        <p:spPr/>
        <p:txBody>
          <a:bodyPr/>
          <a:lstStyle>
            <a:extLst/>
          </a:lstStyle>
          <a:p>
            <a:fld id="{0B34F065-1154-456A-91E3-76DE8E75E17B}" type="slidenum">
              <a:rPr lang="ar-SA" smtClean="0"/>
              <a:t>‹#›</a:t>
            </a:fld>
            <a:endParaRPr lang="ar-SA"/>
          </a:p>
        </p:txBody>
      </p:sp>
      <p:sp>
        <p:nvSpPr>
          <p:cNvPr id="6" name="مستطيل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ar-SA" smtClean="0"/>
              <a:t>انقر لتحرير نمط العنوان الرئيسي</a:t>
            </a:r>
            <a:endParaRPr kumimoji="0" lang="en-US"/>
          </a:p>
        </p:txBody>
      </p:sp>
      <p:sp>
        <p:nvSpPr>
          <p:cNvPr id="3" name="عنصر نائب للنص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ar-SA" smtClean="0"/>
              <a:t>انقر لتحرير أنماط النص الرئيسي</a:t>
            </a:r>
          </a:p>
        </p:txBody>
      </p:sp>
      <p:sp>
        <p:nvSpPr>
          <p:cNvPr id="4" name="عنصر نائب للمحتوى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p:txBody>
          <a:bodyPr/>
          <a:lstStyle>
            <a:extLst/>
          </a:lstStyle>
          <a:p>
            <a:fld id="{1B8ABB09-4A1D-463E-8065-109CC2B7EFAA}" type="datetimeFigureOut">
              <a:rPr lang="ar-SA" smtClean="0"/>
              <a:t>14/01/37</a:t>
            </a:fld>
            <a:endParaRPr lang="ar-SA"/>
          </a:p>
        </p:txBody>
      </p:sp>
      <p:sp>
        <p:nvSpPr>
          <p:cNvPr id="6" name="عنصر نائب للتذييل 5"/>
          <p:cNvSpPr>
            <a:spLocks noGrp="1"/>
          </p:cNvSpPr>
          <p:nvPr>
            <p:ph type="ftr" sz="quarter" idx="11"/>
          </p:nvPr>
        </p:nvSpPr>
        <p:spPr/>
        <p:txBody>
          <a:bodyPr/>
          <a:lstStyle>
            <a:extLst/>
          </a:lstStyle>
          <a:p>
            <a:endParaRPr lang="ar-SA"/>
          </a:p>
        </p:txBody>
      </p:sp>
      <p:sp>
        <p:nvSpPr>
          <p:cNvPr id="7" name="عنصر نائب لرقم الشريحة 6"/>
          <p:cNvSpPr>
            <a:spLocks noGrp="1"/>
          </p:cNvSpPr>
          <p:nvPr>
            <p:ph type="sldNum" sz="quarter" idx="12"/>
          </p:nvPr>
        </p:nvSpPr>
        <p:spPr/>
        <p:txBody>
          <a:bodyPr/>
          <a:lstStyle>
            <a:extLst/>
          </a:lstStyle>
          <a:p>
            <a:fld id="{0B34F065-1154-456A-91E3-76DE8E75E17B}" type="slidenum">
              <a:rPr lang="ar-SA" smtClean="0"/>
              <a:t>‹#›</a:t>
            </a:fld>
            <a:endParaRPr lang="ar-S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ar-SA" smtClean="0"/>
              <a:t>انقر لتحرير نمط العنوان الرئيسي</a:t>
            </a:r>
            <a:endParaRPr kumimoji="0" lang="en-US"/>
          </a:p>
        </p:txBody>
      </p:sp>
      <p:sp>
        <p:nvSpPr>
          <p:cNvPr id="5" name="عنصر نائب للتاريخ 4"/>
          <p:cNvSpPr>
            <a:spLocks noGrp="1"/>
          </p:cNvSpPr>
          <p:nvPr>
            <p:ph type="dt" sz="half" idx="10"/>
          </p:nvPr>
        </p:nvSpPr>
        <p:spPr/>
        <p:txBody>
          <a:bodyPr/>
          <a:lstStyle>
            <a:extLst/>
          </a:lstStyle>
          <a:p>
            <a:fld id="{1B8ABB09-4A1D-463E-8065-109CC2B7EFAA}" type="datetimeFigureOut">
              <a:rPr lang="ar-SA" smtClean="0"/>
              <a:t>14/01/37</a:t>
            </a:fld>
            <a:endParaRPr lang="ar-SA"/>
          </a:p>
        </p:txBody>
      </p:sp>
      <p:sp>
        <p:nvSpPr>
          <p:cNvPr id="6" name="عنصر نائب للتذييل 5"/>
          <p:cNvSpPr>
            <a:spLocks noGrp="1"/>
          </p:cNvSpPr>
          <p:nvPr>
            <p:ph type="ftr" sz="quarter" idx="11"/>
          </p:nvPr>
        </p:nvSpPr>
        <p:spPr/>
        <p:txBody>
          <a:bodyPr/>
          <a:lstStyle>
            <a:extLst/>
          </a:lstStyle>
          <a:p>
            <a:endParaRPr lang="ar-SA"/>
          </a:p>
        </p:txBody>
      </p:sp>
      <p:sp>
        <p:nvSpPr>
          <p:cNvPr id="7" name="عنصر نائب لرقم الشريحة 6"/>
          <p:cNvSpPr>
            <a:spLocks noGrp="1"/>
          </p:cNvSpPr>
          <p:nvPr>
            <p:ph type="sldNum" sz="quarter" idx="12"/>
          </p:nvPr>
        </p:nvSpPr>
        <p:spPr/>
        <p:txBody>
          <a:bodyPr/>
          <a:lstStyle>
            <a:extLst/>
          </a:lstStyle>
          <a:p>
            <a:fld id="{0B34F065-1154-456A-91E3-76DE8E75E17B}" type="slidenum">
              <a:rPr lang="ar-SA" smtClean="0"/>
              <a:t>‹#›</a:t>
            </a:fld>
            <a:endParaRPr lang="ar-SA"/>
          </a:p>
        </p:txBody>
      </p:sp>
      <p:sp>
        <p:nvSpPr>
          <p:cNvPr id="8" name="مستطيل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عنصر نائب للصورة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ar-SA" smtClean="0"/>
              <a:t>انقر فوق الأيقونة لإضافة صورة</a:t>
            </a:r>
            <a:endParaRPr kumimoji="0" lang="en-US" dirty="0"/>
          </a:p>
        </p:txBody>
      </p:sp>
      <p:sp>
        <p:nvSpPr>
          <p:cNvPr id="9" name="مخطط انسيابي: معالجة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مخطط انسيابي: معالجة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عنصر نائب للنص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ar-SA" smtClean="0"/>
              <a:t>انقر لتحرير أنماط النص الرئيسي</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دائري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شكل بيضاوي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دائرة مجوفة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مستطيل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عنصر نائب للعنوان 4"/>
          <p:cNvSpPr>
            <a:spLocks noGrp="1"/>
          </p:cNvSpPr>
          <p:nvPr>
            <p:ph type="title"/>
          </p:nvPr>
        </p:nvSpPr>
        <p:spPr>
          <a:xfrm>
            <a:off x="1435608" y="274638"/>
            <a:ext cx="7498080" cy="1143000"/>
          </a:xfrm>
          <a:prstGeom prst="rect">
            <a:avLst/>
          </a:prstGeom>
        </p:spPr>
        <p:txBody>
          <a:bodyPr anchor="ctr">
            <a:normAutofit/>
          </a:bodyPr>
          <a:lstStyle>
            <a:extLst/>
          </a:lstStyle>
          <a:p>
            <a:r>
              <a:rPr kumimoji="0" lang="ar-SA" smtClean="0"/>
              <a:t>انقر لتحرير نمط العنوان الرئيسي</a:t>
            </a:r>
            <a:endParaRPr kumimoji="0" lang="en-US"/>
          </a:p>
        </p:txBody>
      </p:sp>
      <p:sp>
        <p:nvSpPr>
          <p:cNvPr id="9" name="عنصر نائب للنص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ar-SA" smtClean="0"/>
              <a:t>انقر لتحرير أنماط النص الرئيسي</a:t>
            </a:r>
          </a:p>
          <a:p>
            <a:pPr lvl="1" eaLnBrk="1" latinLnBrk="0" hangingPunct="1"/>
            <a:r>
              <a:rPr kumimoji="0" lang="ar-SA" smtClean="0"/>
              <a:t>المستوى الثاني</a:t>
            </a:r>
          </a:p>
          <a:p>
            <a:pPr lvl="2" eaLnBrk="1" latinLnBrk="0" hangingPunct="1"/>
            <a:r>
              <a:rPr kumimoji="0" lang="ar-SA" smtClean="0"/>
              <a:t>المستوى الثالث</a:t>
            </a:r>
          </a:p>
          <a:p>
            <a:pPr lvl="3" eaLnBrk="1" latinLnBrk="0" hangingPunct="1"/>
            <a:r>
              <a:rPr kumimoji="0" lang="ar-SA" smtClean="0"/>
              <a:t>المستوى الرابع</a:t>
            </a:r>
          </a:p>
          <a:p>
            <a:pPr lvl="4" eaLnBrk="1" latinLnBrk="0" hangingPunct="1"/>
            <a:r>
              <a:rPr kumimoji="0" lang="ar-SA" smtClean="0"/>
              <a:t>المستوى الخامس</a:t>
            </a:r>
            <a:endParaRPr kumimoji="0" lang="en-US"/>
          </a:p>
        </p:txBody>
      </p:sp>
      <p:sp>
        <p:nvSpPr>
          <p:cNvPr id="24" name="عنصر نائب للتاريخ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1B8ABB09-4A1D-463E-8065-109CC2B7EFAA}" type="datetimeFigureOut">
              <a:rPr lang="ar-SA" smtClean="0"/>
              <a:t>14/01/37</a:t>
            </a:fld>
            <a:endParaRPr lang="ar-SA"/>
          </a:p>
        </p:txBody>
      </p:sp>
      <p:sp>
        <p:nvSpPr>
          <p:cNvPr id="10" name="عنصر نائب للتذييل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ar-SA"/>
          </a:p>
        </p:txBody>
      </p:sp>
      <p:sp>
        <p:nvSpPr>
          <p:cNvPr id="22" name="عنصر نائب لرقم الشريحة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0B34F065-1154-456A-91E3-76DE8E75E17B}" type="slidenum">
              <a:rPr lang="ar-SA" smtClean="0"/>
              <a:t>‹#›</a:t>
            </a:fld>
            <a:endParaRPr lang="ar-SA"/>
          </a:p>
        </p:txBody>
      </p:sp>
      <p:sp>
        <p:nvSpPr>
          <p:cNvPr id="15" name="مستطيل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1"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r" rtl="1"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r" rtl="1"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r" rtl="1"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r" rtl="1"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r" rtl="1"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r" rtl="1"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1115616" y="116632"/>
            <a:ext cx="7848600" cy="1337320"/>
          </a:xfrm>
        </p:spPr>
        <p:txBody>
          <a:bodyPr/>
          <a:lstStyle/>
          <a:p>
            <a:pPr algn="ctr"/>
            <a:r>
              <a:rPr lang="ar-SA" b="1" dirty="0" smtClean="0"/>
              <a:t>اختبار وكسلر لذكاء </a:t>
            </a:r>
            <a:r>
              <a:rPr lang="ar-SA" b="1" dirty="0"/>
              <a:t>ا</a:t>
            </a:r>
            <a:r>
              <a:rPr lang="ar-SA" b="1" dirty="0" smtClean="0"/>
              <a:t>لأطفال </a:t>
            </a:r>
            <a:endParaRPr lang="ar-SA" b="1" dirty="0"/>
          </a:p>
        </p:txBody>
      </p:sp>
      <p:sp>
        <p:nvSpPr>
          <p:cNvPr id="3" name="عنوان فرعي 2"/>
          <p:cNvSpPr>
            <a:spLocks noGrp="1"/>
          </p:cNvSpPr>
          <p:nvPr>
            <p:ph type="subTitle" idx="1"/>
          </p:nvPr>
        </p:nvSpPr>
        <p:spPr>
          <a:xfrm>
            <a:off x="1187624" y="1412776"/>
            <a:ext cx="7702624" cy="2948136"/>
          </a:xfrm>
        </p:spPr>
        <p:txBody>
          <a:bodyPr>
            <a:noAutofit/>
          </a:bodyPr>
          <a:lstStyle/>
          <a:p>
            <a:pPr algn="ctr"/>
            <a:r>
              <a:rPr lang="ar-SA" sz="2800" b="1" dirty="0" smtClean="0">
                <a:solidFill>
                  <a:srgbClr val="C00000"/>
                </a:solidFill>
              </a:rPr>
              <a:t>  تأليف </a:t>
            </a:r>
          </a:p>
          <a:p>
            <a:pPr algn="ctr"/>
            <a:r>
              <a:rPr lang="ar-SA" sz="2800" b="1" dirty="0" smtClean="0">
                <a:solidFill>
                  <a:schemeClr val="bg2">
                    <a:lumMod val="50000"/>
                  </a:schemeClr>
                </a:solidFill>
              </a:rPr>
              <a:t>د. وكسلر</a:t>
            </a:r>
            <a:endParaRPr lang="ar-SA" sz="2800" b="1" dirty="0">
              <a:solidFill>
                <a:schemeClr val="bg2">
                  <a:lumMod val="50000"/>
                </a:schemeClr>
              </a:solidFill>
            </a:endParaRPr>
          </a:p>
          <a:p>
            <a:pPr algn="ctr"/>
            <a:r>
              <a:rPr lang="ar-SA" sz="2800" b="1" dirty="0">
                <a:solidFill>
                  <a:srgbClr val="C00000"/>
                </a:solidFill>
              </a:rPr>
              <a:t> </a:t>
            </a:r>
            <a:r>
              <a:rPr lang="ar-SA" sz="2800" b="1" dirty="0" err="1" smtClean="0">
                <a:solidFill>
                  <a:srgbClr val="C00000"/>
                </a:solidFill>
              </a:rPr>
              <a:t>إقتباس</a:t>
            </a:r>
            <a:r>
              <a:rPr lang="ar-SA" sz="2800" b="1" dirty="0" smtClean="0">
                <a:solidFill>
                  <a:srgbClr val="C00000"/>
                </a:solidFill>
              </a:rPr>
              <a:t> و إعداد</a:t>
            </a:r>
            <a:endParaRPr lang="ar-SA" sz="2800" b="1" dirty="0">
              <a:solidFill>
                <a:srgbClr val="C00000"/>
              </a:solidFill>
            </a:endParaRPr>
          </a:p>
          <a:p>
            <a:pPr algn="ctr"/>
            <a:r>
              <a:rPr lang="ar-SA" sz="2800" b="1" dirty="0" smtClean="0">
                <a:solidFill>
                  <a:schemeClr val="bg2">
                    <a:lumMod val="50000"/>
                  </a:schemeClr>
                </a:solidFill>
              </a:rPr>
              <a:t>د. محمد عماد الدين إسماعيل        د. لويس كامل مليكة</a:t>
            </a:r>
            <a:endParaRPr lang="ar-SA" sz="2800" b="1" dirty="0">
              <a:solidFill>
                <a:schemeClr val="bg2">
                  <a:lumMod val="50000"/>
                </a:schemeClr>
              </a:solidFill>
            </a:endParaRPr>
          </a:p>
          <a:p>
            <a:pPr algn="ctr"/>
            <a:r>
              <a:rPr lang="ar-SA" sz="2800" b="1" dirty="0" smtClean="0">
                <a:solidFill>
                  <a:srgbClr val="C00000"/>
                </a:solidFill>
              </a:rPr>
              <a:t>    1999م</a:t>
            </a:r>
            <a:r>
              <a:rPr lang="ar-SA" sz="2800" b="1" dirty="0" smtClean="0">
                <a:solidFill>
                  <a:schemeClr val="bg2">
                    <a:lumMod val="50000"/>
                  </a:schemeClr>
                </a:solidFill>
              </a:rPr>
              <a:t> </a:t>
            </a:r>
            <a:endParaRPr lang="ar-SA" sz="2800" b="1" dirty="0">
              <a:solidFill>
                <a:schemeClr val="bg2">
                  <a:lumMod val="50000"/>
                </a:schemeClr>
              </a:solidFill>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753" y="3861048"/>
            <a:ext cx="5040560" cy="27683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685532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2"/>
          <p:cNvSpPr>
            <a:spLocks noGrp="1"/>
          </p:cNvSpPr>
          <p:nvPr>
            <p:ph type="ctrTitle"/>
          </p:nvPr>
        </p:nvSpPr>
        <p:spPr>
          <a:xfrm>
            <a:off x="1432560" y="359898"/>
            <a:ext cx="7406640" cy="548822"/>
          </a:xfrm>
        </p:spPr>
        <p:txBody>
          <a:bodyPr>
            <a:normAutofit fontScale="90000"/>
          </a:bodyPr>
          <a:lstStyle/>
          <a:p>
            <a:pPr algn="r"/>
            <a:r>
              <a:rPr lang="ar-SA" sz="3200" dirty="0" smtClean="0">
                <a:solidFill>
                  <a:srgbClr val="C00000"/>
                </a:solidFill>
              </a:rPr>
              <a:t>الأسئلة واجاباتها:</a:t>
            </a:r>
            <a:endParaRPr lang="ar-SA" sz="3200" dirty="0">
              <a:solidFill>
                <a:srgbClr val="C00000"/>
              </a:solidFill>
            </a:endParaRPr>
          </a:p>
        </p:txBody>
      </p:sp>
      <p:sp>
        <p:nvSpPr>
          <p:cNvPr id="4" name="عنوان فرعي 3"/>
          <p:cNvSpPr>
            <a:spLocks noGrp="1"/>
          </p:cNvSpPr>
          <p:nvPr>
            <p:ph type="subTitle" idx="1"/>
          </p:nvPr>
        </p:nvSpPr>
        <p:spPr>
          <a:xfrm>
            <a:off x="1115616" y="980728"/>
            <a:ext cx="7920880" cy="5616624"/>
          </a:xfrm>
        </p:spPr>
        <p:txBody>
          <a:bodyPr>
            <a:normAutofit/>
          </a:bodyPr>
          <a:lstStyle/>
          <a:p>
            <a:endParaRPr lang="ar-SA" sz="2000" dirty="0"/>
          </a:p>
        </p:txBody>
      </p:sp>
      <p:graphicFrame>
        <p:nvGraphicFramePr>
          <p:cNvPr id="5" name="جدول 4"/>
          <p:cNvGraphicFramePr>
            <a:graphicFrameLocks noGrp="1"/>
          </p:cNvGraphicFramePr>
          <p:nvPr>
            <p:extLst>
              <p:ext uri="{D42A27DB-BD31-4B8C-83A1-F6EECF244321}">
                <p14:modId xmlns:p14="http://schemas.microsoft.com/office/powerpoint/2010/main" val="769551246"/>
              </p:ext>
            </p:extLst>
          </p:nvPr>
        </p:nvGraphicFramePr>
        <p:xfrm>
          <a:off x="1259632" y="1124744"/>
          <a:ext cx="7560840" cy="5461000"/>
        </p:xfrm>
        <a:graphic>
          <a:graphicData uri="http://schemas.openxmlformats.org/drawingml/2006/table">
            <a:tbl>
              <a:tblPr rtl="1" firstRow="1" bandRow="1">
                <a:tableStyleId>{5C22544A-7EE6-4342-B048-85BDC9FD1C3A}</a:tableStyleId>
              </a:tblPr>
              <a:tblGrid>
                <a:gridCol w="3191974"/>
                <a:gridCol w="4368866"/>
              </a:tblGrid>
              <a:tr h="370840">
                <a:tc>
                  <a:txBody>
                    <a:bodyPr/>
                    <a:lstStyle/>
                    <a:p>
                      <a:pPr rtl="1"/>
                      <a:r>
                        <a:rPr lang="ar-SA" dirty="0" smtClean="0"/>
                        <a:t>السؤال </a:t>
                      </a:r>
                      <a:endParaRPr lang="ar-SA" dirty="0"/>
                    </a:p>
                  </a:txBody>
                  <a:tcPr/>
                </a:tc>
                <a:tc>
                  <a:txBody>
                    <a:bodyPr/>
                    <a:lstStyle/>
                    <a:p>
                      <a:pPr rtl="1"/>
                      <a:r>
                        <a:rPr lang="ar-SA" dirty="0" smtClean="0"/>
                        <a:t>الإجابة</a:t>
                      </a:r>
                      <a:r>
                        <a:rPr lang="ar-SA" baseline="0" dirty="0" smtClean="0"/>
                        <a:t> </a:t>
                      </a:r>
                      <a:endParaRPr lang="ar-SA" dirty="0"/>
                    </a:p>
                  </a:txBody>
                  <a:tcPr/>
                </a:tc>
              </a:tr>
              <a:tr h="370840">
                <a:tc>
                  <a:txBody>
                    <a:bodyPr/>
                    <a:lstStyle/>
                    <a:p>
                      <a:pPr rtl="1"/>
                      <a:r>
                        <a:rPr lang="ar-SA" dirty="0" smtClean="0"/>
                        <a:t>كم عندك من اذن </a:t>
                      </a:r>
                      <a:endParaRPr lang="ar-SA" dirty="0"/>
                    </a:p>
                  </a:txBody>
                  <a:tcPr/>
                </a:tc>
                <a:tc>
                  <a:txBody>
                    <a:bodyPr/>
                    <a:lstStyle/>
                    <a:p>
                      <a:pPr rtl="1"/>
                      <a:r>
                        <a:rPr lang="ar-SA" dirty="0" smtClean="0"/>
                        <a:t>اذنان</a:t>
                      </a:r>
                      <a:endParaRPr lang="ar-SA" dirty="0"/>
                    </a:p>
                  </a:txBody>
                  <a:tcPr/>
                </a:tc>
              </a:tr>
              <a:tr h="370840">
                <a:tc>
                  <a:txBody>
                    <a:bodyPr/>
                    <a:lstStyle/>
                    <a:p>
                      <a:pPr rtl="1"/>
                      <a:r>
                        <a:rPr lang="ar-SA" dirty="0" smtClean="0"/>
                        <a:t>الأصبع هذا </a:t>
                      </a:r>
                      <a:r>
                        <a:rPr lang="ar-SA" dirty="0" err="1" smtClean="0"/>
                        <a:t>ايش</a:t>
                      </a:r>
                      <a:r>
                        <a:rPr lang="ar-SA" dirty="0" smtClean="0"/>
                        <a:t> اسمه؟ ( ابراز الابهام)</a:t>
                      </a:r>
                      <a:endParaRPr lang="ar-SA" dirty="0"/>
                    </a:p>
                  </a:txBody>
                  <a:tcPr/>
                </a:tc>
                <a:tc>
                  <a:txBody>
                    <a:bodyPr/>
                    <a:lstStyle/>
                    <a:p>
                      <a:pPr rtl="1"/>
                      <a:r>
                        <a:rPr lang="ar-SA" dirty="0" smtClean="0"/>
                        <a:t>الابهام أو الاصبع الكبير</a:t>
                      </a:r>
                      <a:endParaRPr lang="ar-SA" dirty="0"/>
                    </a:p>
                  </a:txBody>
                  <a:tcPr/>
                </a:tc>
              </a:tr>
              <a:tr h="370840">
                <a:tc>
                  <a:txBody>
                    <a:bodyPr/>
                    <a:lstStyle/>
                    <a:p>
                      <a:pPr rtl="1"/>
                      <a:r>
                        <a:rPr lang="ar-SA" dirty="0" smtClean="0"/>
                        <a:t>الكلب كم له من رجل</a:t>
                      </a:r>
                      <a:endParaRPr lang="ar-SA" dirty="0"/>
                    </a:p>
                  </a:txBody>
                  <a:tcPr/>
                </a:tc>
                <a:tc>
                  <a:txBody>
                    <a:bodyPr/>
                    <a:lstStyle/>
                    <a:p>
                      <a:pPr rtl="1"/>
                      <a:r>
                        <a:rPr lang="ar-SA" dirty="0" smtClean="0"/>
                        <a:t>4</a:t>
                      </a:r>
                      <a:endParaRPr lang="ar-SA" dirty="0"/>
                    </a:p>
                  </a:txBody>
                  <a:tcPr/>
                </a:tc>
              </a:tr>
              <a:tr h="370840">
                <a:tc>
                  <a:txBody>
                    <a:bodyPr/>
                    <a:lstStyle/>
                    <a:p>
                      <a:pPr rtl="1"/>
                      <a:r>
                        <a:rPr lang="ar-SA" dirty="0" smtClean="0"/>
                        <a:t>ما هو</a:t>
                      </a:r>
                      <a:r>
                        <a:rPr lang="ar-SA" baseline="0" dirty="0" smtClean="0"/>
                        <a:t> الحيوان اللي </a:t>
                      </a:r>
                      <a:r>
                        <a:rPr lang="ar-SA" baseline="0" dirty="0" err="1" smtClean="0"/>
                        <a:t>ناخذ</a:t>
                      </a:r>
                      <a:r>
                        <a:rPr lang="ar-SA" baseline="0" dirty="0" smtClean="0"/>
                        <a:t> منه لبن</a:t>
                      </a:r>
                      <a:endParaRPr lang="ar-SA" dirty="0"/>
                    </a:p>
                  </a:txBody>
                  <a:tcPr/>
                </a:tc>
                <a:tc>
                  <a:txBody>
                    <a:bodyPr/>
                    <a:lstStyle/>
                    <a:p>
                      <a:pPr rtl="1"/>
                      <a:r>
                        <a:rPr lang="ar-SA" dirty="0" smtClean="0"/>
                        <a:t>البقرة أو البقر الجاموس او الجاموسة الماعز</a:t>
                      </a:r>
                      <a:r>
                        <a:rPr lang="ar-SA" baseline="0" dirty="0" smtClean="0"/>
                        <a:t> أو المعزة</a:t>
                      </a:r>
                      <a:endParaRPr lang="ar-SA" dirty="0"/>
                    </a:p>
                  </a:txBody>
                  <a:tcPr/>
                </a:tc>
              </a:tr>
              <a:tr h="370840">
                <a:tc>
                  <a:txBody>
                    <a:bodyPr/>
                    <a:lstStyle/>
                    <a:p>
                      <a:pPr rtl="1"/>
                      <a:r>
                        <a:rPr lang="ar-SA" dirty="0" err="1" smtClean="0"/>
                        <a:t>ايش</a:t>
                      </a:r>
                      <a:r>
                        <a:rPr lang="ar-SA" dirty="0" smtClean="0"/>
                        <a:t> اللي نسويه عشان نخلي </a:t>
                      </a:r>
                      <a:r>
                        <a:rPr lang="ar-SA" dirty="0" err="1" smtClean="0"/>
                        <a:t>الموية</a:t>
                      </a:r>
                      <a:r>
                        <a:rPr lang="ar-SA" dirty="0" smtClean="0"/>
                        <a:t> تغلي</a:t>
                      </a:r>
                      <a:endParaRPr lang="ar-SA" dirty="0"/>
                    </a:p>
                  </a:txBody>
                  <a:tcPr/>
                </a:tc>
                <a:tc>
                  <a:txBody>
                    <a:bodyPr/>
                    <a:lstStyle/>
                    <a:p>
                      <a:pPr rtl="1"/>
                      <a:r>
                        <a:rPr lang="ar-SA" dirty="0" smtClean="0"/>
                        <a:t>احطها على النار، </a:t>
                      </a:r>
                      <a:r>
                        <a:rPr lang="ar-SA" dirty="0" err="1" smtClean="0"/>
                        <a:t>الموقد،الفرن</a:t>
                      </a:r>
                      <a:r>
                        <a:rPr lang="ar-SA" dirty="0" smtClean="0"/>
                        <a:t>، الكانون واسخنها</a:t>
                      </a:r>
                      <a:endParaRPr lang="ar-SA" dirty="0"/>
                    </a:p>
                  </a:txBody>
                  <a:tcPr/>
                </a:tc>
              </a:tr>
              <a:tr h="370840">
                <a:tc>
                  <a:txBody>
                    <a:bodyPr/>
                    <a:lstStyle/>
                    <a:p>
                      <a:pPr rtl="1"/>
                      <a:r>
                        <a:rPr lang="ar-SA" dirty="0" smtClean="0"/>
                        <a:t>من وين نشتري السكر</a:t>
                      </a:r>
                      <a:endParaRPr lang="ar-SA" dirty="0"/>
                    </a:p>
                  </a:txBody>
                  <a:tcPr/>
                </a:tc>
                <a:tc>
                  <a:txBody>
                    <a:bodyPr/>
                    <a:lstStyle/>
                    <a:p>
                      <a:pPr rtl="1"/>
                      <a:r>
                        <a:rPr lang="ar-SA" dirty="0" smtClean="0"/>
                        <a:t>البقال، اسم بقال محلي، عم أحمد ... الخ</a:t>
                      </a:r>
                      <a:endParaRPr lang="ar-SA" dirty="0"/>
                    </a:p>
                  </a:txBody>
                  <a:tcPr/>
                </a:tc>
              </a:tr>
              <a:tr h="370840">
                <a:tc>
                  <a:txBody>
                    <a:bodyPr/>
                    <a:lstStyle/>
                    <a:p>
                      <a:pPr rtl="1"/>
                      <a:r>
                        <a:rPr lang="ar-SA" dirty="0" smtClean="0"/>
                        <a:t>الربع ريال كم فيه من هلله</a:t>
                      </a:r>
                      <a:endParaRPr lang="ar-SA" dirty="0"/>
                    </a:p>
                  </a:txBody>
                  <a:tcPr/>
                </a:tc>
                <a:tc>
                  <a:txBody>
                    <a:bodyPr/>
                    <a:lstStyle/>
                    <a:p>
                      <a:pPr rtl="1"/>
                      <a:r>
                        <a:rPr lang="ar-SA" dirty="0" smtClean="0"/>
                        <a:t>25 هلله</a:t>
                      </a:r>
                      <a:endParaRPr lang="ar-SA" dirty="0"/>
                    </a:p>
                  </a:txBody>
                  <a:tcPr/>
                </a:tc>
              </a:tr>
              <a:tr h="370840">
                <a:tc>
                  <a:txBody>
                    <a:bodyPr/>
                    <a:lstStyle/>
                    <a:p>
                      <a:pPr rtl="1"/>
                      <a:r>
                        <a:rPr lang="ar-SA" dirty="0" smtClean="0"/>
                        <a:t>كم يوم في الأسبوع</a:t>
                      </a:r>
                      <a:endParaRPr lang="ar-SA" dirty="0"/>
                    </a:p>
                  </a:txBody>
                  <a:tcPr/>
                </a:tc>
                <a:tc>
                  <a:txBody>
                    <a:bodyPr/>
                    <a:lstStyle/>
                    <a:p>
                      <a:pPr rtl="1"/>
                      <a:r>
                        <a:rPr lang="ar-SA" dirty="0" smtClean="0"/>
                        <a:t>7</a:t>
                      </a:r>
                      <a:endParaRPr lang="ar-SA" dirty="0"/>
                    </a:p>
                  </a:txBody>
                  <a:tcPr/>
                </a:tc>
              </a:tr>
              <a:tr h="370840">
                <a:tc>
                  <a:txBody>
                    <a:bodyPr/>
                    <a:lstStyle/>
                    <a:p>
                      <a:pPr rtl="1"/>
                      <a:r>
                        <a:rPr lang="ar-SA" dirty="0" smtClean="0"/>
                        <a:t>كم لون في علم السعودية</a:t>
                      </a:r>
                      <a:endParaRPr lang="ar-SA" dirty="0"/>
                    </a:p>
                  </a:txBody>
                  <a:tcPr/>
                </a:tc>
                <a:tc>
                  <a:txBody>
                    <a:bodyPr/>
                    <a:lstStyle/>
                    <a:p>
                      <a:pPr rtl="1"/>
                      <a:r>
                        <a:rPr lang="ar-SA" dirty="0" smtClean="0"/>
                        <a:t>2</a:t>
                      </a:r>
                      <a:endParaRPr lang="ar-SA" dirty="0"/>
                    </a:p>
                  </a:txBody>
                  <a:tcPr/>
                </a:tc>
              </a:tr>
              <a:tr h="370840">
                <a:tc>
                  <a:txBody>
                    <a:bodyPr/>
                    <a:lstStyle/>
                    <a:p>
                      <a:pPr rtl="1"/>
                      <a:r>
                        <a:rPr lang="ar-SA" dirty="0" err="1" smtClean="0"/>
                        <a:t>الدرزن</a:t>
                      </a:r>
                      <a:r>
                        <a:rPr lang="ar-SA" dirty="0" smtClean="0"/>
                        <a:t> كم فيه من حبة </a:t>
                      </a:r>
                      <a:endParaRPr lang="ar-SA" dirty="0"/>
                    </a:p>
                  </a:txBody>
                  <a:tcPr/>
                </a:tc>
                <a:tc>
                  <a:txBody>
                    <a:bodyPr/>
                    <a:lstStyle/>
                    <a:p>
                      <a:pPr rtl="1"/>
                      <a:r>
                        <a:rPr lang="ar-SA" dirty="0" smtClean="0"/>
                        <a:t>12 حبة </a:t>
                      </a:r>
                      <a:endParaRPr lang="ar-SA" dirty="0"/>
                    </a:p>
                  </a:txBody>
                  <a:tcPr/>
                </a:tc>
              </a:tr>
              <a:tr h="370840">
                <a:tc>
                  <a:txBody>
                    <a:bodyPr/>
                    <a:lstStyle/>
                    <a:p>
                      <a:pPr rtl="1"/>
                      <a:r>
                        <a:rPr lang="ar-SA" dirty="0" smtClean="0"/>
                        <a:t>كم شهر في السنة</a:t>
                      </a:r>
                      <a:endParaRPr lang="ar-SA" dirty="0"/>
                    </a:p>
                  </a:txBody>
                  <a:tcPr/>
                </a:tc>
                <a:tc>
                  <a:txBody>
                    <a:bodyPr/>
                    <a:lstStyle/>
                    <a:p>
                      <a:pPr rtl="1"/>
                      <a:r>
                        <a:rPr lang="ar-SA" dirty="0" smtClean="0"/>
                        <a:t>12 شهر</a:t>
                      </a:r>
                      <a:endParaRPr lang="ar-SA" dirty="0"/>
                    </a:p>
                  </a:txBody>
                  <a:tcPr/>
                </a:tc>
              </a:tr>
              <a:tr h="370840">
                <a:tc>
                  <a:txBody>
                    <a:bodyPr/>
                    <a:lstStyle/>
                    <a:p>
                      <a:pPr rtl="1"/>
                      <a:r>
                        <a:rPr lang="ar-SA" dirty="0" smtClean="0"/>
                        <a:t>الذهب لونه </a:t>
                      </a:r>
                      <a:r>
                        <a:rPr lang="ar-SA" dirty="0" err="1" smtClean="0"/>
                        <a:t>ايش</a:t>
                      </a:r>
                      <a:endParaRPr lang="ar-SA" dirty="0"/>
                    </a:p>
                  </a:txBody>
                  <a:tcPr/>
                </a:tc>
                <a:tc>
                  <a:txBody>
                    <a:bodyPr/>
                    <a:lstStyle/>
                    <a:p>
                      <a:pPr rtl="1"/>
                      <a:r>
                        <a:rPr lang="ar-SA" dirty="0" smtClean="0"/>
                        <a:t>أصفر</a:t>
                      </a:r>
                      <a:endParaRPr lang="ar-SA" dirty="0"/>
                    </a:p>
                  </a:txBody>
                  <a:tcPr/>
                </a:tc>
              </a:tr>
              <a:tr h="370840">
                <a:tc>
                  <a:txBody>
                    <a:bodyPr/>
                    <a:lstStyle/>
                    <a:p>
                      <a:pPr rtl="1"/>
                      <a:r>
                        <a:rPr lang="ar-SA" dirty="0" smtClean="0"/>
                        <a:t>الشمس تشرق من وين</a:t>
                      </a:r>
                      <a:endParaRPr lang="ar-SA" dirty="0"/>
                    </a:p>
                  </a:txBody>
                  <a:tcPr/>
                </a:tc>
                <a:tc>
                  <a:txBody>
                    <a:bodyPr/>
                    <a:lstStyle/>
                    <a:p>
                      <a:pPr rtl="1"/>
                      <a:r>
                        <a:rPr lang="ar-SA" dirty="0" smtClean="0"/>
                        <a:t>الشرق، اذا أشار المفحوص</a:t>
                      </a:r>
                      <a:r>
                        <a:rPr lang="ar-SA" baseline="0" dirty="0" smtClean="0"/>
                        <a:t> فقل </a:t>
                      </a:r>
                      <a:r>
                        <a:rPr lang="ar-SA" baseline="0" dirty="0" err="1" smtClean="0"/>
                        <a:t>ايوة</a:t>
                      </a:r>
                      <a:r>
                        <a:rPr lang="ar-SA" baseline="0" dirty="0" smtClean="0"/>
                        <a:t> لكن </a:t>
                      </a:r>
                      <a:r>
                        <a:rPr lang="ar-SA" baseline="0" dirty="0" err="1" smtClean="0"/>
                        <a:t>ايش</a:t>
                      </a:r>
                      <a:r>
                        <a:rPr lang="ar-SA" baseline="0" dirty="0" smtClean="0"/>
                        <a:t> اسمها هذه الجهة </a:t>
                      </a:r>
                      <a:endParaRPr lang="ar-SA" dirty="0"/>
                    </a:p>
                  </a:txBody>
                  <a:tcPr/>
                </a:tc>
              </a:tr>
            </a:tbl>
          </a:graphicData>
        </a:graphic>
      </p:graphicFrame>
    </p:spTree>
    <p:extLst>
      <p:ext uri="{BB962C8B-B14F-4D97-AF65-F5344CB8AC3E}">
        <p14:creationId xmlns:p14="http://schemas.microsoft.com/office/powerpoint/2010/main" val="25139075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3"/>
          <p:cNvSpPr>
            <a:spLocks noGrp="1"/>
          </p:cNvSpPr>
          <p:nvPr>
            <p:ph type="ctrTitle"/>
          </p:nvPr>
        </p:nvSpPr>
        <p:spPr>
          <a:xfrm>
            <a:off x="1432560" y="359898"/>
            <a:ext cx="7406640" cy="548822"/>
          </a:xfrm>
        </p:spPr>
        <p:txBody>
          <a:bodyPr>
            <a:normAutofit fontScale="90000"/>
          </a:bodyPr>
          <a:lstStyle/>
          <a:p>
            <a:pPr algn="r"/>
            <a:r>
              <a:rPr lang="ar-SA" dirty="0" smtClean="0">
                <a:solidFill>
                  <a:srgbClr val="C00000"/>
                </a:solidFill>
              </a:rPr>
              <a:t>تابع</a:t>
            </a:r>
            <a:endParaRPr lang="ar-SA" dirty="0">
              <a:solidFill>
                <a:srgbClr val="C00000"/>
              </a:solidFill>
            </a:endParaRPr>
          </a:p>
        </p:txBody>
      </p:sp>
      <p:sp>
        <p:nvSpPr>
          <p:cNvPr id="5" name="عنوان فرعي 4"/>
          <p:cNvSpPr>
            <a:spLocks noGrp="1"/>
          </p:cNvSpPr>
          <p:nvPr>
            <p:ph type="subTitle" idx="1"/>
          </p:nvPr>
        </p:nvSpPr>
        <p:spPr>
          <a:xfrm>
            <a:off x="1115616" y="980728"/>
            <a:ext cx="7723584" cy="5688632"/>
          </a:xfrm>
        </p:spPr>
        <p:txBody>
          <a:bodyPr/>
          <a:lstStyle/>
          <a:p>
            <a:pPr algn="r"/>
            <a:endParaRPr lang="ar-SA" dirty="0"/>
          </a:p>
        </p:txBody>
      </p:sp>
      <p:graphicFrame>
        <p:nvGraphicFramePr>
          <p:cNvPr id="6" name="جدول 5"/>
          <p:cNvGraphicFramePr>
            <a:graphicFrameLocks noGrp="1"/>
          </p:cNvGraphicFramePr>
          <p:nvPr>
            <p:extLst>
              <p:ext uri="{D42A27DB-BD31-4B8C-83A1-F6EECF244321}">
                <p14:modId xmlns:p14="http://schemas.microsoft.com/office/powerpoint/2010/main" val="1165636696"/>
              </p:ext>
            </p:extLst>
          </p:nvPr>
        </p:nvGraphicFramePr>
        <p:xfrm>
          <a:off x="1187624" y="1397000"/>
          <a:ext cx="7560840" cy="5090160"/>
        </p:xfrm>
        <a:graphic>
          <a:graphicData uri="http://schemas.openxmlformats.org/drawingml/2006/table">
            <a:tbl>
              <a:tblPr rtl="1" firstRow="1" bandRow="1">
                <a:tableStyleId>{5C22544A-7EE6-4342-B048-85BDC9FD1C3A}</a:tableStyleId>
              </a:tblPr>
              <a:tblGrid>
                <a:gridCol w="3780420"/>
                <a:gridCol w="3780420"/>
              </a:tblGrid>
              <a:tr h="370840">
                <a:tc>
                  <a:txBody>
                    <a:bodyPr/>
                    <a:lstStyle/>
                    <a:p>
                      <a:pPr rtl="1"/>
                      <a:r>
                        <a:rPr lang="ar-SA" dirty="0" smtClean="0"/>
                        <a:t>السؤال </a:t>
                      </a:r>
                      <a:endParaRPr lang="ar-SA" dirty="0"/>
                    </a:p>
                  </a:txBody>
                  <a:tcPr/>
                </a:tc>
                <a:tc>
                  <a:txBody>
                    <a:bodyPr/>
                    <a:lstStyle/>
                    <a:p>
                      <a:pPr rtl="1"/>
                      <a:r>
                        <a:rPr lang="ar-SA" dirty="0" smtClean="0"/>
                        <a:t>الإجابة</a:t>
                      </a:r>
                      <a:endParaRPr lang="ar-SA" dirty="0"/>
                    </a:p>
                  </a:txBody>
                  <a:tcPr/>
                </a:tc>
              </a:tr>
              <a:tr h="370840">
                <a:tc>
                  <a:txBody>
                    <a:bodyPr/>
                    <a:lstStyle/>
                    <a:p>
                      <a:pPr rtl="1"/>
                      <a:r>
                        <a:rPr lang="ar-SA" dirty="0" err="1" smtClean="0"/>
                        <a:t>ايش</a:t>
                      </a:r>
                      <a:r>
                        <a:rPr lang="ar-SA" dirty="0" smtClean="0"/>
                        <a:t> تعمل المعدة</a:t>
                      </a:r>
                      <a:endParaRPr lang="ar-SA" dirty="0"/>
                    </a:p>
                  </a:txBody>
                  <a:tcPr/>
                </a:tc>
                <a:tc>
                  <a:txBody>
                    <a:bodyPr/>
                    <a:lstStyle/>
                    <a:p>
                      <a:pPr rtl="1"/>
                      <a:r>
                        <a:rPr lang="ar-SA" dirty="0" smtClean="0"/>
                        <a:t>تهضم الطعام</a:t>
                      </a:r>
                      <a:endParaRPr lang="ar-SA" dirty="0"/>
                    </a:p>
                  </a:txBody>
                  <a:tcPr/>
                </a:tc>
              </a:tr>
              <a:tr h="370840">
                <a:tc>
                  <a:txBody>
                    <a:bodyPr/>
                    <a:lstStyle/>
                    <a:p>
                      <a:pPr rtl="1"/>
                      <a:r>
                        <a:rPr lang="ar-SA" dirty="0" smtClean="0"/>
                        <a:t>ليه الزيت يطلع فوق </a:t>
                      </a:r>
                      <a:r>
                        <a:rPr lang="ar-SA" dirty="0" err="1" smtClean="0"/>
                        <a:t>الموية</a:t>
                      </a:r>
                      <a:endParaRPr lang="ar-SA" dirty="0"/>
                    </a:p>
                  </a:txBody>
                  <a:tcPr/>
                </a:tc>
                <a:tc>
                  <a:txBody>
                    <a:bodyPr/>
                    <a:lstStyle/>
                    <a:p>
                      <a:pPr rtl="1"/>
                      <a:r>
                        <a:rPr lang="ar-SA" dirty="0" smtClean="0"/>
                        <a:t>لأنه أخف</a:t>
                      </a:r>
                      <a:endParaRPr lang="ar-SA" dirty="0"/>
                    </a:p>
                  </a:txBody>
                  <a:tcPr/>
                </a:tc>
              </a:tr>
              <a:tr h="370840">
                <a:tc>
                  <a:txBody>
                    <a:bodyPr/>
                    <a:lstStyle/>
                    <a:p>
                      <a:pPr rtl="1"/>
                      <a:r>
                        <a:rPr lang="ar-SA" dirty="0" smtClean="0"/>
                        <a:t>متى المطر ينزل في بلدنا</a:t>
                      </a:r>
                      <a:endParaRPr lang="ar-SA" dirty="0"/>
                    </a:p>
                  </a:txBody>
                  <a:tcPr/>
                </a:tc>
                <a:tc>
                  <a:txBody>
                    <a:bodyPr/>
                    <a:lstStyle/>
                    <a:p>
                      <a:pPr rtl="1"/>
                      <a:r>
                        <a:rPr lang="ar-SA" dirty="0" smtClean="0"/>
                        <a:t>في الشتاء</a:t>
                      </a:r>
                      <a:endParaRPr lang="ar-SA" dirty="0"/>
                    </a:p>
                  </a:txBody>
                  <a:tcPr/>
                </a:tc>
              </a:tr>
              <a:tr h="370840">
                <a:tc>
                  <a:txBody>
                    <a:bodyPr/>
                    <a:lstStyle/>
                    <a:p>
                      <a:pPr rtl="1"/>
                      <a:r>
                        <a:rPr lang="ar-SA" dirty="0" err="1" smtClean="0"/>
                        <a:t>ايش</a:t>
                      </a:r>
                      <a:r>
                        <a:rPr lang="ar-SA" dirty="0" smtClean="0"/>
                        <a:t> هي وظيفة المحاكم</a:t>
                      </a:r>
                      <a:endParaRPr lang="ar-SA" dirty="0"/>
                    </a:p>
                  </a:txBody>
                  <a:tcPr/>
                </a:tc>
                <a:tc>
                  <a:txBody>
                    <a:bodyPr/>
                    <a:lstStyle/>
                    <a:p>
                      <a:pPr rtl="1"/>
                      <a:r>
                        <a:rPr lang="ar-SA" dirty="0" smtClean="0"/>
                        <a:t>الحكم في القضايا ... الخ</a:t>
                      </a:r>
                      <a:endParaRPr lang="ar-SA" dirty="0"/>
                    </a:p>
                  </a:txBody>
                  <a:tcPr/>
                </a:tc>
              </a:tr>
              <a:tr h="370840">
                <a:tc>
                  <a:txBody>
                    <a:bodyPr/>
                    <a:lstStyle/>
                    <a:p>
                      <a:pPr rtl="1"/>
                      <a:r>
                        <a:rPr lang="ar-SA" dirty="0" smtClean="0"/>
                        <a:t>من </a:t>
                      </a:r>
                      <a:r>
                        <a:rPr lang="ar-SA" dirty="0" err="1" smtClean="0"/>
                        <a:t>ايش</a:t>
                      </a:r>
                      <a:r>
                        <a:rPr lang="ar-SA" dirty="0" smtClean="0"/>
                        <a:t> </a:t>
                      </a:r>
                      <a:r>
                        <a:rPr lang="ar-SA" dirty="0" err="1" smtClean="0"/>
                        <a:t>ينعمل</a:t>
                      </a:r>
                      <a:r>
                        <a:rPr lang="ar-SA" dirty="0" smtClean="0"/>
                        <a:t> الصوف</a:t>
                      </a:r>
                      <a:endParaRPr lang="ar-SA" dirty="0"/>
                    </a:p>
                  </a:txBody>
                  <a:tcPr/>
                </a:tc>
                <a:tc>
                  <a:txBody>
                    <a:bodyPr/>
                    <a:lstStyle/>
                    <a:p>
                      <a:pPr rtl="1"/>
                      <a:r>
                        <a:rPr lang="ar-SA" dirty="0" smtClean="0"/>
                        <a:t>من وبر الأغنام</a:t>
                      </a:r>
                      <a:endParaRPr lang="ar-SA" dirty="0"/>
                    </a:p>
                  </a:txBody>
                  <a:tcPr/>
                </a:tc>
              </a:tr>
              <a:tr h="370840">
                <a:tc>
                  <a:txBody>
                    <a:bodyPr/>
                    <a:lstStyle/>
                    <a:p>
                      <a:pPr rtl="1"/>
                      <a:r>
                        <a:rPr lang="ar-SA" dirty="0" err="1" smtClean="0"/>
                        <a:t>ايش</a:t>
                      </a:r>
                      <a:r>
                        <a:rPr lang="ar-SA" dirty="0" smtClean="0"/>
                        <a:t> يعني البريد المسجل</a:t>
                      </a:r>
                      <a:endParaRPr lang="ar-SA" dirty="0"/>
                    </a:p>
                  </a:txBody>
                  <a:tcPr/>
                </a:tc>
                <a:tc>
                  <a:txBody>
                    <a:bodyPr/>
                    <a:lstStyle/>
                    <a:p>
                      <a:pPr rtl="1"/>
                      <a:r>
                        <a:rPr lang="ar-SA" dirty="0" smtClean="0"/>
                        <a:t>دفع رسوم إضافية وتسلم إيصال وتسليم البريد للمرسل اليه بعد الحصول على  توقعيه ... الخ </a:t>
                      </a:r>
                      <a:endParaRPr lang="ar-SA" dirty="0"/>
                    </a:p>
                  </a:txBody>
                  <a:tcPr/>
                </a:tc>
              </a:tr>
              <a:tr h="370840">
                <a:tc>
                  <a:txBody>
                    <a:bodyPr/>
                    <a:lstStyle/>
                    <a:p>
                      <a:pPr rtl="1"/>
                      <a:r>
                        <a:rPr lang="ar-SA" dirty="0" smtClean="0"/>
                        <a:t>من </a:t>
                      </a:r>
                      <a:r>
                        <a:rPr lang="ar-SA" dirty="0" err="1" smtClean="0"/>
                        <a:t>ايش</a:t>
                      </a:r>
                      <a:r>
                        <a:rPr lang="ar-SA" dirty="0" smtClean="0"/>
                        <a:t> </a:t>
                      </a:r>
                      <a:r>
                        <a:rPr lang="ar-SA" dirty="0" err="1" smtClean="0"/>
                        <a:t>ينعمل</a:t>
                      </a:r>
                      <a:r>
                        <a:rPr lang="ar-SA" dirty="0" smtClean="0"/>
                        <a:t> السكر</a:t>
                      </a:r>
                      <a:endParaRPr lang="ar-SA" dirty="0"/>
                    </a:p>
                  </a:txBody>
                  <a:tcPr/>
                </a:tc>
                <a:tc>
                  <a:txBody>
                    <a:bodyPr/>
                    <a:lstStyle/>
                    <a:p>
                      <a:pPr rtl="1"/>
                      <a:r>
                        <a:rPr lang="ar-SA" dirty="0" smtClean="0"/>
                        <a:t>من قصب السكر أو</a:t>
                      </a:r>
                      <a:r>
                        <a:rPr lang="ar-SA" baseline="0" dirty="0" smtClean="0"/>
                        <a:t> البنجر</a:t>
                      </a:r>
                      <a:endParaRPr lang="ar-SA" dirty="0"/>
                    </a:p>
                  </a:txBody>
                  <a:tcPr/>
                </a:tc>
              </a:tr>
              <a:tr h="370840">
                <a:tc>
                  <a:txBody>
                    <a:bodyPr/>
                    <a:lstStyle/>
                    <a:p>
                      <a:pPr rtl="1"/>
                      <a:r>
                        <a:rPr lang="ar-SA" dirty="0" smtClean="0"/>
                        <a:t>جسر الملك فهد وين </a:t>
                      </a:r>
                      <a:endParaRPr lang="ar-SA" dirty="0"/>
                    </a:p>
                  </a:txBody>
                  <a:tcPr/>
                </a:tc>
                <a:tc>
                  <a:txBody>
                    <a:bodyPr/>
                    <a:lstStyle/>
                    <a:p>
                      <a:pPr rtl="1"/>
                      <a:r>
                        <a:rPr lang="ar-SA" dirty="0" smtClean="0"/>
                        <a:t>بين السعودية</a:t>
                      </a:r>
                      <a:r>
                        <a:rPr lang="ar-SA" baseline="0" dirty="0" smtClean="0"/>
                        <a:t> والبحرين</a:t>
                      </a:r>
                      <a:endParaRPr lang="ar-SA" dirty="0"/>
                    </a:p>
                  </a:txBody>
                  <a:tcPr/>
                </a:tc>
              </a:tr>
              <a:tr h="370840">
                <a:tc>
                  <a:txBody>
                    <a:bodyPr/>
                    <a:lstStyle/>
                    <a:p>
                      <a:pPr rtl="1"/>
                      <a:r>
                        <a:rPr lang="ar-SA" dirty="0" smtClean="0"/>
                        <a:t>دمشق فين </a:t>
                      </a:r>
                      <a:endParaRPr lang="ar-SA" dirty="0"/>
                    </a:p>
                  </a:txBody>
                  <a:tcPr/>
                </a:tc>
                <a:tc>
                  <a:txBody>
                    <a:bodyPr/>
                    <a:lstStyle/>
                    <a:p>
                      <a:pPr rtl="1"/>
                      <a:r>
                        <a:rPr lang="ar-SA" dirty="0" smtClean="0"/>
                        <a:t>في سوريا</a:t>
                      </a:r>
                      <a:r>
                        <a:rPr lang="ar-SA" baseline="0" dirty="0" smtClean="0"/>
                        <a:t> ، </a:t>
                      </a:r>
                      <a:r>
                        <a:rPr lang="ar-SA" baseline="0" dirty="0" err="1" smtClean="0"/>
                        <a:t>االشام</a:t>
                      </a:r>
                      <a:endParaRPr lang="ar-SA" dirty="0"/>
                    </a:p>
                  </a:txBody>
                  <a:tcPr/>
                </a:tc>
              </a:tr>
              <a:tr h="370840">
                <a:tc>
                  <a:txBody>
                    <a:bodyPr/>
                    <a:lstStyle/>
                    <a:p>
                      <a:pPr rtl="1"/>
                      <a:r>
                        <a:rPr lang="ar-SA" dirty="0" smtClean="0"/>
                        <a:t>الزيت من </a:t>
                      </a:r>
                      <a:r>
                        <a:rPr lang="ar-SA" dirty="0" err="1" smtClean="0"/>
                        <a:t>ايش</a:t>
                      </a:r>
                      <a:r>
                        <a:rPr lang="ar-SA" dirty="0" smtClean="0"/>
                        <a:t> </a:t>
                      </a:r>
                      <a:r>
                        <a:rPr lang="ar-SA" dirty="0" err="1" smtClean="0"/>
                        <a:t>ينعمل</a:t>
                      </a:r>
                      <a:endParaRPr lang="ar-SA" dirty="0"/>
                    </a:p>
                  </a:txBody>
                  <a:tcPr/>
                </a:tc>
                <a:tc>
                  <a:txBody>
                    <a:bodyPr/>
                    <a:lstStyle/>
                    <a:p>
                      <a:pPr rtl="1"/>
                      <a:r>
                        <a:rPr lang="ar-SA" dirty="0" smtClean="0"/>
                        <a:t>من بذور بعض النباتات</a:t>
                      </a:r>
                      <a:endParaRPr lang="ar-SA" dirty="0"/>
                    </a:p>
                  </a:txBody>
                  <a:tcPr/>
                </a:tc>
              </a:tr>
              <a:tr h="370840">
                <a:tc>
                  <a:txBody>
                    <a:bodyPr/>
                    <a:lstStyle/>
                    <a:p>
                      <a:pPr rtl="1"/>
                      <a:r>
                        <a:rPr lang="ar-SA" dirty="0" err="1" smtClean="0"/>
                        <a:t>بأيش</a:t>
                      </a:r>
                      <a:r>
                        <a:rPr lang="ar-SA" baseline="0" dirty="0" smtClean="0"/>
                        <a:t> نقيس الحرارة </a:t>
                      </a:r>
                      <a:endParaRPr lang="ar-SA" dirty="0"/>
                    </a:p>
                  </a:txBody>
                  <a:tcPr/>
                </a:tc>
                <a:tc>
                  <a:txBody>
                    <a:bodyPr/>
                    <a:lstStyle/>
                    <a:p>
                      <a:pPr rtl="1"/>
                      <a:r>
                        <a:rPr lang="ar-SA" dirty="0" smtClean="0"/>
                        <a:t>الترمومتر، ميزان الحرارة ...الخ</a:t>
                      </a:r>
                      <a:endParaRPr lang="ar-SA" dirty="0"/>
                    </a:p>
                  </a:txBody>
                  <a:tcPr/>
                </a:tc>
              </a:tr>
              <a:tr h="370840">
                <a:tc>
                  <a:txBody>
                    <a:bodyPr/>
                    <a:lstStyle/>
                    <a:p>
                      <a:pPr rtl="1"/>
                      <a:r>
                        <a:rPr lang="ar-SA" dirty="0" smtClean="0"/>
                        <a:t>أيش اول شهر في السنة</a:t>
                      </a:r>
                      <a:endParaRPr lang="ar-SA" dirty="0"/>
                    </a:p>
                  </a:txBody>
                  <a:tcPr/>
                </a:tc>
                <a:tc>
                  <a:txBody>
                    <a:bodyPr/>
                    <a:lstStyle/>
                    <a:p>
                      <a:pPr rtl="1"/>
                      <a:r>
                        <a:rPr lang="ar-SA" dirty="0" smtClean="0"/>
                        <a:t>يناير، محرم</a:t>
                      </a:r>
                      <a:endParaRPr lang="ar-SA" dirty="0"/>
                    </a:p>
                  </a:txBody>
                  <a:tcPr/>
                </a:tc>
              </a:tr>
            </a:tbl>
          </a:graphicData>
        </a:graphic>
      </p:graphicFrame>
    </p:spTree>
    <p:extLst>
      <p:ext uri="{BB962C8B-B14F-4D97-AF65-F5344CB8AC3E}">
        <p14:creationId xmlns:p14="http://schemas.microsoft.com/office/powerpoint/2010/main" val="17892204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3"/>
          <p:cNvSpPr>
            <a:spLocks noGrp="1"/>
          </p:cNvSpPr>
          <p:nvPr>
            <p:ph type="ctrTitle"/>
          </p:nvPr>
        </p:nvSpPr>
        <p:spPr>
          <a:xfrm>
            <a:off x="1432560" y="359898"/>
            <a:ext cx="7406640" cy="548822"/>
          </a:xfrm>
        </p:spPr>
        <p:txBody>
          <a:bodyPr>
            <a:normAutofit fontScale="90000"/>
          </a:bodyPr>
          <a:lstStyle/>
          <a:p>
            <a:pPr algn="r"/>
            <a:r>
              <a:rPr lang="ar-SA" dirty="0" smtClean="0">
                <a:solidFill>
                  <a:srgbClr val="C00000"/>
                </a:solidFill>
              </a:rPr>
              <a:t>تابع</a:t>
            </a:r>
            <a:endParaRPr lang="ar-SA" dirty="0">
              <a:solidFill>
                <a:srgbClr val="C00000"/>
              </a:solidFill>
            </a:endParaRPr>
          </a:p>
        </p:txBody>
      </p:sp>
      <p:sp>
        <p:nvSpPr>
          <p:cNvPr id="5" name="عنوان فرعي 4"/>
          <p:cNvSpPr>
            <a:spLocks noGrp="1"/>
          </p:cNvSpPr>
          <p:nvPr>
            <p:ph type="subTitle" idx="1"/>
          </p:nvPr>
        </p:nvSpPr>
        <p:spPr>
          <a:xfrm>
            <a:off x="1432560" y="908720"/>
            <a:ext cx="7406640" cy="5688632"/>
          </a:xfrm>
        </p:spPr>
        <p:txBody>
          <a:bodyPr/>
          <a:lstStyle/>
          <a:p>
            <a:endParaRPr lang="ar-SA" dirty="0"/>
          </a:p>
        </p:txBody>
      </p:sp>
      <p:graphicFrame>
        <p:nvGraphicFramePr>
          <p:cNvPr id="6" name="جدول 5"/>
          <p:cNvGraphicFramePr>
            <a:graphicFrameLocks noGrp="1"/>
          </p:cNvGraphicFramePr>
          <p:nvPr>
            <p:extLst>
              <p:ext uri="{D42A27DB-BD31-4B8C-83A1-F6EECF244321}">
                <p14:modId xmlns:p14="http://schemas.microsoft.com/office/powerpoint/2010/main" val="314185302"/>
              </p:ext>
            </p:extLst>
          </p:nvPr>
        </p:nvGraphicFramePr>
        <p:xfrm>
          <a:off x="1691680" y="1340768"/>
          <a:ext cx="7032104" cy="2225040"/>
        </p:xfrm>
        <a:graphic>
          <a:graphicData uri="http://schemas.openxmlformats.org/drawingml/2006/table">
            <a:tbl>
              <a:tblPr rtl="1" firstRow="1" bandRow="1">
                <a:tableStyleId>{5C22544A-7EE6-4342-B048-85BDC9FD1C3A}</a:tableStyleId>
              </a:tblPr>
              <a:tblGrid>
                <a:gridCol w="3516052"/>
                <a:gridCol w="3516052"/>
              </a:tblGrid>
              <a:tr h="370840">
                <a:tc>
                  <a:txBody>
                    <a:bodyPr/>
                    <a:lstStyle/>
                    <a:p>
                      <a:pPr algn="r" rtl="1"/>
                      <a:r>
                        <a:rPr lang="ar-SA" dirty="0" smtClean="0"/>
                        <a:t>السؤال </a:t>
                      </a:r>
                      <a:endParaRPr lang="ar-SA" dirty="0"/>
                    </a:p>
                  </a:txBody>
                  <a:tcPr/>
                </a:tc>
                <a:tc>
                  <a:txBody>
                    <a:bodyPr/>
                    <a:lstStyle/>
                    <a:p>
                      <a:pPr rtl="1"/>
                      <a:r>
                        <a:rPr lang="ar-SA" dirty="0" smtClean="0"/>
                        <a:t>الإجابة</a:t>
                      </a:r>
                      <a:endParaRPr lang="ar-SA" dirty="0"/>
                    </a:p>
                  </a:txBody>
                  <a:tcPr/>
                </a:tc>
              </a:tr>
              <a:tr h="370840">
                <a:tc>
                  <a:txBody>
                    <a:bodyPr/>
                    <a:lstStyle/>
                    <a:p>
                      <a:pPr rtl="1"/>
                      <a:r>
                        <a:rPr lang="ar-SA" dirty="0" smtClean="0"/>
                        <a:t>كم المسافة بين الرياض ومكة </a:t>
                      </a:r>
                      <a:endParaRPr lang="ar-SA" dirty="0"/>
                    </a:p>
                  </a:txBody>
                  <a:tcPr/>
                </a:tc>
                <a:tc>
                  <a:txBody>
                    <a:bodyPr/>
                    <a:lstStyle/>
                    <a:p>
                      <a:pPr rtl="1"/>
                      <a:r>
                        <a:rPr lang="ar-SA" dirty="0" smtClean="0"/>
                        <a:t>950 – 1000</a:t>
                      </a:r>
                      <a:r>
                        <a:rPr lang="ar-SA" baseline="0" dirty="0" smtClean="0"/>
                        <a:t> كيلو </a:t>
                      </a:r>
                      <a:endParaRPr lang="ar-SA" dirty="0"/>
                    </a:p>
                  </a:txBody>
                  <a:tcPr/>
                </a:tc>
              </a:tr>
              <a:tr h="370840">
                <a:tc>
                  <a:txBody>
                    <a:bodyPr/>
                    <a:lstStyle/>
                    <a:p>
                      <a:pPr rtl="1"/>
                      <a:r>
                        <a:rPr lang="ar-SA" dirty="0" smtClean="0"/>
                        <a:t>كم</a:t>
                      </a:r>
                      <a:r>
                        <a:rPr lang="ar-SA" baseline="0" dirty="0" smtClean="0"/>
                        <a:t> درجة حرارة جسم الانسان</a:t>
                      </a:r>
                      <a:endParaRPr lang="ar-SA" dirty="0"/>
                    </a:p>
                  </a:txBody>
                  <a:tcPr/>
                </a:tc>
                <a:tc>
                  <a:txBody>
                    <a:bodyPr/>
                    <a:lstStyle/>
                    <a:p>
                      <a:pPr rtl="1"/>
                      <a:r>
                        <a:rPr lang="ar-SA" dirty="0" smtClean="0"/>
                        <a:t>37 درجة مئوية</a:t>
                      </a:r>
                      <a:endParaRPr lang="ar-SA" dirty="0"/>
                    </a:p>
                  </a:txBody>
                  <a:tcPr/>
                </a:tc>
              </a:tr>
              <a:tr h="370840">
                <a:tc>
                  <a:txBody>
                    <a:bodyPr/>
                    <a:lstStyle/>
                    <a:p>
                      <a:pPr rtl="1"/>
                      <a:r>
                        <a:rPr lang="ar-SA" dirty="0" smtClean="0"/>
                        <a:t>السنة كم فيها</a:t>
                      </a:r>
                      <a:r>
                        <a:rPr lang="ar-SA" baseline="0" dirty="0" smtClean="0"/>
                        <a:t> من يوم </a:t>
                      </a:r>
                      <a:endParaRPr lang="ar-SA" dirty="0"/>
                    </a:p>
                  </a:txBody>
                  <a:tcPr/>
                </a:tc>
                <a:tc>
                  <a:txBody>
                    <a:bodyPr/>
                    <a:lstStyle/>
                    <a:p>
                      <a:pPr rtl="1"/>
                      <a:r>
                        <a:rPr lang="ar-SA" dirty="0" smtClean="0"/>
                        <a:t>365-366 يوم</a:t>
                      </a:r>
                      <a:endParaRPr lang="ar-SA" dirty="0"/>
                    </a:p>
                  </a:txBody>
                  <a:tcPr/>
                </a:tc>
              </a:tr>
              <a:tr h="370840">
                <a:tc>
                  <a:txBody>
                    <a:bodyPr/>
                    <a:lstStyle/>
                    <a:p>
                      <a:pPr rtl="1"/>
                      <a:r>
                        <a:rPr lang="ar-SA" dirty="0" smtClean="0"/>
                        <a:t>ما هي أعلى</a:t>
                      </a:r>
                      <a:r>
                        <a:rPr lang="ar-SA" baseline="0" dirty="0" smtClean="0"/>
                        <a:t> رتبة في الجيش</a:t>
                      </a:r>
                      <a:endParaRPr lang="ar-SA" dirty="0"/>
                    </a:p>
                  </a:txBody>
                  <a:tcPr/>
                </a:tc>
                <a:tc>
                  <a:txBody>
                    <a:bodyPr/>
                    <a:lstStyle/>
                    <a:p>
                      <a:pPr rtl="1"/>
                      <a:r>
                        <a:rPr lang="ar-SA" dirty="0" smtClean="0"/>
                        <a:t>فريق أول</a:t>
                      </a:r>
                      <a:endParaRPr lang="ar-SA" dirty="0"/>
                    </a:p>
                  </a:txBody>
                  <a:tcPr/>
                </a:tc>
              </a:tr>
              <a:tr h="370840">
                <a:tc>
                  <a:txBody>
                    <a:bodyPr/>
                    <a:lstStyle/>
                    <a:p>
                      <a:pPr rtl="1"/>
                      <a:r>
                        <a:rPr lang="ar-SA" dirty="0" smtClean="0"/>
                        <a:t>ما هي وظيفة</a:t>
                      </a:r>
                      <a:r>
                        <a:rPr lang="ar-SA" baseline="0" dirty="0" smtClean="0"/>
                        <a:t> مجلس الأمن</a:t>
                      </a:r>
                      <a:endParaRPr lang="ar-SA" dirty="0"/>
                    </a:p>
                  </a:txBody>
                  <a:tcPr/>
                </a:tc>
                <a:tc>
                  <a:txBody>
                    <a:bodyPr/>
                    <a:lstStyle/>
                    <a:p>
                      <a:pPr rtl="1"/>
                      <a:r>
                        <a:rPr lang="ar-SA" dirty="0" smtClean="0"/>
                        <a:t>العمل بمختلف الوسائل</a:t>
                      </a:r>
                      <a:r>
                        <a:rPr lang="ar-SA" baseline="0" dirty="0" smtClean="0"/>
                        <a:t> على إقرار السلام </a:t>
                      </a:r>
                      <a:endParaRPr lang="ar-SA" dirty="0"/>
                    </a:p>
                  </a:txBody>
                  <a:tcPr/>
                </a:tc>
              </a:tr>
            </a:tbl>
          </a:graphicData>
        </a:graphic>
      </p:graphicFrame>
    </p:spTree>
    <p:extLst>
      <p:ext uri="{BB962C8B-B14F-4D97-AF65-F5344CB8AC3E}">
        <p14:creationId xmlns:p14="http://schemas.microsoft.com/office/powerpoint/2010/main" val="1548750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123728" y="274320"/>
            <a:ext cx="6809960" cy="6323032"/>
          </a:xfrm>
        </p:spPr>
        <p:txBody>
          <a:bodyPr>
            <a:normAutofit fontScale="90000"/>
          </a:bodyPr>
          <a:lstStyle/>
          <a:p>
            <a:pPr algn="r"/>
            <a:r>
              <a:rPr lang="ar-SA" sz="2700" dirty="0" smtClean="0"/>
              <a:t/>
            </a:r>
            <a:br>
              <a:rPr lang="ar-SA" sz="2700" dirty="0" smtClean="0"/>
            </a:br>
            <a:r>
              <a:rPr lang="ar-SA" sz="2700" dirty="0"/>
              <a:t/>
            </a:r>
            <a:br>
              <a:rPr lang="ar-SA" sz="2700" dirty="0"/>
            </a:br>
            <a:r>
              <a:rPr lang="ar-SA" sz="3600" dirty="0" err="1" smtClean="0">
                <a:solidFill>
                  <a:srgbClr val="C00000"/>
                </a:solidFill>
              </a:rPr>
              <a:t>إختبار</a:t>
            </a:r>
            <a:r>
              <a:rPr lang="ar-SA" sz="3600" dirty="0" smtClean="0">
                <a:solidFill>
                  <a:srgbClr val="C00000"/>
                </a:solidFill>
              </a:rPr>
              <a:t> </a:t>
            </a:r>
            <a:r>
              <a:rPr lang="ar-SA" sz="3600" dirty="0">
                <a:solidFill>
                  <a:srgbClr val="C00000"/>
                </a:solidFill>
              </a:rPr>
              <a:t>الفهم </a:t>
            </a:r>
            <a:r>
              <a:rPr lang="ar-SA" sz="3600" dirty="0" smtClean="0">
                <a:solidFill>
                  <a:srgbClr val="C00000"/>
                </a:solidFill>
              </a:rPr>
              <a:t>( الاستيعاب) :</a:t>
            </a:r>
            <a:br>
              <a:rPr lang="ar-SA" sz="3600" dirty="0" smtClean="0">
                <a:solidFill>
                  <a:srgbClr val="C00000"/>
                </a:solidFill>
              </a:rPr>
            </a:br>
            <a:r>
              <a:rPr lang="ar-SA" sz="2700" dirty="0" smtClean="0">
                <a:solidFill>
                  <a:srgbClr val="C00000"/>
                </a:solidFill>
              </a:rPr>
              <a:t/>
            </a:r>
            <a:br>
              <a:rPr lang="ar-SA" sz="2700" dirty="0" smtClean="0">
                <a:solidFill>
                  <a:srgbClr val="C00000"/>
                </a:solidFill>
              </a:rPr>
            </a:br>
            <a:r>
              <a:rPr lang="ar-SA" sz="2400" b="1" dirty="0">
                <a:solidFill>
                  <a:schemeClr val="accent5">
                    <a:lumMod val="75000"/>
                  </a:schemeClr>
                </a:solidFill>
                <a:effectLst/>
              </a:rPr>
              <a:t>يتكون هذا الاختبار من</a:t>
            </a:r>
            <a:r>
              <a:rPr lang="en-US" sz="2400" b="1" dirty="0">
                <a:solidFill>
                  <a:schemeClr val="accent5">
                    <a:lumMod val="75000"/>
                  </a:schemeClr>
                </a:solidFill>
                <a:effectLst/>
              </a:rPr>
              <a:t> (17) </a:t>
            </a:r>
            <a:r>
              <a:rPr lang="ar-SA" sz="2400" b="1" dirty="0">
                <a:solidFill>
                  <a:schemeClr val="accent5">
                    <a:lumMod val="75000"/>
                  </a:schemeClr>
                </a:solidFill>
                <a:effectLst/>
              </a:rPr>
              <a:t>فقرة مرتبة تصاعدياً تقيس القدرة على فهم المواقف السلوكية، ومعظمها تمثل مواقف اجتماعية</a:t>
            </a:r>
            <a:r>
              <a:rPr lang="en-US" sz="2400" b="1" dirty="0" smtClean="0">
                <a:effectLst/>
              </a:rPr>
              <a:t>.</a:t>
            </a:r>
            <a:r>
              <a:rPr lang="ar-SA" sz="2700" dirty="0">
                <a:solidFill>
                  <a:srgbClr val="FF0000"/>
                </a:solidFill>
              </a:rPr>
              <a:t/>
            </a:r>
            <a:br>
              <a:rPr lang="ar-SA" sz="2700" dirty="0">
                <a:solidFill>
                  <a:srgbClr val="FF0000"/>
                </a:solidFill>
              </a:rPr>
            </a:br>
            <a:r>
              <a:rPr lang="ar-SA" sz="2700" dirty="0"/>
              <a:t>- النهاية العظمى للدرجات الصحيحة : ( 28 ) ثمانية وعشرون درجة .</a:t>
            </a:r>
            <a:br>
              <a:rPr lang="ar-SA" sz="2700" dirty="0"/>
            </a:br>
            <a:r>
              <a:rPr lang="ar-SA" sz="2700" dirty="0"/>
              <a:t>- الأسئلة : صفحة ( </a:t>
            </a:r>
            <a:r>
              <a:rPr lang="ar-SA" sz="2700" dirty="0" smtClean="0"/>
              <a:t>15 </a:t>
            </a:r>
            <a:r>
              <a:rPr lang="ar-SA" sz="2700" dirty="0"/>
              <a:t>) خمسة عشر ، والأجوبة : صفحة </a:t>
            </a:r>
            <a:r>
              <a:rPr lang="ar-SA" sz="2700" dirty="0" smtClean="0"/>
              <a:t>(52- 55)</a:t>
            </a:r>
            <a:r>
              <a:rPr lang="ar-SA" sz="2700" dirty="0"/>
              <a:t/>
            </a:r>
            <a:br>
              <a:rPr lang="ar-SA" sz="2700" dirty="0"/>
            </a:br>
            <a:r>
              <a:rPr lang="ar-SA" sz="2700" dirty="0"/>
              <a:t>- تقد الإجابة الصحيحة : بـ ( 2 ) درجتين وبـ ( 1 ) درجة واحدة ، وإذا فشل : بـ ( 0 ) صفر .</a:t>
            </a:r>
            <a:br>
              <a:rPr lang="ar-SA" sz="2700" dirty="0"/>
            </a:br>
            <a:r>
              <a:rPr lang="ar-SA" sz="2700" dirty="0"/>
              <a:t>تقييم الإجابة : حسب إجابة المفحوص مثال : إذا دخلت الغرفة وهي ظلماء ماذا تعمل ؟</a:t>
            </a:r>
            <a:br>
              <a:rPr lang="ar-SA" sz="2700" dirty="0"/>
            </a:br>
            <a:r>
              <a:rPr lang="ar-SA" sz="2700" dirty="0"/>
              <a:t>فإذا قال : أقوم بفتح اللمبة ( نقيمه بـ ( 2 ) درجتين )</a:t>
            </a:r>
            <a:br>
              <a:rPr lang="ar-SA" sz="2700" dirty="0"/>
            </a:br>
            <a:r>
              <a:rPr lang="ar-SA" sz="2700" dirty="0"/>
              <a:t>وإذا قال : أذهب وآتي بكبريت ( </a:t>
            </a:r>
            <a:r>
              <a:rPr lang="ar-SA" sz="2700" dirty="0" err="1"/>
              <a:t>نقبمه</a:t>
            </a:r>
            <a:r>
              <a:rPr lang="ar-SA" sz="2700" dirty="0"/>
              <a:t> بـ ( 1 ) درجة واحدة ) </a:t>
            </a:r>
            <a:br>
              <a:rPr lang="ar-SA" sz="2700" dirty="0"/>
            </a:br>
            <a:r>
              <a:rPr lang="ar-SA" sz="2700" dirty="0"/>
              <a:t>وإذا قال : أقوم بإغلاق الباب ( نقيمه بـ ( 0 ) صفر . </a:t>
            </a:r>
            <a:br>
              <a:rPr lang="ar-SA" sz="2700" dirty="0"/>
            </a:br>
            <a:r>
              <a:rPr lang="ar-SA" sz="2700" dirty="0"/>
              <a:t>- يتوقف </a:t>
            </a:r>
            <a:r>
              <a:rPr lang="ar-SA" sz="2700" dirty="0" err="1"/>
              <a:t>الإختبار</a:t>
            </a:r>
            <a:r>
              <a:rPr lang="ar-SA" sz="2700" dirty="0"/>
              <a:t> : إذا فشل المفحوص في الإجابة عن ( 3 ) ثلاثة أسئلة متتالية .</a:t>
            </a:r>
            <a:r>
              <a:rPr lang="ar-SA" dirty="0"/>
              <a:t/>
            </a:r>
            <a:br>
              <a:rPr lang="ar-SA" dirty="0"/>
            </a:br>
            <a:r>
              <a:rPr lang="ar-SA" dirty="0"/>
              <a:t/>
            </a:r>
            <a:br>
              <a:rPr lang="ar-SA" dirty="0"/>
            </a:br>
            <a:endParaRPr lang="ar-SA"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007" y="2060848"/>
            <a:ext cx="2000250" cy="228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601508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043608" y="0"/>
            <a:ext cx="5967631" cy="6858000"/>
          </a:xfrm>
        </p:spPr>
        <p:txBody>
          <a:bodyPr>
            <a:normAutofit/>
          </a:bodyPr>
          <a:lstStyle/>
          <a:p>
            <a:pPr algn="r"/>
            <a:r>
              <a:rPr lang="ar-SA" sz="2800" dirty="0" err="1">
                <a:solidFill>
                  <a:srgbClr val="C00000"/>
                </a:solidFill>
              </a:rPr>
              <a:t>إختبار</a:t>
            </a:r>
            <a:r>
              <a:rPr lang="ar-SA" sz="2800" dirty="0">
                <a:solidFill>
                  <a:srgbClr val="C00000"/>
                </a:solidFill>
              </a:rPr>
              <a:t> الحساب </a:t>
            </a:r>
            <a:r>
              <a:rPr lang="ar-SA" sz="2800" dirty="0" smtClean="0">
                <a:solidFill>
                  <a:srgbClr val="C00000"/>
                </a:solidFill>
              </a:rPr>
              <a:t>:</a:t>
            </a:r>
            <a:r>
              <a:rPr lang="ar-SA" sz="2400" dirty="0" smtClean="0"/>
              <a:t/>
            </a:r>
            <a:br>
              <a:rPr lang="ar-SA" sz="2400" dirty="0" smtClean="0"/>
            </a:br>
            <a:r>
              <a:rPr lang="ar-SA" sz="2400" b="1" dirty="0">
                <a:solidFill>
                  <a:schemeClr val="accent5">
                    <a:lumMod val="75000"/>
                  </a:schemeClr>
                </a:solidFill>
                <a:effectLst/>
              </a:rPr>
              <a:t>يتكون الاختبار من 18 مسألة حسابية تقدم شفهياً للمفحوص ويطلب منه تقديم الإجابة دون استخدام القلم والورقة، ويكون الحل ضمن زمن محدد ويقيس هذا الاختبار قدرة المفحوص على التطور المعرفي من خلال التعرف على مدى قدرته على التعامل مع المفاهيم، والعمليات الحسابية المختلفة من خلال التركيز </a:t>
            </a:r>
            <a:r>
              <a:rPr lang="ar-SA" sz="2400" b="1" dirty="0" err="1" smtClean="0">
                <a:solidFill>
                  <a:schemeClr val="accent5">
                    <a:lumMod val="75000"/>
                  </a:schemeClr>
                </a:solidFill>
                <a:effectLst/>
              </a:rPr>
              <a:t>والإنتباه</a:t>
            </a:r>
            <a:r>
              <a:rPr lang="ar-SA" sz="2400" b="1" dirty="0" smtClean="0">
                <a:solidFill>
                  <a:schemeClr val="accent5">
                    <a:lumMod val="75000"/>
                  </a:schemeClr>
                </a:solidFill>
                <a:effectLst/>
              </a:rPr>
              <a:t>.</a:t>
            </a:r>
            <a:r>
              <a:rPr lang="ar-SA" sz="2400" dirty="0"/>
              <a:t/>
            </a:r>
            <a:br>
              <a:rPr lang="ar-SA" sz="2400" dirty="0"/>
            </a:br>
            <a:r>
              <a:rPr lang="ar-SA" sz="2400" dirty="0"/>
              <a:t>- النهاية العظمى للدرجات الصحيحة : ( 16 ) ستة عشر درجة ، وتجبر الأنصاف بالرفع إلى الرقم الصحيح .</a:t>
            </a:r>
            <a:br>
              <a:rPr lang="ar-SA" sz="2400" dirty="0"/>
            </a:br>
            <a:r>
              <a:rPr lang="ar-SA" sz="2400" dirty="0"/>
              <a:t>- الأسئلة والأجوبة : صفحة ( 16 </a:t>
            </a:r>
            <a:r>
              <a:rPr lang="ar-SA" sz="2400" dirty="0" smtClean="0"/>
              <a:t>-18 ) </a:t>
            </a:r>
            <a:r>
              <a:rPr lang="ar-SA" sz="2400" dirty="0"/>
              <a:t>ستة عشر .</a:t>
            </a:r>
            <a:br>
              <a:rPr lang="ar-SA" sz="2400" dirty="0"/>
            </a:br>
            <a:r>
              <a:rPr lang="ar-SA" sz="2400" dirty="0"/>
              <a:t>- تقدر الإجابة الصحيحة : بـ ( 1 ) درجة واحدة ، وإذا فشل : بـ ( 0 ) صفر وبزمن محدد .</a:t>
            </a:r>
            <a:br>
              <a:rPr lang="ar-SA" sz="2400" dirty="0"/>
            </a:br>
            <a:r>
              <a:rPr lang="ar-SA" sz="2400" dirty="0"/>
              <a:t>أما المسألة الثانية والثالثة : فنفس التقدير وتعطيه فرصة لتصحيح خطأه ، وتعطيه نصف درجة إذا أخطأ عن كل من المسألتين ولكن صحح خطأه في حدود الزمن المقرر.</a:t>
            </a:r>
            <a:br>
              <a:rPr lang="ar-SA" sz="2400" dirty="0"/>
            </a:br>
            <a:r>
              <a:rPr lang="ar-SA" sz="2400" dirty="0"/>
              <a:t>- يتوقف </a:t>
            </a:r>
            <a:r>
              <a:rPr lang="ar-SA" sz="2400" dirty="0" smtClean="0"/>
              <a:t>الاختبار </a:t>
            </a:r>
            <a:r>
              <a:rPr lang="ar-SA" sz="2400" dirty="0"/>
              <a:t>: إذا فشل المفحوص في الإجابة عن ( 3 ) ثلاثة أسئلة متتالية .</a:t>
            </a: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1239" y="1628800"/>
            <a:ext cx="2133600" cy="36724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260934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051720" y="476672"/>
            <a:ext cx="6881968" cy="6120680"/>
          </a:xfrm>
        </p:spPr>
        <p:txBody>
          <a:bodyPr>
            <a:noAutofit/>
          </a:bodyPr>
          <a:lstStyle/>
          <a:p>
            <a:pPr algn="r"/>
            <a:r>
              <a:rPr lang="ar-SA" sz="2400" dirty="0" err="1">
                <a:solidFill>
                  <a:srgbClr val="C00000"/>
                </a:solidFill>
              </a:rPr>
              <a:t>إختبار</a:t>
            </a:r>
            <a:r>
              <a:rPr lang="ar-SA" sz="2400" dirty="0">
                <a:solidFill>
                  <a:srgbClr val="C00000"/>
                </a:solidFill>
              </a:rPr>
              <a:t> المتشابهات </a:t>
            </a:r>
            <a:r>
              <a:rPr lang="ar-SA" sz="2400" dirty="0" smtClean="0">
                <a:solidFill>
                  <a:srgbClr val="C00000"/>
                </a:solidFill>
              </a:rPr>
              <a:t>:</a:t>
            </a:r>
            <a:br>
              <a:rPr lang="ar-SA" sz="2400" dirty="0" smtClean="0">
                <a:solidFill>
                  <a:srgbClr val="C00000"/>
                </a:solidFill>
              </a:rPr>
            </a:br>
            <a:r>
              <a:rPr lang="ar-SA" sz="2400" b="1" dirty="0">
                <a:solidFill>
                  <a:schemeClr val="accent5">
                    <a:lumMod val="75000"/>
                  </a:schemeClr>
                </a:solidFill>
                <a:effectLst/>
              </a:rPr>
              <a:t>أ‌. المتناظرة: هي أربع فقرات كل فقرة تحتوي على جملتين حبريتين بحيث تكون الجملة الثانية مكتملة، ويطلب من المفحوص إكمالها بالكلمة المناسبة؛ لقياس العلاقة المتضمنة في الجملة الأخرى</a:t>
            </a:r>
            <a:r>
              <a:rPr lang="en-US" sz="2400" b="1" dirty="0">
                <a:solidFill>
                  <a:schemeClr val="accent5">
                    <a:lumMod val="75000"/>
                  </a:schemeClr>
                </a:solidFill>
                <a:effectLst/>
              </a:rPr>
              <a:t>.</a:t>
            </a:r>
            <a:br>
              <a:rPr lang="en-US" sz="2400" b="1" dirty="0">
                <a:solidFill>
                  <a:schemeClr val="accent5">
                    <a:lumMod val="75000"/>
                  </a:schemeClr>
                </a:solidFill>
                <a:effectLst/>
              </a:rPr>
            </a:br>
            <a:r>
              <a:rPr lang="ar-SA" sz="2400" b="1" dirty="0">
                <a:solidFill>
                  <a:schemeClr val="accent5">
                    <a:lumMod val="75000"/>
                  </a:schemeClr>
                </a:solidFill>
                <a:effectLst/>
              </a:rPr>
              <a:t>ب‌. المتشابهات: أثنى عشر فقرة تتضمن شيئين أو فكرتين بحيث يطلب من المفحوص معرفة الشبه </a:t>
            </a:r>
            <a:r>
              <a:rPr lang="ar-SA" sz="2400" b="1" dirty="0" smtClean="0">
                <a:solidFill>
                  <a:schemeClr val="accent5">
                    <a:lumMod val="75000"/>
                  </a:schemeClr>
                </a:solidFill>
                <a:effectLst/>
              </a:rPr>
              <a:t>بينهما</a:t>
            </a:r>
            <a:br>
              <a:rPr lang="ar-SA" sz="2400" b="1" dirty="0" smtClean="0">
                <a:solidFill>
                  <a:schemeClr val="accent5">
                    <a:lumMod val="75000"/>
                  </a:schemeClr>
                </a:solidFill>
                <a:effectLst/>
              </a:rPr>
            </a:br>
            <a:r>
              <a:rPr lang="ar-SA" sz="2400" dirty="0"/>
              <a:t/>
            </a:r>
            <a:br>
              <a:rPr lang="ar-SA" sz="2400" dirty="0"/>
            </a:br>
            <a:r>
              <a:rPr lang="ar-SA" sz="2400" dirty="0"/>
              <a:t>- النهاية العظمى للدرجات الصحيحة : ( 28 ) </a:t>
            </a:r>
            <a:r>
              <a:rPr lang="ar-SA" sz="2400" dirty="0" err="1"/>
              <a:t>ثمانيه</a:t>
            </a:r>
            <a:r>
              <a:rPr lang="ar-SA" sz="2400" dirty="0"/>
              <a:t> وعشرون درجة .</a:t>
            </a:r>
            <a:br>
              <a:rPr lang="ar-SA" sz="2400" dirty="0"/>
            </a:br>
            <a:r>
              <a:rPr lang="ar-SA" sz="2400" dirty="0"/>
              <a:t>- الأجوبة : صفحة ( </a:t>
            </a:r>
            <a:r>
              <a:rPr lang="ar-SA" sz="2400" dirty="0" smtClean="0"/>
              <a:t>55- 57 )</a:t>
            </a:r>
            <a:r>
              <a:rPr lang="ar-SA" sz="2400" dirty="0"/>
              <a:t/>
            </a:r>
            <a:br>
              <a:rPr lang="ar-SA" sz="2400" dirty="0"/>
            </a:br>
            <a:r>
              <a:rPr lang="ar-SA" sz="2400" dirty="0"/>
              <a:t>- </a:t>
            </a:r>
            <a:r>
              <a:rPr lang="ar-SA" sz="2400" dirty="0" err="1"/>
              <a:t>تقدرالإجابة</a:t>
            </a:r>
            <a:r>
              <a:rPr lang="ar-SA" sz="2400" dirty="0"/>
              <a:t> الصحيحة : بـ ( 2 ) درجتين و( 1 ) درجة واحدة ، وإذا فشل : بـ ( 0 ) صفر</a:t>
            </a:r>
            <a:br>
              <a:rPr lang="ar-SA" sz="2400" dirty="0"/>
            </a:br>
            <a:r>
              <a:rPr lang="ar-SA" sz="2400" dirty="0"/>
              <a:t>( من المسألة الخامسة إلى السادسة عشرة، وهذه المتشابهات وهي من سن ( 8 ) ثمانية فما فوق من غير ضعاف العقول ).</a:t>
            </a:r>
            <a:br>
              <a:rPr lang="ar-SA" sz="2400" dirty="0"/>
            </a:br>
            <a:r>
              <a:rPr lang="ar-SA" sz="2400" dirty="0"/>
              <a:t>أما الأشخاص الذين لم يعطوا </a:t>
            </a:r>
            <a:r>
              <a:rPr lang="ar-SA" sz="2400" dirty="0" err="1"/>
              <a:t>إختبار</a:t>
            </a:r>
            <a:r>
              <a:rPr lang="ar-SA" sz="2400" dirty="0"/>
              <a:t> التناسب وحصلوا على أقل من ( 3 ) ثلاث درجات في </a:t>
            </a:r>
            <a:r>
              <a:rPr lang="ar-SA" sz="2400" dirty="0" err="1"/>
              <a:t>إختبار</a:t>
            </a:r>
            <a:r>
              <a:rPr lang="ar-SA" sz="2400" dirty="0"/>
              <a:t> المتشابهات يجب إعطاؤهم </a:t>
            </a:r>
            <a:r>
              <a:rPr lang="ar-SA" sz="2400" dirty="0" err="1"/>
              <a:t>إختبار</a:t>
            </a:r>
            <a:r>
              <a:rPr lang="ar-SA" sz="2400" dirty="0"/>
              <a:t> التناسب ، ويقدر المجموع الكلي الذي يحصلون عليه في </a:t>
            </a:r>
            <a:r>
              <a:rPr lang="ar-SA" sz="2400" dirty="0" err="1"/>
              <a:t>الجزئين</a:t>
            </a:r>
            <a:r>
              <a:rPr lang="ar-SA" sz="2400" dirty="0"/>
              <a:t> أ ، ب .</a:t>
            </a:r>
            <a:br>
              <a:rPr lang="ar-SA" sz="2400" dirty="0"/>
            </a:br>
            <a:r>
              <a:rPr lang="ar-SA" sz="2400" dirty="0" smtClean="0"/>
              <a:t>.</a:t>
            </a:r>
            <a:endParaRPr lang="ar-SA" sz="2400"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08720"/>
            <a:ext cx="2143125" cy="54726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97402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لنص 3"/>
          <p:cNvSpPr>
            <a:spLocks noGrp="1"/>
          </p:cNvSpPr>
          <p:nvPr>
            <p:ph type="body" idx="1"/>
          </p:nvPr>
        </p:nvSpPr>
        <p:spPr>
          <a:xfrm>
            <a:off x="2483768" y="116632"/>
            <a:ext cx="6400800" cy="6696744"/>
          </a:xfrm>
        </p:spPr>
        <p:txBody>
          <a:bodyPr>
            <a:noAutofit/>
          </a:bodyPr>
          <a:lstStyle/>
          <a:p>
            <a:pPr>
              <a:lnSpc>
                <a:spcPct val="100000"/>
              </a:lnSpc>
            </a:pPr>
            <a:r>
              <a:rPr lang="ar-SA" sz="3200" dirty="0"/>
              <a:t>أما الأشخاص الذين </a:t>
            </a:r>
            <a:r>
              <a:rPr lang="ar-SA" sz="3200" dirty="0" smtClean="0"/>
              <a:t>يبدؤون باختبار </a:t>
            </a:r>
            <a:r>
              <a:rPr lang="ar-SA" sz="3200" dirty="0"/>
              <a:t>المتشابهات ويحصلون على ( 3 ) ثلاث درجات على الأقل فيعطون التقدير الكامل ( 4 ) أربع درجات </a:t>
            </a:r>
            <a:r>
              <a:rPr lang="ar-SA" sz="3200" dirty="0" smtClean="0"/>
              <a:t>لاختبار </a:t>
            </a:r>
            <a:r>
              <a:rPr lang="ar-SA" sz="3200" dirty="0"/>
              <a:t>التناسب .</a:t>
            </a:r>
            <a:br>
              <a:rPr lang="ar-SA" sz="3200" dirty="0"/>
            </a:br>
            <a:r>
              <a:rPr lang="ar-SA" sz="3200" dirty="0"/>
              <a:t>أما بالنسبة للمتناسبات من المسألة الأولى إلى الرابعة تقدر الإجابة الصحيحة بـ ( 1 ) درجة واحدة ، وإذا فشل </a:t>
            </a:r>
            <a:br>
              <a:rPr lang="ar-SA" sz="3200" dirty="0"/>
            </a:br>
            <a:r>
              <a:rPr lang="ar-SA" sz="3200" dirty="0"/>
              <a:t>بـ ( 0 ) صفر (وهي للأشخاص الأقل من ( 8 ) ثمانية سنوات والأشخاص فوق سن ( 8 ) </a:t>
            </a:r>
            <a:r>
              <a:rPr lang="ar-SA" sz="3200" dirty="0" smtClean="0"/>
              <a:t>ثمانية </a:t>
            </a:r>
            <a:r>
              <a:rPr lang="ar-SA" sz="3200" dirty="0"/>
              <a:t>سنوات ممن يحتمل أن يكونوا من ضعاف العقول </a:t>
            </a:r>
            <a:br>
              <a:rPr lang="ar-SA" sz="3200" dirty="0"/>
            </a:br>
            <a:r>
              <a:rPr lang="ar-SA" sz="3200" dirty="0"/>
              <a:t>- يتوقف </a:t>
            </a:r>
            <a:r>
              <a:rPr lang="ar-SA" sz="3200" dirty="0" smtClean="0"/>
              <a:t>الاختبار </a:t>
            </a:r>
            <a:r>
              <a:rPr lang="ar-SA" sz="3200" dirty="0"/>
              <a:t>: إذا فشل المفحوص في الإجابة عن ( 3 ) ثلاثة أسئلة </a:t>
            </a:r>
            <a:r>
              <a:rPr lang="ar-SA" sz="3200" dirty="0" smtClean="0"/>
              <a:t>متتالية...</a:t>
            </a:r>
          </a:p>
          <a:p>
            <a:pPr>
              <a:lnSpc>
                <a:spcPct val="100000"/>
              </a:lnSpc>
            </a:pPr>
            <a:endParaRPr lang="ar-SA" sz="3200"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64704"/>
            <a:ext cx="2146300" cy="5475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586737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627784" y="188640"/>
            <a:ext cx="6305904" cy="6408712"/>
          </a:xfrm>
        </p:spPr>
        <p:txBody>
          <a:bodyPr>
            <a:normAutofit fontScale="90000"/>
          </a:bodyPr>
          <a:lstStyle/>
          <a:p>
            <a:pPr algn="r"/>
            <a:r>
              <a:rPr lang="ar-SA" sz="2400" dirty="0" err="1">
                <a:solidFill>
                  <a:srgbClr val="C00000"/>
                </a:solidFill>
              </a:rPr>
              <a:t>إختبار</a:t>
            </a:r>
            <a:r>
              <a:rPr lang="ar-SA" sz="2400" dirty="0">
                <a:solidFill>
                  <a:srgbClr val="C00000"/>
                </a:solidFill>
              </a:rPr>
              <a:t> المفردات </a:t>
            </a:r>
            <a:r>
              <a:rPr lang="ar-SA" sz="2400" dirty="0" smtClean="0">
                <a:solidFill>
                  <a:srgbClr val="C00000"/>
                </a:solidFill>
              </a:rPr>
              <a:t>:</a:t>
            </a:r>
            <a:br>
              <a:rPr lang="ar-SA" sz="2400" dirty="0" smtClean="0">
                <a:solidFill>
                  <a:srgbClr val="C00000"/>
                </a:solidFill>
              </a:rPr>
            </a:br>
            <a:r>
              <a:rPr lang="ar-SA" sz="2000" b="1" dirty="0">
                <a:effectLst/>
              </a:rPr>
              <a:t>يتكون هذا الاختبار من 32 مفردة مرتبة تصاعدياً حسب مستوى التجريد الذي تتضمنه، ويعكس هذا المقياس القدرة على التعلم، ورصيد المفحوص من المعلومات والذاكرة وتطور اللغة عند المفحوص، ويطلب من المفحوص أن يعبر شفهياً عن معنى المفردة.</a:t>
            </a:r>
            <a:r>
              <a:rPr lang="ar-SA" sz="2400" dirty="0"/>
              <a:t/>
            </a:r>
            <a:br>
              <a:rPr lang="ar-SA" sz="2400" dirty="0"/>
            </a:br>
            <a:r>
              <a:rPr lang="ar-SA" sz="2400" dirty="0"/>
              <a:t>- المفردات موجودة بالكرت الأحمر .</a:t>
            </a:r>
            <a:br>
              <a:rPr lang="ar-SA" sz="2400" dirty="0"/>
            </a:br>
            <a:r>
              <a:rPr lang="ar-SA" sz="2400" dirty="0"/>
              <a:t>- نماذج التصحيح : صفحة ( </a:t>
            </a:r>
            <a:r>
              <a:rPr lang="ar-SA" sz="2400" dirty="0" smtClean="0"/>
              <a:t>58-65 )</a:t>
            </a:r>
            <a:r>
              <a:rPr lang="ar-SA" sz="2400" dirty="0"/>
              <a:t/>
            </a:r>
            <a:br>
              <a:rPr lang="ar-SA" sz="2400" dirty="0"/>
            </a:br>
            <a:r>
              <a:rPr lang="ar-SA" sz="2400" dirty="0"/>
              <a:t>- تقدر الإجابة الصحيحة من المفردة ( 6 ) السادسة إلى المفردة ( 40 ) الأربعين : بـ ( 2 ) درجتين و ( 1 ) درجة واحدة ، وإذا فشل بــ ( 0 ) صفر </a:t>
            </a:r>
            <a:br>
              <a:rPr lang="ar-SA" sz="2400" dirty="0"/>
            </a:br>
            <a:r>
              <a:rPr lang="ar-SA" sz="2400" dirty="0"/>
              <a:t>أما تقدير الإجابة الصحيحة من المفردة ( 1 ) الأولى إلى المفردة ( 5 ) الخامسة : بــ ( 2 ) درجتين ، وإذا فشل </a:t>
            </a:r>
            <a:r>
              <a:rPr lang="ar-SA" sz="2400" dirty="0" smtClean="0"/>
              <a:t>بـ </a:t>
            </a:r>
            <a:r>
              <a:rPr lang="ar-SA" sz="2400" dirty="0"/>
              <a:t>( 0 ) صفر . </a:t>
            </a:r>
            <a:br>
              <a:rPr lang="ar-SA" sz="2400" dirty="0"/>
            </a:br>
            <a:r>
              <a:rPr lang="ar-SA" sz="2400" dirty="0"/>
              <a:t>- بالنسبة للأطفال من سن ( 8 ) ثمانية فما فوق من غير ضعاف العقول يمكن </a:t>
            </a:r>
            <a:r>
              <a:rPr lang="ar-SA" sz="2400" dirty="0" err="1"/>
              <a:t>الإختصار</a:t>
            </a:r>
            <a:r>
              <a:rPr lang="ar-SA" sz="2400" dirty="0"/>
              <a:t> بحيث نبدأ من الكلمة العاشرة ( صحيفة ) ، فإذا أخطى في أي كلمة من ( 10 ) العاشرة إلى ( 14 ) الرابعة عشر يتعين الرجوع إلى الكلمة ( 9 ) </a:t>
            </a:r>
            <a:r>
              <a:rPr lang="ar-SA" sz="2400" dirty="0" smtClean="0"/>
              <a:t>التاسعة وما قبلها حتى يجيب عن خمس متتالية وتقديرها جميعا 2 ثم يرجع إلى الكلمة التي تلي التي توقف عنها .. ثم يتابع إلى أن يفشل في 5 متتالية تقديرها صفر</a:t>
            </a:r>
            <a:r>
              <a:rPr lang="ar-SA" sz="2400" dirty="0"/>
              <a:t/>
            </a:r>
            <a:br>
              <a:rPr lang="ar-SA" sz="2400" dirty="0"/>
            </a:br>
            <a:endParaRPr lang="ar-SA" sz="2400" dirty="0"/>
          </a:p>
        </p:txBody>
      </p:sp>
      <p:pic>
        <p:nvPicPr>
          <p:cNvPr id="1331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13692"/>
          <a:stretch/>
        </p:blipFill>
        <p:spPr bwMode="auto">
          <a:xfrm>
            <a:off x="251520" y="620688"/>
            <a:ext cx="2095500" cy="48476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552252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339752" y="1196752"/>
            <a:ext cx="6593936" cy="5400600"/>
          </a:xfrm>
        </p:spPr>
        <p:txBody>
          <a:bodyPr>
            <a:normAutofit fontScale="90000"/>
          </a:bodyPr>
          <a:lstStyle/>
          <a:p>
            <a:pPr algn="r"/>
            <a:r>
              <a:rPr lang="ar-SA" sz="2700" dirty="0"/>
              <a:t>- يتوقف </a:t>
            </a:r>
            <a:r>
              <a:rPr lang="ar-SA" sz="2700" dirty="0" err="1"/>
              <a:t>الإختبار</a:t>
            </a:r>
            <a:r>
              <a:rPr lang="ar-SA" sz="2700" dirty="0"/>
              <a:t> إذا فشل المفحوص في الإجابة عن ( 5 ) خمس كلمات متتالية .</a:t>
            </a:r>
            <a:br>
              <a:rPr lang="ar-SA" sz="2700" dirty="0"/>
            </a:br>
            <a:r>
              <a:rPr lang="ar-SA" sz="2700" dirty="0"/>
              <a:t>- يحصل المفحوص على درجتين عن كل كلمة من 1-9 اذا لم يكن هناك ما يدعوا لاختباره. </a:t>
            </a:r>
            <a:br>
              <a:rPr lang="ar-SA" sz="2700" dirty="0"/>
            </a:br>
            <a:r>
              <a:rPr lang="ar-SA" sz="2700" dirty="0"/>
              <a:t>النهاية العظمى= 80 </a:t>
            </a:r>
            <a:r>
              <a:rPr lang="ar-SA" dirty="0">
                <a:solidFill>
                  <a:srgbClr val="C00000"/>
                </a:solidFill>
              </a:rPr>
              <a:t/>
            </a:r>
            <a:br>
              <a:rPr lang="ar-SA" dirty="0">
                <a:solidFill>
                  <a:srgbClr val="C00000"/>
                </a:solidFill>
              </a:rPr>
            </a:br>
            <a:r>
              <a:rPr lang="ar-SA" dirty="0" smtClean="0">
                <a:solidFill>
                  <a:srgbClr val="C00000"/>
                </a:solidFill>
              </a:rPr>
              <a:t>تعليمات لاختبار المفردات:</a:t>
            </a:r>
            <a:r>
              <a:rPr lang="ar-SA" dirty="0" smtClean="0"/>
              <a:t/>
            </a:r>
            <a:br>
              <a:rPr lang="ar-SA" dirty="0" smtClean="0"/>
            </a:br>
            <a:r>
              <a:rPr lang="ar-SA" sz="4900" dirty="0" smtClean="0"/>
              <a:t>- </a:t>
            </a:r>
            <a:r>
              <a:rPr lang="ar-SA" sz="2700" dirty="0" smtClean="0"/>
              <a:t>إذا شعر الفاحص ان الإجابة غامضة أي يصعب تصحيحها امكنة توجيه أسئلة مثل .. اشرح لي معنى الكلمة هذي.. وضحها شوي.. قصدك </a:t>
            </a:r>
            <a:r>
              <a:rPr lang="ar-SA" sz="2700" dirty="0" err="1" smtClean="0"/>
              <a:t>ايش</a:t>
            </a:r>
            <a:r>
              <a:rPr lang="ar-SA" sz="2700" dirty="0" smtClean="0"/>
              <a:t> . فقط من هذه الأسئلة </a:t>
            </a:r>
            <a:r>
              <a:rPr lang="ar-SA" sz="2700" dirty="0" err="1" smtClean="0"/>
              <a:t>الاستيضاحية</a:t>
            </a:r>
            <a:r>
              <a:rPr lang="ar-SA" sz="2700" dirty="0" smtClean="0"/>
              <a:t> </a:t>
            </a:r>
            <a:br>
              <a:rPr lang="ar-SA" sz="2700" dirty="0" smtClean="0"/>
            </a:br>
            <a:r>
              <a:rPr lang="ar-SA" sz="2700" dirty="0" smtClean="0"/>
              <a:t>- اذا اعطى المفحوص إجابة تقدر بصفر، ولكن شعر الفاحص ان من المحتمل ان يحصل على إجابة احسن, أمكن طلب الايضاح من المفحوص وبدون ايحاء .. لكن ان كانت تستحق صفر فلا يصح أن يطلب منه الايضاح </a:t>
            </a:r>
            <a:br>
              <a:rPr lang="ar-SA" sz="2700" dirty="0" smtClean="0"/>
            </a:br>
            <a:r>
              <a:rPr lang="ar-SA" sz="2700" dirty="0" smtClean="0"/>
              <a:t>- قد يكشف التساؤل عن سوء فهم من جانب الفاحص او عن إجابة لم تكن الا مجرد ترديد الفاظ في مثل هذه الحالة ينخفض التقدير بحسب نوع الإجابة </a:t>
            </a:r>
            <a:r>
              <a:rPr lang="ar-SA" sz="2000" dirty="0" smtClean="0"/>
              <a:t/>
            </a:r>
            <a:br>
              <a:rPr lang="ar-SA" sz="2000" dirty="0" smtClean="0"/>
            </a:br>
            <a:r>
              <a:rPr lang="ar-SA" sz="2000" dirty="0" smtClean="0"/>
              <a:t/>
            </a:r>
            <a:br>
              <a:rPr lang="ar-SA" sz="2000" dirty="0" smtClean="0"/>
            </a:br>
            <a:endParaRPr lang="ar-SA" dirty="0"/>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08063"/>
            <a:ext cx="2097087" cy="4846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664319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115616" y="274320"/>
            <a:ext cx="7818072" cy="6467048"/>
          </a:xfrm>
        </p:spPr>
        <p:txBody>
          <a:bodyPr>
            <a:noAutofit/>
          </a:bodyPr>
          <a:lstStyle/>
          <a:p>
            <a:pPr algn="r"/>
            <a:r>
              <a:rPr lang="ar-SA" sz="2400" dirty="0" smtClean="0">
                <a:solidFill>
                  <a:srgbClr val="C00000"/>
                </a:solidFill>
              </a:rPr>
              <a:t/>
            </a:r>
            <a:br>
              <a:rPr lang="ar-SA" sz="2400" dirty="0" smtClean="0">
                <a:solidFill>
                  <a:srgbClr val="C00000"/>
                </a:solidFill>
              </a:rPr>
            </a:br>
            <a:r>
              <a:rPr lang="ar-SA" sz="2400" dirty="0">
                <a:solidFill>
                  <a:srgbClr val="C00000"/>
                </a:solidFill>
              </a:rPr>
              <a:t/>
            </a:r>
            <a:br>
              <a:rPr lang="ar-SA" sz="2400" dirty="0">
                <a:solidFill>
                  <a:srgbClr val="C00000"/>
                </a:solidFill>
              </a:rPr>
            </a:br>
            <a:r>
              <a:rPr lang="ar-SA" sz="2400" dirty="0" smtClean="0">
                <a:solidFill>
                  <a:srgbClr val="C00000"/>
                </a:solidFill>
              </a:rPr>
              <a:t/>
            </a:r>
            <a:br>
              <a:rPr lang="ar-SA" sz="2400" dirty="0" smtClean="0">
                <a:solidFill>
                  <a:srgbClr val="C00000"/>
                </a:solidFill>
              </a:rPr>
            </a:br>
            <a:r>
              <a:rPr lang="ar-SA" sz="2400" dirty="0">
                <a:solidFill>
                  <a:srgbClr val="C00000"/>
                </a:solidFill>
              </a:rPr>
              <a:t/>
            </a:r>
            <a:br>
              <a:rPr lang="ar-SA" sz="2400" dirty="0">
                <a:solidFill>
                  <a:srgbClr val="C00000"/>
                </a:solidFill>
              </a:rPr>
            </a:br>
            <a:r>
              <a:rPr lang="ar-SA" sz="2400" dirty="0" err="1" smtClean="0">
                <a:solidFill>
                  <a:srgbClr val="C00000"/>
                </a:solidFill>
              </a:rPr>
              <a:t>إختبار</a:t>
            </a:r>
            <a:r>
              <a:rPr lang="ar-SA" sz="2400" dirty="0" smtClean="0">
                <a:solidFill>
                  <a:srgbClr val="C00000"/>
                </a:solidFill>
              </a:rPr>
              <a:t> </a:t>
            </a:r>
            <a:r>
              <a:rPr lang="ar-SA" sz="2400" dirty="0">
                <a:solidFill>
                  <a:srgbClr val="C00000"/>
                </a:solidFill>
              </a:rPr>
              <a:t>إعادة الأرقام </a:t>
            </a:r>
            <a:r>
              <a:rPr lang="ar-SA" sz="2400" dirty="0" smtClean="0">
                <a:solidFill>
                  <a:srgbClr val="C00000"/>
                </a:solidFill>
              </a:rPr>
              <a:t>:</a:t>
            </a:r>
            <a:br>
              <a:rPr lang="ar-SA" sz="2400" dirty="0" smtClean="0">
                <a:solidFill>
                  <a:srgbClr val="C00000"/>
                </a:solidFill>
              </a:rPr>
            </a:br>
            <a:r>
              <a:rPr lang="ar-SA" sz="2400" b="1" dirty="0">
                <a:effectLst/>
              </a:rPr>
              <a:t>يعتبر </a:t>
            </a:r>
            <a:r>
              <a:rPr lang="ar-SA" sz="2400" b="1" dirty="0" smtClean="0">
                <a:effectLst/>
              </a:rPr>
              <a:t>هذا </a:t>
            </a:r>
            <a:r>
              <a:rPr lang="ar-SA" sz="2400" b="1" dirty="0">
                <a:effectLst/>
              </a:rPr>
              <a:t>الاختبار من الاختبارات الاحتياطية ويتكون من </a:t>
            </a:r>
            <a:r>
              <a:rPr lang="ar-SA" sz="2400" b="1" dirty="0" err="1">
                <a:effectLst/>
              </a:rPr>
              <a:t>جزئين</a:t>
            </a:r>
            <a:r>
              <a:rPr lang="en-US" sz="2400" b="1" dirty="0">
                <a:effectLst/>
              </a:rPr>
              <a:t> :</a:t>
            </a:r>
            <a:br>
              <a:rPr lang="en-US" sz="2400" b="1" dirty="0">
                <a:effectLst/>
              </a:rPr>
            </a:br>
            <a:r>
              <a:rPr lang="ar-SA" sz="2400" b="1" dirty="0">
                <a:effectLst/>
              </a:rPr>
              <a:t>الأول : يتكون من مجموعة من الأرقام تتزايد من 3 -9 والمطلوب إعادتها بنفس الترتيب الذي قدمت فيه</a:t>
            </a:r>
            <a:r>
              <a:rPr lang="en-US" sz="2400" b="1" dirty="0">
                <a:effectLst/>
              </a:rPr>
              <a:t> .</a:t>
            </a:r>
            <a:br>
              <a:rPr lang="en-US" sz="2400" b="1" dirty="0">
                <a:effectLst/>
              </a:rPr>
            </a:br>
            <a:r>
              <a:rPr lang="ar-SA" sz="2400" b="1" dirty="0">
                <a:effectLst/>
              </a:rPr>
              <a:t>الثاني : يتكون مجموعة من الأرقام تتزايد من 2 -8 والمطلوب إعادتها بعكس الترتيب الذي قدمت فيه ويعكس الأداء على هذا المقياس، قدرة المفحوص على </a:t>
            </a:r>
            <a:r>
              <a:rPr lang="ar-SA" sz="2400" b="1" dirty="0" err="1">
                <a:effectLst/>
              </a:rPr>
              <a:t>الإنتباه</a:t>
            </a:r>
            <a:r>
              <a:rPr lang="ar-SA" sz="2400" b="1" dirty="0">
                <a:effectLst/>
              </a:rPr>
              <a:t> وسعة الذاكرة قصيرة المدى</a:t>
            </a:r>
            <a:r>
              <a:rPr lang="en-US" sz="2400" b="1" dirty="0">
                <a:effectLst/>
              </a:rPr>
              <a:t> </a:t>
            </a:r>
            <a:r>
              <a:rPr lang="en-US" sz="2400" b="1" dirty="0" smtClean="0">
                <a:effectLst/>
              </a:rPr>
              <a:t>.</a:t>
            </a:r>
            <a:r>
              <a:rPr lang="ar-SA" sz="2400" dirty="0"/>
              <a:t/>
            </a:r>
            <a:br>
              <a:rPr lang="ar-SA" sz="2400" dirty="0"/>
            </a:br>
            <a:r>
              <a:rPr lang="ar-SA" sz="2400" dirty="0"/>
              <a:t>- يعطى </a:t>
            </a:r>
            <a:r>
              <a:rPr lang="ar-SA" sz="2400" dirty="0" err="1"/>
              <a:t>الإختباران</a:t>
            </a:r>
            <a:r>
              <a:rPr lang="ar-SA" sz="2400" dirty="0"/>
              <a:t> أ ، ب منفصلين .</a:t>
            </a:r>
            <a:br>
              <a:rPr lang="ar-SA" sz="2400" dirty="0"/>
            </a:br>
            <a:r>
              <a:rPr lang="ar-SA" sz="2400" dirty="0"/>
              <a:t>- الدرجة الكلية : هي مجموع أعلى عدد من الأرقام يعيدها المفحوص إعادة صحيحة في </a:t>
            </a:r>
            <a:r>
              <a:rPr lang="ar-SA" sz="2400" dirty="0" err="1"/>
              <a:t>الإختبارين</a:t>
            </a:r>
            <a:r>
              <a:rPr lang="ar-SA" sz="2400" dirty="0"/>
              <a:t> .</a:t>
            </a:r>
            <a:br>
              <a:rPr lang="ar-SA" sz="2400" dirty="0"/>
            </a:br>
            <a:endParaRPr lang="ar-SA" sz="2400" dirty="0"/>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7704" y="16682"/>
            <a:ext cx="6120680" cy="21881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517375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عنوان فرعي 6"/>
          <p:cNvSpPr>
            <a:spLocks noGrp="1"/>
          </p:cNvSpPr>
          <p:nvPr>
            <p:ph type="subTitle" idx="1"/>
          </p:nvPr>
        </p:nvSpPr>
        <p:spPr>
          <a:xfrm>
            <a:off x="3974257" y="213117"/>
            <a:ext cx="5169743" cy="6240219"/>
          </a:xfrm>
        </p:spPr>
        <p:txBody>
          <a:bodyPr>
            <a:normAutofit fontScale="85000" lnSpcReduction="20000"/>
          </a:bodyPr>
          <a:lstStyle/>
          <a:p>
            <a:pPr algn="ctr"/>
            <a:endParaRPr lang="ar-SA" dirty="0" smtClean="0"/>
          </a:p>
          <a:p>
            <a:pPr algn="ctr"/>
            <a:endParaRPr lang="ar-SA" dirty="0"/>
          </a:p>
          <a:p>
            <a:pPr algn="ctr"/>
            <a:r>
              <a:rPr lang="ar-SA" sz="5200" dirty="0" smtClean="0">
                <a:solidFill>
                  <a:srgbClr val="00B0F0"/>
                </a:solidFill>
                <a:effectLst>
                  <a:outerShdw blurRad="38100" dist="38100" dir="2700000" algn="tl">
                    <a:srgbClr val="000000">
                      <a:alpha val="43137"/>
                    </a:srgbClr>
                  </a:outerShdw>
                </a:effectLst>
              </a:rPr>
              <a:t>مقدمة </a:t>
            </a:r>
          </a:p>
          <a:p>
            <a:pPr algn="ctr"/>
            <a:endParaRPr lang="ar-SA" dirty="0"/>
          </a:p>
          <a:p>
            <a:pPr algn="ctr"/>
            <a:r>
              <a:rPr lang="ar-SA" sz="3300" dirty="0"/>
              <a:t>مقياس وكسلر للأطفال </a:t>
            </a:r>
            <a:r>
              <a:rPr lang="ar-SA" sz="3300" dirty="0" smtClean="0"/>
              <a:t>صالح لاختبار الأفراد </a:t>
            </a:r>
            <a:r>
              <a:rPr lang="ar-SA" sz="3300" dirty="0"/>
              <a:t>من </a:t>
            </a:r>
            <a:r>
              <a:rPr lang="ar-SA" sz="3300" dirty="0" smtClean="0"/>
              <a:t> عمر ( 5-15) سنة وهو </a:t>
            </a:r>
            <a:r>
              <a:rPr lang="ar-SA" sz="3300" dirty="0"/>
              <a:t>مقياس مستقل كل </a:t>
            </a:r>
            <a:r>
              <a:rPr lang="ar-SA" sz="3300" dirty="0" smtClean="0"/>
              <a:t>الاستقلال </a:t>
            </a:r>
            <a:r>
              <a:rPr lang="ar-SA" sz="3300" dirty="0"/>
              <a:t>في تقنينه عن مقياس الراشدين ، </a:t>
            </a:r>
            <a:r>
              <a:rPr lang="ar-SA" sz="3300" dirty="0" smtClean="0"/>
              <a:t>وأيضاً </a:t>
            </a:r>
            <a:r>
              <a:rPr lang="ar-SA" sz="3300" dirty="0"/>
              <a:t>يفضل على مقياس الراشدين في </a:t>
            </a:r>
            <a:r>
              <a:rPr lang="ar-SA" sz="3300" dirty="0" err="1" smtClean="0"/>
              <a:t>إختبار</a:t>
            </a:r>
            <a:r>
              <a:rPr lang="ar-SA" sz="3300" dirty="0" smtClean="0"/>
              <a:t> </a:t>
            </a:r>
            <a:r>
              <a:rPr lang="ar-SA" sz="3300" dirty="0"/>
              <a:t>المراهقين حتى سن </a:t>
            </a:r>
            <a:r>
              <a:rPr lang="ar-SA" sz="3300" dirty="0" smtClean="0"/>
              <a:t>الخامسة </a:t>
            </a:r>
            <a:r>
              <a:rPr lang="ar-SA" sz="3300" dirty="0"/>
              <a:t>عشر</a:t>
            </a:r>
            <a:r>
              <a:rPr lang="ar-SA" sz="3300" dirty="0" smtClean="0"/>
              <a:t>.</a:t>
            </a:r>
          </a:p>
          <a:p>
            <a:pPr algn="ctr"/>
            <a:r>
              <a:rPr lang="ar-SA" sz="3300" dirty="0" smtClean="0"/>
              <a:t>وتقنينه على البيئة السعودية يقيس المدى العمري من ( 6-16) سنة </a:t>
            </a:r>
          </a:p>
          <a:p>
            <a:pPr algn="ctr"/>
            <a:endParaRPr lang="ar-SA" sz="3300" dirty="0"/>
          </a:p>
          <a:p>
            <a:pPr algn="ctr"/>
            <a:r>
              <a:rPr lang="ar-SA" sz="3300" b="1" dirty="0" smtClean="0"/>
              <a:t>- الزمن </a:t>
            </a:r>
            <a:r>
              <a:rPr lang="ar-SA" sz="3300" b="1" dirty="0"/>
              <a:t>اللازم لتطبيق الاختبار : 50 – 75 دقيقة</a:t>
            </a:r>
            <a:r>
              <a:rPr lang="en-US" sz="3300" b="1" dirty="0"/>
              <a:t/>
            </a:r>
            <a:br>
              <a:rPr lang="en-US" sz="3300" b="1" dirty="0"/>
            </a:br>
            <a:r>
              <a:rPr lang="ar-SA" sz="3300" b="1" dirty="0" smtClean="0"/>
              <a:t>- الزمن </a:t>
            </a:r>
            <a:r>
              <a:rPr lang="ar-SA" sz="3300" b="1" dirty="0"/>
              <a:t>اللازم لتفسير النتائج: 30 -40 دقيقة</a:t>
            </a:r>
            <a:endParaRPr lang="ar-SA" sz="3300" dirty="0" smtClean="0"/>
          </a:p>
          <a:p>
            <a:pPr algn="ctr"/>
            <a:endParaRPr lang="ar-SA" sz="3300" dirty="0"/>
          </a:p>
          <a:p>
            <a:pPr algn="ctr"/>
            <a:endParaRPr lang="ar-SA" sz="33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188640"/>
            <a:ext cx="2736304" cy="63367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2143146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لنص 3"/>
          <p:cNvSpPr>
            <a:spLocks noGrp="1"/>
          </p:cNvSpPr>
          <p:nvPr>
            <p:ph type="body" idx="1"/>
          </p:nvPr>
        </p:nvSpPr>
        <p:spPr>
          <a:xfrm>
            <a:off x="2555776" y="836712"/>
            <a:ext cx="6400800" cy="5472608"/>
          </a:xfrm>
        </p:spPr>
        <p:txBody>
          <a:bodyPr>
            <a:normAutofit lnSpcReduction="10000"/>
          </a:bodyPr>
          <a:lstStyle/>
          <a:p>
            <a:pPr>
              <a:lnSpc>
                <a:spcPct val="100000"/>
              </a:lnSpc>
            </a:pPr>
            <a:r>
              <a:rPr lang="ar-SA" dirty="0"/>
              <a:t>- </a:t>
            </a:r>
            <a:r>
              <a:rPr lang="ar-SA" sz="2600" dirty="0"/>
              <a:t>التقدير : في </a:t>
            </a:r>
            <a:r>
              <a:rPr lang="ar-SA" sz="2600" dirty="0" err="1"/>
              <a:t>إختبار</a:t>
            </a:r>
            <a:r>
              <a:rPr lang="ar-SA" sz="2600" dirty="0"/>
              <a:t> ( أ ) ( إعادة الأرقام صحيحة ):-</a:t>
            </a:r>
            <a:br>
              <a:rPr lang="ar-SA" sz="2600" dirty="0"/>
            </a:br>
            <a:r>
              <a:rPr lang="ar-SA" sz="2600" dirty="0"/>
              <a:t>أعلى عدد من الأرقام التي يعيدها المفحوص إعادة صحيحة في أي من المحاولتين .</a:t>
            </a:r>
            <a:br>
              <a:rPr lang="ar-SA" sz="2600" dirty="0"/>
            </a:br>
            <a:r>
              <a:rPr lang="ar-SA" sz="2600" dirty="0"/>
              <a:t>مثلا": إذا كان أعلى عدد من الأرقام أعاده المفحوص إعادة صحيحة هو ( 5 )خمس أرقام فإن درجته تكون ( 5 )خمس درجات .</a:t>
            </a:r>
            <a:br>
              <a:rPr lang="ar-SA" sz="2600" dirty="0"/>
            </a:br>
            <a:r>
              <a:rPr lang="ar-SA" sz="2600" dirty="0"/>
              <a:t>في </a:t>
            </a:r>
            <a:r>
              <a:rPr lang="ar-SA" sz="2600" dirty="0" err="1"/>
              <a:t>إختبار</a:t>
            </a:r>
            <a:r>
              <a:rPr lang="ar-SA" sz="2600" dirty="0"/>
              <a:t> ( ب ) ( إعادة الأرقام بالعكس ):-</a:t>
            </a:r>
            <a:br>
              <a:rPr lang="ar-SA" sz="2600" dirty="0"/>
            </a:br>
            <a:r>
              <a:rPr lang="ar-SA" sz="2600" dirty="0"/>
              <a:t>أعلى عدد من الأرقام يعيده المفحوص بالعكس دون خطأ .</a:t>
            </a:r>
            <a:br>
              <a:rPr lang="ar-SA" sz="2600" dirty="0"/>
            </a:br>
            <a:r>
              <a:rPr lang="ar-SA" sz="2600" dirty="0"/>
              <a:t>- النهاية العظمى </a:t>
            </a:r>
            <a:r>
              <a:rPr lang="ar-SA" sz="2600" dirty="0" err="1"/>
              <a:t>للأعادة</a:t>
            </a:r>
            <a:r>
              <a:rPr lang="ar-SA" sz="2600" dirty="0"/>
              <a:t> الصحيحة : ( 9 ) تسع درجات . </a:t>
            </a:r>
            <a:br>
              <a:rPr lang="ar-SA" sz="2600" dirty="0"/>
            </a:br>
            <a:r>
              <a:rPr lang="ar-SA" sz="2600" dirty="0"/>
              <a:t>أما النهاية العظمى </a:t>
            </a:r>
            <a:r>
              <a:rPr lang="ar-SA" sz="2600" dirty="0" err="1"/>
              <a:t>للأعادة</a:t>
            </a:r>
            <a:r>
              <a:rPr lang="ar-SA" sz="2600" dirty="0"/>
              <a:t> العكسية ( 8 ) ثمان درجات .</a:t>
            </a:r>
            <a:br>
              <a:rPr lang="ar-SA" sz="2600" dirty="0"/>
            </a:br>
            <a:r>
              <a:rPr lang="ar-SA" sz="2600" dirty="0"/>
              <a:t>المجموع : ( 17 ) سبعة عشر .</a:t>
            </a:r>
            <a:br>
              <a:rPr lang="ar-SA" sz="2600" dirty="0"/>
            </a:br>
            <a:r>
              <a:rPr lang="ar-SA" sz="2600" dirty="0"/>
              <a:t>- إذا أعطيته الفقرة الأولى ونجح في المفردة الأولى </a:t>
            </a:r>
            <a:r>
              <a:rPr lang="ar-SA" sz="2600" dirty="0" err="1"/>
              <a:t>إقفز</a:t>
            </a:r>
            <a:r>
              <a:rPr lang="ar-SA" sz="2600" dirty="0"/>
              <a:t> للفقرة الأخرى مباشرة </a:t>
            </a:r>
            <a:br>
              <a:rPr lang="ar-SA" sz="2600" dirty="0"/>
            </a:br>
            <a:r>
              <a:rPr lang="ar-SA" sz="2600" dirty="0"/>
              <a:t>- يوقف </a:t>
            </a:r>
            <a:r>
              <a:rPr lang="ar-SA" sz="2600" dirty="0" err="1"/>
              <a:t>الإختبار</a:t>
            </a:r>
            <a:r>
              <a:rPr lang="ar-SA" sz="2600" dirty="0"/>
              <a:t> : إذا فشل المفحوص في مفردتين من فقرة ما ( إذا فشل في سلسلة ما محاولتين يوقف </a:t>
            </a:r>
            <a:r>
              <a:rPr lang="ar-SA" sz="2600" dirty="0" err="1"/>
              <a:t>الإختبار</a:t>
            </a:r>
            <a:r>
              <a:rPr lang="ar-SA" sz="2600" dirty="0"/>
              <a:t> ) </a:t>
            </a:r>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83" y="1268760"/>
            <a:ext cx="2388377" cy="42484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477297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763688" y="274320"/>
            <a:ext cx="7170000" cy="6395040"/>
          </a:xfrm>
        </p:spPr>
        <p:txBody>
          <a:bodyPr>
            <a:normAutofit fontScale="90000"/>
          </a:bodyPr>
          <a:lstStyle/>
          <a:p>
            <a:pPr algn="r"/>
            <a:r>
              <a:rPr lang="ar-SA" sz="3200" dirty="0" smtClean="0">
                <a:solidFill>
                  <a:srgbClr val="00B0F0"/>
                </a:solidFill>
              </a:rPr>
              <a:t>الاختبارات العملية:</a:t>
            </a:r>
            <a:r>
              <a:rPr lang="ar-SA" sz="3200" dirty="0" smtClean="0">
                <a:solidFill>
                  <a:srgbClr val="C00000"/>
                </a:solidFill>
              </a:rPr>
              <a:t/>
            </a:r>
            <a:br>
              <a:rPr lang="ar-SA" sz="3200" dirty="0" smtClean="0">
                <a:solidFill>
                  <a:srgbClr val="C00000"/>
                </a:solidFill>
              </a:rPr>
            </a:br>
            <a:r>
              <a:rPr lang="ar-SA" sz="3200" dirty="0" smtClean="0">
                <a:solidFill>
                  <a:srgbClr val="C00000"/>
                </a:solidFill>
              </a:rPr>
              <a:t>اختبار </a:t>
            </a:r>
            <a:r>
              <a:rPr lang="ar-SA" sz="3200" dirty="0">
                <a:solidFill>
                  <a:srgbClr val="C00000"/>
                </a:solidFill>
              </a:rPr>
              <a:t>تكميل الصور </a:t>
            </a:r>
            <a:r>
              <a:rPr lang="ar-SA" sz="3200" dirty="0" smtClean="0">
                <a:solidFill>
                  <a:srgbClr val="C00000"/>
                </a:solidFill>
              </a:rPr>
              <a:t>:</a:t>
            </a:r>
            <a:br>
              <a:rPr lang="ar-SA" sz="3200" dirty="0" smtClean="0">
                <a:solidFill>
                  <a:srgbClr val="C00000"/>
                </a:solidFill>
              </a:rPr>
            </a:br>
            <a:r>
              <a:rPr lang="ar-SA" sz="2800" b="1" dirty="0">
                <a:solidFill>
                  <a:schemeClr val="accent5">
                    <a:lumMod val="75000"/>
                  </a:schemeClr>
                </a:solidFill>
                <a:effectLst/>
              </a:rPr>
              <a:t>يتكون هذا الاختبار من 26 صورة مأخوذة من الحياة العادية، ويطلب من المفحوص تحديد جزء هام مفقود في كل صورة، ويعكس الأداء على المقياس قدرة المفحوص على التميز بين التفاصيل الهامة وغير الهامة</a:t>
            </a:r>
            <a:r>
              <a:rPr lang="en-US" sz="2800" b="1" dirty="0" smtClean="0">
                <a:solidFill>
                  <a:schemeClr val="accent5">
                    <a:lumMod val="75000"/>
                  </a:schemeClr>
                </a:solidFill>
                <a:effectLst/>
              </a:rPr>
              <a:t>.</a:t>
            </a:r>
            <a:r>
              <a:rPr lang="ar-SA" sz="3200" dirty="0"/>
              <a:t/>
            </a:r>
            <a:br>
              <a:rPr lang="ar-SA" sz="3200" dirty="0"/>
            </a:br>
            <a:r>
              <a:rPr lang="ar-SA" sz="3200" dirty="0"/>
              <a:t>- النهاية العظمى للدرجات الصحيحة : ( 20 ) عشرون درجة .</a:t>
            </a:r>
            <a:br>
              <a:rPr lang="ar-SA" sz="3200" dirty="0"/>
            </a:br>
            <a:r>
              <a:rPr lang="ar-SA" sz="3200" dirty="0"/>
              <a:t>- نموذج الإجابة : صفحة ( </a:t>
            </a:r>
            <a:r>
              <a:rPr lang="ar-SA" sz="3200" dirty="0" smtClean="0"/>
              <a:t>27 -28).</a:t>
            </a:r>
            <a:r>
              <a:rPr lang="ar-SA" sz="3200" dirty="0"/>
              <a:t/>
            </a:r>
            <a:br>
              <a:rPr lang="ar-SA" sz="3200" dirty="0"/>
            </a:br>
            <a:r>
              <a:rPr lang="ar-SA" sz="3200" dirty="0"/>
              <a:t>- تعرض الصورة ( 15 ) خمسة عشر ثانية .</a:t>
            </a:r>
            <a:br>
              <a:rPr lang="ar-SA" sz="3200" dirty="0"/>
            </a:br>
            <a:r>
              <a:rPr lang="ar-SA" sz="3200" dirty="0"/>
              <a:t>- يتم مساعدة المفحوص في الصور من ( 1 ) الفقرة الأولى إلى ( 2 ) الفقرة الثانية .</a:t>
            </a:r>
            <a:br>
              <a:rPr lang="ar-SA" sz="3200" dirty="0"/>
            </a:br>
            <a:r>
              <a:rPr lang="ar-SA" sz="3200" dirty="0"/>
              <a:t>أما من ( 3 ) الفقرة الثالثة فلا يتم مساعدته .</a:t>
            </a:r>
            <a:br>
              <a:rPr lang="ar-SA" sz="3200" dirty="0"/>
            </a:br>
            <a:r>
              <a:rPr lang="ar-SA" sz="3200" dirty="0"/>
              <a:t>- التقدير : درجة لكل إجابة صحيحة .</a:t>
            </a:r>
            <a:br>
              <a:rPr lang="ar-SA" sz="3200" dirty="0"/>
            </a:br>
            <a:r>
              <a:rPr lang="ar-SA" sz="3200" dirty="0"/>
              <a:t>- يتوقف </a:t>
            </a:r>
            <a:r>
              <a:rPr lang="ar-SA" sz="3200" dirty="0" err="1"/>
              <a:t>الإختبار</a:t>
            </a:r>
            <a:r>
              <a:rPr lang="ar-SA" sz="3200" dirty="0"/>
              <a:t> : إذا فشل المفحوص في ( 4 ) أربع صور متتالية .</a:t>
            </a:r>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318" y="2400300"/>
            <a:ext cx="2057400" cy="2057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696542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419872" y="274320"/>
            <a:ext cx="5513816" cy="6395040"/>
          </a:xfrm>
        </p:spPr>
        <p:txBody>
          <a:bodyPr>
            <a:normAutofit fontScale="90000"/>
          </a:bodyPr>
          <a:lstStyle/>
          <a:p>
            <a:pPr algn="r"/>
            <a:r>
              <a:rPr lang="ar-SA" sz="2700" dirty="0" err="1">
                <a:solidFill>
                  <a:srgbClr val="C00000"/>
                </a:solidFill>
              </a:rPr>
              <a:t>إختبار</a:t>
            </a:r>
            <a:r>
              <a:rPr lang="ar-SA" sz="2700" dirty="0">
                <a:solidFill>
                  <a:srgbClr val="C00000"/>
                </a:solidFill>
              </a:rPr>
              <a:t> ترتيب الصور </a:t>
            </a:r>
            <a:r>
              <a:rPr lang="ar-SA" sz="2700" dirty="0" smtClean="0">
                <a:solidFill>
                  <a:srgbClr val="C00000"/>
                </a:solidFill>
              </a:rPr>
              <a:t>:</a:t>
            </a:r>
            <a:br>
              <a:rPr lang="ar-SA" sz="2700" dirty="0" smtClean="0">
                <a:solidFill>
                  <a:srgbClr val="C00000"/>
                </a:solidFill>
              </a:rPr>
            </a:br>
            <a:r>
              <a:rPr lang="ar-SA" sz="2000" b="1" dirty="0">
                <a:solidFill>
                  <a:schemeClr val="accent5">
                    <a:lumMod val="75000"/>
                  </a:schemeClr>
                </a:solidFill>
                <a:effectLst/>
              </a:rPr>
              <a:t>يتألف هذا الاختبار من 12 مجموعة من الصور مرتبة تصاعدياً ويتم اختيار صور، يطلب من المفحوص القيام بتعليقات اجتماعية قد تكون لها دلالات معينة، ويطلب من المفحوص أن يضع كل صورة في ترتيبها الصحيح ضمن مجموعة من الصور التي تمثلها ويعكس الأداء قدرة المفحوص على التوقع والقدرة على التنظيم البصري</a:t>
            </a:r>
            <a:r>
              <a:rPr lang="en-US" sz="2000" b="1" dirty="0" smtClean="0">
                <a:solidFill>
                  <a:schemeClr val="accent5">
                    <a:lumMod val="75000"/>
                  </a:schemeClr>
                </a:solidFill>
                <a:effectLst/>
              </a:rPr>
              <a:t>.</a:t>
            </a:r>
            <a:r>
              <a:rPr lang="ar-SA" sz="2000" dirty="0" smtClean="0"/>
              <a:t/>
            </a:r>
            <a:br>
              <a:rPr lang="ar-SA" sz="2000" dirty="0" smtClean="0"/>
            </a:br>
            <a:r>
              <a:rPr lang="ar-SA" sz="2000" dirty="0"/>
              <a:t/>
            </a:r>
            <a:br>
              <a:rPr lang="ar-SA" sz="2000" dirty="0"/>
            </a:br>
            <a:r>
              <a:rPr lang="ar-SA" sz="2000" dirty="0"/>
              <a:t>- البطاقات :-</a:t>
            </a:r>
            <a:br>
              <a:rPr lang="ar-SA" sz="2000" dirty="0"/>
            </a:br>
            <a:r>
              <a:rPr lang="ar-SA" sz="2000" dirty="0"/>
              <a:t>أ - الكلب ب - أم ج - قطار د - ميزان ( للأشخاص دون الثامنة ( 8 ) أو من الكبار الذي يحتمل أنه من ضعاف العقول ) .</a:t>
            </a:r>
            <a:br>
              <a:rPr lang="ar-SA" sz="2000" dirty="0"/>
            </a:br>
            <a:r>
              <a:rPr lang="ar-SA" sz="2000" dirty="0"/>
              <a:t>البطاقات :-</a:t>
            </a:r>
            <a:br>
              <a:rPr lang="ar-SA" sz="2000" dirty="0"/>
            </a:br>
            <a:r>
              <a:rPr lang="ar-SA" sz="2000" dirty="0"/>
              <a:t>1- حريق 2- حرامي 3- فلاح 4- فسحة </a:t>
            </a:r>
            <a:br>
              <a:rPr lang="ar-SA" sz="2000" dirty="0"/>
            </a:br>
            <a:r>
              <a:rPr lang="ar-SA" sz="2000" dirty="0"/>
              <a:t>5- نعسان 6- </a:t>
            </a:r>
            <a:r>
              <a:rPr lang="ar-SA" sz="2000" dirty="0" err="1"/>
              <a:t>جنايني</a:t>
            </a:r>
            <a:r>
              <a:rPr lang="ar-SA" sz="2000" dirty="0"/>
              <a:t> 7- مطر </a:t>
            </a:r>
            <a:br>
              <a:rPr lang="ar-SA" sz="2000" dirty="0"/>
            </a:br>
            <a:r>
              <a:rPr lang="ar-SA" sz="2000" dirty="0"/>
              <a:t>(للأشخاص فوق الثامنة( 8 )</a:t>
            </a:r>
            <a:r>
              <a:rPr lang="ar-SA" sz="2000" dirty="0" err="1"/>
              <a:t>وطبيعي،بحيث</a:t>
            </a:r>
            <a:r>
              <a:rPr lang="ar-SA" sz="2000" dirty="0"/>
              <a:t> نبدأ مباشرة منها).</a:t>
            </a:r>
            <a:br>
              <a:rPr lang="ar-SA" sz="2000" dirty="0"/>
            </a:br>
            <a:r>
              <a:rPr lang="ar-SA" sz="2000" dirty="0"/>
              <a:t>جميع البطاقات نرتب الصور من يسار المفحوص على حسب </a:t>
            </a:r>
            <a:r>
              <a:rPr lang="ar-SA" sz="2000" dirty="0" smtClean="0"/>
              <a:t>الأرقام </a:t>
            </a:r>
            <a:r>
              <a:rPr lang="ar-SA" sz="2000" dirty="0"/>
              <a:t>الموجودة خلف البطاقة .</a:t>
            </a:r>
            <a:br>
              <a:rPr lang="ar-SA" sz="2000" dirty="0"/>
            </a:br>
            <a:r>
              <a:rPr lang="ar-SA" sz="2000" dirty="0"/>
              <a:t>- تقدر الإجابة الصحيحة : إذا نجح في المحاولة الأولى ( 2 ) درجتين ، وإذا نجح في المحاولة الثانية ( 1 ) درجة واحدة .</a:t>
            </a:r>
            <a:br>
              <a:rPr lang="ar-SA" sz="2000" dirty="0"/>
            </a:br>
            <a:r>
              <a:rPr lang="ar-SA" sz="2000" dirty="0"/>
              <a:t>- للترتيب وقت محدد .</a:t>
            </a:r>
            <a:br>
              <a:rPr lang="ar-SA" sz="2000" dirty="0"/>
            </a:br>
            <a:r>
              <a:rPr lang="ar-SA" sz="2000" dirty="0" smtClean="0"/>
              <a:t>-</a:t>
            </a:r>
            <a:endParaRPr lang="ar-SA" sz="2000" dirty="0">
              <a:solidFill>
                <a:srgbClr val="C00000"/>
              </a:solidFill>
            </a:endParaRPr>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980728"/>
            <a:ext cx="3312368" cy="43924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831415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لنص 3"/>
          <p:cNvSpPr>
            <a:spLocks noGrp="1"/>
          </p:cNvSpPr>
          <p:nvPr>
            <p:ph type="body" idx="1"/>
          </p:nvPr>
        </p:nvSpPr>
        <p:spPr>
          <a:xfrm>
            <a:off x="2555776" y="260648"/>
            <a:ext cx="6400800" cy="6192688"/>
          </a:xfrm>
        </p:spPr>
        <p:txBody>
          <a:bodyPr>
            <a:normAutofit/>
          </a:bodyPr>
          <a:lstStyle/>
          <a:p>
            <a:pPr>
              <a:lnSpc>
                <a:spcPct val="100000"/>
              </a:lnSpc>
            </a:pPr>
            <a:r>
              <a:rPr lang="ar-SA" sz="2800" dirty="0"/>
              <a:t>التقدير : *(الأم ): ( 2 ) درجتان إذا رتب المفحوص الصور في الترتيب ( </a:t>
            </a:r>
            <a:r>
              <a:rPr lang="en-US" sz="2800" dirty="0"/>
              <a:t>toy ). </a:t>
            </a:r>
            <a:r>
              <a:rPr lang="ar-SA" sz="2800" dirty="0"/>
              <a:t>و ( 1 ) درجة واحدة إذا رتب المفحوص الصور في الترتيب </a:t>
            </a:r>
            <a:r>
              <a:rPr lang="en-US" sz="2800" dirty="0" err="1"/>
              <a:t>oyt</a:t>
            </a:r>
            <a:r>
              <a:rPr lang="en-US" sz="2800" dirty="0"/>
              <a:t> ) </a:t>
            </a:r>
            <a:r>
              <a:rPr lang="ar-SA" sz="2800" dirty="0"/>
              <a:t>)</a:t>
            </a:r>
            <a:br>
              <a:rPr lang="ar-SA" sz="2800" dirty="0"/>
            </a:br>
            <a:r>
              <a:rPr lang="ar-SA" sz="2800" dirty="0"/>
              <a:t>(قطار) : نفس الطريقة السابقة في بطاقة ( الأم ) وفي الزمن المحدد لكل فقرة .</a:t>
            </a:r>
            <a:br>
              <a:rPr lang="ar-SA" sz="2800" dirty="0"/>
            </a:br>
            <a:r>
              <a:rPr lang="ar-SA" sz="2800" dirty="0"/>
              <a:t>(الميزان) نفس الطريقة .. واذا أجاب نستغني عن عرض صورة خناقة  </a:t>
            </a:r>
            <a:br>
              <a:rPr lang="ar-SA" sz="2800" dirty="0"/>
            </a:br>
            <a:r>
              <a:rPr lang="ar-SA" sz="2800" dirty="0"/>
              <a:t>* بالنسبة لبطاقة ( حريق ) فما فوق لها جدول السرعة .</a:t>
            </a:r>
            <a:br>
              <a:rPr lang="ar-SA" sz="2800" dirty="0"/>
            </a:br>
            <a:r>
              <a:rPr lang="ar-SA" sz="2800" dirty="0"/>
              <a:t>* من البطاقة ( 1 ) الأولى إلى ( 7 ) السابعة نضع الدرجة على حسب جدول السرعة صفحة( 33 ) تسعة وعشرون ، ومحاولة واحدة فقط .</a:t>
            </a:r>
            <a:br>
              <a:rPr lang="ar-SA" sz="2800" dirty="0"/>
            </a:br>
            <a:r>
              <a:rPr lang="ar-SA" sz="2800" dirty="0"/>
              <a:t>*إذا تجاوز الزمن المحدد : ( 0 ) صفر .</a:t>
            </a:r>
            <a:br>
              <a:rPr lang="ar-SA" sz="2800" dirty="0"/>
            </a:br>
            <a:r>
              <a:rPr lang="ar-SA" sz="2800" dirty="0"/>
              <a:t>- يتوقف </a:t>
            </a:r>
            <a:r>
              <a:rPr lang="ar-SA" sz="2800" dirty="0" err="1"/>
              <a:t>الإختبار</a:t>
            </a:r>
            <a:r>
              <a:rPr lang="ar-SA" sz="2800" dirty="0"/>
              <a:t>: إذا فشل المفحوص في بطاقتين متتاليتين . </a:t>
            </a:r>
            <a:r>
              <a:rPr lang="ar-SA" sz="2800" dirty="0">
                <a:solidFill>
                  <a:srgbClr val="C00000"/>
                </a:solidFill>
              </a:rPr>
              <a:t>النهاية العظمى= 57 درجة </a:t>
            </a:r>
            <a:endParaRPr lang="ar-SA" sz="2800" dirty="0"/>
          </a:p>
        </p:txBody>
      </p:sp>
    </p:spTree>
    <p:extLst>
      <p:ext uri="{BB962C8B-B14F-4D97-AF65-F5344CB8AC3E}">
        <p14:creationId xmlns:p14="http://schemas.microsoft.com/office/powerpoint/2010/main" val="18432217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763688" y="274320"/>
            <a:ext cx="7170000" cy="6467048"/>
          </a:xfrm>
        </p:spPr>
        <p:txBody>
          <a:bodyPr>
            <a:normAutofit fontScale="90000"/>
          </a:bodyPr>
          <a:lstStyle/>
          <a:p>
            <a:pPr algn="r"/>
            <a:r>
              <a:rPr lang="ar-SA" sz="2800" dirty="0" err="1">
                <a:solidFill>
                  <a:srgbClr val="C00000"/>
                </a:solidFill>
              </a:rPr>
              <a:t>إختبار</a:t>
            </a:r>
            <a:r>
              <a:rPr lang="ar-SA" sz="2800" dirty="0">
                <a:solidFill>
                  <a:srgbClr val="C00000"/>
                </a:solidFill>
              </a:rPr>
              <a:t> رسوم المكعبات </a:t>
            </a:r>
            <a:r>
              <a:rPr lang="ar-SA" sz="2800" dirty="0" smtClean="0">
                <a:solidFill>
                  <a:srgbClr val="C00000"/>
                </a:solidFill>
              </a:rPr>
              <a:t>:</a:t>
            </a:r>
            <a:br>
              <a:rPr lang="ar-SA" sz="2800" dirty="0" smtClean="0">
                <a:solidFill>
                  <a:srgbClr val="C00000"/>
                </a:solidFill>
              </a:rPr>
            </a:br>
            <a:r>
              <a:rPr lang="ar-SA" sz="2400" b="1" dirty="0">
                <a:solidFill>
                  <a:schemeClr val="accent5">
                    <a:lumMod val="75000"/>
                  </a:schemeClr>
                </a:solidFill>
                <a:effectLst/>
              </a:rPr>
              <a:t>يتكون هذا الاختبار من 11 فقرة حيث تعرض على المفحوص صورة ملونة بالأحمر والأبيض، ويطلب منه باستخدام المكعبات التي أمامه أن يقوم بتجميع التصميم، بحيث يكون ملائم للتصميم الذي يراه في الصورة ويعكس القدرة على التحليل والتركيب والقدرة على التميز الحركي البصري والتنظيم الادراكي</a:t>
            </a:r>
            <a:r>
              <a:rPr lang="en-US" sz="2400" b="1" dirty="0" smtClean="0">
                <a:solidFill>
                  <a:schemeClr val="accent5">
                    <a:lumMod val="75000"/>
                  </a:schemeClr>
                </a:solidFill>
                <a:effectLst/>
              </a:rPr>
              <a:t>.</a:t>
            </a:r>
            <a:r>
              <a:rPr lang="ar-SA" sz="2800" dirty="0">
                <a:solidFill>
                  <a:schemeClr val="accent5">
                    <a:lumMod val="75000"/>
                  </a:schemeClr>
                </a:solidFill>
              </a:rPr>
              <a:t/>
            </a:r>
            <a:br>
              <a:rPr lang="ar-SA" sz="2800" dirty="0">
                <a:solidFill>
                  <a:schemeClr val="accent5">
                    <a:lumMod val="75000"/>
                  </a:schemeClr>
                </a:solidFill>
              </a:rPr>
            </a:br>
            <a:r>
              <a:rPr lang="ar-SA" sz="2800" dirty="0"/>
              <a:t>- من يقل عن ثمان سنوات ( 8 ) أو من يكون من ضعاف العقول نبدأ بــ ( أ - ب - ج ) في محاولتين </a:t>
            </a:r>
            <a:br>
              <a:rPr lang="ar-SA" sz="2800" dirty="0"/>
            </a:br>
            <a:r>
              <a:rPr lang="ar-SA" sz="2800" dirty="0"/>
              <a:t>أما الطبيعيين فنبدأ بهم من الفقرة ( 1 - 2 ............ ) والتجريبية فقرة ( ج ) في محاولة واحدة.</a:t>
            </a:r>
            <a:br>
              <a:rPr lang="ar-SA" sz="2800" dirty="0"/>
            </a:br>
            <a:r>
              <a:rPr lang="ar-SA" sz="2800" dirty="0"/>
              <a:t>أ - : ترتيب المكعبات أولا" ثم نطلب من المفحوص ترتيبها في الزمن المحدد ( 45 ) ثانية إذا نجح في المحاولة الأولى ( 2 ) درجتين ، وإذا نجح في المحاولة الثانية ( 1 ) درجة واحدة .</a:t>
            </a:r>
            <a:br>
              <a:rPr lang="ar-SA" sz="2800" dirty="0"/>
            </a:br>
            <a:r>
              <a:rPr lang="ar-SA" sz="2800" dirty="0"/>
              <a:t>ب ، ج : نفس طريقة ( أ ) ونفس التقدير والحساب .</a:t>
            </a:r>
            <a:br>
              <a:rPr lang="ar-SA" sz="2800" dirty="0"/>
            </a:br>
            <a:r>
              <a:rPr lang="ar-SA" sz="2800" dirty="0"/>
              <a:t>من الفقرة ( 1 ) إلى الفقرة ( 7 ) لها جدول السرعة الإضافية في صفحة ( </a:t>
            </a:r>
            <a:r>
              <a:rPr lang="ar-SA" sz="2800" dirty="0" smtClean="0"/>
              <a:t>38 </a:t>
            </a:r>
            <a:r>
              <a:rPr lang="ar-SA" sz="2800" dirty="0"/>
              <a:t>) أربع وثلاثون .</a:t>
            </a:r>
            <a:br>
              <a:rPr lang="ar-SA" sz="2800" dirty="0"/>
            </a:br>
            <a:r>
              <a:rPr lang="ar-SA" sz="2800" dirty="0"/>
              <a:t>- يتوقف </a:t>
            </a:r>
            <a:r>
              <a:rPr lang="ar-SA" sz="2800" dirty="0" err="1"/>
              <a:t>الإختبار</a:t>
            </a:r>
            <a:r>
              <a:rPr lang="ar-SA" sz="2800" dirty="0"/>
              <a:t> : إذا فشل المفحوص في رسمين متتاليين ( عموما" كل </a:t>
            </a:r>
            <a:r>
              <a:rPr lang="ar-SA" sz="2800" dirty="0" err="1"/>
              <a:t>الإختبار</a:t>
            </a:r>
            <a:r>
              <a:rPr lang="ar-SA" sz="2800" dirty="0"/>
              <a:t> ) </a:t>
            </a:r>
            <a:r>
              <a:rPr lang="ar-SA" sz="2800" dirty="0" smtClean="0"/>
              <a:t>.</a:t>
            </a:r>
            <a:br>
              <a:rPr lang="ar-SA" sz="2800" dirty="0" smtClean="0"/>
            </a:br>
            <a:r>
              <a:rPr lang="ar-SA" sz="2800" dirty="0" smtClean="0"/>
              <a:t>النهاية العظمى= 55 درجة </a:t>
            </a:r>
            <a:endParaRPr lang="ar-SA" sz="2800" dirty="0"/>
          </a:p>
        </p:txBody>
      </p:sp>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96" y="2924945"/>
            <a:ext cx="1828800" cy="38776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271470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267744" y="274320"/>
            <a:ext cx="6665944" cy="6467048"/>
          </a:xfrm>
        </p:spPr>
        <p:txBody>
          <a:bodyPr>
            <a:noAutofit/>
          </a:bodyPr>
          <a:lstStyle/>
          <a:p>
            <a:pPr algn="r"/>
            <a:r>
              <a:rPr lang="ar-SA" sz="2400" dirty="0" err="1">
                <a:solidFill>
                  <a:srgbClr val="C00000"/>
                </a:solidFill>
              </a:rPr>
              <a:t>إختبار</a:t>
            </a:r>
            <a:r>
              <a:rPr lang="ar-SA" sz="2400" dirty="0">
                <a:solidFill>
                  <a:srgbClr val="C00000"/>
                </a:solidFill>
              </a:rPr>
              <a:t> تجميع الأشياء </a:t>
            </a:r>
            <a:r>
              <a:rPr lang="ar-SA" sz="2400" dirty="0" smtClean="0">
                <a:solidFill>
                  <a:srgbClr val="C00000"/>
                </a:solidFill>
              </a:rPr>
              <a:t>:</a:t>
            </a:r>
            <a:r>
              <a:rPr lang="ar-SA" sz="2000" dirty="0" smtClean="0">
                <a:solidFill>
                  <a:srgbClr val="C00000"/>
                </a:solidFill>
              </a:rPr>
              <a:t/>
            </a:r>
            <a:br>
              <a:rPr lang="ar-SA" sz="2000" dirty="0" smtClean="0">
                <a:solidFill>
                  <a:srgbClr val="C00000"/>
                </a:solidFill>
              </a:rPr>
            </a:br>
            <a:r>
              <a:rPr lang="ar-SA" sz="2000" b="1" dirty="0">
                <a:solidFill>
                  <a:schemeClr val="accent5">
                    <a:lumMod val="75000"/>
                  </a:schemeClr>
                </a:solidFill>
                <a:effectLst/>
              </a:rPr>
              <a:t>يتكون من أربع أشياء يطلب من المفحوص تجميع القطع التي أمامه لتكون الشكل الذي يعرض عليه : (الفتاة) 7 قطع ، السيارة (7 قطع</a:t>
            </a:r>
            <a:r>
              <a:rPr lang="en-US" sz="2000" b="1" dirty="0">
                <a:solidFill>
                  <a:schemeClr val="accent5">
                    <a:lumMod val="75000"/>
                  </a:schemeClr>
                </a:solidFill>
                <a:effectLst/>
              </a:rPr>
              <a:t>) </a:t>
            </a:r>
            <a:r>
              <a:rPr lang="ar-SA" sz="2000" b="1" dirty="0">
                <a:solidFill>
                  <a:schemeClr val="accent5">
                    <a:lumMod val="75000"/>
                  </a:schemeClr>
                </a:solidFill>
                <a:effectLst/>
              </a:rPr>
              <a:t>ويعكس الأداء على هذا المقياس القدرة على التنظيم الإدراكي</a:t>
            </a:r>
            <a:r>
              <a:rPr lang="en-US" sz="2000" b="1" dirty="0" smtClean="0">
                <a:solidFill>
                  <a:schemeClr val="accent5">
                    <a:lumMod val="75000"/>
                  </a:schemeClr>
                </a:solidFill>
                <a:effectLst/>
              </a:rPr>
              <a:t>.</a:t>
            </a:r>
            <a:r>
              <a:rPr lang="ar-SA" sz="2000" dirty="0"/>
              <a:t/>
            </a:r>
            <a:br>
              <a:rPr lang="ar-SA" sz="2000" dirty="0"/>
            </a:br>
            <a:r>
              <a:rPr lang="ar-SA" sz="2000" dirty="0"/>
              <a:t>- المقصود بـ ( المانيكان ) الإنسان .</a:t>
            </a:r>
            <a:br>
              <a:rPr lang="ar-SA" sz="2000" dirty="0"/>
            </a:br>
            <a:r>
              <a:rPr lang="ar-SA" sz="2000" dirty="0"/>
              <a:t>- تطلب من المفحوص تجميع الأشياء في وقت </a:t>
            </a:r>
            <a:r>
              <a:rPr lang="ar-SA" sz="2000" dirty="0" err="1"/>
              <a:t>لايتجاوز</a:t>
            </a:r>
            <a:r>
              <a:rPr lang="ar-SA" sz="2000" dirty="0"/>
              <a:t> </a:t>
            </a:r>
            <a:br>
              <a:rPr lang="ar-SA" sz="2000" dirty="0"/>
            </a:br>
            <a:r>
              <a:rPr lang="ar-SA" sz="2000" dirty="0"/>
              <a:t>( 120 ) ثانية ، فإذا أجاب في الوقت المحدد يستحق ( 4 ) أربع درجات ، وغير ذلك حسب الجدول صفحة ( </a:t>
            </a:r>
            <a:r>
              <a:rPr lang="ar-SA" sz="2000" dirty="0" smtClean="0"/>
              <a:t>41 </a:t>
            </a:r>
            <a:r>
              <a:rPr lang="ar-SA" sz="2000" dirty="0"/>
              <a:t>) خمس وثلاثون .</a:t>
            </a:r>
            <a:br>
              <a:rPr lang="ar-SA" sz="2000" dirty="0"/>
            </a:br>
            <a:r>
              <a:rPr lang="ar-SA" sz="2000" dirty="0"/>
              <a:t>أما إذا أجاب في الوقت المحدد ووضع الرجل مكان الأخرى يستحق ( 3 ) ثلاث درجات .</a:t>
            </a:r>
            <a:br>
              <a:rPr lang="ar-SA" sz="2000" dirty="0"/>
            </a:br>
            <a:r>
              <a:rPr lang="ar-SA" sz="2000" dirty="0"/>
              <a:t>أما إذا أجاب في الوقت المحدد ووضع الرجلين مقلوبتان يستحق ( 3 ) ثلاث درجات .</a:t>
            </a:r>
            <a:br>
              <a:rPr lang="ar-SA" sz="2000" dirty="0"/>
            </a:br>
            <a:r>
              <a:rPr lang="ar-SA" sz="2000" dirty="0"/>
              <a:t>أما إذا أجاب في الوقت المحدد ووضع الأرجل مكان الأذرع يستحق ( 2 ) درجتان .</a:t>
            </a:r>
            <a:br>
              <a:rPr lang="ar-SA" sz="2000" dirty="0"/>
            </a:br>
            <a:r>
              <a:rPr lang="ar-SA" sz="2000" dirty="0"/>
              <a:t>أما إذا أجاب في الوقت المحدد وحذف الرجلين</a:t>
            </a:r>
            <a:br>
              <a:rPr lang="ar-SA" sz="2000" dirty="0"/>
            </a:br>
            <a:r>
              <a:rPr lang="ar-SA" sz="2000" dirty="0"/>
              <a:t>يستحق ( 2 ) درجتان .</a:t>
            </a:r>
            <a:br>
              <a:rPr lang="ar-SA" sz="2000" dirty="0"/>
            </a:br>
            <a:r>
              <a:rPr lang="ar-SA" sz="2000" dirty="0"/>
              <a:t>أما إذا أجاب في الوقت المحدد ووضع الجذع في مكانه الصحيح يستحق ( 1 ) درجة واحدة .</a:t>
            </a:r>
            <a:br>
              <a:rPr lang="ar-SA" sz="2000" dirty="0"/>
            </a:br>
            <a:r>
              <a:rPr lang="ar-SA" sz="2000" dirty="0"/>
              <a:t>- له جدول سرعة إضافية </a:t>
            </a:r>
            <a:r>
              <a:rPr lang="ar-SA" sz="2000" dirty="0" smtClean="0"/>
              <a:t> صفحة ( 40) </a:t>
            </a:r>
            <a:r>
              <a:rPr lang="ar-SA" sz="2000" dirty="0"/>
              <a:t/>
            </a:r>
            <a:br>
              <a:rPr lang="ar-SA" sz="2000" dirty="0"/>
            </a:br>
            <a:r>
              <a:rPr lang="ar-SA" sz="2000" dirty="0"/>
              <a:t>- الحصان </a:t>
            </a:r>
            <a:r>
              <a:rPr lang="ar-SA" sz="2000" dirty="0" smtClean="0"/>
              <a:t>:صفحة ( 42) </a:t>
            </a:r>
            <a:r>
              <a:rPr lang="ar-SA" sz="2000" dirty="0"/>
              <a:t/>
            </a:r>
            <a:br>
              <a:rPr lang="ar-SA" sz="2000" dirty="0"/>
            </a:br>
            <a:r>
              <a:rPr lang="ar-SA" sz="2000" dirty="0"/>
              <a:t>- الوجه ، السيارة : ينطبق عليها </a:t>
            </a:r>
            <a:r>
              <a:rPr lang="ar-SA" sz="2000" dirty="0" err="1"/>
              <a:t>ماعلى</a:t>
            </a:r>
            <a:r>
              <a:rPr lang="ar-SA" sz="2000" dirty="0"/>
              <a:t> (الحصان) </a:t>
            </a:r>
            <a:r>
              <a:rPr lang="ar-SA" sz="2000" dirty="0" smtClean="0"/>
              <a:t>. صفحة ( 43)</a:t>
            </a:r>
            <a:r>
              <a:rPr lang="ar-SA" sz="2000" dirty="0"/>
              <a:t/>
            </a:r>
            <a:br>
              <a:rPr lang="ar-SA" sz="2000" dirty="0"/>
            </a:br>
            <a:r>
              <a:rPr lang="ar-SA" sz="2000" dirty="0"/>
              <a:t>- السيارة : راجع صفحة ( </a:t>
            </a:r>
            <a:r>
              <a:rPr lang="ar-SA" sz="2000" dirty="0" smtClean="0"/>
              <a:t>44-45)</a:t>
            </a:r>
            <a:endParaRPr lang="ar-SA" sz="2000" dirty="0"/>
          </a:p>
        </p:txBody>
      </p:sp>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72816"/>
            <a:ext cx="2339752" cy="24482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667671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043608" y="274320"/>
            <a:ext cx="7890080" cy="6395040"/>
          </a:xfrm>
        </p:spPr>
        <p:txBody>
          <a:bodyPr>
            <a:noAutofit/>
          </a:bodyPr>
          <a:lstStyle/>
          <a:p>
            <a:pPr algn="r"/>
            <a:r>
              <a:rPr lang="ar-SA" sz="2800" dirty="0" err="1">
                <a:solidFill>
                  <a:srgbClr val="C00000"/>
                </a:solidFill>
              </a:rPr>
              <a:t>إختبار</a:t>
            </a:r>
            <a:r>
              <a:rPr lang="ar-SA" sz="2800" dirty="0">
                <a:solidFill>
                  <a:srgbClr val="C00000"/>
                </a:solidFill>
              </a:rPr>
              <a:t> الشفرة </a:t>
            </a:r>
            <a:r>
              <a:rPr lang="ar-SA" sz="2800" dirty="0" smtClean="0">
                <a:solidFill>
                  <a:srgbClr val="C00000"/>
                </a:solidFill>
              </a:rPr>
              <a:t>( الترميز): </a:t>
            </a:r>
            <a:br>
              <a:rPr lang="ar-SA" sz="2800" dirty="0" smtClean="0">
                <a:solidFill>
                  <a:srgbClr val="C00000"/>
                </a:solidFill>
              </a:rPr>
            </a:br>
            <a:r>
              <a:rPr lang="ar-SA" sz="2800" dirty="0"/>
              <a:t/>
            </a:r>
            <a:br>
              <a:rPr lang="ar-SA" sz="2800" dirty="0"/>
            </a:br>
            <a:r>
              <a:rPr lang="ar-SA" sz="2800" dirty="0"/>
              <a:t>- الشفرة ( أ ) : * للأشخاص دون سن الثامنة ( 8 ) بصرف النظر عن قدرتهم العقلية .</a:t>
            </a:r>
            <a:br>
              <a:rPr lang="ar-SA" sz="2800" dirty="0"/>
            </a:br>
            <a:r>
              <a:rPr lang="ar-SA" sz="2800" dirty="0"/>
              <a:t>* يضع المفحوص علامة مشابهة كما في المثال الأعلى في كل شكل مماثل .</a:t>
            </a:r>
            <a:br>
              <a:rPr lang="ar-SA" sz="2800" dirty="0"/>
            </a:br>
            <a:r>
              <a:rPr lang="ar-SA" sz="2800" dirty="0"/>
              <a:t>* إذا كان الشكل صحيح يستحق المفحوص ( 1 ) درجة واحدة .</a:t>
            </a:r>
            <a:br>
              <a:rPr lang="ar-SA" sz="2800" dirty="0"/>
            </a:br>
            <a:r>
              <a:rPr lang="ar-SA" sz="2800" dirty="0"/>
              <a:t>* جدول طريقة التقدير </a:t>
            </a:r>
            <a:r>
              <a:rPr lang="ar-SA" sz="2800" dirty="0" err="1"/>
              <a:t>بمافي</a:t>
            </a:r>
            <a:r>
              <a:rPr lang="ar-SA" sz="2800" dirty="0"/>
              <a:t> ذلك الدرجات الإضافية عن السرعة</a:t>
            </a:r>
            <a:br>
              <a:rPr lang="ar-SA" sz="2800" dirty="0"/>
            </a:br>
            <a:r>
              <a:rPr lang="ar-SA" sz="2800" dirty="0" smtClean="0"/>
              <a:t>صفحة ( 47) </a:t>
            </a:r>
            <a:r>
              <a:rPr lang="ar-SA" sz="2800" dirty="0"/>
              <a:t/>
            </a:r>
            <a:br>
              <a:rPr lang="ar-SA" sz="2800" dirty="0"/>
            </a:br>
            <a:r>
              <a:rPr lang="ar-SA" sz="2800" dirty="0"/>
              <a:t>* نوقف </a:t>
            </a:r>
            <a:r>
              <a:rPr lang="ar-SA" sz="2800" dirty="0" err="1"/>
              <a:t>الإختبار</a:t>
            </a:r>
            <a:r>
              <a:rPr lang="ar-SA" sz="2800" dirty="0"/>
              <a:t> إذا تجاوز ( 120 ) ثانية ثم نبدأ بحساب الإجابات الصحيحة </a:t>
            </a:r>
            <a:r>
              <a:rPr lang="ar-SA" sz="2800" dirty="0" smtClean="0"/>
              <a:t>. النهاية العظمى= 50 درجة</a:t>
            </a:r>
            <a:r>
              <a:rPr lang="ar-SA" sz="2800" dirty="0"/>
              <a:t/>
            </a:r>
            <a:br>
              <a:rPr lang="ar-SA" sz="2800" dirty="0"/>
            </a:br>
            <a:r>
              <a:rPr lang="ar-SA" sz="2800" dirty="0"/>
              <a:t>- الشفرة ( ب ) : * للأشخاص فوق سن ( 8 ) الثامنة بصرف النظر عن قدرتهم العقلية </a:t>
            </a:r>
            <a:r>
              <a:rPr lang="ar-SA" sz="2800" dirty="0" smtClean="0"/>
              <a:t>. النهاية العظمى= ( 93) درجة </a:t>
            </a:r>
            <a:endParaRPr lang="ar-SA" sz="2800" dirty="0"/>
          </a:p>
        </p:txBody>
      </p:sp>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116632"/>
            <a:ext cx="4320480" cy="14401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185823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079641" y="1124744"/>
            <a:ext cx="7890080" cy="6467048"/>
          </a:xfrm>
        </p:spPr>
        <p:txBody>
          <a:bodyPr>
            <a:normAutofit/>
          </a:bodyPr>
          <a:lstStyle/>
          <a:p>
            <a:pPr algn="r"/>
            <a:r>
              <a:rPr lang="ar-SA" sz="3200" dirty="0" err="1">
                <a:solidFill>
                  <a:srgbClr val="C00000"/>
                </a:solidFill>
              </a:rPr>
              <a:t>إختبار</a:t>
            </a:r>
            <a:r>
              <a:rPr lang="ar-SA" sz="3200" dirty="0">
                <a:solidFill>
                  <a:srgbClr val="C00000"/>
                </a:solidFill>
              </a:rPr>
              <a:t> المتاهات </a:t>
            </a:r>
            <a:r>
              <a:rPr lang="ar-SA" sz="3200" dirty="0" smtClean="0">
                <a:solidFill>
                  <a:srgbClr val="C00000"/>
                </a:solidFill>
              </a:rPr>
              <a:t>:</a:t>
            </a:r>
            <a:r>
              <a:rPr lang="ar-SA" sz="2000" dirty="0" smtClean="0">
                <a:solidFill>
                  <a:srgbClr val="C00000"/>
                </a:solidFill>
              </a:rPr>
              <a:t/>
            </a:r>
            <a:br>
              <a:rPr lang="ar-SA" sz="2000" dirty="0" smtClean="0">
                <a:solidFill>
                  <a:srgbClr val="C00000"/>
                </a:solidFill>
              </a:rPr>
            </a:br>
            <a:r>
              <a:rPr lang="ar-SA" sz="1800" b="1" dirty="0">
                <a:effectLst/>
              </a:rPr>
              <a:t>يعتبر هذا الاختبار من الاختبارات الاحتياطية، ويتكون من تسعة متاهات مرتبة تصاعدياً بحيث يطلب من المفحوص أن يجد طريقة إلى خارج المتاهة باستخدام قلم الرصاص، ويعكس الأداء القدرة على التخطيط والتنظيم الإدراكي</a:t>
            </a:r>
            <a:r>
              <a:rPr lang="en-US" sz="1800" b="1" dirty="0" smtClean="0">
                <a:effectLst/>
              </a:rPr>
              <a:t>.</a:t>
            </a:r>
            <a:r>
              <a:rPr lang="ar-SA" sz="2000" dirty="0"/>
              <a:t/>
            </a:r>
            <a:br>
              <a:rPr lang="ar-SA" sz="2000" dirty="0"/>
            </a:br>
            <a:r>
              <a:rPr lang="ar-SA" sz="2000" dirty="0"/>
              <a:t>- للأفراد العاديين دون سن الثامنة ( 8 ) وللمشتبه بهم بعد الثامنة ( 8 ) .</a:t>
            </a:r>
            <a:br>
              <a:rPr lang="ar-SA" sz="2000" dirty="0"/>
            </a:br>
            <a:r>
              <a:rPr lang="ar-SA" sz="2000" dirty="0"/>
              <a:t>- الأشخاص الذين هم في سن الثامنة </a:t>
            </a:r>
            <a:r>
              <a:rPr lang="ar-SA" sz="2000" dirty="0" err="1"/>
              <a:t>فمافوق</a:t>
            </a:r>
            <a:r>
              <a:rPr lang="ar-SA" sz="2000" dirty="0"/>
              <a:t> ممن لا يحتمل أن يكونوا من ضعاف العقول </a:t>
            </a:r>
            <a:r>
              <a:rPr lang="ar-SA" sz="2000" dirty="0" err="1"/>
              <a:t>إبدأ</a:t>
            </a:r>
            <a:r>
              <a:rPr lang="ar-SA" sz="2000" dirty="0"/>
              <a:t> </a:t>
            </a:r>
            <a:r>
              <a:rPr lang="ar-SA" sz="2000" dirty="0" err="1"/>
              <a:t>بالمتاهه</a:t>
            </a:r>
            <a:r>
              <a:rPr lang="ar-SA" sz="2000" dirty="0"/>
              <a:t> (( ج )) .</a:t>
            </a:r>
            <a:br>
              <a:rPr lang="ar-SA" sz="2000" dirty="0"/>
            </a:br>
            <a:r>
              <a:rPr lang="ar-SA" sz="2000" dirty="0"/>
              <a:t>- الزمن المخصص لكل </a:t>
            </a:r>
            <a:r>
              <a:rPr lang="ar-SA" sz="2000" dirty="0" err="1"/>
              <a:t>متاهه</a:t>
            </a:r>
            <a:r>
              <a:rPr lang="ar-SA" sz="2000" dirty="0"/>
              <a:t> مطبوع عليها .</a:t>
            </a:r>
            <a:br>
              <a:rPr lang="ar-SA" sz="2000" dirty="0"/>
            </a:br>
            <a:r>
              <a:rPr lang="ar-SA" sz="2000" dirty="0"/>
              <a:t>- إذا أتم المفحوص المتاهة (( ج )) بما </a:t>
            </a:r>
            <a:r>
              <a:rPr lang="ar-SA" sz="2000" dirty="0" err="1"/>
              <a:t>لايزيد</a:t>
            </a:r>
            <a:r>
              <a:rPr lang="ar-SA" sz="2000" dirty="0"/>
              <a:t> عن غلطة واحدة وفي حدود الزمن المخصص أعطه </a:t>
            </a:r>
            <a:r>
              <a:rPr lang="ar-SA" sz="2000" dirty="0" err="1"/>
              <a:t>الدرجه</a:t>
            </a:r>
            <a:r>
              <a:rPr lang="ar-SA" sz="2000" dirty="0"/>
              <a:t> النهائية </a:t>
            </a:r>
            <a:br>
              <a:rPr lang="ar-SA" sz="2000" dirty="0"/>
            </a:br>
            <a:r>
              <a:rPr lang="ar-SA" sz="2000" dirty="0"/>
              <a:t>( 4 ) أربع درجات للمتاهتين (( أ )) و (( ب )) </a:t>
            </a:r>
            <a:r>
              <a:rPr lang="ar-SA" sz="2000" dirty="0" err="1"/>
              <a:t>ومايستحقه</a:t>
            </a:r>
            <a:r>
              <a:rPr lang="ar-SA" sz="2000" dirty="0"/>
              <a:t> من درجات للمتاهة (( ج )) أستمر </a:t>
            </a:r>
            <a:r>
              <a:rPr lang="ar-SA" sz="2000" dirty="0" err="1"/>
              <a:t>بالأختبار</a:t>
            </a:r>
            <a:r>
              <a:rPr lang="ar-SA" sz="2000" dirty="0"/>
              <a:t> بإعطائه المتاهة رقم ( 1 ) واحد .</a:t>
            </a:r>
            <a:br>
              <a:rPr lang="ar-SA" sz="2000" dirty="0"/>
            </a:br>
            <a:r>
              <a:rPr lang="ar-SA" sz="2000" dirty="0"/>
              <a:t>- إذا أتم المفحوص المتاهة (( ج )) بغلطتين أو أكثر أو فشل في الخروج في </a:t>
            </a:r>
            <a:r>
              <a:rPr lang="ar-SA" sz="2000" dirty="0" smtClean="0"/>
              <a:t>حدود </a:t>
            </a:r>
            <a:r>
              <a:rPr lang="ar-SA" sz="2000" dirty="0"/>
              <a:t>الوقت المسموح به </a:t>
            </a:r>
            <a:r>
              <a:rPr lang="ar-SA" sz="2000" dirty="0" err="1"/>
              <a:t>إرجع</a:t>
            </a:r>
            <a:r>
              <a:rPr lang="ar-SA" sz="2000" dirty="0"/>
              <a:t> الى النموذج </a:t>
            </a:r>
            <a:r>
              <a:rPr lang="ar-SA" sz="2000" dirty="0" err="1"/>
              <a:t>وإستمر</a:t>
            </a:r>
            <a:r>
              <a:rPr lang="ar-SA" sz="2000" dirty="0"/>
              <a:t> في </a:t>
            </a:r>
            <a:r>
              <a:rPr lang="ar-SA" sz="2000" dirty="0" err="1"/>
              <a:t>الإختبار</a:t>
            </a:r>
            <a:r>
              <a:rPr lang="ar-SA" sz="2000" dirty="0"/>
              <a:t> كما هو الحال في حالة الصغار، وفي هذه الحالات </a:t>
            </a:r>
            <a:r>
              <a:rPr lang="ar-SA" sz="2000" dirty="0" err="1"/>
              <a:t>لاتسمح</a:t>
            </a:r>
            <a:r>
              <a:rPr lang="ar-SA" sz="2000" dirty="0"/>
              <a:t> للمفحوص بمحاولة ثانية في المتاهة (( ج )) إذا نجح في المتاهتين (( أ )) و (( ب )) بل يجب أن تعطيه الدرجة على المحاولة الأصلية .</a:t>
            </a:r>
            <a:br>
              <a:rPr lang="ar-SA" sz="2000" dirty="0"/>
            </a:br>
            <a:r>
              <a:rPr lang="ar-SA" sz="2000" dirty="0"/>
              <a:t>- المتاهات (( من 1 إلى 5 )) أوقف </a:t>
            </a:r>
            <a:r>
              <a:rPr lang="ar-SA" sz="2000" dirty="0" err="1"/>
              <a:t>الإختبار</a:t>
            </a:r>
            <a:r>
              <a:rPr lang="ar-SA" sz="2000" dirty="0"/>
              <a:t> بعد محاولتين فاشلتين .</a:t>
            </a:r>
            <a:br>
              <a:rPr lang="ar-SA" sz="2000" dirty="0"/>
            </a:br>
            <a:endParaRPr lang="ar-SA" sz="2000" dirty="0"/>
          </a:p>
        </p:txBody>
      </p:sp>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188640"/>
            <a:ext cx="4608512" cy="15841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85970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لنص 3"/>
          <p:cNvSpPr>
            <a:spLocks noGrp="1"/>
          </p:cNvSpPr>
          <p:nvPr>
            <p:ph type="body" idx="1"/>
          </p:nvPr>
        </p:nvSpPr>
        <p:spPr>
          <a:xfrm>
            <a:off x="2411760" y="188640"/>
            <a:ext cx="6567432" cy="6480720"/>
          </a:xfrm>
        </p:spPr>
        <p:txBody>
          <a:bodyPr>
            <a:normAutofit fontScale="92500"/>
          </a:bodyPr>
          <a:lstStyle/>
          <a:p>
            <a:r>
              <a:rPr lang="ar-SA" dirty="0" smtClean="0"/>
              <a:t>- التقدير </a:t>
            </a:r>
            <a:r>
              <a:rPr lang="ar-SA" dirty="0"/>
              <a:t>: للمتاهات (( أ ، ب ، ج )): 1- في حدود الزمن </a:t>
            </a:r>
            <a:r>
              <a:rPr lang="ar-SA" dirty="0" err="1"/>
              <a:t>المقرربدون</a:t>
            </a:r>
            <a:r>
              <a:rPr lang="ar-SA" dirty="0"/>
              <a:t> أخطاء درجتان .2- في حدود الزمن المقرر وفي حدود الأخطاء المسموح بها درجة واحدة.</a:t>
            </a:r>
            <a:br>
              <a:rPr lang="ar-SA" dirty="0"/>
            </a:br>
            <a:r>
              <a:rPr lang="ar-SA" dirty="0"/>
              <a:t>للمتاهات (( من 1 إلى 5 )): 1- في حدود الزمن المقرر وبدون أخطاء ثلاث درجات.</a:t>
            </a:r>
            <a:br>
              <a:rPr lang="ar-SA" dirty="0"/>
            </a:br>
            <a:r>
              <a:rPr lang="ar-SA" dirty="0"/>
              <a:t>2- في حدود الزمن المقرر وبغلطة واحدة درجتان.</a:t>
            </a:r>
            <a:br>
              <a:rPr lang="ar-SA" dirty="0"/>
            </a:br>
            <a:r>
              <a:rPr lang="ar-SA" dirty="0"/>
              <a:t>3- في حدود الزمن المقرر وفي حدود الأخطاء المسموح بها درجة واحدة.</a:t>
            </a:r>
            <a:br>
              <a:rPr lang="ar-SA" dirty="0"/>
            </a:br>
            <a:r>
              <a:rPr lang="ar-SA" dirty="0"/>
              <a:t>(ويبين الجدول التالي الزمن المحدد وعدد الأخطاء المسموح بها في كل </a:t>
            </a:r>
            <a:r>
              <a:rPr lang="ar-SA" dirty="0" smtClean="0"/>
              <a:t>متاهة</a:t>
            </a:r>
          </a:p>
          <a:p>
            <a:endParaRPr lang="ar-SA" dirty="0"/>
          </a:p>
          <a:p>
            <a:endParaRPr lang="ar-SA" dirty="0" smtClean="0"/>
          </a:p>
          <a:p>
            <a:endParaRPr lang="ar-SA" dirty="0"/>
          </a:p>
          <a:p>
            <a:endParaRPr lang="ar-SA" dirty="0" smtClean="0"/>
          </a:p>
          <a:p>
            <a:endParaRPr lang="ar-SA" dirty="0"/>
          </a:p>
          <a:p>
            <a:pPr marL="361188" indent="-342900">
              <a:buFontTx/>
              <a:buChar char="-"/>
            </a:pPr>
            <a:endParaRPr lang="ar-SA" dirty="0" smtClean="0"/>
          </a:p>
          <a:p>
            <a:pPr marL="361188" indent="-342900">
              <a:buFontTx/>
              <a:buChar char="-"/>
            </a:pPr>
            <a:endParaRPr lang="ar-SA" dirty="0"/>
          </a:p>
          <a:p>
            <a:pPr marL="361188" indent="-342900">
              <a:buFontTx/>
              <a:buChar char="-"/>
            </a:pPr>
            <a:endParaRPr lang="ar-SA" dirty="0" smtClean="0"/>
          </a:p>
          <a:p>
            <a:pPr marL="361188" indent="-342900">
              <a:buFontTx/>
              <a:buChar char="-"/>
            </a:pPr>
            <a:endParaRPr lang="ar-SA" dirty="0"/>
          </a:p>
          <a:p>
            <a:pPr marL="361188" indent="-342900">
              <a:buFontTx/>
              <a:buChar char="-"/>
            </a:pPr>
            <a:endParaRPr lang="ar-SA" dirty="0" smtClean="0"/>
          </a:p>
          <a:p>
            <a:pPr marL="361188" indent="-342900">
              <a:buFontTx/>
              <a:buChar char="-"/>
            </a:pPr>
            <a:endParaRPr lang="ar-SA" dirty="0"/>
          </a:p>
          <a:p>
            <a:pPr marL="361188" indent="-342900">
              <a:buFontTx/>
              <a:buChar char="-"/>
            </a:pPr>
            <a:endParaRPr lang="ar-SA" dirty="0" smtClean="0"/>
          </a:p>
          <a:p>
            <a:pPr marL="361188" indent="-342900">
              <a:buFontTx/>
              <a:buChar char="-"/>
            </a:pPr>
            <a:endParaRPr lang="ar-SA" dirty="0"/>
          </a:p>
          <a:p>
            <a:pPr marL="361188" indent="-342900">
              <a:buFontTx/>
              <a:buChar char="-"/>
            </a:pPr>
            <a:r>
              <a:rPr lang="ar-SA" dirty="0"/>
              <a:t>- أوقف </a:t>
            </a:r>
            <a:r>
              <a:rPr lang="ar-SA" dirty="0" err="1"/>
              <a:t>الإختبار</a:t>
            </a:r>
            <a:r>
              <a:rPr lang="ar-SA" dirty="0"/>
              <a:t> </a:t>
            </a:r>
            <a:r>
              <a:rPr lang="ar-SA" dirty="0" smtClean="0"/>
              <a:t>بعد </a:t>
            </a:r>
            <a:r>
              <a:rPr lang="ar-SA" dirty="0"/>
              <a:t>فشل المفحوص في متاهتين متتاليتين</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43106" y="2708920"/>
            <a:ext cx="3925887" cy="3462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614847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435608" y="274320"/>
            <a:ext cx="7498080" cy="6323032"/>
          </a:xfrm>
        </p:spPr>
        <p:txBody>
          <a:bodyPr>
            <a:normAutofit/>
          </a:bodyPr>
          <a:lstStyle/>
          <a:p>
            <a:pPr algn="r"/>
            <a:r>
              <a:rPr lang="ar-SA" sz="2800" b="1" u="sng" dirty="0">
                <a:solidFill>
                  <a:srgbClr val="C00000"/>
                </a:solidFill>
                <a:effectLst/>
              </a:rPr>
              <a:t>حساب درجة الذكاء </a:t>
            </a:r>
            <a:r>
              <a:rPr lang="ar-SA" sz="2000" dirty="0"/>
              <a:t/>
            </a:r>
            <a:br>
              <a:rPr lang="ar-SA" sz="2000" dirty="0"/>
            </a:br>
            <a:r>
              <a:rPr lang="ar-SA" sz="2000" dirty="0"/>
              <a:t>–         بعد الانتهاء من تطبيق الاختبارات وتصحيحها. سوف تحصل على درجة خام لكل اختبار.</a:t>
            </a:r>
            <a:br>
              <a:rPr lang="ar-SA" sz="2000" dirty="0"/>
            </a:br>
            <a:r>
              <a:rPr lang="ar-SA" sz="2000" dirty="0"/>
              <a:t>–         قم بتسجيل هذه الدرجات الخام في الأماكن المخصصة لها في الصفحة الأولى لكراسة تسجيل الإجابات.</a:t>
            </a:r>
            <a:br>
              <a:rPr lang="ar-SA" sz="2000" dirty="0"/>
            </a:br>
            <a:r>
              <a:rPr lang="ar-SA" sz="2000" dirty="0"/>
              <a:t>–         حول هذه الدرجات الخام إلى درجات موزونة من خلال الجدول المناسب لسن المفحوص.</a:t>
            </a:r>
            <a:br>
              <a:rPr lang="ar-SA" sz="2000" dirty="0"/>
            </a:br>
            <a:r>
              <a:rPr lang="ar-SA" sz="2000" dirty="0"/>
              <a:t>–         سجل الدرجات الموزونة في كراسة تسجيل الإجابات في الأماكن المخصصة لها.</a:t>
            </a:r>
            <a:br>
              <a:rPr lang="ar-SA" sz="2000" dirty="0"/>
            </a:br>
            <a:r>
              <a:rPr lang="ar-SA" sz="2000" dirty="0"/>
              <a:t>–         أعدت الجداول بناء على تطبيق 5 اختبارات لفظية وأخرى عملية.</a:t>
            </a:r>
            <a:br>
              <a:rPr lang="ar-SA" sz="2000" dirty="0"/>
            </a:br>
            <a:r>
              <a:rPr lang="ar-SA" sz="2000" dirty="0"/>
              <a:t>    ولكن إذا كان الفاحص قد طبق 6 اختبارات لفظية أو عملية فأنه يضرب مجموع الدرجات الموزونة الست في 5 / 6  وإذا طبق 4 لسبب من الأسباب يضرب في 5 / 4</a:t>
            </a:r>
            <a:br>
              <a:rPr lang="ar-SA" sz="2000" dirty="0"/>
            </a:br>
            <a:r>
              <a:rPr lang="ar-SA" sz="2000" dirty="0"/>
              <a:t>–         تجمع الدرجات الموزونة للاختبارات اللفظية وتسجل في مكانها.</a:t>
            </a:r>
            <a:br>
              <a:rPr lang="ar-SA" sz="2000" dirty="0"/>
            </a:br>
            <a:r>
              <a:rPr lang="ar-SA" sz="2000" dirty="0"/>
              <a:t>–         تجمع الدرجات الموزونة للاختبارات العملية وتسجل في مكانها.</a:t>
            </a:r>
            <a:br>
              <a:rPr lang="ar-SA" sz="2000" dirty="0"/>
            </a:br>
            <a:r>
              <a:rPr lang="ar-SA" sz="2000" dirty="0"/>
              <a:t>–         تجمع الدرجات الموزونة اللفظية والعملية معاً وتوضع في مكانها في الصفحة الأولى من كراسة الإجابة.</a:t>
            </a:r>
            <a:br>
              <a:rPr lang="ar-SA" sz="2000" dirty="0"/>
            </a:br>
            <a:r>
              <a:rPr lang="ar-SA" sz="2000" dirty="0"/>
              <a:t>–         تستخرج درجة الذكاء اللفظي من الجدول الخاص بذلك.</a:t>
            </a:r>
            <a:br>
              <a:rPr lang="ar-SA" sz="2000" dirty="0"/>
            </a:br>
            <a:r>
              <a:rPr lang="ar-SA" sz="2000" dirty="0"/>
              <a:t>–            ،،     ،،    ،،   العملي ،،    ،،      ،،     ،، .</a:t>
            </a:r>
            <a:br>
              <a:rPr lang="ar-SA" sz="2000" dirty="0"/>
            </a:br>
            <a:r>
              <a:rPr lang="ar-SA" sz="2000" dirty="0"/>
              <a:t>–            ،،     ،،    ،،  الكلي   ،،    ،،      ،،     ،، .</a:t>
            </a:r>
            <a:br>
              <a:rPr lang="ar-SA" sz="2000" dirty="0"/>
            </a:br>
            <a:endParaRPr lang="ar-SA" sz="2000" dirty="0"/>
          </a:p>
        </p:txBody>
      </p:sp>
    </p:spTree>
    <p:extLst>
      <p:ext uri="{BB962C8B-B14F-4D97-AF65-F5344CB8AC3E}">
        <p14:creationId xmlns:p14="http://schemas.microsoft.com/office/powerpoint/2010/main" val="26615201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3"/>
          <p:cNvSpPr>
            <a:spLocks noGrp="1"/>
          </p:cNvSpPr>
          <p:nvPr>
            <p:ph type="ctrTitle"/>
          </p:nvPr>
        </p:nvSpPr>
        <p:spPr>
          <a:xfrm>
            <a:off x="1403648" y="188640"/>
            <a:ext cx="7406640" cy="620830"/>
          </a:xfrm>
        </p:spPr>
        <p:txBody>
          <a:bodyPr>
            <a:normAutofit/>
          </a:bodyPr>
          <a:lstStyle/>
          <a:p>
            <a:pPr algn="r"/>
            <a:r>
              <a:rPr lang="ar-SA" sz="3200" dirty="0" smtClean="0"/>
              <a:t>تصنيف المقياس</a:t>
            </a:r>
            <a:endParaRPr lang="ar-SA" sz="3200" dirty="0"/>
          </a:p>
        </p:txBody>
      </p:sp>
      <p:sp>
        <p:nvSpPr>
          <p:cNvPr id="5" name="عنوان فرعي 4"/>
          <p:cNvSpPr>
            <a:spLocks noGrp="1"/>
          </p:cNvSpPr>
          <p:nvPr>
            <p:ph type="subTitle" idx="1"/>
          </p:nvPr>
        </p:nvSpPr>
        <p:spPr>
          <a:xfrm>
            <a:off x="1187624" y="764704"/>
            <a:ext cx="7651576" cy="5760640"/>
          </a:xfrm>
        </p:spPr>
        <p:txBody>
          <a:bodyPr>
            <a:noAutofit/>
          </a:bodyPr>
          <a:lstStyle/>
          <a:p>
            <a:pPr algn="r"/>
            <a:r>
              <a:rPr lang="ar-SA" sz="2800" dirty="0"/>
              <a:t>يتكون المقياس من أثني عشر </a:t>
            </a:r>
            <a:r>
              <a:rPr lang="ar-SA" sz="2800" dirty="0" smtClean="0"/>
              <a:t>اختبارا </a:t>
            </a:r>
            <a:r>
              <a:rPr lang="ar-SA" sz="2800" dirty="0"/>
              <a:t>، وينقسم إلى قسمين كبيرين هما :-</a:t>
            </a:r>
            <a:br>
              <a:rPr lang="ar-SA" sz="2800" dirty="0"/>
            </a:br>
            <a:r>
              <a:rPr lang="ar-SA" sz="2800" dirty="0"/>
              <a:t>الأول: قسم لفظي    الثاني: قسم عملي .</a:t>
            </a:r>
            <a:br>
              <a:rPr lang="ar-SA" sz="2800" dirty="0"/>
            </a:br>
            <a:r>
              <a:rPr lang="ar-SA" sz="2800" dirty="0"/>
              <a:t>وقد أختصر بعد ذلك إلى عشر </a:t>
            </a:r>
            <a:r>
              <a:rPr lang="ar-SA" sz="2800" dirty="0" smtClean="0"/>
              <a:t>اختبارات </a:t>
            </a:r>
            <a:r>
              <a:rPr lang="ar-SA" sz="2800" dirty="0"/>
              <a:t>فقط ، بقصد </a:t>
            </a:r>
            <a:r>
              <a:rPr lang="ar-SA" sz="2800" dirty="0" smtClean="0"/>
              <a:t>الاقتصاد </a:t>
            </a:r>
            <a:r>
              <a:rPr lang="ar-SA" sz="2800" dirty="0"/>
              <a:t>في الوقت ، فأصبح عبارة عن خمسة </a:t>
            </a:r>
            <a:r>
              <a:rPr lang="ar-SA" sz="2800" dirty="0" smtClean="0"/>
              <a:t>اختبارات </a:t>
            </a:r>
            <a:r>
              <a:rPr lang="ar-SA" sz="2800" dirty="0"/>
              <a:t>لفظية ومثلها عمليه .</a:t>
            </a:r>
            <a:br>
              <a:rPr lang="ar-SA" sz="2800" dirty="0"/>
            </a:br>
            <a:r>
              <a:rPr lang="ar-SA" sz="2800" b="1" dirty="0">
                <a:solidFill>
                  <a:srgbClr val="00B0F0"/>
                </a:solidFill>
              </a:rPr>
              <a:t>أما </a:t>
            </a:r>
            <a:r>
              <a:rPr lang="ar-SA" sz="2800" b="1" dirty="0" smtClean="0">
                <a:solidFill>
                  <a:srgbClr val="00B0F0"/>
                </a:solidFill>
              </a:rPr>
              <a:t>الاختباران </a:t>
            </a:r>
            <a:r>
              <a:rPr lang="ar-SA" sz="2800" b="1" dirty="0">
                <a:solidFill>
                  <a:srgbClr val="00B0F0"/>
                </a:solidFill>
              </a:rPr>
              <a:t>اللذان حذفا عند حساب جداول نسبة الذكاء فهما : </a:t>
            </a:r>
            <a:endParaRPr lang="ar-SA" sz="2800" b="1" dirty="0" smtClean="0">
              <a:solidFill>
                <a:srgbClr val="00B0F0"/>
              </a:solidFill>
            </a:endParaRPr>
          </a:p>
          <a:p>
            <a:pPr algn="r"/>
            <a:r>
              <a:rPr lang="ar-SA" sz="2800" b="1" dirty="0" smtClean="0">
                <a:solidFill>
                  <a:srgbClr val="00B0F0"/>
                </a:solidFill>
              </a:rPr>
              <a:t>1- اختبار </a:t>
            </a:r>
            <a:r>
              <a:rPr lang="ar-SA" sz="2800" b="1" dirty="0">
                <a:solidFill>
                  <a:srgbClr val="00B0F0"/>
                </a:solidFill>
              </a:rPr>
              <a:t>إعادة </a:t>
            </a:r>
            <a:r>
              <a:rPr lang="ar-SA" sz="2800" b="1" dirty="0" smtClean="0">
                <a:solidFill>
                  <a:srgbClr val="00B0F0"/>
                </a:solidFill>
              </a:rPr>
              <a:t>الأرقام</a:t>
            </a:r>
            <a:r>
              <a:rPr lang="ar-SA" sz="2800" b="1" dirty="0">
                <a:solidFill>
                  <a:srgbClr val="00B0F0"/>
                </a:solidFill>
              </a:rPr>
              <a:t>.</a:t>
            </a:r>
            <a:endParaRPr lang="ar-SA" sz="2800" b="1" dirty="0" smtClean="0">
              <a:solidFill>
                <a:srgbClr val="00B0F0"/>
              </a:solidFill>
            </a:endParaRPr>
          </a:p>
          <a:p>
            <a:pPr algn="r"/>
            <a:r>
              <a:rPr lang="ar-SA" sz="2800" b="1" dirty="0">
                <a:solidFill>
                  <a:srgbClr val="00B0F0"/>
                </a:solidFill>
              </a:rPr>
              <a:t>2</a:t>
            </a:r>
            <a:r>
              <a:rPr lang="ar-SA" sz="2800" b="1" dirty="0" smtClean="0">
                <a:solidFill>
                  <a:srgbClr val="00B0F0"/>
                </a:solidFill>
              </a:rPr>
              <a:t>- اختبار </a:t>
            </a:r>
            <a:r>
              <a:rPr lang="ar-SA" sz="2800" b="1" dirty="0">
                <a:solidFill>
                  <a:srgbClr val="00B0F0"/>
                </a:solidFill>
              </a:rPr>
              <a:t>المتاهات</a:t>
            </a:r>
            <a:r>
              <a:rPr lang="ar-SA" sz="2800" b="1" dirty="0" smtClean="0">
                <a:solidFill>
                  <a:srgbClr val="00B0F0"/>
                </a:solidFill>
              </a:rPr>
              <a:t>.</a:t>
            </a:r>
            <a:r>
              <a:rPr lang="ar-SA" sz="2800" b="1" dirty="0">
                <a:solidFill>
                  <a:srgbClr val="00B0F0"/>
                </a:solidFill>
              </a:rPr>
              <a:t/>
            </a:r>
            <a:br>
              <a:rPr lang="ar-SA" sz="2800" b="1" dirty="0">
                <a:solidFill>
                  <a:srgbClr val="00B0F0"/>
                </a:solidFill>
              </a:rPr>
            </a:br>
            <a:r>
              <a:rPr lang="ar-SA" sz="2800" dirty="0"/>
              <a:t>وذلك على أساس ضعف </a:t>
            </a:r>
            <a:r>
              <a:rPr lang="ar-SA" sz="2800" dirty="0" smtClean="0"/>
              <a:t>ارتباط </a:t>
            </a:r>
            <a:r>
              <a:rPr lang="ar-SA" sz="2800" dirty="0"/>
              <a:t>كل منهما ببقية المجموعة التي ينتمي إليها .</a:t>
            </a:r>
            <a:br>
              <a:rPr lang="ar-SA" sz="2800" dirty="0"/>
            </a:br>
            <a:r>
              <a:rPr lang="ar-SA" sz="2800" dirty="0">
                <a:solidFill>
                  <a:srgbClr val="7030A0"/>
                </a:solidFill>
              </a:rPr>
              <a:t>ومن الممكن فيما يختص بالجزء العملي من المقياس أن يختار الفاحص بين </a:t>
            </a:r>
            <a:r>
              <a:rPr lang="ar-SA" sz="2800" dirty="0" smtClean="0">
                <a:solidFill>
                  <a:srgbClr val="7030A0"/>
                </a:solidFill>
              </a:rPr>
              <a:t>اختبار </a:t>
            </a:r>
            <a:r>
              <a:rPr lang="ar-SA" sz="2800" dirty="0">
                <a:solidFill>
                  <a:srgbClr val="7030A0"/>
                </a:solidFill>
              </a:rPr>
              <a:t>الشفرة </a:t>
            </a:r>
            <a:r>
              <a:rPr lang="ar-SA" sz="2800" dirty="0" smtClean="0">
                <a:solidFill>
                  <a:srgbClr val="7030A0"/>
                </a:solidFill>
              </a:rPr>
              <a:t>واختبار </a:t>
            </a:r>
            <a:r>
              <a:rPr lang="ar-SA" sz="2800" dirty="0">
                <a:solidFill>
                  <a:srgbClr val="7030A0"/>
                </a:solidFill>
              </a:rPr>
              <a:t>المتاهات .</a:t>
            </a:r>
            <a:br>
              <a:rPr lang="ar-SA" sz="2800" dirty="0">
                <a:solidFill>
                  <a:srgbClr val="7030A0"/>
                </a:solidFill>
              </a:rPr>
            </a:br>
            <a:endParaRPr lang="ar-SA" sz="2800" dirty="0">
              <a:solidFill>
                <a:srgbClr val="7030A0"/>
              </a:solidFill>
            </a:endParaRPr>
          </a:p>
        </p:txBody>
      </p:sp>
    </p:spTree>
    <p:extLst>
      <p:ext uri="{BB962C8B-B14F-4D97-AF65-F5344CB8AC3E}">
        <p14:creationId xmlns:p14="http://schemas.microsoft.com/office/powerpoint/2010/main" val="38313078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435608" y="274320"/>
            <a:ext cx="7498080" cy="6323032"/>
          </a:xfrm>
        </p:spPr>
        <p:txBody>
          <a:bodyPr>
            <a:normAutofit/>
          </a:bodyPr>
          <a:lstStyle/>
          <a:p>
            <a:pPr algn="r"/>
            <a:r>
              <a:rPr lang="ar-SA" sz="3600" dirty="0">
                <a:solidFill>
                  <a:srgbClr val="C00000"/>
                </a:solidFill>
              </a:rPr>
              <a:t>مفتاح التصحيح </a:t>
            </a:r>
            <a:r>
              <a:rPr lang="ar-SA" sz="3600" dirty="0" smtClean="0">
                <a:solidFill>
                  <a:srgbClr val="C00000"/>
                </a:solidFill>
              </a:rPr>
              <a:t>:</a:t>
            </a:r>
            <a:r>
              <a:rPr lang="ar-SA" sz="3600" dirty="0" smtClean="0"/>
              <a:t/>
            </a:r>
            <a:br>
              <a:rPr lang="ar-SA" sz="3600" dirty="0" smtClean="0"/>
            </a:br>
            <a:r>
              <a:rPr lang="ar-SA" sz="3600" dirty="0"/>
              <a:t/>
            </a:r>
            <a:br>
              <a:rPr lang="ar-SA" sz="3600" dirty="0"/>
            </a:br>
            <a:r>
              <a:rPr lang="ar-SA" sz="3600" dirty="0"/>
              <a:t>علينا إتباع الخطوات التالية :</a:t>
            </a:r>
            <a:br>
              <a:rPr lang="ar-SA" sz="3600" dirty="0"/>
            </a:br>
            <a:r>
              <a:rPr lang="ar-SA" sz="3600" dirty="0"/>
              <a:t>1- </a:t>
            </a:r>
            <a:r>
              <a:rPr lang="ar-SA" sz="3600" dirty="0" err="1"/>
              <a:t>إنظر</a:t>
            </a:r>
            <a:r>
              <a:rPr lang="ar-SA" sz="3600" dirty="0"/>
              <a:t> الجدول صفحة ( </a:t>
            </a:r>
            <a:r>
              <a:rPr lang="ar-SA" sz="3600" dirty="0" smtClean="0"/>
              <a:t>68- 100 على حسب عمر المفحوص </a:t>
            </a:r>
            <a:r>
              <a:rPr lang="ar-SA" sz="3600" dirty="0"/>
              <a:t>) ، اللفظية يسار والعملية </a:t>
            </a:r>
            <a:r>
              <a:rPr lang="ar-SA" sz="3600" dirty="0" smtClean="0"/>
              <a:t>يمين</a:t>
            </a:r>
            <a:r>
              <a:rPr lang="ar-SA" sz="3600" dirty="0"/>
              <a:t/>
            </a:r>
            <a:br>
              <a:rPr lang="ar-SA" sz="3600" dirty="0"/>
            </a:br>
            <a:r>
              <a:rPr lang="ar-SA" sz="3600" dirty="0"/>
              <a:t>2- ننتقل إلى صفحة ( </a:t>
            </a:r>
            <a:r>
              <a:rPr lang="ar-SA" sz="3600" dirty="0" smtClean="0"/>
              <a:t>103 - 104) </a:t>
            </a:r>
            <a:r>
              <a:rPr lang="ar-SA" sz="3600" dirty="0"/>
              <a:t>، </a:t>
            </a:r>
            <a:r>
              <a:rPr lang="ar-SA" sz="3600" dirty="0" err="1"/>
              <a:t>لإستخراج</a:t>
            </a:r>
            <a:r>
              <a:rPr lang="ar-SA" sz="3600" dirty="0"/>
              <a:t> معامل الذكاء للعملي واللفظي كل على حده .</a:t>
            </a:r>
            <a:br>
              <a:rPr lang="ar-SA" sz="3600" dirty="0"/>
            </a:br>
            <a:r>
              <a:rPr lang="ar-SA" sz="3600" dirty="0"/>
              <a:t>3- ننتقل إلى صفحة ( 102 ) ، </a:t>
            </a:r>
            <a:r>
              <a:rPr lang="ar-SA" sz="3600" dirty="0" err="1"/>
              <a:t>لإستخراج</a:t>
            </a:r>
            <a:r>
              <a:rPr lang="ar-SA" sz="3600" dirty="0"/>
              <a:t> معامل الذكاء الكلي .</a:t>
            </a:r>
          </a:p>
        </p:txBody>
      </p:sp>
    </p:spTree>
    <p:extLst>
      <p:ext uri="{BB962C8B-B14F-4D97-AF65-F5344CB8AC3E}">
        <p14:creationId xmlns:p14="http://schemas.microsoft.com/office/powerpoint/2010/main" val="24823273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187624" y="274320"/>
            <a:ext cx="7746064" cy="6467048"/>
          </a:xfrm>
        </p:spPr>
        <p:txBody>
          <a:bodyPr>
            <a:normAutofit fontScale="90000"/>
          </a:bodyPr>
          <a:lstStyle/>
          <a:p>
            <a:pPr algn="r"/>
            <a:r>
              <a:rPr lang="ar-SA" sz="3200" dirty="0" smtClean="0">
                <a:solidFill>
                  <a:srgbClr val="C00000"/>
                </a:solidFill>
              </a:rPr>
              <a:t>تصنيف الذكاء في مقياس </a:t>
            </a:r>
            <a:r>
              <a:rPr lang="ar-SA" sz="3200" dirty="0" err="1" smtClean="0">
                <a:solidFill>
                  <a:srgbClr val="C00000"/>
                </a:solidFill>
              </a:rPr>
              <a:t>وكسلر</a:t>
            </a:r>
            <a:r>
              <a:rPr lang="ar-SA" sz="3200" dirty="0" smtClean="0">
                <a:solidFill>
                  <a:srgbClr val="C00000"/>
                </a:solidFill>
              </a:rPr>
              <a:t> لذكاء الأطفال:</a:t>
            </a:r>
            <a:br>
              <a:rPr lang="ar-SA" sz="3200" dirty="0" smtClean="0">
                <a:solidFill>
                  <a:srgbClr val="C00000"/>
                </a:solidFill>
              </a:rPr>
            </a:br>
            <a:r>
              <a:rPr lang="ar-SA" sz="3200" dirty="0">
                <a:solidFill>
                  <a:srgbClr val="C00000"/>
                </a:solidFill>
              </a:rPr>
              <a:t/>
            </a:r>
            <a:br>
              <a:rPr lang="ar-SA" sz="3200" dirty="0">
                <a:solidFill>
                  <a:srgbClr val="C00000"/>
                </a:solidFill>
              </a:rPr>
            </a:br>
            <a:r>
              <a:rPr lang="ar-SA" sz="3200" dirty="0" smtClean="0">
                <a:solidFill>
                  <a:srgbClr val="C00000"/>
                </a:solidFill>
              </a:rPr>
              <a:t/>
            </a:r>
            <a:br>
              <a:rPr lang="ar-SA" sz="3200" dirty="0" smtClean="0">
                <a:solidFill>
                  <a:srgbClr val="C00000"/>
                </a:solidFill>
              </a:rPr>
            </a:br>
            <a:r>
              <a:rPr lang="ar-SA" sz="3200" dirty="0">
                <a:solidFill>
                  <a:srgbClr val="C00000"/>
                </a:solidFill>
              </a:rPr>
              <a:t/>
            </a:r>
            <a:br>
              <a:rPr lang="ar-SA" sz="3200" dirty="0">
                <a:solidFill>
                  <a:srgbClr val="C00000"/>
                </a:solidFill>
              </a:rPr>
            </a:br>
            <a:r>
              <a:rPr lang="ar-SA" sz="3200" dirty="0" smtClean="0">
                <a:solidFill>
                  <a:srgbClr val="C00000"/>
                </a:solidFill>
              </a:rPr>
              <a:t/>
            </a:r>
            <a:br>
              <a:rPr lang="ar-SA" sz="3200" dirty="0" smtClean="0">
                <a:solidFill>
                  <a:srgbClr val="C00000"/>
                </a:solidFill>
              </a:rPr>
            </a:br>
            <a:r>
              <a:rPr lang="ar-SA" sz="3200" dirty="0" smtClean="0">
                <a:solidFill>
                  <a:srgbClr val="C00000"/>
                </a:solidFill>
              </a:rPr>
              <a:t/>
            </a:r>
            <a:br>
              <a:rPr lang="ar-SA" sz="3200" dirty="0" smtClean="0">
                <a:solidFill>
                  <a:srgbClr val="C00000"/>
                </a:solidFill>
              </a:rPr>
            </a:br>
            <a:r>
              <a:rPr lang="ar-SA" sz="3200" dirty="0">
                <a:solidFill>
                  <a:srgbClr val="C00000"/>
                </a:solidFill>
              </a:rPr>
              <a:t/>
            </a:r>
            <a:br>
              <a:rPr lang="ar-SA" sz="3200" dirty="0">
                <a:solidFill>
                  <a:srgbClr val="C00000"/>
                </a:solidFill>
              </a:rPr>
            </a:br>
            <a:r>
              <a:rPr lang="ar-SA" sz="3200" dirty="0" smtClean="0">
                <a:solidFill>
                  <a:srgbClr val="C00000"/>
                </a:solidFill>
              </a:rPr>
              <a:t/>
            </a:r>
            <a:br>
              <a:rPr lang="ar-SA" sz="3200" dirty="0" smtClean="0">
                <a:solidFill>
                  <a:srgbClr val="C00000"/>
                </a:solidFill>
              </a:rPr>
            </a:br>
            <a:r>
              <a:rPr lang="ar-SA" sz="3200" dirty="0">
                <a:solidFill>
                  <a:srgbClr val="C00000"/>
                </a:solidFill>
              </a:rPr>
              <a:t/>
            </a:r>
            <a:br>
              <a:rPr lang="ar-SA" sz="3200" dirty="0">
                <a:solidFill>
                  <a:srgbClr val="C00000"/>
                </a:solidFill>
              </a:rPr>
            </a:br>
            <a:r>
              <a:rPr lang="ar-SA" sz="3200" dirty="0" smtClean="0">
                <a:solidFill>
                  <a:srgbClr val="C00000"/>
                </a:solidFill>
              </a:rPr>
              <a:t/>
            </a:r>
            <a:br>
              <a:rPr lang="ar-SA" sz="3200" dirty="0" smtClean="0">
                <a:solidFill>
                  <a:srgbClr val="C00000"/>
                </a:solidFill>
              </a:rPr>
            </a:br>
            <a:r>
              <a:rPr lang="ar-SA" sz="3200" dirty="0" smtClean="0">
                <a:solidFill>
                  <a:srgbClr val="C00000"/>
                </a:solidFill>
              </a:rPr>
              <a:t>تنيف آخر لفئات التخلف العقلي :</a:t>
            </a:r>
            <a:r>
              <a:rPr lang="ar-SA" sz="3200" dirty="0" smtClean="0"/>
              <a:t/>
            </a:r>
            <a:br>
              <a:rPr lang="ar-SA" sz="3200" dirty="0" smtClean="0"/>
            </a:br>
            <a:r>
              <a:rPr lang="ar-SA" sz="3200" dirty="0" smtClean="0"/>
              <a:t>55 - 75 ( قابلون للتعلم )</a:t>
            </a:r>
            <a:br>
              <a:rPr lang="ar-SA" sz="3200" dirty="0" smtClean="0"/>
            </a:br>
            <a:r>
              <a:rPr lang="ar-SA" sz="3200" dirty="0" smtClean="0"/>
              <a:t>40 - 54 ( قابلون للتدريب )</a:t>
            </a:r>
            <a:br>
              <a:rPr lang="ar-SA" sz="3200" dirty="0" smtClean="0"/>
            </a:br>
            <a:r>
              <a:rPr lang="ar-SA" sz="3200" dirty="0" smtClean="0"/>
              <a:t>فأقل - 40 ( </a:t>
            </a:r>
            <a:r>
              <a:rPr lang="ar-SA" sz="3200" dirty="0" err="1" smtClean="0"/>
              <a:t>إعتماديون</a:t>
            </a:r>
            <a:r>
              <a:rPr lang="ar-SA" sz="3200" dirty="0" smtClean="0"/>
              <a:t> )</a:t>
            </a:r>
            <a:br>
              <a:rPr lang="ar-SA" sz="3200" dirty="0" smtClean="0"/>
            </a:br>
            <a:r>
              <a:rPr lang="ar-SA" sz="3200" dirty="0" smtClean="0"/>
              <a:t/>
            </a:r>
            <a:br>
              <a:rPr lang="ar-SA" sz="3200" dirty="0" smtClean="0"/>
            </a:br>
            <a:endParaRPr lang="ar-SA" sz="3200" dirty="0"/>
          </a:p>
        </p:txBody>
      </p:sp>
      <p:pic>
        <p:nvPicPr>
          <p:cNvPr id="23554" name="Picture 2"/>
          <p:cNvPicPr>
            <a:picLocks noChangeAspect="1" noChangeArrowheads="1"/>
          </p:cNvPicPr>
          <p:nvPr/>
        </p:nvPicPr>
        <p:blipFill>
          <a:blip r:embed="rId2">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1345369" y="692696"/>
            <a:ext cx="7167226" cy="353340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384577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435608" y="274320"/>
            <a:ext cx="7498080" cy="6179016"/>
          </a:xfrm>
        </p:spPr>
        <p:txBody>
          <a:bodyPr>
            <a:normAutofit fontScale="90000"/>
          </a:bodyPr>
          <a:lstStyle/>
          <a:p>
            <a:r>
              <a:rPr lang="ar-SA" sz="4400" dirty="0" smtClean="0">
                <a:solidFill>
                  <a:srgbClr val="C00000"/>
                </a:solidFill>
              </a:rPr>
              <a:t>المراجع مع التنقيح:</a:t>
            </a:r>
            <a:r>
              <a:rPr lang="ar-SA" sz="4400" dirty="0" smtClean="0"/>
              <a:t/>
            </a:r>
            <a:br>
              <a:rPr lang="ar-SA" sz="4400" dirty="0" smtClean="0"/>
            </a:br>
            <a:r>
              <a:rPr lang="ar-SA" sz="4400" dirty="0"/>
              <a:t/>
            </a:r>
            <a:br>
              <a:rPr lang="ar-SA" sz="4400" dirty="0"/>
            </a:br>
            <a:r>
              <a:rPr lang="ar-SA" sz="4400" dirty="0" smtClean="0"/>
              <a:t>- إعداد </a:t>
            </a:r>
            <a:r>
              <a:rPr lang="ar-SA" sz="4400" dirty="0"/>
              <a:t>/أ. منصور الريش </a:t>
            </a:r>
            <a:r>
              <a:rPr lang="ar-SA" sz="4400" dirty="0" smtClean="0"/>
              <a:t>، منتديات </a:t>
            </a:r>
            <a:r>
              <a:rPr lang="ar-SA" sz="4400" dirty="0"/>
              <a:t>أطفال الخليج </a:t>
            </a:r>
            <a:br>
              <a:rPr lang="ar-SA" sz="4400" dirty="0"/>
            </a:br>
            <a:r>
              <a:rPr lang="ar-SA" sz="4400" dirty="0" smtClean="0"/>
              <a:t>- موقع </a:t>
            </a:r>
            <a:r>
              <a:rPr lang="ar-SA" sz="4400" dirty="0"/>
              <a:t>برنامج </a:t>
            </a:r>
            <a:r>
              <a:rPr lang="ar-SA" sz="4400" dirty="0" err="1"/>
              <a:t>هيليب</a:t>
            </a:r>
            <a:r>
              <a:rPr lang="ar-SA" sz="4400" dirty="0"/>
              <a:t> </a:t>
            </a:r>
            <a:r>
              <a:rPr lang="ar-SA" sz="4400" dirty="0" smtClean="0"/>
              <a:t>وبوب</a:t>
            </a:r>
            <a:br>
              <a:rPr lang="ar-SA" sz="4400" dirty="0" smtClean="0"/>
            </a:br>
            <a:r>
              <a:rPr lang="ar-SA" sz="4400" dirty="0" smtClean="0"/>
              <a:t>- ملزمة توضيحية لاختبار </a:t>
            </a:r>
            <a:r>
              <a:rPr lang="ar-SA" sz="4400" dirty="0" err="1" smtClean="0"/>
              <a:t>وكسلر</a:t>
            </a:r>
            <a:r>
              <a:rPr lang="ar-SA" sz="4400" dirty="0" smtClean="0"/>
              <a:t>، </a:t>
            </a:r>
            <a:r>
              <a:rPr lang="ar-SA" sz="4400" dirty="0" err="1" smtClean="0"/>
              <a:t>أ.نورة</a:t>
            </a:r>
            <a:r>
              <a:rPr lang="ar-SA" sz="4400" dirty="0" smtClean="0"/>
              <a:t> النفيسة </a:t>
            </a:r>
            <a:br>
              <a:rPr lang="ar-SA" sz="4400" dirty="0" smtClean="0"/>
            </a:br>
            <a:r>
              <a:rPr lang="ar-SA" sz="4400" dirty="0" smtClean="0"/>
              <a:t>- </a:t>
            </a:r>
            <a:r>
              <a:rPr lang="ar-SA" sz="4400" b="1" dirty="0" smtClean="0">
                <a:effectLst/>
              </a:rPr>
              <a:t>اختبار </a:t>
            </a:r>
            <a:r>
              <a:rPr lang="ar-SA" sz="4400" b="1" dirty="0" err="1" smtClean="0">
                <a:effectLst/>
              </a:rPr>
              <a:t>وكسلر</a:t>
            </a:r>
            <a:r>
              <a:rPr lang="ar-SA" sz="4400" b="1" dirty="0" smtClean="0">
                <a:effectLst/>
              </a:rPr>
              <a:t> ،عبد </a:t>
            </a:r>
            <a:r>
              <a:rPr lang="ar-SA" sz="4400" b="1" dirty="0">
                <a:effectLst/>
              </a:rPr>
              <a:t>الناصر بن </a:t>
            </a:r>
            <a:r>
              <a:rPr lang="ar-SA" sz="4400" b="1" dirty="0" err="1">
                <a:effectLst/>
              </a:rPr>
              <a:t>الأشعل</a:t>
            </a:r>
            <a:r>
              <a:rPr lang="ar-SA" sz="4400" b="1" dirty="0">
                <a:effectLst/>
              </a:rPr>
              <a:t> </a:t>
            </a:r>
            <a:r>
              <a:rPr lang="ar-SA" sz="4400" b="1" dirty="0" smtClean="0">
                <a:effectLst/>
              </a:rPr>
              <a:t>الحسيني 2003</a:t>
            </a:r>
            <a:br>
              <a:rPr lang="ar-SA" sz="4400" b="1" dirty="0" smtClean="0">
                <a:effectLst/>
              </a:rPr>
            </a:br>
            <a:r>
              <a:rPr lang="ar-SA" sz="4400" b="1" dirty="0" smtClean="0">
                <a:effectLst/>
              </a:rPr>
              <a:t>- </a:t>
            </a:r>
            <a:r>
              <a:rPr lang="ar-SA" sz="4400" i="1" dirty="0">
                <a:solidFill>
                  <a:srgbClr val="FFFF00"/>
                </a:solidFill>
              </a:rPr>
              <a:t>إعداد : </a:t>
            </a:r>
            <a:br>
              <a:rPr lang="ar-SA" sz="4400" i="1" dirty="0">
                <a:solidFill>
                  <a:srgbClr val="FFFF00"/>
                </a:solidFill>
              </a:rPr>
            </a:br>
            <a:r>
              <a:rPr lang="ar-SA" sz="4400" i="1" dirty="0">
                <a:solidFill>
                  <a:srgbClr val="FFFF00"/>
                </a:solidFill>
              </a:rPr>
              <a:t>علي </a:t>
            </a:r>
            <a:r>
              <a:rPr lang="ar-SA" sz="4400" i="1" dirty="0" err="1">
                <a:solidFill>
                  <a:srgbClr val="FFFF00"/>
                </a:solidFill>
              </a:rPr>
              <a:t>الرويعي</a:t>
            </a:r>
            <a:r>
              <a:rPr lang="ar-SA" sz="4400" i="1">
                <a:solidFill>
                  <a:srgbClr val="FFFF00"/>
                </a:solidFill>
              </a:rPr>
              <a:t> </a:t>
            </a:r>
            <a:br>
              <a:rPr lang="ar-SA" sz="4400" i="1">
                <a:solidFill>
                  <a:srgbClr val="FFFF00"/>
                </a:solidFill>
              </a:rPr>
            </a:br>
            <a:r>
              <a:rPr lang="ar-SA" sz="4400" i="1">
                <a:solidFill>
                  <a:srgbClr val="FFFF00"/>
                </a:solidFill>
              </a:rPr>
              <a:t>حسين البحر </a:t>
            </a:r>
            <a:br>
              <a:rPr lang="ar-SA" sz="4400" i="1">
                <a:solidFill>
                  <a:srgbClr val="FFFF00"/>
                </a:solidFill>
              </a:rPr>
            </a:br>
            <a:r>
              <a:rPr lang="ar-SA" sz="4400" i="1">
                <a:solidFill>
                  <a:srgbClr val="FFFF00"/>
                </a:solidFill>
              </a:rPr>
              <a:t>علي البحر</a:t>
            </a:r>
            <a:br>
              <a:rPr lang="ar-SA" sz="4400" i="1">
                <a:solidFill>
                  <a:srgbClr val="FFFF00"/>
                </a:solidFill>
              </a:rPr>
            </a:br>
            <a:r>
              <a:rPr lang="ar-SA" sz="4400" dirty="0"/>
              <a:t/>
            </a:r>
            <a:br>
              <a:rPr lang="ar-SA" sz="4400" dirty="0"/>
            </a:br>
            <a:endParaRPr lang="ar-SA" dirty="0"/>
          </a:p>
        </p:txBody>
      </p:sp>
    </p:spTree>
    <p:extLst>
      <p:ext uri="{BB962C8B-B14F-4D97-AF65-F5344CB8AC3E}">
        <p14:creationId xmlns:p14="http://schemas.microsoft.com/office/powerpoint/2010/main" val="7900886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فرعي 3"/>
          <p:cNvSpPr>
            <a:spLocks noGrp="1"/>
          </p:cNvSpPr>
          <p:nvPr>
            <p:ph type="subTitle" idx="1"/>
          </p:nvPr>
        </p:nvSpPr>
        <p:spPr>
          <a:xfrm>
            <a:off x="1115616" y="1196752"/>
            <a:ext cx="7920880" cy="5472608"/>
          </a:xfrm>
        </p:spPr>
        <p:txBody>
          <a:bodyPr>
            <a:normAutofit/>
          </a:bodyPr>
          <a:lstStyle/>
          <a:p>
            <a:pPr algn="r"/>
            <a:r>
              <a:rPr lang="ar-SA" dirty="0" smtClean="0"/>
              <a:t>و تعتبر </a:t>
            </a:r>
            <a:r>
              <a:rPr lang="ar-SA" dirty="0"/>
              <a:t>اختبارات إعادة الأرقام والمتاهات أو الشفرة اختبارات تكميلية تستخدم في الحالات الآتية</a:t>
            </a:r>
            <a:r>
              <a:rPr lang="ar-SA" dirty="0" smtClean="0"/>
              <a:t>:</a:t>
            </a:r>
          </a:p>
          <a:p>
            <a:pPr algn="r"/>
            <a:endParaRPr lang="ar-SA" dirty="0"/>
          </a:p>
          <a:p>
            <a:pPr algn="r"/>
            <a:r>
              <a:rPr lang="ar-SA" dirty="0"/>
              <a:t>–        </a:t>
            </a:r>
            <a:r>
              <a:rPr lang="ar-SA" b="1" dirty="0">
                <a:solidFill>
                  <a:srgbClr val="00B0F0"/>
                </a:solidFill>
                <a:effectLst>
                  <a:outerShdw blurRad="38100" dist="38100" dir="2700000" algn="tl">
                    <a:srgbClr val="000000">
                      <a:alpha val="43137"/>
                    </a:srgbClr>
                  </a:outerShdw>
                </a:effectLst>
              </a:rPr>
              <a:t> إذا سمح الوقت بذلك.</a:t>
            </a:r>
          </a:p>
          <a:p>
            <a:pPr algn="r"/>
            <a:r>
              <a:rPr lang="ar-SA" b="1" dirty="0">
                <a:solidFill>
                  <a:srgbClr val="00B0F0"/>
                </a:solidFill>
                <a:effectLst>
                  <a:outerShdw blurRad="38100" dist="38100" dir="2700000" algn="tl">
                    <a:srgbClr val="000000">
                      <a:alpha val="43137"/>
                    </a:srgbClr>
                  </a:outerShdw>
                </a:effectLst>
              </a:rPr>
              <a:t>–         في الحالات الإكلينيكية بغرض التشخيص.</a:t>
            </a:r>
          </a:p>
          <a:p>
            <a:pPr algn="r"/>
            <a:r>
              <a:rPr lang="ar-SA" b="1" dirty="0">
                <a:solidFill>
                  <a:srgbClr val="00B0F0"/>
                </a:solidFill>
                <a:effectLst>
                  <a:outerShdw blurRad="38100" dist="38100" dir="2700000" algn="tl">
                    <a:srgbClr val="000000">
                      <a:alpha val="43137"/>
                    </a:srgbClr>
                  </a:outerShdw>
                </a:effectLst>
              </a:rPr>
              <a:t>–   إذا وجدت أي صعوبة في استخدام بعض الاختبارات الأخرى التي تقابلها. إلا أنها لا تستخدم كبديل للاختبارات لمجرد أن المفحوص قد حصل على درجة ضعيفة في أدائه لأحد تلك الاختبارات.</a:t>
            </a:r>
          </a:p>
          <a:p>
            <a:pPr algn="r"/>
            <a:endParaRPr lang="ar-SA" b="1" dirty="0">
              <a:solidFill>
                <a:srgbClr val="00B0F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0474352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3"/>
          <p:cNvSpPr>
            <a:spLocks noGrp="1"/>
          </p:cNvSpPr>
          <p:nvPr>
            <p:ph type="title"/>
          </p:nvPr>
        </p:nvSpPr>
        <p:spPr>
          <a:xfrm>
            <a:off x="4067944" y="274320"/>
            <a:ext cx="4865744" cy="6395040"/>
          </a:xfrm>
        </p:spPr>
        <p:txBody>
          <a:bodyPr>
            <a:noAutofit/>
          </a:bodyPr>
          <a:lstStyle/>
          <a:p>
            <a:pPr algn="just"/>
            <a:r>
              <a:rPr lang="ar-SA" sz="3200" dirty="0">
                <a:solidFill>
                  <a:srgbClr val="C00000"/>
                </a:solidFill>
              </a:rPr>
              <a:t/>
            </a:r>
            <a:br>
              <a:rPr lang="ar-SA" sz="3200" dirty="0">
                <a:solidFill>
                  <a:srgbClr val="C00000"/>
                </a:solidFill>
              </a:rPr>
            </a:br>
            <a:r>
              <a:rPr lang="ar-SA" sz="4000" dirty="0" smtClean="0">
                <a:solidFill>
                  <a:srgbClr val="C00000"/>
                </a:solidFill>
              </a:rPr>
              <a:t>و يمكن </a:t>
            </a:r>
            <a:r>
              <a:rPr lang="ar-SA" sz="4000" dirty="0">
                <a:solidFill>
                  <a:srgbClr val="C00000"/>
                </a:solidFill>
              </a:rPr>
              <a:t>إذا أردت أن تقيس الجوانب اللفظية أن تكتفي بالجانب اللفظي ، </a:t>
            </a:r>
            <a:r>
              <a:rPr lang="ar-SA" sz="4000" dirty="0" smtClean="0">
                <a:solidFill>
                  <a:srgbClr val="C00000"/>
                </a:solidFill>
              </a:rPr>
              <a:t>وما نحب </a:t>
            </a:r>
            <a:r>
              <a:rPr lang="ar-SA" sz="4000" dirty="0">
                <a:solidFill>
                  <a:srgbClr val="C00000"/>
                </a:solidFill>
              </a:rPr>
              <a:t>أن نوضحه أن الترتيب في </a:t>
            </a:r>
            <a:r>
              <a:rPr lang="ar-SA" sz="4000" dirty="0" smtClean="0">
                <a:solidFill>
                  <a:srgbClr val="C00000"/>
                </a:solidFill>
              </a:rPr>
              <a:t>الاختبارات </a:t>
            </a:r>
            <a:r>
              <a:rPr lang="ar-SA" sz="4000" dirty="0">
                <a:solidFill>
                  <a:srgbClr val="C00000"/>
                </a:solidFill>
              </a:rPr>
              <a:t>ليس ملزما" إلا أنه يفضل أن يقدم </a:t>
            </a:r>
            <a:r>
              <a:rPr lang="ar-SA" sz="4000" dirty="0" smtClean="0">
                <a:solidFill>
                  <a:srgbClr val="C00000"/>
                </a:solidFill>
              </a:rPr>
              <a:t>الاختبار </a:t>
            </a:r>
            <a:r>
              <a:rPr lang="ar-SA" sz="4000" dirty="0">
                <a:solidFill>
                  <a:srgbClr val="C00000"/>
                </a:solidFill>
              </a:rPr>
              <a:t>اللفظي على العملي ، </a:t>
            </a:r>
            <a:r>
              <a:rPr lang="ar-SA" sz="4000" dirty="0" smtClean="0">
                <a:solidFill>
                  <a:srgbClr val="C00000"/>
                </a:solidFill>
              </a:rPr>
              <a:t>ولا مانع </a:t>
            </a:r>
            <a:r>
              <a:rPr lang="ar-SA" sz="4000" dirty="0">
                <a:solidFill>
                  <a:srgbClr val="C00000"/>
                </a:solidFill>
              </a:rPr>
              <a:t>أن يختبر المفحوص على فترتين .</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764704"/>
            <a:ext cx="2664296" cy="51125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630397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556570" y="274320"/>
            <a:ext cx="6377118" cy="6395040"/>
          </a:xfrm>
        </p:spPr>
        <p:txBody>
          <a:bodyPr>
            <a:normAutofit fontScale="90000"/>
          </a:bodyPr>
          <a:lstStyle/>
          <a:p>
            <a:pPr algn="r"/>
            <a:r>
              <a:rPr lang="ar-SA" sz="3100" b="1" u="sng" dirty="0">
                <a:solidFill>
                  <a:srgbClr val="C00000"/>
                </a:solidFill>
                <a:effectLst/>
              </a:rPr>
              <a:t>تعليمات عامة لتطبيق الاختبار</a:t>
            </a:r>
            <a:r>
              <a:rPr lang="ar-SA" sz="3100" b="1" dirty="0" smtClean="0">
                <a:solidFill>
                  <a:srgbClr val="C00000"/>
                </a:solidFill>
              </a:rPr>
              <a:t>:</a:t>
            </a:r>
            <a:r>
              <a:rPr lang="ar-SA" sz="2400" dirty="0" smtClean="0"/>
              <a:t/>
            </a:r>
            <a:br>
              <a:rPr lang="ar-SA" sz="2400" dirty="0" smtClean="0"/>
            </a:br>
            <a:r>
              <a:rPr lang="ar-SA" sz="2400" dirty="0"/>
              <a:t/>
            </a:r>
            <a:br>
              <a:rPr lang="ar-SA" sz="2400" dirty="0"/>
            </a:br>
            <a:r>
              <a:rPr lang="ar-SA" sz="2400" dirty="0"/>
              <a:t>1- التزم بالتعليمات الواردة في كراسة الأسئلة ولا تحاول الارتجال. من الممكن أن نعيد التعليمات إذا كان ذلك ضرورياً  ولكن لا تعدلها بالشرح أو تعيد صياغتها بشكل آخر إلا في حالات خاصة.</a:t>
            </a:r>
            <a:br>
              <a:rPr lang="ar-SA" sz="2400" dirty="0"/>
            </a:br>
            <a:r>
              <a:rPr lang="ar-SA" sz="2400" dirty="0"/>
              <a:t>2-   رتب الأدوات ترتيباً جيداً حتى يسهل استخدامها.</a:t>
            </a:r>
            <a:br>
              <a:rPr lang="ar-SA" sz="2400" dirty="0"/>
            </a:br>
            <a:r>
              <a:rPr lang="ar-SA" sz="2400" dirty="0"/>
              <a:t>3-   أحرص على أن تكون الحجرة هادئة.</a:t>
            </a:r>
            <a:br>
              <a:rPr lang="ar-SA" sz="2400" dirty="0"/>
            </a:br>
            <a:r>
              <a:rPr lang="ar-SA" sz="2400" dirty="0"/>
              <a:t>4-   كون علاقة طيبة بينك وبين المفحوص لإزالة رهبته والحصول على أقصى إمكاناته.</a:t>
            </a:r>
            <a:br>
              <a:rPr lang="ar-SA" sz="2400" dirty="0"/>
            </a:br>
            <a:r>
              <a:rPr lang="ar-SA" sz="2400" dirty="0"/>
              <a:t>5-   وفر وقتاً كافياً لتطبيق الاختبار في سهولة ويسر.</a:t>
            </a:r>
            <a:br>
              <a:rPr lang="ar-SA" sz="2400" dirty="0"/>
            </a:br>
            <a:r>
              <a:rPr lang="ar-SA" sz="2400" dirty="0"/>
              <a:t>6-   راعي أن تكون جلسة الطفل مريحة ( فإذا كان الطفل صغيراً والمقعد الذي يجلس عليه مرتفعاً فضع صندوق أسفل قدميه ).</a:t>
            </a:r>
            <a:br>
              <a:rPr lang="ar-SA" sz="2400" dirty="0"/>
            </a:br>
            <a:r>
              <a:rPr lang="ar-SA" sz="2400" dirty="0"/>
              <a:t>7-   يجب أن يكون ذراعا المفحوص في وضع طبيعي يساعده على تناول الأشياء بشكل مريح من على المنضدة.</a:t>
            </a:r>
            <a:br>
              <a:rPr lang="ar-SA" sz="2400" dirty="0"/>
            </a:br>
            <a:r>
              <a:rPr lang="ar-SA" sz="2400" dirty="0"/>
              <a:t>8-   أحرص على أن تكون الأدوات المستخدمة في الاختبارات العملية بعيده عن مرأى المفحوص حتى يحين وقت عرضها.</a:t>
            </a:r>
            <a:br>
              <a:rPr lang="ar-SA" sz="2400" dirty="0"/>
            </a:br>
            <a:endParaRPr lang="ar-SA" sz="2400"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628800"/>
            <a:ext cx="2449066" cy="36004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8153117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699792" y="620688"/>
            <a:ext cx="6233896" cy="6048672"/>
          </a:xfrm>
        </p:spPr>
        <p:txBody>
          <a:bodyPr>
            <a:noAutofit/>
          </a:bodyPr>
          <a:lstStyle/>
          <a:p>
            <a:pPr algn="r"/>
            <a:r>
              <a:rPr lang="ar-SA" sz="2400" dirty="0" smtClean="0"/>
              <a:t>9- </a:t>
            </a:r>
            <a:r>
              <a:rPr lang="ar-SA" sz="2400" dirty="0"/>
              <a:t>عند تطبيق الاختبارات اللفظية احرص على تدوين كل الإجابات حرفياً. حتى تضمن تقديراً صحيحاً للإجابات. وذلك لأن التصحيح الفوري غير متاح ، ولان بعض الإجابات يكون لها دلاله في تقييم الشخصية</a:t>
            </a:r>
            <a:r>
              <a:rPr lang="ar-SA" sz="2400" dirty="0" smtClean="0"/>
              <a:t>.</a:t>
            </a:r>
            <a:br>
              <a:rPr lang="ar-SA" sz="2400" dirty="0" smtClean="0"/>
            </a:br>
            <a:r>
              <a:rPr lang="ar-SA" sz="2400" dirty="0"/>
              <a:t/>
            </a:r>
            <a:br>
              <a:rPr lang="ar-SA" sz="2400" dirty="0"/>
            </a:br>
            <a:r>
              <a:rPr lang="ar-SA" sz="2400" dirty="0"/>
              <a:t>10-   إذا أراد الفاحص أن يستوضح إجابة معينة للمفحوص ينبغي أن يكون الاستيضاح موضوعياً دون أن يوحي إليه بأنه من الممكن تحسين الإجابة. مثال : ” تقدر تبين لي شويه أنت قصدك أيه ” ، ” قولي كمان ” وتعطى الدرجة على أحسن إجابة ويكتب حرف ( س ) في كل مرة يستوضح فيها الفاحص عن إجابة المفحوص</a:t>
            </a:r>
            <a:r>
              <a:rPr lang="ar-SA" sz="2400" dirty="0" smtClean="0"/>
              <a:t>.</a:t>
            </a:r>
            <a:br>
              <a:rPr lang="ar-SA" sz="2400" dirty="0" smtClean="0"/>
            </a:br>
            <a:r>
              <a:rPr lang="ar-SA" sz="2400" dirty="0"/>
              <a:t/>
            </a:r>
            <a:br>
              <a:rPr lang="ar-SA" sz="2400" dirty="0"/>
            </a:br>
            <a:r>
              <a:rPr lang="ar-SA" sz="2400" dirty="0"/>
              <a:t>11-   أحرص على تشجيع المفحوص حتى وأن أخطأ بأن تقول له مثلاً “</a:t>
            </a:r>
            <a:r>
              <a:rPr lang="ar-SA" sz="2400" dirty="0" err="1"/>
              <a:t>معلهش</a:t>
            </a:r>
            <a:r>
              <a:rPr lang="ar-SA" sz="2400" dirty="0"/>
              <a:t> ده سؤال صعب شويه ” ولا تشعره بأنك غير راض عن أجابته وأيضا لا تظهر تقبلك للإجابة حتى وان كانت صحيحة. حتى لا يعتبر سكوتك في أي فقرة تعبيراً عن عدم الرضا</a:t>
            </a:r>
            <a:r>
              <a:rPr lang="ar-SA" sz="2400" dirty="0" smtClean="0"/>
              <a:t>.</a:t>
            </a:r>
            <a:br>
              <a:rPr lang="ar-SA" sz="2400" dirty="0" smtClean="0"/>
            </a:br>
            <a:r>
              <a:rPr lang="ar-SA" sz="2000" dirty="0"/>
              <a:t/>
            </a:r>
            <a:br>
              <a:rPr lang="ar-SA" sz="2000" dirty="0"/>
            </a:br>
            <a:endParaRPr lang="ar-SA" sz="2400" dirty="0"/>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68760"/>
            <a:ext cx="2798763"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880857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798762" y="274320"/>
            <a:ext cx="6134925" cy="6179016"/>
          </a:xfrm>
        </p:spPr>
        <p:txBody>
          <a:bodyPr>
            <a:normAutofit/>
          </a:bodyPr>
          <a:lstStyle/>
          <a:p>
            <a:pPr algn="r"/>
            <a:r>
              <a:rPr lang="ar-SA" sz="2400" dirty="0" smtClean="0"/>
              <a:t>12 – </a:t>
            </a:r>
            <a:r>
              <a:rPr lang="ar-SA" sz="2400" dirty="0"/>
              <a:t>يجد بعض المختبرين أنه من الأنسب تطبيق الاختبارات تبعاً لترتيبها الموجود في كراسة الإجابة. إلا أن هذا الترتيب ليس ملزماً. فقد دلت التجربة على أن اختبار المعلومات أنسب الاختبارات للبدء إلا انه في بعض الحالات مثل ( وجود صعوبة في النطق ) يفضل البدء بأحد الاختبارات العملية ثم يتبعه اختبار لفظي ثم عملي وهكذا حتى لا يشعر المفحوص بضعف إمكاناته بشكل يؤثر على سير الاختبار</a:t>
            </a:r>
            <a:r>
              <a:rPr lang="ar-SA" sz="2400" dirty="0" smtClean="0"/>
              <a:t>.</a:t>
            </a:r>
            <a:br>
              <a:rPr lang="ar-SA" sz="2400" dirty="0" smtClean="0"/>
            </a:br>
            <a:r>
              <a:rPr lang="ar-SA" sz="2400" dirty="0"/>
              <a:t/>
            </a:r>
            <a:br>
              <a:rPr lang="ar-SA" sz="2400" dirty="0"/>
            </a:br>
            <a:r>
              <a:rPr lang="ar-SA" sz="2400" dirty="0" smtClean="0"/>
              <a:t>13 – </a:t>
            </a:r>
            <a:r>
              <a:rPr lang="ar-SA" sz="2400" dirty="0"/>
              <a:t>يمكن تطبيق الاختبار على فترتين إذا كان الطفل صغيراً وكثير الحركة. كما يمكن إجلاسه بجانب الفاحص وليس على الطرف المقابل له من المنضدة</a:t>
            </a:r>
            <a:r>
              <a:rPr lang="ar-SA" sz="2400" dirty="0" smtClean="0"/>
              <a:t>.</a:t>
            </a:r>
            <a:br>
              <a:rPr lang="ar-SA" sz="2400" dirty="0" smtClean="0"/>
            </a:br>
            <a:r>
              <a:rPr lang="ar-SA" sz="2400" dirty="0"/>
              <a:t/>
            </a:r>
            <a:br>
              <a:rPr lang="ar-SA" sz="2400" dirty="0"/>
            </a:br>
            <a:r>
              <a:rPr lang="ar-SA" sz="2400" dirty="0" smtClean="0"/>
              <a:t>14 – </a:t>
            </a:r>
            <a:r>
              <a:rPr lang="ar-SA" sz="2400" dirty="0"/>
              <a:t>يجب عدم تطبيق الاختبار في الوقت المخصص للعب الطفل أو إفطاره أو غير ذلك حتى لا يؤدي صرفه عن مثل هذه الأنشطة إلى تشتيت انتباهه.</a:t>
            </a:r>
            <a:br>
              <a:rPr lang="ar-SA" sz="2400" dirty="0"/>
            </a:br>
            <a:endParaRPr lang="ar-SA" sz="2400"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52736"/>
            <a:ext cx="2798763"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823461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195736" y="274320"/>
            <a:ext cx="6737952" cy="6323032"/>
          </a:xfrm>
        </p:spPr>
        <p:txBody>
          <a:bodyPr>
            <a:normAutofit fontScale="90000"/>
          </a:bodyPr>
          <a:lstStyle/>
          <a:p>
            <a:pPr algn="r"/>
            <a:r>
              <a:rPr lang="ar-SA" sz="4000" dirty="0" smtClean="0">
                <a:solidFill>
                  <a:srgbClr val="00B0F0"/>
                </a:solidFill>
              </a:rPr>
              <a:t>الاختبارات اللفظية :</a:t>
            </a:r>
            <a:br>
              <a:rPr lang="ar-SA" sz="4000" dirty="0" smtClean="0">
                <a:solidFill>
                  <a:srgbClr val="00B0F0"/>
                </a:solidFill>
              </a:rPr>
            </a:br>
            <a:r>
              <a:rPr lang="ar-SA" sz="4000" dirty="0">
                <a:solidFill>
                  <a:srgbClr val="C00000"/>
                </a:solidFill>
              </a:rPr>
              <a:t>1- </a:t>
            </a:r>
            <a:r>
              <a:rPr lang="ar-SA" sz="4000" dirty="0" err="1">
                <a:solidFill>
                  <a:srgbClr val="C00000"/>
                </a:solidFill>
              </a:rPr>
              <a:t>إختبار</a:t>
            </a:r>
            <a:r>
              <a:rPr lang="ar-SA" sz="4000" dirty="0">
                <a:solidFill>
                  <a:srgbClr val="C00000"/>
                </a:solidFill>
              </a:rPr>
              <a:t> المعلومات :</a:t>
            </a:r>
            <a:r>
              <a:rPr lang="ar-SA" sz="4000" dirty="0" smtClean="0">
                <a:solidFill>
                  <a:srgbClr val="00B0F0"/>
                </a:solidFill>
              </a:rPr>
              <a:t/>
            </a:r>
            <a:br>
              <a:rPr lang="ar-SA" sz="4000" dirty="0" smtClean="0">
                <a:solidFill>
                  <a:srgbClr val="00B0F0"/>
                </a:solidFill>
              </a:rPr>
            </a:br>
            <a:r>
              <a:rPr lang="ar-SA" sz="2200" b="1" dirty="0">
                <a:solidFill>
                  <a:schemeClr val="accent5">
                    <a:lumMod val="75000"/>
                  </a:schemeClr>
                </a:solidFill>
                <a:effectLst/>
              </a:rPr>
              <a:t>يتكون هذا الاختبار من ثلاثين فقرة مرتبة تصاعدياً حسب مستوى صعوبتها ،وتمثل هذه الفقرات مدى واسع من المعرفة بحيث تعطي استجابات الطفل مؤشر حول معلوماته العامة خاصة الثقافية والاجتماعية، ويقيس هذا الاختبار القدرة على الفهم وترابط الأفكار، و الاستيعاب اللفظي والذاكرة بعيدة المدى</a:t>
            </a:r>
            <a:r>
              <a:rPr lang="en-US" sz="2200" b="1" dirty="0" smtClean="0">
                <a:solidFill>
                  <a:schemeClr val="accent5">
                    <a:lumMod val="75000"/>
                  </a:schemeClr>
                </a:solidFill>
                <a:effectLst/>
              </a:rPr>
              <a:t>.</a:t>
            </a:r>
            <a:r>
              <a:rPr lang="ar-SA" sz="2400" dirty="0">
                <a:solidFill>
                  <a:srgbClr val="C00000"/>
                </a:solidFill>
              </a:rPr>
              <a:t/>
            </a:r>
            <a:br>
              <a:rPr lang="ar-SA" sz="2400" dirty="0">
                <a:solidFill>
                  <a:srgbClr val="C00000"/>
                </a:solidFill>
              </a:rPr>
            </a:br>
            <a:r>
              <a:rPr lang="ar-SA" sz="2400" dirty="0"/>
              <a:t>- بالنسبة للأشخاص من سن ( 8 ) فما فوق من غير ضعاف العقول يمكن </a:t>
            </a:r>
            <a:r>
              <a:rPr lang="ar-SA" sz="2400" dirty="0" err="1"/>
              <a:t>الإبتداء</a:t>
            </a:r>
            <a:r>
              <a:rPr lang="ar-SA" sz="2400" dirty="0"/>
              <a:t> بالسؤال الرابع ويعطى المفحوص التقدير عن الأسئلة ( 1 ، 2 ، 3 ) إذا أجاب إجابة صحيحة عن الأسئلة ( 4 ، 5 ، 6 ) ، أما إذا فشل في الإجابة عن أي سؤال منها فيجب إعطاؤه الأسئلة ( 1 ، 2 ، 3 ) قبل مواصلة إعطاء </a:t>
            </a:r>
            <a:r>
              <a:rPr lang="ar-SA" sz="2400" dirty="0" err="1"/>
              <a:t>الأختبار</a:t>
            </a:r>
            <a:r>
              <a:rPr lang="ar-SA" sz="2400" dirty="0"/>
              <a:t> .</a:t>
            </a:r>
            <a:br>
              <a:rPr lang="ar-SA" sz="2400" dirty="0"/>
            </a:br>
            <a:r>
              <a:rPr lang="ar-SA" sz="2400" dirty="0"/>
              <a:t>- </a:t>
            </a:r>
            <a:r>
              <a:rPr lang="ar-SA" sz="2400" dirty="0" smtClean="0"/>
              <a:t>تسأل </a:t>
            </a:r>
            <a:r>
              <a:rPr lang="ar-SA" sz="2400" dirty="0"/>
              <a:t>المفحوص عن الكلمة وعند إجابته تضع الدرجة ، وفي النهاية تجمع الدرجات وتضع المجموع الكلي وهذا يسمى الدرجة الخام .</a:t>
            </a:r>
            <a:br>
              <a:rPr lang="ar-SA" sz="2400" dirty="0"/>
            </a:br>
            <a:r>
              <a:rPr lang="ar-SA" sz="2400" dirty="0"/>
              <a:t>- النهاية العظمى للدرجات الصحيحة : ( 30 ) ثلاثون درجة .</a:t>
            </a:r>
            <a:br>
              <a:rPr lang="ar-SA" sz="2400" dirty="0"/>
            </a:br>
            <a:r>
              <a:rPr lang="ar-SA" sz="2400" dirty="0"/>
              <a:t>- الأسئلة والأجوبة : في الكتاب ( كراسة التعليمات) تبدأ من صفحة ( 13 ) ثلاثة عشر .</a:t>
            </a:r>
            <a:br>
              <a:rPr lang="ar-SA" sz="2400" dirty="0"/>
            </a:br>
            <a:r>
              <a:rPr lang="ar-SA" sz="2400" dirty="0"/>
              <a:t>- تقدر الإجابة الصحيحة : بـ ( 1 ) درجة واحدة ، وإذا فشل : بـ( 0 ) صفر .</a:t>
            </a:r>
            <a:br>
              <a:rPr lang="ar-SA" sz="2400" dirty="0"/>
            </a:br>
            <a:r>
              <a:rPr lang="ar-SA" sz="2400" dirty="0"/>
              <a:t>- يتوقف </a:t>
            </a:r>
            <a:r>
              <a:rPr lang="ar-SA" sz="2400" dirty="0" smtClean="0"/>
              <a:t>الاختبار </a:t>
            </a:r>
            <a:r>
              <a:rPr lang="ar-SA" sz="2400" dirty="0"/>
              <a:t>: إذا فشل المفحوص في الإجابة عن ( 5 ) خمسة أسئلة متتالية .</a:t>
            </a:r>
            <a:r>
              <a:rPr lang="ar-SA" sz="1800" dirty="0" smtClean="0"/>
              <a:t/>
            </a:r>
            <a:br>
              <a:rPr lang="ar-SA" sz="1800" dirty="0" smtClean="0"/>
            </a:br>
            <a:endParaRPr lang="ar-SA" sz="1800"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448272" cy="2592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3739890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انقلاب">
  <a:themeElements>
    <a:clrScheme name="أصل">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انقلاب">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انقلاب">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228</TotalTime>
  <Words>675</Words>
  <Application>Microsoft Office PowerPoint</Application>
  <PresentationFormat>عرض على الشاشة (3:4)‏</PresentationFormat>
  <Paragraphs>131</Paragraphs>
  <Slides>32</Slides>
  <Notes>0</Notes>
  <HiddenSlides>0</HiddenSlides>
  <MMClips>0</MMClips>
  <ScaleCrop>false</ScaleCrop>
  <HeadingPairs>
    <vt:vector size="4" baseType="variant">
      <vt:variant>
        <vt:lpstr>نسق</vt:lpstr>
      </vt:variant>
      <vt:variant>
        <vt:i4>1</vt:i4>
      </vt:variant>
      <vt:variant>
        <vt:lpstr>عناوين الشرائح</vt:lpstr>
      </vt:variant>
      <vt:variant>
        <vt:i4>32</vt:i4>
      </vt:variant>
    </vt:vector>
  </HeadingPairs>
  <TitlesOfParts>
    <vt:vector size="33" baseType="lpstr">
      <vt:lpstr>انقلاب</vt:lpstr>
      <vt:lpstr>اختبار وكسلر لذكاء الأطفال </vt:lpstr>
      <vt:lpstr>عرض تقديمي في PowerPoint</vt:lpstr>
      <vt:lpstr>تصنيف المقياس</vt:lpstr>
      <vt:lpstr>عرض تقديمي في PowerPoint</vt:lpstr>
      <vt:lpstr> و يمكن إذا أردت أن تقيس الجوانب اللفظية أن تكتفي بالجانب اللفظي ، وما نحب أن نوضحه أن الترتيب في الاختبارات ليس ملزما" إلا أنه يفضل أن يقدم الاختبار اللفظي على العملي ، ولا مانع أن يختبر المفحوص على فترتين .</vt:lpstr>
      <vt:lpstr>تعليمات عامة لتطبيق الاختبار:  1- التزم بالتعليمات الواردة في كراسة الأسئلة ولا تحاول الارتجال. من الممكن أن نعيد التعليمات إذا كان ذلك ضرورياً  ولكن لا تعدلها بالشرح أو تعيد صياغتها بشكل آخر إلا في حالات خاصة. 2-   رتب الأدوات ترتيباً جيداً حتى يسهل استخدامها. 3-   أحرص على أن تكون الحجرة هادئة. 4-   كون علاقة طيبة بينك وبين المفحوص لإزالة رهبته والحصول على أقصى إمكاناته. 5-   وفر وقتاً كافياً لتطبيق الاختبار في سهولة ويسر. 6-   راعي أن تكون جلسة الطفل مريحة ( فإذا كان الطفل صغيراً والمقعد الذي يجلس عليه مرتفعاً فضع صندوق أسفل قدميه ). 7-   يجب أن يكون ذراعا المفحوص في وضع طبيعي يساعده على تناول الأشياء بشكل مريح من على المنضدة. 8-   أحرص على أن تكون الأدوات المستخدمة في الاختبارات العملية بعيده عن مرأى المفحوص حتى يحين وقت عرضها. </vt:lpstr>
      <vt:lpstr>9- عند تطبيق الاختبارات اللفظية احرص على تدوين كل الإجابات حرفياً. حتى تضمن تقديراً صحيحاً للإجابات. وذلك لأن التصحيح الفوري غير متاح ، ولان بعض الإجابات يكون لها دلاله في تقييم الشخصية.  10-   إذا أراد الفاحص أن يستوضح إجابة معينة للمفحوص ينبغي أن يكون الاستيضاح موضوعياً دون أن يوحي إليه بأنه من الممكن تحسين الإجابة. مثال : ” تقدر تبين لي شويه أنت قصدك أيه ” ، ” قولي كمان ” وتعطى الدرجة على أحسن إجابة ويكتب حرف ( س ) في كل مرة يستوضح فيها الفاحص عن إجابة المفحوص.  11-   أحرص على تشجيع المفحوص حتى وأن أخطأ بأن تقول له مثلاً “معلهش ده سؤال صعب شويه ” ولا تشعره بأنك غير راض عن أجابته وأيضا لا تظهر تقبلك للإجابة حتى وان كانت صحيحة. حتى لا يعتبر سكوتك في أي فقرة تعبيراً عن عدم الرضا.  </vt:lpstr>
      <vt:lpstr>12 – يجد بعض المختبرين أنه من الأنسب تطبيق الاختبارات تبعاً لترتيبها الموجود في كراسة الإجابة. إلا أن هذا الترتيب ليس ملزماً. فقد دلت التجربة على أن اختبار المعلومات أنسب الاختبارات للبدء إلا انه في بعض الحالات مثل ( وجود صعوبة في النطق ) يفضل البدء بأحد الاختبارات العملية ثم يتبعه اختبار لفظي ثم عملي وهكذا حتى لا يشعر المفحوص بضعف إمكاناته بشكل يؤثر على سير الاختبار.  13 – يمكن تطبيق الاختبار على فترتين إذا كان الطفل صغيراً وكثير الحركة. كما يمكن إجلاسه بجانب الفاحص وليس على الطرف المقابل له من المنضدة.  14 – يجب عدم تطبيق الاختبار في الوقت المخصص للعب الطفل أو إفطاره أو غير ذلك حتى لا يؤدي صرفه عن مثل هذه الأنشطة إلى تشتيت انتباهه. </vt:lpstr>
      <vt:lpstr>الاختبارات اللفظية : 1- إختبار المعلومات : يتكون هذا الاختبار من ثلاثين فقرة مرتبة تصاعدياً حسب مستوى صعوبتها ،وتمثل هذه الفقرات مدى واسع من المعرفة بحيث تعطي استجابات الطفل مؤشر حول معلوماته العامة خاصة الثقافية والاجتماعية، ويقيس هذا الاختبار القدرة على الفهم وترابط الأفكار، و الاستيعاب اللفظي والذاكرة بعيدة المدى. - بالنسبة للأشخاص من سن ( 8 ) فما فوق من غير ضعاف العقول يمكن الإبتداء بالسؤال الرابع ويعطى المفحوص التقدير عن الأسئلة ( 1 ، 2 ، 3 ) إذا أجاب إجابة صحيحة عن الأسئلة ( 4 ، 5 ، 6 ) ، أما إذا فشل في الإجابة عن أي سؤال منها فيجب إعطاؤه الأسئلة ( 1 ، 2 ، 3 ) قبل مواصلة إعطاء الأختبار . - تسأل المفحوص عن الكلمة وعند إجابته تضع الدرجة ، وفي النهاية تجمع الدرجات وتضع المجموع الكلي وهذا يسمى الدرجة الخام . - النهاية العظمى للدرجات الصحيحة : ( 30 ) ثلاثون درجة . - الأسئلة والأجوبة : في الكتاب ( كراسة التعليمات) تبدأ من صفحة ( 13 ) ثلاثة عشر . - تقدر الإجابة الصحيحة : بـ ( 1 ) درجة واحدة ، وإذا فشل : بـ( 0 ) صفر . - يتوقف الاختبار : إذا فشل المفحوص في الإجابة عن ( 5 ) خمسة أسئلة متتالية . </vt:lpstr>
      <vt:lpstr>الأسئلة واجاباتها:</vt:lpstr>
      <vt:lpstr>تابع</vt:lpstr>
      <vt:lpstr>تابع</vt:lpstr>
      <vt:lpstr>  إختبار الفهم ( الاستيعاب) :  يتكون هذا الاختبار من (17) فقرة مرتبة تصاعدياً تقيس القدرة على فهم المواقف السلوكية، ومعظمها تمثل مواقف اجتماعية. - النهاية العظمى للدرجات الصحيحة : ( 28 ) ثمانية وعشرون درجة . - الأسئلة : صفحة ( 15 ) خمسة عشر ، والأجوبة : صفحة (52- 55) - تقد الإجابة الصحيحة : بـ ( 2 ) درجتين وبـ ( 1 ) درجة واحدة ، وإذا فشل : بـ ( 0 ) صفر . تقييم الإجابة : حسب إجابة المفحوص مثال : إذا دخلت الغرفة وهي ظلماء ماذا تعمل ؟ فإذا قال : أقوم بفتح اللمبة ( نقيمه بـ ( 2 ) درجتين ) وإذا قال : أذهب وآتي بكبريت ( نقبمه بـ ( 1 ) درجة واحدة )  وإذا قال : أقوم بإغلاق الباب ( نقيمه بـ ( 0 ) صفر .  - يتوقف الإختبار : إذا فشل المفحوص في الإجابة عن ( 3 ) ثلاثة أسئلة متتالية .  </vt:lpstr>
      <vt:lpstr>إختبار الحساب : يتكون الاختبار من 18 مسألة حسابية تقدم شفهياً للمفحوص ويطلب منه تقديم الإجابة دون استخدام القلم والورقة، ويكون الحل ضمن زمن محدد ويقيس هذا الاختبار قدرة المفحوص على التطور المعرفي من خلال التعرف على مدى قدرته على التعامل مع المفاهيم، والعمليات الحسابية المختلفة من خلال التركيز والإنتباه. - النهاية العظمى للدرجات الصحيحة : ( 16 ) ستة عشر درجة ، وتجبر الأنصاف بالرفع إلى الرقم الصحيح . - الأسئلة والأجوبة : صفحة ( 16 -18 ) ستة عشر . - تقدر الإجابة الصحيحة : بـ ( 1 ) درجة واحدة ، وإذا فشل : بـ ( 0 ) صفر وبزمن محدد . أما المسألة الثانية والثالثة : فنفس التقدير وتعطيه فرصة لتصحيح خطأه ، وتعطيه نصف درجة إذا أخطأ عن كل من المسألتين ولكن صحح خطأه في حدود الزمن المقرر. - يتوقف الاختبار : إذا فشل المفحوص في الإجابة عن ( 3 ) ثلاثة أسئلة متتالية .</vt:lpstr>
      <vt:lpstr>إختبار المتشابهات : أ‌. المتناظرة: هي أربع فقرات كل فقرة تحتوي على جملتين حبريتين بحيث تكون الجملة الثانية مكتملة، ويطلب من المفحوص إكمالها بالكلمة المناسبة؛ لقياس العلاقة المتضمنة في الجملة الأخرى. ب‌. المتشابهات: أثنى عشر فقرة تتضمن شيئين أو فكرتين بحيث يطلب من المفحوص معرفة الشبه بينهما  - النهاية العظمى للدرجات الصحيحة : ( 28 ) ثمانيه وعشرون درجة . - الأجوبة : صفحة ( 55- 57 ) - تقدرالإجابة الصحيحة : بـ ( 2 ) درجتين و( 1 ) درجة واحدة ، وإذا فشل : بـ ( 0 ) صفر ( من المسألة الخامسة إلى السادسة عشرة، وهذه المتشابهات وهي من سن ( 8 ) ثمانية فما فوق من غير ضعاف العقول ). أما الأشخاص الذين لم يعطوا إختبار التناسب وحصلوا على أقل من ( 3 ) ثلاث درجات في إختبار المتشابهات يجب إعطاؤهم إختبار التناسب ، ويقدر المجموع الكلي الذي يحصلون عليه في الجزئين أ ، ب . .</vt:lpstr>
      <vt:lpstr>عرض تقديمي في PowerPoint</vt:lpstr>
      <vt:lpstr>إختبار المفردات : يتكون هذا الاختبار من 32 مفردة مرتبة تصاعدياً حسب مستوى التجريد الذي تتضمنه، ويعكس هذا المقياس القدرة على التعلم، ورصيد المفحوص من المعلومات والذاكرة وتطور اللغة عند المفحوص، ويطلب من المفحوص أن يعبر شفهياً عن معنى المفردة. - المفردات موجودة بالكرت الأحمر . - نماذج التصحيح : صفحة ( 58-65 ) - تقدر الإجابة الصحيحة من المفردة ( 6 ) السادسة إلى المفردة ( 40 ) الأربعين : بـ ( 2 ) درجتين و ( 1 ) درجة واحدة ، وإذا فشل بــ ( 0 ) صفر  أما تقدير الإجابة الصحيحة من المفردة ( 1 ) الأولى إلى المفردة ( 5 ) الخامسة : بــ ( 2 ) درجتين ، وإذا فشل بـ ( 0 ) صفر .  - بالنسبة للأطفال من سن ( 8 ) ثمانية فما فوق من غير ضعاف العقول يمكن الإختصار بحيث نبدأ من الكلمة العاشرة ( صحيفة ) ، فإذا أخطى في أي كلمة من ( 10 ) العاشرة إلى ( 14 ) الرابعة عشر يتعين الرجوع إلى الكلمة ( 9 ) التاسعة وما قبلها حتى يجيب عن خمس متتالية وتقديرها جميعا 2 ثم يرجع إلى الكلمة التي تلي التي توقف عنها .. ثم يتابع إلى أن يفشل في 5 متتالية تقديرها صفر </vt:lpstr>
      <vt:lpstr>- يتوقف الإختبار إذا فشل المفحوص في الإجابة عن ( 5 ) خمس كلمات متتالية . - يحصل المفحوص على درجتين عن كل كلمة من 1-9 اذا لم يكن هناك ما يدعوا لاختباره.  النهاية العظمى= 80  تعليمات لاختبار المفردات: - إذا شعر الفاحص ان الإجابة غامضة أي يصعب تصحيحها امكنة توجيه أسئلة مثل .. اشرح لي معنى الكلمة هذي.. وضحها شوي.. قصدك ايش . فقط من هذه الأسئلة الاستيضاحية  - اذا اعطى المفحوص إجابة تقدر بصفر، ولكن شعر الفاحص ان من المحتمل ان يحصل على إجابة احسن, أمكن طلب الايضاح من المفحوص وبدون ايحاء .. لكن ان كانت تستحق صفر فلا يصح أن يطلب منه الايضاح  - قد يكشف التساؤل عن سوء فهم من جانب الفاحص او عن إجابة لم تكن الا مجرد ترديد الفاظ في مثل هذه الحالة ينخفض التقدير بحسب نوع الإجابة   </vt:lpstr>
      <vt:lpstr>    إختبار إعادة الأرقام : يعتبر هذا الاختبار من الاختبارات الاحتياطية ويتكون من جزئين : الأول : يتكون من مجموعة من الأرقام تتزايد من 3 -9 والمطلوب إعادتها بنفس الترتيب الذي قدمت فيه . الثاني : يتكون مجموعة من الأرقام تتزايد من 2 -8 والمطلوب إعادتها بعكس الترتيب الذي قدمت فيه ويعكس الأداء على هذا المقياس، قدرة المفحوص على الإنتباه وسعة الذاكرة قصيرة المدى . - يعطى الإختباران أ ، ب منفصلين . - الدرجة الكلية : هي مجموع أعلى عدد من الأرقام يعيدها المفحوص إعادة صحيحة في الإختبارين . </vt:lpstr>
      <vt:lpstr>عرض تقديمي في PowerPoint</vt:lpstr>
      <vt:lpstr>الاختبارات العملية: اختبار تكميل الصور : يتكون هذا الاختبار من 26 صورة مأخوذة من الحياة العادية، ويطلب من المفحوص تحديد جزء هام مفقود في كل صورة، ويعكس الأداء على المقياس قدرة المفحوص على التميز بين التفاصيل الهامة وغير الهامة. - النهاية العظمى للدرجات الصحيحة : ( 20 ) عشرون درجة . - نموذج الإجابة : صفحة ( 27 -28). - تعرض الصورة ( 15 ) خمسة عشر ثانية . - يتم مساعدة المفحوص في الصور من ( 1 ) الفقرة الأولى إلى ( 2 ) الفقرة الثانية . أما من ( 3 ) الفقرة الثالثة فلا يتم مساعدته . - التقدير : درجة لكل إجابة صحيحة . - يتوقف الإختبار : إذا فشل المفحوص في ( 4 ) أربع صور متتالية .</vt:lpstr>
      <vt:lpstr>إختبار ترتيب الصور : يتألف هذا الاختبار من 12 مجموعة من الصور مرتبة تصاعدياً ويتم اختيار صور، يطلب من المفحوص القيام بتعليقات اجتماعية قد تكون لها دلالات معينة، ويطلب من المفحوص أن يضع كل صورة في ترتيبها الصحيح ضمن مجموعة من الصور التي تمثلها ويعكس الأداء قدرة المفحوص على التوقع والقدرة على التنظيم البصري.  - البطاقات :- أ - الكلب ب - أم ج - قطار د - ميزان ( للأشخاص دون الثامنة ( 8 ) أو من الكبار الذي يحتمل أنه من ضعاف العقول ) . البطاقات :- 1- حريق 2- حرامي 3- فلاح 4- فسحة  5- نعسان 6- جنايني 7- مطر  (للأشخاص فوق الثامنة( 8 )وطبيعي،بحيث نبدأ مباشرة منها). جميع البطاقات نرتب الصور من يسار المفحوص على حسب الأرقام الموجودة خلف البطاقة . - تقدر الإجابة الصحيحة : إذا نجح في المحاولة الأولى ( 2 ) درجتين ، وإذا نجح في المحاولة الثانية ( 1 ) درجة واحدة . - للترتيب وقت محدد . -</vt:lpstr>
      <vt:lpstr>عرض تقديمي في PowerPoint</vt:lpstr>
      <vt:lpstr>إختبار رسوم المكعبات : يتكون هذا الاختبار من 11 فقرة حيث تعرض على المفحوص صورة ملونة بالأحمر والأبيض، ويطلب منه باستخدام المكعبات التي أمامه أن يقوم بتجميع التصميم، بحيث يكون ملائم للتصميم الذي يراه في الصورة ويعكس القدرة على التحليل والتركيب والقدرة على التميز الحركي البصري والتنظيم الادراكي. - من يقل عن ثمان سنوات ( 8 ) أو من يكون من ضعاف العقول نبدأ بــ ( أ - ب - ج ) في محاولتين  أما الطبيعيين فنبدأ بهم من الفقرة ( 1 - 2 ............ ) والتجريبية فقرة ( ج ) في محاولة واحدة. أ - : ترتيب المكعبات أولا" ثم نطلب من المفحوص ترتيبها في الزمن المحدد ( 45 ) ثانية إذا نجح في المحاولة الأولى ( 2 ) درجتين ، وإذا نجح في المحاولة الثانية ( 1 ) درجة واحدة . ب ، ج : نفس طريقة ( أ ) ونفس التقدير والحساب . من الفقرة ( 1 ) إلى الفقرة ( 7 ) لها جدول السرعة الإضافية في صفحة ( 38 ) أربع وثلاثون . - يتوقف الإختبار : إذا فشل المفحوص في رسمين متتاليين ( عموما" كل الإختبار ) . النهاية العظمى= 55 درجة </vt:lpstr>
      <vt:lpstr>إختبار تجميع الأشياء : يتكون من أربع أشياء يطلب من المفحوص تجميع القطع التي أمامه لتكون الشكل الذي يعرض عليه : (الفتاة) 7 قطع ، السيارة (7 قطع) ويعكس الأداء على هذا المقياس القدرة على التنظيم الإدراكي. - المقصود بـ ( المانيكان ) الإنسان . - تطلب من المفحوص تجميع الأشياء في وقت لايتجاوز  ( 120 ) ثانية ، فإذا أجاب في الوقت المحدد يستحق ( 4 ) أربع درجات ، وغير ذلك حسب الجدول صفحة ( 41 ) خمس وثلاثون . أما إذا أجاب في الوقت المحدد ووضع الرجل مكان الأخرى يستحق ( 3 ) ثلاث درجات . أما إذا أجاب في الوقت المحدد ووضع الرجلين مقلوبتان يستحق ( 3 ) ثلاث درجات . أما إذا أجاب في الوقت المحدد ووضع الأرجل مكان الأذرع يستحق ( 2 ) درجتان . أما إذا أجاب في الوقت المحدد وحذف الرجلين يستحق ( 2 ) درجتان . أما إذا أجاب في الوقت المحدد ووضع الجذع في مكانه الصحيح يستحق ( 1 ) درجة واحدة . - له جدول سرعة إضافية  صفحة ( 40)  - الحصان :صفحة ( 42)  - الوجه ، السيارة : ينطبق عليها ماعلى (الحصان) . صفحة ( 43) - السيارة : راجع صفحة ( 44-45)</vt:lpstr>
      <vt:lpstr>إختبار الشفرة ( الترميز):   - الشفرة ( أ ) : * للأشخاص دون سن الثامنة ( 8 ) بصرف النظر عن قدرتهم العقلية . * يضع المفحوص علامة مشابهة كما في المثال الأعلى في كل شكل مماثل . * إذا كان الشكل صحيح يستحق المفحوص ( 1 ) درجة واحدة . * جدول طريقة التقدير بمافي ذلك الدرجات الإضافية عن السرعة صفحة ( 47)  * نوقف الإختبار إذا تجاوز ( 120 ) ثانية ثم نبدأ بحساب الإجابات الصحيحة . النهاية العظمى= 50 درجة - الشفرة ( ب ) : * للأشخاص فوق سن ( 8 ) الثامنة بصرف النظر عن قدرتهم العقلية . النهاية العظمى= ( 93) درجة </vt:lpstr>
      <vt:lpstr>إختبار المتاهات : يعتبر هذا الاختبار من الاختبارات الاحتياطية، ويتكون من تسعة متاهات مرتبة تصاعدياً بحيث يطلب من المفحوص أن يجد طريقة إلى خارج المتاهة باستخدام قلم الرصاص، ويعكس الأداء القدرة على التخطيط والتنظيم الإدراكي. - للأفراد العاديين دون سن الثامنة ( 8 ) وللمشتبه بهم بعد الثامنة ( 8 ) . - الأشخاص الذين هم في سن الثامنة فمافوق ممن لا يحتمل أن يكونوا من ضعاف العقول إبدأ بالمتاهه (( ج )) . - الزمن المخصص لكل متاهه مطبوع عليها . - إذا أتم المفحوص المتاهة (( ج )) بما لايزيد عن غلطة واحدة وفي حدود الزمن المخصص أعطه الدرجه النهائية  ( 4 ) أربع درجات للمتاهتين (( أ )) و (( ب )) ومايستحقه من درجات للمتاهة (( ج )) أستمر بالأختبار بإعطائه المتاهة رقم ( 1 ) واحد . - إذا أتم المفحوص المتاهة (( ج )) بغلطتين أو أكثر أو فشل في الخروج في حدود الوقت المسموح به إرجع الى النموذج وإستمر في الإختبار كما هو الحال في حالة الصغار، وفي هذه الحالات لاتسمح للمفحوص بمحاولة ثانية في المتاهة (( ج )) إذا نجح في المتاهتين (( أ )) و (( ب )) بل يجب أن تعطيه الدرجة على المحاولة الأصلية . - المتاهات (( من 1 إلى 5 )) أوقف الإختبار بعد محاولتين فاشلتين . </vt:lpstr>
      <vt:lpstr>عرض تقديمي في PowerPoint</vt:lpstr>
      <vt:lpstr>حساب درجة الذكاء  –         بعد الانتهاء من تطبيق الاختبارات وتصحيحها. سوف تحصل على درجة خام لكل اختبار. –         قم بتسجيل هذه الدرجات الخام في الأماكن المخصصة لها في الصفحة الأولى لكراسة تسجيل الإجابات. –         حول هذه الدرجات الخام إلى درجات موزونة من خلال الجدول المناسب لسن المفحوص. –         سجل الدرجات الموزونة في كراسة تسجيل الإجابات في الأماكن المخصصة لها. –         أعدت الجداول بناء على تطبيق 5 اختبارات لفظية وأخرى عملية.     ولكن إذا كان الفاحص قد طبق 6 اختبارات لفظية أو عملية فأنه يضرب مجموع الدرجات الموزونة الست في 5 / 6  وإذا طبق 4 لسبب من الأسباب يضرب في 5 / 4 –         تجمع الدرجات الموزونة للاختبارات اللفظية وتسجل في مكانها. –         تجمع الدرجات الموزونة للاختبارات العملية وتسجل في مكانها. –         تجمع الدرجات الموزونة اللفظية والعملية معاً وتوضع في مكانها في الصفحة الأولى من كراسة الإجابة. –         تستخرج درجة الذكاء اللفظي من الجدول الخاص بذلك. –            ،،     ،،    ،،   العملي ،،    ،،      ،،     ،، . –            ،،     ،،    ،،  الكلي   ،،    ،،      ،،     ،، . </vt:lpstr>
      <vt:lpstr>مفتاح التصحيح :  علينا إتباع الخطوات التالية : 1- إنظر الجدول صفحة ( 68- 100 على حسب عمر المفحوص ) ، اللفظية يسار والعملية يمين 2- ننتقل إلى صفحة ( 103 - 104) ، لإستخراج معامل الذكاء للعملي واللفظي كل على حده . 3- ننتقل إلى صفحة ( 102 ) ، لإستخراج معامل الذكاء الكلي .</vt:lpstr>
      <vt:lpstr>تصنيف الذكاء في مقياس وكسلر لذكاء الأطفال:          تنيف آخر لفئات التخلف العقلي : 55 - 75 ( قابلون للتعلم ) 40 - 54 ( قابلون للتدريب ) فأقل - 40 ( إعتماديون )  </vt:lpstr>
      <vt:lpstr>المراجع مع التنقيح:  - إعداد /أ. منصور الريش ، منتديات أطفال الخليج  - موقع برنامج هيليب وبوب - ملزمة توضيحية لاختبار وكسلر، أ.نورة النفيسة  - اختبار وكسلر ،عبد الناصر بن الأشعل الحسيني 2003 - إعداد :  علي الرويعي  حسين البحر  علي البحر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اختبار وكسلر لذكاء الأطفال </dc:title>
  <dc:creator>zas m</dc:creator>
  <cp:lastModifiedBy>zas m</cp:lastModifiedBy>
  <cp:revision>25</cp:revision>
  <dcterms:created xsi:type="dcterms:W3CDTF">2015-10-18T17:18:02Z</dcterms:created>
  <dcterms:modified xsi:type="dcterms:W3CDTF">2015-10-27T20:24:49Z</dcterms:modified>
</cp:coreProperties>
</file>