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1" r:id="rId2"/>
  </p:sldMasterIdLst>
  <p:notesMasterIdLst>
    <p:notesMasterId r:id="rId38"/>
  </p:notesMasterIdLst>
  <p:sldIdLst>
    <p:sldId id="257" r:id="rId3"/>
    <p:sldId id="258" r:id="rId4"/>
    <p:sldId id="260" r:id="rId5"/>
    <p:sldId id="261" r:id="rId6"/>
    <p:sldId id="267" r:id="rId7"/>
    <p:sldId id="263" r:id="rId8"/>
    <p:sldId id="268" r:id="rId9"/>
    <p:sldId id="274" r:id="rId10"/>
    <p:sldId id="269" r:id="rId11"/>
    <p:sldId id="275" r:id="rId12"/>
    <p:sldId id="276" r:id="rId13"/>
    <p:sldId id="273"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1" r:id="rId28"/>
    <p:sldId id="290" r:id="rId29"/>
    <p:sldId id="292" r:id="rId30"/>
    <p:sldId id="293" r:id="rId31"/>
    <p:sldId id="294" r:id="rId32"/>
    <p:sldId id="295" r:id="rId33"/>
    <p:sldId id="296" r:id="rId34"/>
    <p:sldId id="298" r:id="rId35"/>
    <p:sldId id="299" r:id="rId36"/>
    <p:sldId id="300" r:id="rId37"/>
  </p:sldIdLst>
  <p:sldSz cx="9144000" cy="6858000" type="screen4x3"/>
  <p:notesSz cx="6858000" cy="973455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8672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86728"/>
          </a:xfrm>
          <a:prstGeom prst="rect">
            <a:avLst/>
          </a:prstGeom>
        </p:spPr>
        <p:txBody>
          <a:bodyPr vert="horz" lIns="91440" tIns="45720" rIns="91440" bIns="45720" rtlCol="1"/>
          <a:lstStyle>
            <a:lvl1pPr algn="l">
              <a:defRPr sz="1200"/>
            </a:lvl1pPr>
          </a:lstStyle>
          <a:p>
            <a:fld id="{F0E54A35-8AD4-4A9F-8F3F-A00E67B0D258}" type="datetimeFigureOut">
              <a:rPr lang="ar-SA" smtClean="0"/>
              <a:pPr/>
              <a:t>09/05/33</a:t>
            </a:fld>
            <a:endParaRPr lang="ar-SA"/>
          </a:p>
        </p:txBody>
      </p:sp>
      <p:sp>
        <p:nvSpPr>
          <p:cNvPr id="4" name="Slide Image Placeholder 3"/>
          <p:cNvSpPr>
            <a:spLocks noGrp="1" noRot="1" noChangeAspect="1"/>
          </p:cNvSpPr>
          <p:nvPr>
            <p:ph type="sldImg" idx="2"/>
          </p:nvPr>
        </p:nvSpPr>
        <p:spPr>
          <a:xfrm>
            <a:off x="996950" y="730250"/>
            <a:ext cx="4864100" cy="3649663"/>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623911"/>
            <a:ext cx="5486400" cy="438054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9246133"/>
            <a:ext cx="2971800" cy="486728"/>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9246133"/>
            <a:ext cx="2971800" cy="486728"/>
          </a:xfrm>
          <a:prstGeom prst="rect">
            <a:avLst/>
          </a:prstGeom>
        </p:spPr>
        <p:txBody>
          <a:bodyPr vert="horz" lIns="91440" tIns="45720" rIns="91440" bIns="45720" rtlCol="1" anchor="b"/>
          <a:lstStyle>
            <a:lvl1pPr algn="l">
              <a:defRPr sz="1200"/>
            </a:lvl1pPr>
          </a:lstStyle>
          <a:p>
            <a:fld id="{80682850-20F1-4B8E-8378-6F8ED46C7BD3}"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80682850-20F1-4B8E-8378-6F8ED46C7BD3}" type="slidenum">
              <a:rPr lang="ar-SA" smtClean="0"/>
              <a:pPr/>
              <a:t>5</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80682850-20F1-4B8E-8378-6F8ED46C7BD3}" type="slidenum">
              <a:rPr lang="ar-SA" smtClean="0"/>
              <a:pPr/>
              <a:t>6</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80682850-20F1-4B8E-8378-6F8ED46C7BD3}" type="slidenum">
              <a:rPr lang="ar-SA" smtClean="0"/>
              <a:pPr/>
              <a:t>16</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r" defTabSz="914400" rtl="1" eaLnBrk="1" fontAlgn="auto" latinLnBrk="0" hangingPunct="1">
              <a:lnSpc>
                <a:spcPct val="100000"/>
              </a:lnSpc>
              <a:spcBef>
                <a:spcPts val="0"/>
              </a:spcBef>
              <a:spcAft>
                <a:spcPts val="0"/>
              </a:spcAft>
              <a:buClrTx/>
              <a:buSzTx/>
              <a:buFontTx/>
              <a:buNone/>
              <a:tabLst/>
              <a:defRPr/>
            </a:pPr>
            <a:r>
              <a:rPr lang="en-US" sz="2000" dirty="0" smtClean="0">
                <a:solidFill>
                  <a:srgbClr val="000000"/>
                </a:solidFill>
                <a:latin typeface="Times New Roman" pitchFamily="18" charset="0"/>
              </a:rPr>
              <a:t>To interact with a database, you must create a </a:t>
            </a:r>
            <a:r>
              <a:rPr lang="en-US" sz="2000" dirty="0" smtClean="0">
                <a:solidFill>
                  <a:srgbClr val="0000FF"/>
                </a:solidFill>
                <a:latin typeface="Times New Roman" pitchFamily="18" charset="0"/>
              </a:rPr>
              <a:t>connection</a:t>
            </a:r>
            <a:r>
              <a:rPr lang="en-US" sz="2000" dirty="0" smtClean="0">
                <a:solidFill>
                  <a:srgbClr val="000000"/>
                </a:solidFill>
                <a:latin typeface="Times New Roman" pitchFamily="18" charset="0"/>
              </a:rPr>
              <a:t> to the database.</a:t>
            </a:r>
            <a:endParaRPr lang="ar-SA" sz="2000" dirty="0" smtClean="0">
              <a:solidFill>
                <a:srgbClr val="000000"/>
              </a:solidFill>
              <a:latin typeface="Times New Roman" pitchFamily="18" charset="0"/>
            </a:endParaRPr>
          </a:p>
          <a:p>
            <a:pPr marL="0" marR="0" lvl="1" indent="0" algn="r" defTabSz="914400" rtl="1" eaLnBrk="1" fontAlgn="auto" latinLnBrk="0" hangingPunct="1">
              <a:lnSpc>
                <a:spcPct val="100000"/>
              </a:lnSpc>
              <a:spcBef>
                <a:spcPts val="0"/>
              </a:spcBef>
              <a:spcAft>
                <a:spcPts val="0"/>
              </a:spcAft>
              <a:buClrTx/>
              <a:buSzTx/>
              <a:buFontTx/>
              <a:buNone/>
              <a:tabLst/>
              <a:defRPr/>
            </a:pPr>
            <a:endParaRPr lang="ar-SA" sz="2000" dirty="0" smtClean="0">
              <a:solidFill>
                <a:srgbClr val="000000"/>
              </a:solidFill>
              <a:latin typeface="Times New Roman" pitchFamily="18" charset="0"/>
            </a:endParaRPr>
          </a:p>
          <a:p>
            <a:pPr marL="0" marR="0" lvl="1" indent="0" algn="r" defTabSz="914400" rtl="1" eaLnBrk="1" fontAlgn="auto" latinLnBrk="0" hangingPunct="1">
              <a:lnSpc>
                <a:spcPct val="100000"/>
              </a:lnSpc>
              <a:spcBef>
                <a:spcPts val="0"/>
              </a:spcBef>
              <a:spcAft>
                <a:spcPts val="0"/>
              </a:spcAft>
              <a:buClrTx/>
              <a:buSzTx/>
              <a:buFontTx/>
              <a:buNone/>
              <a:tabLst/>
              <a:defRPr/>
            </a:pPr>
            <a:r>
              <a:rPr lang="en-US" sz="2000" dirty="0" smtClean="0">
                <a:solidFill>
                  <a:srgbClr val="000000"/>
                </a:solidFill>
                <a:latin typeface="Times New Roman" pitchFamily="18" charset="0"/>
              </a:rPr>
              <a:t>By default, it appears on the left side of the IDE. If you’re using a full version of Visual Studio, select </a:t>
            </a:r>
            <a:r>
              <a:rPr lang="en-US" sz="2000" dirty="0" smtClean="0">
                <a:solidFill>
                  <a:srgbClr val="000000"/>
                </a:solidFill>
                <a:latin typeface="Arial" pitchFamily="34" charset="0"/>
              </a:rPr>
              <a:t>View &gt; Server Explorer</a:t>
            </a:r>
            <a:r>
              <a:rPr lang="en-US" sz="2000" dirty="0" smtClean="0">
                <a:solidFill>
                  <a:srgbClr val="000000"/>
                </a:solidFill>
                <a:latin typeface="Times New Roman" pitchFamily="18" charset="0"/>
              </a:rPr>
              <a:t> to display the </a:t>
            </a:r>
            <a:r>
              <a:rPr lang="en-US" sz="2000" dirty="0" smtClean="0">
                <a:solidFill>
                  <a:srgbClr val="000000"/>
                </a:solidFill>
                <a:latin typeface="Arial" pitchFamily="34" charset="0"/>
              </a:rPr>
              <a:t>Server Explorer</a:t>
            </a:r>
            <a:r>
              <a:rPr lang="en-US" sz="2000" dirty="0" smtClean="0">
                <a:solidFill>
                  <a:srgbClr val="000000"/>
                </a:solidFill>
                <a:latin typeface="Times New Roman" pitchFamily="18" charset="0"/>
              </a:rPr>
              <a:t>. From this point forward, we’ll refer to the </a:t>
            </a:r>
            <a:r>
              <a:rPr lang="en-US" sz="2000" dirty="0" smtClean="0">
                <a:solidFill>
                  <a:srgbClr val="000000"/>
                </a:solidFill>
                <a:latin typeface="Arial" pitchFamily="34" charset="0"/>
              </a:rPr>
              <a:t>Database Explorer</a:t>
            </a:r>
            <a:r>
              <a:rPr lang="en-US" sz="2000" dirty="0" smtClean="0">
                <a:solidFill>
                  <a:srgbClr val="000000"/>
                </a:solidFill>
                <a:latin typeface="Times New Roman" pitchFamily="18" charset="0"/>
              </a:rPr>
              <a:t>. If you have a full version of Visual Studio, substitute </a:t>
            </a:r>
            <a:r>
              <a:rPr lang="en-US" sz="2000" dirty="0" smtClean="0">
                <a:solidFill>
                  <a:srgbClr val="000000"/>
                </a:solidFill>
                <a:latin typeface="Arial" pitchFamily="34" charset="0"/>
              </a:rPr>
              <a:t>Server Explorer</a:t>
            </a:r>
            <a:r>
              <a:rPr lang="en-US" sz="2000" dirty="0" smtClean="0">
                <a:solidFill>
                  <a:srgbClr val="000000"/>
                </a:solidFill>
                <a:latin typeface="Times New Roman" pitchFamily="18" charset="0"/>
              </a:rPr>
              <a:t> for </a:t>
            </a:r>
            <a:r>
              <a:rPr lang="en-US" sz="2000" dirty="0" smtClean="0">
                <a:solidFill>
                  <a:srgbClr val="000000"/>
                </a:solidFill>
                <a:latin typeface="Arial" pitchFamily="34" charset="0"/>
              </a:rPr>
              <a:t>Database Explorer</a:t>
            </a:r>
            <a:r>
              <a:rPr lang="en-US" sz="2000" dirty="0" smtClean="0">
                <a:solidFill>
                  <a:srgbClr val="000000"/>
                </a:solidFill>
                <a:latin typeface="Times New Roman" pitchFamily="18" charset="0"/>
              </a:rPr>
              <a:t> in the steps.</a:t>
            </a:r>
          </a:p>
          <a:p>
            <a:endParaRPr lang="ar-SA" dirty="0"/>
          </a:p>
        </p:txBody>
      </p:sp>
      <p:sp>
        <p:nvSpPr>
          <p:cNvPr id="4" name="Slide Number Placeholder 3"/>
          <p:cNvSpPr>
            <a:spLocks noGrp="1"/>
          </p:cNvSpPr>
          <p:nvPr>
            <p:ph type="sldNum" sz="quarter" idx="10"/>
          </p:nvPr>
        </p:nvSpPr>
        <p:spPr/>
        <p:txBody>
          <a:bodyPr/>
          <a:lstStyle/>
          <a:p>
            <a:fld id="{80682850-20F1-4B8E-8378-6F8ED46C7BD3}" type="slidenum">
              <a:rPr lang="ar-SA" smtClean="0"/>
              <a:pPr/>
              <a:t>18</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80682850-20F1-4B8E-8378-6F8ED46C7BD3}" type="slidenum">
              <a:rPr lang="ar-SA" smtClean="0"/>
              <a:pPr/>
              <a:t>20</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SA" dirty="0"/>
          </a:p>
        </p:txBody>
      </p:sp>
      <p:sp>
        <p:nvSpPr>
          <p:cNvPr id="4" name="Slide Number Placeholder 3"/>
          <p:cNvSpPr>
            <a:spLocks noGrp="1"/>
          </p:cNvSpPr>
          <p:nvPr>
            <p:ph type="sldNum" sz="quarter" idx="10"/>
          </p:nvPr>
        </p:nvSpPr>
        <p:spPr/>
        <p:txBody>
          <a:bodyPr/>
          <a:lstStyle/>
          <a:p>
            <a:fld id="{80682850-20F1-4B8E-8378-6F8ED46C7BD3}" type="slidenum">
              <a:rPr lang="ar-SA" smtClean="0"/>
              <a:pPr/>
              <a:t>21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A6E1983-70F6-4E2F-A7BC-F049877925DB}" type="datetimeFigureOut">
              <a:rPr lang="ar-SA" smtClean="0"/>
              <a:pPr/>
              <a:t>09/05/33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A2179AB-8125-4EAF-BA07-22D88D7B8642}"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A6E1983-70F6-4E2F-A7BC-F049877925DB}" type="datetimeFigureOut">
              <a:rPr lang="ar-SA" smtClean="0"/>
              <a:pPr/>
              <a:t>09/05/33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A2179AB-8125-4EAF-BA07-22D88D7B8642}"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A6E1983-70F6-4E2F-A7BC-F049877925DB}" type="datetimeFigureOut">
              <a:rPr lang="ar-SA" smtClean="0"/>
              <a:pPr/>
              <a:t>09/05/33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A2179AB-8125-4EAF-BA07-22D88D7B8642}"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D0DBDF1-5DC0-4D3C-BAAD-30EEC44A3738}" type="datetime1">
              <a:rPr lang="en-US"/>
              <a:pPr>
                <a:defRPr/>
              </a:pPr>
              <a:t>3/31/2012</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 1992-2011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7E54DD29-F12A-495A-9139-BBF630C3432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a:defRPr/>
            </a:pPr>
            <a:endParaRPr lang="en-US">
              <a:solidFill>
                <a:prstClr val="white"/>
              </a:solidFill>
            </a:endParaRPr>
          </a:p>
        </p:txBody>
      </p:sp>
      <p:grpSp>
        <p:nvGrpSpPr>
          <p:cNvPr id="2" name="Group 18"/>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l" rtl="0">
                <a:defRPr/>
              </a:pPr>
              <a:endParaRPr lang="en-US">
                <a:solidFill>
                  <a:prstClr val="black"/>
                </a:solidFill>
                <a:cs typeface="Arial" pitchFamily="34" charset="0"/>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l" rtl="0">
                <a:defRPr/>
              </a:pPr>
              <a:endParaRPr lang="en-US">
                <a:solidFill>
                  <a:prstClr val="black"/>
                </a:solidFill>
                <a:cs typeface="Arial" pitchFamily="34" charset="0"/>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Action Button: Forward or Next 10">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rtl="0">
              <a:defRPr/>
            </a:pPr>
            <a:endParaRPr lang="en-US">
              <a:solidFill>
                <a:prstClr val="black"/>
              </a:solidFill>
            </a:endParaRPr>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fld id="{597BC8D4-5696-4907-AB90-4266348630F4}" type="datetime1">
              <a:rPr lang="en-US"/>
              <a:pPr>
                <a:defRPr/>
              </a:pPr>
              <a:t>3/31/2012</a:t>
            </a:fld>
            <a:endParaRPr lang="en-US"/>
          </a:p>
        </p:txBody>
      </p:sp>
      <p:sp>
        <p:nvSpPr>
          <p:cNvPr id="13" name="Slide Number Placeholder 26"/>
          <p:cNvSpPr>
            <a:spLocks noGrp="1"/>
          </p:cNvSpPr>
          <p:nvPr>
            <p:ph type="sldNum" sz="quarter" idx="11"/>
          </p:nvPr>
        </p:nvSpPr>
        <p:spPr/>
        <p:txBody>
          <a:bodyPr/>
          <a:lstStyle>
            <a:lvl1pPr>
              <a:defRPr>
                <a:solidFill>
                  <a:srgbClr val="FFFFFF"/>
                </a:solidFill>
              </a:defRPr>
            </a:lvl1pPr>
            <a:extLst/>
          </a:lstStyle>
          <a:p>
            <a:pPr>
              <a:defRPr/>
            </a:pPr>
            <a:fld id="{8D1B58DE-F275-4D4E-B0F8-E180D8F1D06A}" type="slidenum">
              <a:rPr lang="en-US"/>
              <a:pPr>
                <a:defRPr/>
              </a:pPr>
              <a:t>‹#›</a:t>
            </a:fld>
            <a:endParaRPr lang="en-US"/>
          </a:p>
        </p:txBody>
      </p:sp>
      <p:sp>
        <p:nvSpPr>
          <p:cNvPr id="14" name="Footer Placeholder 18"/>
          <p:cNvSpPr>
            <a:spLocks noGrp="1"/>
          </p:cNvSpPr>
          <p:nvPr>
            <p:ph type="ftr" sz="quarter" idx="12"/>
          </p:nvPr>
        </p:nvSpPr>
        <p:spPr>
          <a:xfrm>
            <a:off x="2743200" y="6408738"/>
            <a:ext cx="3987800" cy="365125"/>
          </a:xfrm>
        </p:spPr>
        <p:txBody>
          <a:bodyPr/>
          <a:lstStyle>
            <a:lvl1pPr>
              <a:defRPr>
                <a:solidFill>
                  <a:schemeClr val="accent1">
                    <a:tint val="20000"/>
                  </a:schemeClr>
                </a:solidFill>
              </a:defRPr>
            </a:lvl1pPr>
            <a:extLst/>
          </a:lstStyle>
          <a:p>
            <a:pPr>
              <a:defRPr/>
            </a:pPr>
            <a:r>
              <a:rPr lang="en-US">
                <a:solidFill>
                  <a:srgbClr val="2DA2BF">
                    <a:tint val="20000"/>
                  </a:srgbClr>
                </a:solidFill>
              </a:rPr>
              <a:t>© 1992-2011 by Pearson Education, Inc. All Rights Reserved.</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Action Button: Back or Previous 3">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rtl="0">
              <a:defRPr/>
            </a:pPr>
            <a:endParaRPr lang="en-US">
              <a:solidFill>
                <a:prstClr val="black"/>
              </a:solidFill>
            </a:endParaRPr>
          </a:p>
        </p:txBody>
      </p:sp>
      <p:sp>
        <p:nvSpPr>
          <p:cNvPr id="5" name="Action Button: Forward or Next 4">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rtl="0">
              <a:defRPr/>
            </a:pPr>
            <a:endParaRPr lang="en-US">
              <a:solidFill>
                <a:prstClr val="black"/>
              </a:solidFill>
            </a:endParaRPr>
          </a:p>
        </p:txBody>
      </p:sp>
      <p:sp>
        <p:nvSpPr>
          <p:cNvPr id="3" name="Content Placeholder 2"/>
          <p:cNvSpPr>
            <a:spLocks noGrp="1"/>
          </p:cNvSpPr>
          <p:nvPr>
            <p:ph idx="1"/>
          </p:nvPr>
        </p:nvSpPr>
        <p:spPr/>
        <p:txBody>
          <a:bodyPr/>
          <a:lstStyle>
            <a:lvl2pPr>
              <a:buFont typeface="Wingdings" pitchFamily="2" charset="2"/>
              <a:buChar char="§"/>
              <a:defRPr/>
            </a:lvl2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6" name="Date Placeholder 3"/>
          <p:cNvSpPr>
            <a:spLocks noGrp="1"/>
          </p:cNvSpPr>
          <p:nvPr>
            <p:ph type="dt" sz="half" idx="10"/>
          </p:nvPr>
        </p:nvSpPr>
        <p:spPr/>
        <p:txBody>
          <a:bodyPr/>
          <a:lstStyle>
            <a:lvl1pPr>
              <a:defRPr/>
            </a:lvl1pPr>
            <a:extLst/>
          </a:lstStyle>
          <a:p>
            <a:pPr>
              <a:defRPr/>
            </a:pPr>
            <a:fld id="{E999712F-5F0A-4147-9C73-39BA8CA68FBA}" type="datetime1">
              <a:rPr lang="en-US">
                <a:solidFill>
                  <a:prstClr val="black"/>
                </a:solidFill>
              </a:rPr>
              <a:pPr>
                <a:defRPr/>
              </a:pPr>
              <a:t>3/31/2012</a:t>
            </a:fld>
            <a:endParaRPr lang="en-US">
              <a:solidFill>
                <a:prstClr val="black"/>
              </a:solidFill>
            </a:endParaRPr>
          </a:p>
        </p:txBody>
      </p:sp>
      <p:sp>
        <p:nvSpPr>
          <p:cNvPr id="8" name="Footer Placeholder 4"/>
          <p:cNvSpPr>
            <a:spLocks noGrp="1"/>
          </p:cNvSpPr>
          <p:nvPr>
            <p:ph type="ftr" sz="quarter" idx="11"/>
          </p:nvPr>
        </p:nvSpPr>
        <p:spPr>
          <a:xfrm>
            <a:off x="4114800" y="6408738"/>
            <a:ext cx="2616200" cy="365125"/>
          </a:xfrm>
        </p:spPr>
        <p:txBody>
          <a:bodyPr/>
          <a:lstStyle>
            <a:lvl1pPr>
              <a:defRPr/>
            </a:lvl1pPr>
            <a:extLst/>
          </a:lstStyle>
          <a:p>
            <a:pPr>
              <a:defRPr/>
            </a:pPr>
            <a:r>
              <a:rPr lang="en-US">
                <a:solidFill>
                  <a:prstClr val="black"/>
                </a:solidFill>
              </a:rPr>
              <a:t>© 1992-2011 by Pearson Education, Inc. All Rights Reserved.</a:t>
            </a:r>
          </a:p>
        </p:txBody>
      </p:sp>
      <p:sp>
        <p:nvSpPr>
          <p:cNvPr id="9" name="Slide Number Placeholder 5"/>
          <p:cNvSpPr>
            <a:spLocks noGrp="1"/>
          </p:cNvSpPr>
          <p:nvPr>
            <p:ph type="sldNum" sz="quarter" idx="12"/>
          </p:nvPr>
        </p:nvSpPr>
        <p:spPr/>
        <p:txBody>
          <a:bodyPr/>
          <a:lstStyle>
            <a:lvl1pPr>
              <a:defRPr/>
            </a:lvl1pPr>
            <a:extLst/>
          </a:lstStyle>
          <a:p>
            <a:pPr>
              <a:defRPr/>
            </a:pPr>
            <a:fld id="{43040921-D8B9-4B17-AFD9-54F18824A216}"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516FFAC8-EE0E-4E45-BDE1-9A3EF9584370}" type="datetime1">
              <a:rPr lang="en-US">
                <a:solidFill>
                  <a:prstClr val="white"/>
                </a:solidFill>
              </a:rPr>
              <a:pPr>
                <a:defRPr/>
              </a:pPr>
              <a:t>3/31/2012</a:t>
            </a:fld>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r>
              <a:rPr lang="en-US">
                <a:solidFill>
                  <a:prstClr val="white"/>
                </a:solidFill>
              </a:rPr>
              <a:t>© 1992-2011 by Pearson Education, Inc. All Rights Reserved.</a:t>
            </a:r>
          </a:p>
        </p:txBody>
      </p:sp>
      <p:sp>
        <p:nvSpPr>
          <p:cNvPr id="8" name="Slide Number Placeholder 5"/>
          <p:cNvSpPr>
            <a:spLocks noGrp="1"/>
          </p:cNvSpPr>
          <p:nvPr>
            <p:ph type="sldNum" sz="quarter" idx="12"/>
          </p:nvPr>
        </p:nvSpPr>
        <p:spPr/>
        <p:txBody>
          <a:bodyPr/>
          <a:lstStyle>
            <a:lvl1pPr>
              <a:defRPr/>
            </a:lvl1pPr>
            <a:extLst/>
          </a:lstStyle>
          <a:p>
            <a:pPr>
              <a:defRPr/>
            </a:pPr>
            <a:fld id="{64A540B5-4F82-4906-A1AE-CC76F06E80AA}"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AB6257AF-250F-4314-955F-0DEA2A54CCFE}" type="datetime1">
              <a:rPr lang="en-US">
                <a:solidFill>
                  <a:prstClr val="white"/>
                </a:solidFill>
              </a:rPr>
              <a:pPr>
                <a:defRPr/>
              </a:pPr>
              <a:t>3/31/2012</a:t>
            </a:fld>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white"/>
                </a:solidFill>
              </a:rPr>
              <a:t>© 1992-2011 by Pearson Education, Inc. All Rights Reserved.</a:t>
            </a:r>
          </a:p>
        </p:txBody>
      </p:sp>
      <p:sp>
        <p:nvSpPr>
          <p:cNvPr id="7" name="Slide Number Placeholder 6"/>
          <p:cNvSpPr>
            <a:spLocks noGrp="1"/>
          </p:cNvSpPr>
          <p:nvPr>
            <p:ph type="sldNum" sz="quarter" idx="12"/>
          </p:nvPr>
        </p:nvSpPr>
        <p:spPr/>
        <p:txBody>
          <a:bodyPr/>
          <a:lstStyle>
            <a:lvl1pPr>
              <a:defRPr/>
            </a:lvl1pPr>
            <a:extLst/>
          </a:lstStyle>
          <a:p>
            <a:pPr>
              <a:defRPr/>
            </a:pPr>
            <a:fld id="{E6F03CC3-B5F3-49E8-B9E7-DD27E0CBC42C}"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DE082D3C-C3C4-452C-8902-228947CCCF0A}" type="datetime1">
              <a:rPr lang="en-US">
                <a:solidFill>
                  <a:prstClr val="black"/>
                </a:solidFill>
              </a:rPr>
              <a:pPr>
                <a:defRPr/>
              </a:pPr>
              <a:t>3/31/2012</a:t>
            </a:fld>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r>
              <a:rPr lang="en-US">
                <a:solidFill>
                  <a:prstClr val="black"/>
                </a:solidFill>
              </a:rPr>
              <a:t>© 1992-2011 by Pearson Education, Inc. All Rights Reserved.</a:t>
            </a:r>
          </a:p>
        </p:txBody>
      </p:sp>
      <p:sp>
        <p:nvSpPr>
          <p:cNvPr id="9" name="Slide Number Placeholder 8"/>
          <p:cNvSpPr>
            <a:spLocks noGrp="1"/>
          </p:cNvSpPr>
          <p:nvPr>
            <p:ph type="sldNum" sz="quarter" idx="12"/>
          </p:nvPr>
        </p:nvSpPr>
        <p:spPr/>
        <p:txBody>
          <a:bodyPr/>
          <a:lstStyle>
            <a:lvl1pPr>
              <a:defRPr/>
            </a:lvl1pPr>
            <a:extLst/>
          </a:lstStyle>
          <a:p>
            <a:pPr>
              <a:defRPr/>
            </a:pPr>
            <a:fld id="{F21ACB3B-8087-417D-85E4-D815B3C83304}" type="slidenum">
              <a:rPr lang="en-US">
                <a:solidFill>
                  <a:prstClr val="black"/>
                </a:solidFill>
              </a:rPr>
              <a:pPr>
                <a:def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A30F0220-5B01-4BB9-B02D-CCC0DABDA3A7}" type="datetime1">
              <a:rPr lang="en-US">
                <a:solidFill>
                  <a:prstClr val="white"/>
                </a:solidFill>
              </a:rPr>
              <a:pPr>
                <a:defRPr/>
              </a:pPr>
              <a:t>3/31/2012</a:t>
            </a:fld>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r>
              <a:rPr lang="en-US">
                <a:solidFill>
                  <a:prstClr val="white"/>
                </a:solidFill>
              </a:rPr>
              <a:t>© 1992-2011 by Pearson Education, Inc. All Rights Reserved.</a:t>
            </a:r>
          </a:p>
        </p:txBody>
      </p:sp>
      <p:sp>
        <p:nvSpPr>
          <p:cNvPr id="5" name="Slide Number Placeholder 4"/>
          <p:cNvSpPr>
            <a:spLocks noGrp="1"/>
          </p:cNvSpPr>
          <p:nvPr>
            <p:ph type="sldNum" sz="quarter" idx="12"/>
          </p:nvPr>
        </p:nvSpPr>
        <p:spPr/>
        <p:txBody>
          <a:bodyPr/>
          <a:lstStyle>
            <a:lvl1pPr>
              <a:defRPr/>
            </a:lvl1pPr>
            <a:extLst/>
          </a:lstStyle>
          <a:p>
            <a:pPr>
              <a:defRPr/>
            </a:pPr>
            <a:fld id="{57259948-4525-4009-98EA-468919571A7A}"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5D6FC47-0A53-4B32-8273-69C777C82967}" type="datetime1">
              <a:rPr lang="en-US">
                <a:solidFill>
                  <a:prstClr val="black"/>
                </a:solidFill>
              </a:rPr>
              <a:pPr>
                <a:defRPr/>
              </a:pPr>
              <a:t>3/31/2012</a:t>
            </a:fld>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r>
              <a:rPr lang="en-US">
                <a:solidFill>
                  <a:prstClr val="black"/>
                </a:solidFill>
              </a:rPr>
              <a:t>© 1992-2011 by Pearson Education, Inc. All Rights Reserved.</a:t>
            </a:r>
          </a:p>
        </p:txBody>
      </p:sp>
      <p:sp>
        <p:nvSpPr>
          <p:cNvPr id="4" name="Slide Number Placeholder 17"/>
          <p:cNvSpPr>
            <a:spLocks noGrp="1"/>
          </p:cNvSpPr>
          <p:nvPr>
            <p:ph type="sldNum" sz="quarter" idx="12"/>
          </p:nvPr>
        </p:nvSpPr>
        <p:spPr/>
        <p:txBody>
          <a:bodyPr/>
          <a:lstStyle>
            <a:lvl1pPr>
              <a:defRPr/>
            </a:lvl1pPr>
          </a:lstStyle>
          <a:p>
            <a:pPr>
              <a:defRPr/>
            </a:pPr>
            <a:fld id="{E05A6D68-9333-4A53-9782-9A0541513DE2}"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A6E1983-70F6-4E2F-A7BC-F049877925DB}" type="datetimeFigureOut">
              <a:rPr lang="ar-SA" smtClean="0"/>
              <a:pPr/>
              <a:t>09/05/33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A2179AB-8125-4EAF-BA07-22D88D7B8642}"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extLst/>
          </a:lstStyle>
          <a:p>
            <a:pPr>
              <a:defRPr/>
            </a:pPr>
            <a:fld id="{41506DEE-ED38-4ED9-AD00-103C3EF630B9}" type="datetime1">
              <a:rPr lang="en-US">
                <a:solidFill>
                  <a:prstClr val="black"/>
                </a:solidFill>
              </a:rPr>
              <a:pPr>
                <a:defRPr/>
              </a:pPr>
              <a:t>3/31/2012</a:t>
            </a:fld>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prstClr val="black"/>
                </a:solidFill>
              </a:rPr>
              <a:t>© 1992-2011 by Pearson Education, Inc. All Rights Reserved.</a:t>
            </a:r>
          </a:p>
        </p:txBody>
      </p:sp>
      <p:sp>
        <p:nvSpPr>
          <p:cNvPr id="7" name="Slide Number Placeholder 6"/>
          <p:cNvSpPr>
            <a:spLocks noGrp="1"/>
          </p:cNvSpPr>
          <p:nvPr>
            <p:ph type="sldNum" sz="quarter" idx="12"/>
          </p:nvPr>
        </p:nvSpPr>
        <p:spPr/>
        <p:txBody>
          <a:bodyPr/>
          <a:lstStyle>
            <a:lvl1pPr>
              <a:defRPr/>
            </a:lvl1pPr>
            <a:extLst/>
          </a:lstStyle>
          <a:p>
            <a:pPr>
              <a:defRPr/>
            </a:pPr>
            <a:fld id="{CBBB8B3C-02DB-44F7-B80D-6DFC8BE2CB3B}" type="slidenum">
              <a:rPr lang="en-US">
                <a:solidFill>
                  <a:prstClr val="black"/>
                </a:solidFill>
              </a:rPr>
              <a:pPr>
                <a:defRPr/>
              </a:pPr>
              <a:t>‹#›</a:t>
            </a:fld>
            <a:endParaRPr lang="en-US">
              <a:solidFill>
                <a:prstClr val="black"/>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l" rtl="0">
              <a:defRPr/>
            </a:pPr>
            <a:endParaRPr lang="en-US">
              <a:solidFill>
                <a:prstClr val="white"/>
              </a:solidFill>
              <a:cs typeface="Arial" pitchFamily="34" charset="0"/>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l" rtl="0">
              <a:defRPr/>
            </a:pPr>
            <a:endParaRPr lang="en-US">
              <a:solidFill>
                <a:prstClr val="white"/>
              </a:solidFill>
              <a:cs typeface="Arial" pitchFamily="34" charset="0"/>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rtl="0">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5A74786C-B9D5-40FF-B28B-7CC0FF414ECC}" type="datetime1">
              <a:rPr lang="en-US">
                <a:solidFill>
                  <a:prstClr val="white"/>
                </a:solidFill>
              </a:rPr>
              <a:pPr>
                <a:defRPr/>
              </a:pPr>
              <a:t>3/31/2012</a:t>
            </a:fld>
            <a:endParaRPr lang="en-US">
              <a:solidFill>
                <a:prstClr val="white"/>
              </a:solidFill>
            </a:endParaRPr>
          </a:p>
        </p:txBody>
      </p:sp>
      <p:sp>
        <p:nvSpPr>
          <p:cNvPr id="12"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r>
              <a:rPr lang="en-US">
                <a:solidFill>
                  <a:prstClr val="white"/>
                </a:solidFill>
              </a:rPr>
              <a:t>© 1992-2011 by Pearson Education, Inc. All Rights Reserved.</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DB8EEEE-8108-4380-B0B2-A8AB06602963}"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E3F96B5-8D44-4A89-B5B9-CA910A724B8E}" type="datetime1">
              <a:rPr lang="en-US">
                <a:solidFill>
                  <a:prstClr val="black"/>
                </a:solidFill>
              </a:rPr>
              <a:pPr>
                <a:defRPr/>
              </a:pPr>
              <a:t>3/31/2012</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 1992-2011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8F1E1BF9-B6B9-4AFC-B853-403358B932D0}"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F4B5C12-6C3B-438F-8A1C-FCB517D210DE}" type="datetime1">
              <a:rPr lang="en-US">
                <a:solidFill>
                  <a:prstClr val="black"/>
                </a:solidFill>
              </a:rPr>
              <a:pPr>
                <a:defRPr/>
              </a:pPr>
              <a:t>3/31/2012</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 1992-2011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48489B72-53DF-4EB8-B4E1-40268F0890C8}"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6E56834-2F94-4415-85EA-8369D7374948}" type="datetime1">
              <a:rPr lang="en-US">
                <a:solidFill>
                  <a:prstClr val="black"/>
                </a:solidFill>
              </a:rPr>
              <a:pPr>
                <a:defRPr/>
              </a:pPr>
              <a:t>3/31/2012</a:t>
            </a:fld>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r>
              <a:rPr lang="en-US">
                <a:solidFill>
                  <a:prstClr val="black"/>
                </a:solidFill>
              </a:rPr>
              <a:t>© 1992-2011 by Pearson Education, Inc. All Rights Reserved.</a:t>
            </a:r>
          </a:p>
        </p:txBody>
      </p:sp>
      <p:sp>
        <p:nvSpPr>
          <p:cNvPr id="6" name="Slide Number Placeholder 17"/>
          <p:cNvSpPr>
            <a:spLocks noGrp="1"/>
          </p:cNvSpPr>
          <p:nvPr>
            <p:ph type="sldNum" sz="quarter" idx="12"/>
          </p:nvPr>
        </p:nvSpPr>
        <p:spPr/>
        <p:txBody>
          <a:bodyPr/>
          <a:lstStyle>
            <a:lvl1pPr>
              <a:defRPr/>
            </a:lvl1pPr>
          </a:lstStyle>
          <a:p>
            <a:pPr>
              <a:defRPr/>
            </a:pPr>
            <a:fld id="{1EC2EAEC-17AE-4935-A1B5-251D653D6DE5}"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E1983-70F6-4E2F-A7BC-F049877925DB}" type="datetimeFigureOut">
              <a:rPr lang="ar-SA" smtClean="0"/>
              <a:pPr/>
              <a:t>09/05/33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A2179AB-8125-4EAF-BA07-22D88D7B8642}"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A6E1983-70F6-4E2F-A7BC-F049877925DB}" type="datetimeFigureOut">
              <a:rPr lang="ar-SA" smtClean="0"/>
              <a:pPr/>
              <a:t>09/05/33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A2179AB-8125-4EAF-BA07-22D88D7B8642}"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A6E1983-70F6-4E2F-A7BC-F049877925DB}" type="datetimeFigureOut">
              <a:rPr lang="ar-SA" smtClean="0"/>
              <a:pPr/>
              <a:t>09/05/33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A2179AB-8125-4EAF-BA07-22D88D7B8642}"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A6E1983-70F6-4E2F-A7BC-F049877925DB}" type="datetimeFigureOut">
              <a:rPr lang="ar-SA" smtClean="0"/>
              <a:pPr/>
              <a:t>09/05/33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A2179AB-8125-4EAF-BA07-22D88D7B8642}"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E1983-70F6-4E2F-A7BC-F049877925DB}" type="datetimeFigureOut">
              <a:rPr lang="ar-SA" smtClean="0"/>
              <a:pPr/>
              <a:t>09/05/33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AA2179AB-8125-4EAF-BA07-22D88D7B8642}"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E1983-70F6-4E2F-A7BC-F049877925DB}" type="datetimeFigureOut">
              <a:rPr lang="ar-SA" smtClean="0"/>
              <a:pPr/>
              <a:t>09/05/33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A2179AB-8125-4EAF-BA07-22D88D7B8642}"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E1983-70F6-4E2F-A7BC-F049877925DB}" type="datetimeFigureOut">
              <a:rPr lang="ar-SA" smtClean="0"/>
              <a:pPr/>
              <a:t>09/05/33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A2179AB-8125-4EAF-BA07-22D88D7B8642}"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A6E1983-70F6-4E2F-A7BC-F049877925DB}" type="datetimeFigureOut">
              <a:rPr lang="ar-SA" smtClean="0"/>
              <a:pPr/>
              <a:t>09/05/33</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A2179AB-8125-4EAF-BA07-22D88D7B8642}"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lgn="l" rtl="0">
              <a:defRPr/>
            </a:pPr>
            <a:endParaRPr lang="en-US">
              <a:solidFill>
                <a:prstClr val="black"/>
              </a:solidFill>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lgn="l" rtl="0">
              <a:defRPr/>
            </a:pPr>
            <a:endParaRPr lang="en-US">
              <a:solidFill>
                <a:prstClr val="black"/>
              </a:solidFill>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rtl="0">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rtl="0">
              <a:defRPr/>
            </a:pPr>
            <a:fld id="{65B2F393-BAF8-4795-AF2F-00080EB8A6BC}" type="datetime1">
              <a:rPr lang="en-US">
                <a:solidFill>
                  <a:prstClr val="black"/>
                </a:solidFill>
              </a:rPr>
              <a:pPr rtl="0">
                <a:defRPr/>
              </a:pPr>
              <a:t>3/31/2012</a:t>
            </a:fld>
            <a:endParaRPr lang="en-US">
              <a:solidFill>
                <a:prstClr val="black"/>
              </a:solidFill>
            </a:endParaRPr>
          </a:p>
        </p:txBody>
      </p:sp>
      <p:sp>
        <p:nvSpPr>
          <p:cNvPr id="22" name="Footer Placeholder 21"/>
          <p:cNvSpPr>
            <a:spLocks noGrp="1"/>
          </p:cNvSpPr>
          <p:nvPr>
            <p:ph type="ftr" sz="quarter" idx="3"/>
          </p:nvPr>
        </p:nvSpPr>
        <p:spPr>
          <a:xfrm>
            <a:off x="3962400" y="6408738"/>
            <a:ext cx="2768600"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rtl="0">
              <a:defRPr/>
            </a:pPr>
            <a:r>
              <a:rPr lang="en-US">
                <a:solidFill>
                  <a:prstClr val="black"/>
                </a:solidFill>
              </a:rPr>
              <a:t>© 1992-2011 by Pearson Education, Inc. All Rights Reserved.</a:t>
            </a: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rtl="0">
              <a:defRPr/>
            </a:pPr>
            <a:fld id="{B2901C3B-880E-4F4B-8E91-BDE8869586C0}" type="slidenum">
              <a:rPr lang="en-US">
                <a:solidFill>
                  <a:prstClr val="black"/>
                </a:solidFill>
              </a:rPr>
              <a:pPr rtl="0">
                <a:defRPr/>
              </a:pPr>
              <a:t>‹#›</a:t>
            </a:fld>
            <a:endParaRPr lang="en-US">
              <a:solidFill>
                <a:prstClr val="black"/>
              </a:solidFill>
            </a:endParaRPr>
          </a:p>
        </p:txBody>
      </p:sp>
      <p:sp>
        <p:nvSpPr>
          <p:cNvPr id="11" name="Action Button: Back or Previous 10">
            <a:hlinkClick r:id="" action="ppaction://hlinkshowjump?jump=previousslide" highlightClick="1"/>
          </p:cNvPr>
          <p:cNvSpPr/>
          <p:nvPr/>
        </p:nvSpPr>
        <p:spPr>
          <a:xfrm>
            <a:off x="8305800" y="152400"/>
            <a:ext cx="304800" cy="304800"/>
          </a:xfrm>
          <a:prstGeom prst="actionButtonBackPrevious">
            <a:avLst/>
          </a:prstGeom>
        </p:spPr>
        <p:style>
          <a:lnRef idx="1">
            <a:schemeClr val="accent2"/>
          </a:lnRef>
          <a:fillRef idx="2">
            <a:schemeClr val="accent2"/>
          </a:fillRef>
          <a:effectRef idx="1">
            <a:schemeClr val="accent2"/>
          </a:effectRef>
          <a:fontRef idx="minor">
            <a:schemeClr val="dk1"/>
          </a:fontRef>
        </p:style>
        <p:txBody>
          <a:bodyPr anchor="ctr"/>
          <a:lstStyle/>
          <a:p>
            <a:pPr algn="ctr" rtl="0">
              <a:defRPr/>
            </a:pPr>
            <a:endParaRPr lang="en-US">
              <a:solidFill>
                <a:prstClr val="black"/>
              </a:solidFill>
            </a:endParaRPr>
          </a:p>
        </p:txBody>
      </p:sp>
      <p:sp>
        <p:nvSpPr>
          <p:cNvPr id="16" name="Action Button: Forward or Next 15">
            <a:hlinkClick r:id="" action="ppaction://hlinkshowjump?jump=nextslide" highlightClick="1"/>
          </p:cNvPr>
          <p:cNvSpPr/>
          <p:nvPr/>
        </p:nvSpPr>
        <p:spPr>
          <a:xfrm>
            <a:off x="8686800" y="152400"/>
            <a:ext cx="304800" cy="304800"/>
          </a:xfrm>
          <a:prstGeom prst="actionButtonForwardNext">
            <a:avLst/>
          </a:prstGeom>
        </p:spPr>
        <p:style>
          <a:lnRef idx="1">
            <a:schemeClr val="accent2"/>
          </a:lnRef>
          <a:fillRef idx="2">
            <a:schemeClr val="accent2"/>
          </a:fillRef>
          <a:effectRef idx="1">
            <a:schemeClr val="accent2"/>
          </a:effectRef>
          <a:fontRef idx="minor">
            <a:schemeClr val="dk1"/>
          </a:fontRef>
        </p:style>
        <p:txBody>
          <a:bodyPr anchor="ctr"/>
          <a:lstStyle/>
          <a:p>
            <a:pPr algn="ctr" rtl="0">
              <a:defRPr/>
            </a:pPr>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defRPr sz="1900" kern="1200">
          <a:solidFill>
            <a:schemeClr val="tx1"/>
          </a:solidFill>
          <a:latin typeface="+mn-lt"/>
          <a:ea typeface="+mn-ea"/>
          <a:cs typeface="+mn-cs"/>
        </a:defRPr>
      </a:lvl4pPr>
      <a:lvl5pPr marL="1143000" indent="-228600" algn="l" rtl="0" eaLnBrk="0" fontAlgn="base" hangingPunct="0">
        <a:spcBef>
          <a:spcPts val="350"/>
        </a:spcBef>
        <a:spcAft>
          <a:spcPct val="0"/>
        </a:spcAft>
        <a:buClr>
          <a:schemeClr val="accent2"/>
        </a:buCl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www.microsoft.com/express/sql"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0" eaLnBrk="1" fontAlgn="auto" hangingPunct="1">
              <a:spcAft>
                <a:spcPts val="0"/>
              </a:spcAft>
              <a:defRPr/>
            </a:pPr>
            <a:r>
              <a:rPr lang="en-US" dirty="0" smtClean="0">
                <a:solidFill>
                  <a:srgbClr val="3380E6"/>
                </a:solidFill>
                <a:latin typeface="Goudy Sans Medium"/>
              </a:rPr>
              <a:t>Databases and LINQ </a:t>
            </a:r>
          </a:p>
        </p:txBody>
      </p:sp>
      <p:sp>
        <p:nvSpPr>
          <p:cNvPr id="10243" name="Subtitle 3"/>
          <p:cNvSpPr>
            <a:spLocks noGrp="1"/>
          </p:cNvSpPr>
          <p:nvPr>
            <p:ph type="subTitle" idx="1"/>
          </p:nvPr>
        </p:nvSpPr>
        <p:spPr>
          <a:xfrm>
            <a:off x="685800" y="3611563"/>
            <a:ext cx="7772400" cy="1200150"/>
          </a:xfrm>
        </p:spPr>
        <p:txBody>
          <a:bodyPr/>
          <a:lstStyle/>
          <a:p>
            <a:pPr marR="0" rtl="0" eaLnBrk="1" hangingPunct="1"/>
            <a:r>
              <a:rPr lang="en-US" smtClean="0"/>
              <a:t>Visual Basic 2010 How to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pPr rtl="0" eaLnBrk="1" fontAlgn="auto" hangingPunct="1">
              <a:spcAft>
                <a:spcPts val="0"/>
              </a:spcAft>
              <a:defRPr/>
            </a:pPr>
            <a:r>
              <a:rPr lang="en-US" dirty="0" smtClean="0">
                <a:solidFill>
                  <a:srgbClr val="3380E6"/>
                </a:solidFill>
                <a:latin typeface="Arial"/>
              </a:rPr>
              <a:t>3.LINQ </a:t>
            </a:r>
            <a:r>
              <a:rPr lang="en-US" dirty="0" smtClean="0">
                <a:solidFill>
                  <a:srgbClr val="3380E6"/>
                </a:solidFill>
                <a:latin typeface="Arial"/>
              </a:rPr>
              <a:t>to SQL</a:t>
            </a:r>
          </a:p>
        </p:txBody>
      </p:sp>
      <p:sp>
        <p:nvSpPr>
          <p:cNvPr id="8" name="Text Placeholder 2"/>
          <p:cNvSpPr>
            <a:spLocks noGrp="1"/>
          </p:cNvSpPr>
          <p:nvPr>
            <p:ph type="body" idx="1"/>
          </p:nvPr>
        </p:nvSpPr>
        <p:spPr>
          <a:xfrm>
            <a:off x="457200" y="1600200"/>
            <a:ext cx="8229600" cy="4525963"/>
          </a:xfrm>
        </p:spPr>
        <p:txBody>
          <a:bodyPr>
            <a:normAutofit fontScale="92500"/>
          </a:bodyPr>
          <a:lstStyle/>
          <a:p>
            <a:pPr marL="365125" lvl="0" indent="-255588" algn="l" rtl="0" fontAlgn="base">
              <a:spcBef>
                <a:spcPts val="400"/>
              </a:spcBef>
              <a:spcAft>
                <a:spcPct val="0"/>
              </a:spcAft>
              <a:buClr>
                <a:srgbClr val="2DA2BF"/>
              </a:buClr>
              <a:buSzPct val="68000"/>
              <a:buNone/>
            </a:pPr>
            <a:r>
              <a:rPr lang="en-US" sz="2500" b="1" dirty="0" err="1" smtClean="0">
                <a:solidFill>
                  <a:srgbClr val="000000"/>
                </a:solidFill>
                <a:latin typeface="Lucida Console" pitchFamily="49" charset="0"/>
              </a:rPr>
              <a:t>DataContext</a:t>
            </a:r>
            <a:r>
              <a:rPr lang="en-US" sz="2500" dirty="0" smtClean="0">
                <a:solidFill>
                  <a:srgbClr val="000000"/>
                </a:solidFill>
                <a:latin typeface="Times New Roman" pitchFamily="18" charset="0"/>
              </a:rPr>
              <a:t> Class</a:t>
            </a:r>
          </a:p>
          <a:p>
            <a:pPr marL="220663" indent="-228600" algn="l" rtl="0" fontAlgn="base">
              <a:spcBef>
                <a:spcPts val="325"/>
              </a:spcBef>
              <a:spcAft>
                <a:spcPct val="0"/>
              </a:spcAft>
              <a:buClr>
                <a:srgbClr val="2DA2BF"/>
              </a:buClr>
              <a:buFont typeface="Verdana" pitchFamily="34" charset="0"/>
              <a:buChar char="◦"/>
            </a:pPr>
            <a:r>
              <a:rPr lang="en-US" sz="2500" dirty="0" smtClean="0">
                <a:solidFill>
                  <a:srgbClr val="000000"/>
                </a:solidFill>
                <a:latin typeface="Times New Roman" pitchFamily="18" charset="0"/>
              </a:rPr>
              <a:t>All LINQ to SQL queries occur via a </a:t>
            </a:r>
            <a:r>
              <a:rPr lang="en-US" sz="2500" dirty="0" err="1" smtClean="0">
                <a:solidFill>
                  <a:srgbClr val="0000FF"/>
                </a:solidFill>
                <a:latin typeface="Times New Roman" pitchFamily="18" charset="0"/>
              </a:rPr>
              <a:t>DataContext</a:t>
            </a:r>
            <a:r>
              <a:rPr lang="en-US" sz="2500" dirty="0" smtClean="0">
                <a:solidFill>
                  <a:srgbClr val="0000FF"/>
                </a:solidFill>
                <a:latin typeface="Times New Roman" pitchFamily="18" charset="0"/>
              </a:rPr>
              <a:t> class</a:t>
            </a:r>
            <a:r>
              <a:rPr lang="en-US" sz="2500" dirty="0" smtClean="0">
                <a:solidFill>
                  <a:srgbClr val="000000"/>
                </a:solidFill>
                <a:latin typeface="Times New Roman" pitchFamily="18" charset="0"/>
              </a:rPr>
              <a:t>, which controls the flow of data between the program and the database.</a:t>
            </a:r>
          </a:p>
          <a:p>
            <a:pPr marL="220663" indent="-228600" algn="l" rtl="0" fontAlgn="base">
              <a:spcBef>
                <a:spcPts val="325"/>
              </a:spcBef>
              <a:spcAft>
                <a:spcPct val="0"/>
              </a:spcAft>
              <a:buClr>
                <a:srgbClr val="2DA2BF"/>
              </a:buClr>
              <a:buFont typeface="Verdana" pitchFamily="34" charset="0"/>
              <a:buChar char="◦"/>
            </a:pPr>
            <a:r>
              <a:rPr lang="en-US" sz="2500" dirty="0" smtClean="0">
                <a:solidFill>
                  <a:srgbClr val="000000"/>
                </a:solidFill>
                <a:latin typeface="Times New Roman" pitchFamily="18" charset="0"/>
              </a:rPr>
              <a:t>A specific </a:t>
            </a:r>
            <a:r>
              <a:rPr lang="en-US" sz="2500" dirty="0" err="1" smtClean="0">
                <a:solidFill>
                  <a:srgbClr val="000000"/>
                </a:solidFill>
                <a:latin typeface="Lucida Console" pitchFamily="49" charset="0"/>
              </a:rPr>
              <a:t>DataContext</a:t>
            </a:r>
            <a:r>
              <a:rPr lang="en-US" sz="2500" dirty="0" smtClean="0">
                <a:solidFill>
                  <a:srgbClr val="000000"/>
                </a:solidFill>
                <a:latin typeface="Times New Roman" pitchFamily="18" charset="0"/>
              </a:rPr>
              <a:t> derived class, which inherits from the class </a:t>
            </a:r>
            <a:r>
              <a:rPr lang="en-US" sz="2500" dirty="0" err="1" smtClean="0">
                <a:solidFill>
                  <a:srgbClr val="000000"/>
                </a:solidFill>
                <a:latin typeface="Lucida Console" pitchFamily="49" charset="0"/>
              </a:rPr>
              <a:t>System.Data.Linq.DataContext</a:t>
            </a:r>
            <a:r>
              <a:rPr lang="en-US" sz="2500" dirty="0" smtClean="0">
                <a:solidFill>
                  <a:srgbClr val="000000"/>
                </a:solidFill>
                <a:latin typeface="Times New Roman" pitchFamily="18" charset="0"/>
              </a:rPr>
              <a:t>, is created when the LINQ to SQL classes representing each row of the table are generated by the IDE.</a:t>
            </a:r>
          </a:p>
          <a:p>
            <a:pPr marL="220663" indent="-228600" algn="l" rtl="0" fontAlgn="base">
              <a:spcBef>
                <a:spcPts val="325"/>
              </a:spcBef>
              <a:spcAft>
                <a:spcPct val="0"/>
              </a:spcAft>
              <a:buClr>
                <a:srgbClr val="2DA2BF"/>
              </a:buClr>
              <a:buFont typeface="Verdana" pitchFamily="34" charset="0"/>
              <a:buChar char="◦"/>
            </a:pPr>
            <a:r>
              <a:rPr lang="en-US" sz="2500" dirty="0" smtClean="0">
                <a:solidFill>
                  <a:srgbClr val="000000"/>
                </a:solidFill>
                <a:latin typeface="Times New Roman" pitchFamily="18" charset="0"/>
              </a:rPr>
              <a:t>This derived class has properties for each table in the database, which can be used as data sources in LINQ queries.</a:t>
            </a:r>
          </a:p>
          <a:p>
            <a:pPr marL="220663" indent="-228600" algn="l" rtl="0" fontAlgn="base">
              <a:spcBef>
                <a:spcPts val="325"/>
              </a:spcBef>
              <a:spcAft>
                <a:spcPct val="0"/>
              </a:spcAft>
              <a:buClr>
                <a:srgbClr val="2DA2BF"/>
              </a:buClr>
              <a:buFont typeface="Verdana" pitchFamily="34" charset="0"/>
              <a:buChar char="◦"/>
            </a:pPr>
            <a:r>
              <a:rPr lang="en-US" sz="2500" dirty="0" smtClean="0">
                <a:solidFill>
                  <a:srgbClr val="000000"/>
                </a:solidFill>
                <a:latin typeface="Times New Roman" pitchFamily="18" charset="0"/>
              </a:rPr>
              <a:t>Any changes made to the </a:t>
            </a:r>
            <a:r>
              <a:rPr lang="en-US" sz="2500" dirty="0" err="1" smtClean="0">
                <a:solidFill>
                  <a:srgbClr val="000000"/>
                </a:solidFill>
                <a:latin typeface="Lucida Console" pitchFamily="49" charset="0"/>
              </a:rPr>
              <a:t>DataContext</a:t>
            </a:r>
            <a:r>
              <a:rPr lang="en-US" sz="2500" dirty="0" smtClean="0">
                <a:solidFill>
                  <a:srgbClr val="000000"/>
                </a:solidFill>
                <a:latin typeface="Times New Roman" pitchFamily="18" charset="0"/>
              </a:rPr>
              <a:t> can be saved back to the database using the </a:t>
            </a:r>
            <a:r>
              <a:rPr lang="en-US" sz="2500" dirty="0" err="1" smtClean="0">
                <a:solidFill>
                  <a:srgbClr val="000000"/>
                </a:solidFill>
                <a:latin typeface="Lucida Console" pitchFamily="49" charset="0"/>
              </a:rPr>
              <a:t>DataContext</a:t>
            </a:r>
            <a:r>
              <a:rPr lang="en-US" sz="2500" dirty="0" err="1" smtClean="0">
                <a:solidFill>
                  <a:srgbClr val="000000"/>
                </a:solidFill>
                <a:latin typeface="Times New Roman" pitchFamily="18" charset="0"/>
              </a:rPr>
              <a:t>’s</a:t>
            </a:r>
            <a:r>
              <a:rPr lang="en-US" sz="2500" dirty="0" smtClean="0">
                <a:solidFill>
                  <a:srgbClr val="000000"/>
                </a:solidFill>
                <a:latin typeface="Times New Roman" pitchFamily="18" charset="0"/>
              </a:rPr>
              <a:t> </a:t>
            </a:r>
            <a:r>
              <a:rPr lang="en-US" sz="2500" dirty="0" err="1" smtClean="0">
                <a:solidFill>
                  <a:srgbClr val="0000FF"/>
                </a:solidFill>
                <a:latin typeface="Times New Roman" pitchFamily="18" charset="0"/>
              </a:rPr>
              <a:t>SubmitChanges</a:t>
            </a:r>
            <a:r>
              <a:rPr lang="en-US" sz="2500" dirty="0" smtClean="0">
                <a:solidFill>
                  <a:srgbClr val="0000FF"/>
                </a:solidFill>
                <a:latin typeface="Times New Roman" pitchFamily="18" charset="0"/>
              </a:rPr>
              <a:t> method</a:t>
            </a:r>
            <a:r>
              <a:rPr lang="en-US" sz="2500" dirty="0" smtClean="0">
                <a:solidFill>
                  <a:srgbClr val="000000"/>
                </a:solidFill>
                <a:latin typeface="Times New Roman" pitchFamily="18" charset="0"/>
              </a:rPr>
              <a:t>, so with LINQ to SQL you can modify the database’s contents.</a:t>
            </a:r>
          </a:p>
          <a:p>
            <a:pPr algn="justLow" rtl="0"/>
            <a:endParaRPr lang="en-US" dirty="0" smtClean="0">
              <a:solidFill>
                <a:srgbClr val="000000"/>
              </a:solidFill>
              <a:latin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80E6"/>
                </a:solidFill>
                <a:latin typeface="Arial"/>
              </a:rPr>
              <a:t>3.LINQ </a:t>
            </a:r>
            <a:r>
              <a:rPr lang="en-US" dirty="0" smtClean="0">
                <a:solidFill>
                  <a:srgbClr val="3380E6"/>
                </a:solidFill>
                <a:latin typeface="Arial"/>
              </a:rPr>
              <a:t>to SQL</a:t>
            </a:r>
            <a:endParaRPr lang="ar-SA" dirty="0"/>
          </a:p>
        </p:txBody>
      </p:sp>
      <p:sp>
        <p:nvSpPr>
          <p:cNvPr id="3" name="Text Placeholder 2"/>
          <p:cNvSpPr>
            <a:spLocks noGrp="1"/>
          </p:cNvSpPr>
          <p:nvPr>
            <p:ph type="body" idx="1"/>
          </p:nvPr>
        </p:nvSpPr>
        <p:spPr/>
        <p:txBody>
          <a:bodyPr>
            <a:normAutofit/>
          </a:bodyPr>
          <a:lstStyle/>
          <a:p>
            <a:pPr algn="l" rtl="0"/>
            <a:r>
              <a:rPr lang="en-US" dirty="0" smtClean="0">
                <a:solidFill>
                  <a:srgbClr val="000000"/>
                </a:solidFill>
                <a:latin typeface="Times New Roman" pitchFamily="18" charset="0"/>
              </a:rPr>
              <a:t>To simplify the steps of querying a database with LINQ consider a simple example </a:t>
            </a:r>
            <a:r>
              <a:rPr lang="en-US" b="1" dirty="0" smtClean="0">
                <a:solidFill>
                  <a:srgbClr val="000000"/>
                </a:solidFill>
                <a:latin typeface="Times New Roman" pitchFamily="18" charset="0"/>
              </a:rPr>
              <a:t>Books</a:t>
            </a:r>
            <a:r>
              <a:rPr lang="en-US" dirty="0" smtClean="0">
                <a:solidFill>
                  <a:srgbClr val="000000"/>
                </a:solidFill>
                <a:latin typeface="Times New Roman" pitchFamily="18" charset="0"/>
              </a:rPr>
              <a:t> database.</a:t>
            </a:r>
          </a:p>
          <a:p>
            <a:pPr algn="l" rtl="0"/>
            <a:r>
              <a:rPr lang="en-US" dirty="0" smtClean="0">
                <a:solidFill>
                  <a:srgbClr val="000000"/>
                </a:solidFill>
                <a:latin typeface="Times New Roman" pitchFamily="18" charset="0"/>
              </a:rPr>
              <a:t>Books database contains three tables (Authors, </a:t>
            </a:r>
            <a:r>
              <a:rPr lang="en-US" dirty="0" err="1" smtClean="0">
                <a:solidFill>
                  <a:srgbClr val="000000"/>
                </a:solidFill>
                <a:latin typeface="Times New Roman" pitchFamily="18" charset="0"/>
              </a:rPr>
              <a:t>AuthorISBN</a:t>
            </a:r>
            <a:r>
              <a:rPr lang="en-US" dirty="0" smtClean="0">
                <a:solidFill>
                  <a:srgbClr val="000000"/>
                </a:solidFill>
                <a:latin typeface="Times New Roman" pitchFamily="18" charset="0"/>
              </a:rPr>
              <a:t> and </a:t>
            </a:r>
            <a:r>
              <a:rPr lang="en-US" dirty="0" err="1" smtClean="0">
                <a:solidFill>
                  <a:srgbClr val="000000"/>
                </a:solidFill>
                <a:latin typeface="Times New Roman" pitchFamily="18" charset="0"/>
              </a:rPr>
              <a:t>Tiltles</a:t>
            </a:r>
            <a:r>
              <a:rPr lang="en-US" dirty="0" smtClean="0">
                <a:solidFill>
                  <a:srgbClr val="000000"/>
                </a:solidFill>
                <a:latin typeface="Times New Roman" pitchFamily="18" charset="0"/>
              </a:rPr>
              <a:t>) as in the following figure:</a:t>
            </a:r>
            <a:endParaRPr lang="ar-SA" dirty="0" smtClean="0">
              <a:solidFill>
                <a:srgbClr val="000000"/>
              </a:solidFill>
              <a:latin typeface="Times New Roman" pitchFamily="18" charset="0"/>
            </a:endParaRPr>
          </a:p>
        </p:txBody>
      </p:sp>
      <p:pic>
        <p:nvPicPr>
          <p:cNvPr id="4" name="Picture 1" descr="vbhtp5_12_Databaseimages_Page_12.png"/>
          <p:cNvPicPr>
            <a:picLocks noGrp="1" noChangeAspect="1"/>
          </p:cNvPicPr>
          <p:nvPr isPhoto="1"/>
        </p:nvPicPr>
        <p:blipFill>
          <a:blip r:embed="rId2" cstate="print"/>
          <a:srcRect l="7476" t="7210" r="21650" b="65551"/>
          <a:stretch>
            <a:fillRect/>
          </a:stretch>
        </p:blipFill>
        <p:spPr bwMode="auto">
          <a:xfrm>
            <a:off x="611560" y="4797152"/>
            <a:ext cx="8332354" cy="194421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fontAlgn="auto" hangingPunct="1">
              <a:spcAft>
                <a:spcPts val="0"/>
              </a:spcAft>
              <a:defRPr/>
            </a:pPr>
            <a:r>
              <a:rPr lang="en-US" dirty="0" smtClean="0">
                <a:solidFill>
                  <a:srgbClr val="3380E6"/>
                </a:solidFill>
                <a:latin typeface="Arial"/>
              </a:rPr>
              <a:t>3.LINQ </a:t>
            </a:r>
            <a:r>
              <a:rPr lang="en-US" dirty="0" smtClean="0">
                <a:solidFill>
                  <a:srgbClr val="3380E6"/>
                </a:solidFill>
                <a:latin typeface="Arial"/>
              </a:rPr>
              <a:t>to SQL</a:t>
            </a:r>
          </a:p>
        </p:txBody>
      </p:sp>
      <p:sp>
        <p:nvSpPr>
          <p:cNvPr id="48131" name="Text Placeholder 2"/>
          <p:cNvSpPr>
            <a:spLocks noGrp="1"/>
          </p:cNvSpPr>
          <p:nvPr>
            <p:ph type="body" idx="1"/>
          </p:nvPr>
        </p:nvSpPr>
        <p:spPr/>
        <p:txBody>
          <a:bodyPr>
            <a:normAutofit/>
          </a:bodyPr>
          <a:lstStyle/>
          <a:p>
            <a:pPr marL="365125" lvl="0" indent="-255588" algn="l" rtl="0" fontAlgn="base">
              <a:spcBef>
                <a:spcPts val="400"/>
              </a:spcBef>
              <a:spcAft>
                <a:spcPct val="0"/>
              </a:spcAft>
              <a:buClr>
                <a:srgbClr val="2DA2BF"/>
              </a:buClr>
              <a:buSzPct val="68000"/>
              <a:buFont typeface="Wingdings 3" pitchFamily="18" charset="2"/>
              <a:buChar char=""/>
            </a:pPr>
            <a:r>
              <a:rPr lang="en-US" sz="2500" dirty="0" smtClean="0">
                <a:solidFill>
                  <a:srgbClr val="000000"/>
                </a:solidFill>
                <a:latin typeface="Times New Roman" pitchFamily="18" charset="0"/>
              </a:rPr>
              <a:t>A database’s tables, their fields and the relationships among them are collectively known as a </a:t>
            </a:r>
            <a:r>
              <a:rPr lang="en-US" sz="2500" dirty="0" smtClean="0">
                <a:solidFill>
                  <a:srgbClr val="0000FF"/>
                </a:solidFill>
                <a:latin typeface="Times New Roman" pitchFamily="18" charset="0"/>
              </a:rPr>
              <a:t>database schema</a:t>
            </a:r>
            <a:r>
              <a:rPr lang="en-US" sz="2500" dirty="0" smtClean="0">
                <a:solidFill>
                  <a:srgbClr val="000000"/>
                </a:solidFill>
                <a:latin typeface="Times New Roman" pitchFamily="18" charset="0"/>
              </a:rPr>
              <a:t>.</a:t>
            </a:r>
          </a:p>
          <a:p>
            <a:pPr marL="365125" lvl="0" indent="-255588" algn="l" rtl="0" fontAlgn="base">
              <a:spcBef>
                <a:spcPts val="400"/>
              </a:spcBef>
              <a:spcAft>
                <a:spcPct val="0"/>
              </a:spcAft>
              <a:buClr>
                <a:srgbClr val="2DA2BF"/>
              </a:buClr>
              <a:buSzPct val="68000"/>
              <a:buFont typeface="Wingdings 3" pitchFamily="18" charset="2"/>
              <a:buChar char=""/>
            </a:pPr>
            <a:r>
              <a:rPr lang="en-US" sz="2500" dirty="0" smtClean="0">
                <a:solidFill>
                  <a:srgbClr val="000000"/>
                </a:solidFill>
                <a:latin typeface="Times New Roman" pitchFamily="18" charset="0"/>
              </a:rPr>
              <a:t>LINQ to SQL uses a database’s schema to define classes that enable you to interact with the database.</a:t>
            </a:r>
          </a:p>
          <a:p>
            <a:pPr marL="365125" lvl="0" indent="-255588" algn="l" rtl="0" fontAlgn="base">
              <a:spcBef>
                <a:spcPts val="400"/>
              </a:spcBef>
              <a:spcAft>
                <a:spcPct val="0"/>
              </a:spcAft>
              <a:buClr>
                <a:srgbClr val="2DA2BF"/>
              </a:buClr>
              <a:buSzPct val="68000"/>
              <a:buFont typeface="Wingdings 3" pitchFamily="18" charset="2"/>
              <a:buChar char=""/>
            </a:pPr>
            <a:r>
              <a:rPr lang="en-US" sz="2500" dirty="0" smtClean="0">
                <a:solidFill>
                  <a:srgbClr val="000000"/>
                </a:solidFill>
                <a:latin typeface="Times New Roman" pitchFamily="18" charset="0"/>
              </a:rPr>
              <a:t>Next, we show how to use LINQ to SQL to retrieve information from the </a:t>
            </a:r>
            <a:r>
              <a:rPr lang="en-US" sz="2500" dirty="0" smtClean="0">
                <a:solidFill>
                  <a:srgbClr val="000000"/>
                </a:solidFill>
                <a:latin typeface="Lucida Console" pitchFamily="49" charset="0"/>
              </a:rPr>
              <a:t>Books</a:t>
            </a:r>
            <a:r>
              <a:rPr lang="en-US" sz="2500" dirty="0" smtClean="0">
                <a:solidFill>
                  <a:srgbClr val="000000"/>
                </a:solidFill>
                <a:latin typeface="Times New Roman" pitchFamily="18" charset="0"/>
              </a:rPr>
              <a:t> database.</a:t>
            </a:r>
          </a:p>
          <a:p>
            <a:pPr marL="365125" lvl="0" indent="-255588" algn="l" rtl="0" fontAlgn="base">
              <a:spcBef>
                <a:spcPts val="400"/>
              </a:spcBef>
              <a:spcAft>
                <a:spcPct val="0"/>
              </a:spcAft>
              <a:buClr>
                <a:srgbClr val="2DA2BF"/>
              </a:buClr>
              <a:buSzPct val="68000"/>
              <a:buFont typeface="Wingdings 3" pitchFamily="18" charset="2"/>
              <a:buChar char=""/>
            </a:pPr>
            <a:r>
              <a:rPr lang="en-US" sz="2500" dirty="0" smtClean="0">
                <a:solidFill>
                  <a:srgbClr val="000000"/>
                </a:solidFill>
                <a:latin typeface="Times New Roman" pitchFamily="18" charset="0"/>
              </a:rPr>
              <a:t>The database file—</a:t>
            </a:r>
            <a:r>
              <a:rPr lang="en-US" sz="2500" dirty="0" smtClean="0">
                <a:solidFill>
                  <a:srgbClr val="000000"/>
                </a:solidFill>
                <a:latin typeface="Lucida Console" pitchFamily="49" charset="0"/>
              </a:rPr>
              <a:t>Books.mdf</a:t>
            </a:r>
            <a:r>
              <a:rPr lang="en-US" sz="2500" dirty="0" smtClean="0">
                <a:solidFill>
                  <a:srgbClr val="000000"/>
                </a:solidFill>
                <a:latin typeface="Times New Roman" pitchFamily="18" charset="0"/>
              </a:rPr>
              <a:t>—is provided with this chapter’s examples.</a:t>
            </a:r>
          </a:p>
          <a:p>
            <a:pPr marL="365125" lvl="0" indent="-255588" algn="l" rtl="0" fontAlgn="base">
              <a:spcBef>
                <a:spcPts val="400"/>
              </a:spcBef>
              <a:spcAft>
                <a:spcPct val="0"/>
              </a:spcAft>
              <a:buClr>
                <a:srgbClr val="2DA2BF"/>
              </a:buClr>
              <a:buSzPct val="68000"/>
              <a:buFont typeface="Wingdings 3" pitchFamily="18" charset="2"/>
              <a:buChar char=""/>
            </a:pPr>
            <a:r>
              <a:rPr lang="en-US" sz="2500" dirty="0" smtClean="0">
                <a:solidFill>
                  <a:srgbClr val="000000"/>
                </a:solidFill>
                <a:latin typeface="Times New Roman" pitchFamily="18" charset="0"/>
              </a:rPr>
              <a:t>SQL Server database files have the </a:t>
            </a:r>
            <a:r>
              <a:rPr lang="en-US" sz="2500" dirty="0" smtClean="0">
                <a:solidFill>
                  <a:srgbClr val="000000"/>
                </a:solidFill>
                <a:latin typeface="Lucida Console" pitchFamily="49" charset="0"/>
              </a:rPr>
              <a:t>.</a:t>
            </a:r>
            <a:r>
              <a:rPr lang="en-US" sz="2500" dirty="0" err="1" smtClean="0">
                <a:solidFill>
                  <a:srgbClr val="000000"/>
                </a:solidFill>
                <a:latin typeface="Lucida Console" pitchFamily="49" charset="0"/>
              </a:rPr>
              <a:t>mdf</a:t>
            </a:r>
            <a:r>
              <a:rPr lang="en-US" sz="2500" dirty="0" smtClean="0">
                <a:solidFill>
                  <a:srgbClr val="000000"/>
                </a:solidFill>
                <a:latin typeface="Times New Roman" pitchFamily="18" charset="0"/>
              </a:rPr>
              <a:t> (“master data file”) file-name extension. </a:t>
            </a:r>
            <a:endParaRPr lang="en-US" dirty="0" smtClean="0">
              <a:solidFill>
                <a:srgbClr val="000000"/>
              </a:solidFill>
              <a:latin typeface="Times New Roman" pitchFamily="18" charset="0"/>
            </a:endParaRPr>
          </a:p>
        </p:txBody>
      </p:sp>
      <p:sp>
        <p:nvSpPr>
          <p:cNvPr id="4813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rtl="0" fontAlgn="base">
              <a:spcBef>
                <a:spcPct val="0"/>
              </a:spcBef>
              <a:spcAft>
                <a:spcPct val="0"/>
              </a:spcAft>
              <a:defRPr/>
            </a:pPr>
            <a:r>
              <a:rPr lang="en-US" smtClean="0"/>
              <a:t>© 1992-2011 by Pearson Education, Inc. All Rights Reserved.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80E6"/>
                </a:solidFill>
                <a:latin typeface="Arial"/>
              </a:rPr>
              <a:t>4.Querying </a:t>
            </a:r>
            <a:r>
              <a:rPr lang="en-US" dirty="0" smtClean="0">
                <a:solidFill>
                  <a:srgbClr val="3380E6"/>
                </a:solidFill>
                <a:latin typeface="Arial"/>
              </a:rPr>
              <a:t>a Database with LINQ</a:t>
            </a:r>
            <a:endParaRPr lang="ar-SA" dirty="0"/>
          </a:p>
        </p:txBody>
      </p:sp>
      <p:sp>
        <p:nvSpPr>
          <p:cNvPr id="3" name="Text Placeholder 2"/>
          <p:cNvSpPr>
            <a:spLocks noGrp="1"/>
          </p:cNvSpPr>
          <p:nvPr>
            <p:ph type="body" idx="1"/>
          </p:nvPr>
        </p:nvSpPr>
        <p:spPr/>
        <p:txBody>
          <a:bodyPr>
            <a:normAutofit fontScale="92500" lnSpcReduction="20000"/>
          </a:bodyPr>
          <a:lstStyle/>
          <a:p>
            <a:pPr algn="l" rtl="0"/>
            <a:r>
              <a:rPr lang="en-US" dirty="0" smtClean="0">
                <a:solidFill>
                  <a:srgbClr val="000000"/>
                </a:solidFill>
                <a:latin typeface="Times New Roman" pitchFamily="18" charset="0"/>
              </a:rPr>
              <a:t>In this section, we demonstrate how to connect to a database, query it and display the results of the query.</a:t>
            </a:r>
          </a:p>
          <a:p>
            <a:pPr algn="l" rtl="0"/>
            <a:r>
              <a:rPr lang="en-US" dirty="0" smtClean="0">
                <a:solidFill>
                  <a:srgbClr val="000000"/>
                </a:solidFill>
                <a:latin typeface="Times New Roman" pitchFamily="18" charset="0"/>
              </a:rPr>
              <a:t>The IDE provides visual programming tools and wizards that simplify accessing data in applications.</a:t>
            </a:r>
          </a:p>
          <a:p>
            <a:pPr algn="l" rtl="0"/>
            <a:r>
              <a:rPr lang="en-US" dirty="0" smtClean="0">
                <a:solidFill>
                  <a:srgbClr val="000000"/>
                </a:solidFill>
                <a:latin typeface="Times New Roman" pitchFamily="18" charset="0"/>
              </a:rPr>
              <a:t>These tools establish database connections and create the objects necessary to view and manipulate the data through Windows </a:t>
            </a:r>
            <a:r>
              <a:rPr lang="en-US" dirty="0" smtClean="0">
                <a:solidFill>
                  <a:srgbClr val="000000"/>
                </a:solidFill>
                <a:latin typeface="Lucida Console" pitchFamily="49" charset="0"/>
              </a:rPr>
              <a:t>Form</a:t>
            </a:r>
            <a:r>
              <a:rPr lang="en-US" dirty="0" smtClean="0">
                <a:solidFill>
                  <a:srgbClr val="000000"/>
                </a:solidFill>
                <a:latin typeface="Times New Roman" pitchFamily="18" charset="0"/>
              </a:rPr>
              <a:t>s GUI controls—a technique known as </a:t>
            </a:r>
            <a:r>
              <a:rPr lang="en-US" dirty="0" smtClean="0">
                <a:solidFill>
                  <a:srgbClr val="0000FF"/>
                </a:solidFill>
                <a:latin typeface="Times New Roman" pitchFamily="18" charset="0"/>
              </a:rPr>
              <a:t>data binding</a:t>
            </a:r>
            <a:r>
              <a:rPr lang="en-US" dirty="0" smtClean="0">
                <a:solidFill>
                  <a:srgbClr val="000000"/>
                </a:solidFill>
                <a:latin typeface="Times New Roman" pitchFamily="18" charset="0"/>
              </a:rPr>
              <a:t>.</a:t>
            </a:r>
          </a:p>
          <a:p>
            <a:pPr algn="l" rtl="0"/>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80E6"/>
                </a:solidFill>
                <a:latin typeface="Arial"/>
              </a:rPr>
              <a:t>4.Querying </a:t>
            </a:r>
            <a:r>
              <a:rPr lang="en-US" dirty="0" smtClean="0">
                <a:solidFill>
                  <a:srgbClr val="3380E6"/>
                </a:solidFill>
                <a:latin typeface="Arial"/>
              </a:rPr>
              <a:t>a Database with LINQ</a:t>
            </a:r>
            <a:endParaRPr lang="ar-SA" dirty="0"/>
          </a:p>
        </p:txBody>
      </p:sp>
      <p:sp>
        <p:nvSpPr>
          <p:cNvPr id="3" name="Text Placeholder 2"/>
          <p:cNvSpPr>
            <a:spLocks noGrp="1"/>
          </p:cNvSpPr>
          <p:nvPr>
            <p:ph type="body" idx="1"/>
          </p:nvPr>
        </p:nvSpPr>
        <p:spPr/>
        <p:txBody>
          <a:bodyPr>
            <a:normAutofit/>
          </a:bodyPr>
          <a:lstStyle/>
          <a:p>
            <a:pPr algn="l" rtl="0"/>
            <a:r>
              <a:rPr lang="en-US" sz="3000" dirty="0" smtClean="0">
                <a:solidFill>
                  <a:srgbClr val="000000"/>
                </a:solidFill>
                <a:latin typeface="Times New Roman" pitchFamily="18" charset="0"/>
              </a:rPr>
              <a:t>The basic steps are:</a:t>
            </a:r>
          </a:p>
          <a:p>
            <a:pPr marL="620713" lvl="1" indent="-228600" algn="l" rtl="0" fontAlgn="base">
              <a:spcBef>
                <a:spcPts val="325"/>
              </a:spcBef>
              <a:spcAft>
                <a:spcPct val="0"/>
              </a:spcAft>
              <a:buClr>
                <a:srgbClr val="2DA2BF"/>
              </a:buClr>
              <a:buFont typeface="Verdana" pitchFamily="34" charset="0"/>
              <a:buChar char="◦"/>
            </a:pPr>
            <a:r>
              <a:rPr lang="en-US" sz="2300" dirty="0" smtClean="0">
                <a:solidFill>
                  <a:srgbClr val="000000"/>
                </a:solidFill>
                <a:latin typeface="Times New Roman" pitchFamily="18" charset="0"/>
              </a:rPr>
              <a:t>Connect to the database.</a:t>
            </a:r>
          </a:p>
          <a:p>
            <a:pPr marL="620713" lvl="1" indent="-228600" algn="l" rtl="0" fontAlgn="base">
              <a:spcBef>
                <a:spcPts val="325"/>
              </a:spcBef>
              <a:spcAft>
                <a:spcPct val="0"/>
              </a:spcAft>
              <a:buClr>
                <a:srgbClr val="2DA2BF"/>
              </a:buClr>
              <a:buFont typeface="Verdana" pitchFamily="34" charset="0"/>
              <a:buChar char="◦"/>
            </a:pPr>
            <a:r>
              <a:rPr lang="en-US" sz="2300" dirty="0" smtClean="0">
                <a:solidFill>
                  <a:srgbClr val="000000"/>
                </a:solidFill>
                <a:latin typeface="Times New Roman" pitchFamily="18" charset="0"/>
              </a:rPr>
              <a:t>Create the LINQ to SQL classes required to use the database. </a:t>
            </a:r>
          </a:p>
          <a:p>
            <a:pPr marL="620713" lvl="1" indent="-228600" algn="l" rtl="0" fontAlgn="base">
              <a:spcBef>
                <a:spcPts val="325"/>
              </a:spcBef>
              <a:spcAft>
                <a:spcPct val="0"/>
              </a:spcAft>
              <a:buClr>
                <a:srgbClr val="2DA2BF"/>
              </a:buClr>
              <a:buFont typeface="Verdana" pitchFamily="34" charset="0"/>
              <a:buChar char="◦"/>
            </a:pPr>
            <a:r>
              <a:rPr lang="en-US" sz="2300" dirty="0" smtClean="0">
                <a:solidFill>
                  <a:srgbClr val="000000"/>
                </a:solidFill>
                <a:latin typeface="Times New Roman" pitchFamily="18" charset="0"/>
              </a:rPr>
              <a:t>Add the table as a data source. </a:t>
            </a:r>
          </a:p>
          <a:p>
            <a:pPr marL="620713" lvl="1" indent="-228600" algn="l" rtl="0" fontAlgn="base">
              <a:spcBef>
                <a:spcPts val="325"/>
              </a:spcBef>
              <a:spcAft>
                <a:spcPct val="0"/>
              </a:spcAft>
              <a:buClr>
                <a:srgbClr val="2DA2BF"/>
              </a:buClr>
              <a:buFont typeface="Verdana" pitchFamily="34" charset="0"/>
              <a:buChar char="◦"/>
            </a:pPr>
            <a:r>
              <a:rPr lang="en-US" sz="2300" dirty="0" smtClean="0">
                <a:solidFill>
                  <a:srgbClr val="000000"/>
                </a:solidFill>
                <a:latin typeface="Times New Roman" pitchFamily="18" charset="0"/>
              </a:rPr>
              <a:t>Drag the table data source onto the </a:t>
            </a:r>
            <a:r>
              <a:rPr lang="en-US" sz="2300" dirty="0" smtClean="0">
                <a:solidFill>
                  <a:srgbClr val="000000"/>
                </a:solidFill>
                <a:latin typeface="Arial" pitchFamily="34" charset="0"/>
              </a:rPr>
              <a:t>Design</a:t>
            </a:r>
            <a:r>
              <a:rPr lang="en-US" sz="2300" dirty="0" smtClean="0">
                <a:solidFill>
                  <a:srgbClr val="000000"/>
                </a:solidFill>
                <a:latin typeface="Times New Roman" pitchFamily="18" charset="0"/>
              </a:rPr>
              <a:t> view to create a GUI for displaying the table’s data. </a:t>
            </a:r>
          </a:p>
          <a:p>
            <a:pPr marL="620713" lvl="1" indent="-228600" algn="l" rtl="0" fontAlgn="base">
              <a:spcBef>
                <a:spcPts val="325"/>
              </a:spcBef>
              <a:spcAft>
                <a:spcPct val="0"/>
              </a:spcAft>
              <a:buClr>
                <a:srgbClr val="2DA2BF"/>
              </a:buClr>
              <a:buFont typeface="Verdana" pitchFamily="34" charset="0"/>
              <a:buChar char="◦"/>
            </a:pPr>
            <a:r>
              <a:rPr lang="en-US" sz="2300" dirty="0" smtClean="0">
                <a:solidFill>
                  <a:srgbClr val="000000"/>
                </a:solidFill>
                <a:latin typeface="Times New Roman" pitchFamily="18" charset="0"/>
              </a:rPr>
              <a:t>Add a few statements to the program to allow it to interact with the database. </a:t>
            </a:r>
          </a:p>
          <a:p>
            <a:pPr lvl="1" algn="l" rtl="0"/>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rtl="0" eaLnBrk="1" fontAlgn="auto" hangingPunct="1">
              <a:spcAft>
                <a:spcPts val="0"/>
              </a:spcAft>
              <a:defRPr/>
            </a:pPr>
            <a:r>
              <a:rPr lang="en-US" dirty="0" smtClean="0">
                <a:solidFill>
                  <a:srgbClr val="3380E6"/>
                </a:solidFill>
                <a:latin typeface="Arial"/>
              </a:rPr>
              <a:t>4.Querying </a:t>
            </a:r>
            <a:r>
              <a:rPr lang="en-US" dirty="0" smtClean="0">
                <a:solidFill>
                  <a:srgbClr val="3380E6"/>
                </a:solidFill>
                <a:latin typeface="Arial"/>
              </a:rPr>
              <a:t>a Database with LINQ</a:t>
            </a:r>
          </a:p>
        </p:txBody>
      </p:sp>
      <p:sp>
        <p:nvSpPr>
          <p:cNvPr id="5" name="Text Placeholder 2"/>
          <p:cNvSpPr>
            <a:spLocks noGrp="1"/>
          </p:cNvSpPr>
          <p:nvPr>
            <p:ph type="body" idx="1"/>
          </p:nvPr>
        </p:nvSpPr>
        <p:spPr>
          <a:xfrm>
            <a:off x="457200" y="1481138"/>
            <a:ext cx="8229600" cy="4525962"/>
          </a:xfrm>
        </p:spPr>
        <p:txBody>
          <a:bodyPr/>
          <a:lstStyle/>
          <a:p>
            <a:pPr algn="l" rtl="0" eaLnBrk="1" hangingPunct="1"/>
            <a:r>
              <a:rPr lang="en-US" dirty="0" smtClean="0">
                <a:solidFill>
                  <a:srgbClr val="000000"/>
                </a:solidFill>
                <a:latin typeface="Times New Roman" pitchFamily="18" charset="0"/>
              </a:rPr>
              <a:t>Our first example performs a simple query on the </a:t>
            </a:r>
            <a:r>
              <a:rPr lang="en-US" dirty="0" smtClean="0">
                <a:solidFill>
                  <a:srgbClr val="000000"/>
                </a:solidFill>
                <a:latin typeface="Lucida Console" pitchFamily="49" charset="0"/>
              </a:rPr>
              <a:t>Books</a:t>
            </a:r>
            <a:r>
              <a:rPr lang="en-US" dirty="0" smtClean="0">
                <a:solidFill>
                  <a:srgbClr val="000000"/>
                </a:solidFill>
                <a:latin typeface="Times New Roman" pitchFamily="18" charset="0"/>
              </a:rPr>
              <a:t> database.</a:t>
            </a:r>
          </a:p>
          <a:p>
            <a:pPr algn="l" rtl="0" eaLnBrk="1" hangingPunct="1"/>
            <a:r>
              <a:rPr lang="en-US" dirty="0" smtClean="0">
                <a:solidFill>
                  <a:srgbClr val="000000"/>
                </a:solidFill>
                <a:latin typeface="Times New Roman" pitchFamily="18" charset="0"/>
              </a:rPr>
              <a:t>We retrieve the entire </a:t>
            </a:r>
            <a:r>
              <a:rPr lang="en-US" dirty="0" smtClean="0">
                <a:solidFill>
                  <a:srgbClr val="000000"/>
                </a:solidFill>
                <a:latin typeface="Lucida Console" pitchFamily="49" charset="0"/>
              </a:rPr>
              <a:t>Authors</a:t>
            </a:r>
            <a:r>
              <a:rPr lang="en-US" dirty="0" smtClean="0">
                <a:solidFill>
                  <a:srgbClr val="000000"/>
                </a:solidFill>
                <a:latin typeface="Times New Roman" pitchFamily="18" charset="0"/>
              </a:rPr>
              <a:t> table and use data binding to display its data in a </a:t>
            </a:r>
            <a:r>
              <a:rPr lang="en-US" dirty="0" err="1" smtClean="0">
                <a:solidFill>
                  <a:srgbClr val="0000FF"/>
                </a:solidFill>
                <a:latin typeface="Times New Roman" pitchFamily="18" charset="0"/>
              </a:rPr>
              <a:t>DataGridView</a:t>
            </a:r>
            <a:r>
              <a:rPr lang="en-US" dirty="0" smtClean="0">
                <a:solidFill>
                  <a:srgbClr val="000000"/>
                </a:solidFill>
                <a:latin typeface="Times New Roman" pitchFamily="18" charset="0"/>
              </a:rPr>
              <a:t>—a control from namespace </a:t>
            </a:r>
            <a:r>
              <a:rPr lang="en-US" dirty="0" err="1" smtClean="0">
                <a:solidFill>
                  <a:srgbClr val="000000"/>
                </a:solidFill>
                <a:latin typeface="Lucida Console" pitchFamily="49" charset="0"/>
              </a:rPr>
              <a:t>System.Windows.Forms</a:t>
            </a:r>
            <a:r>
              <a:rPr lang="en-US" dirty="0" smtClean="0">
                <a:solidFill>
                  <a:srgbClr val="000000"/>
                </a:solidFill>
                <a:latin typeface="Times New Roman" pitchFamily="18" charset="0"/>
              </a:rPr>
              <a:t> that can display data from a data source in tabular format.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Text Placeholder 2"/>
          <p:cNvSpPr>
            <a:spLocks noGrp="1"/>
          </p:cNvSpPr>
          <p:nvPr>
            <p:ph type="body" idx="1"/>
          </p:nvPr>
        </p:nvSpPr>
        <p:spPr/>
        <p:txBody>
          <a:bodyPr/>
          <a:lstStyle/>
          <a:p>
            <a:endParaRPr lang="ar-SA"/>
          </a:p>
        </p:txBody>
      </p:sp>
      <p:pic>
        <p:nvPicPr>
          <p:cNvPr id="4" name="Picture 1" descr="vbhtp5_12_Databaseimages_Page_13.png"/>
          <p:cNvPicPr>
            <a:picLocks noGrp="1" noChangeAspect="1"/>
          </p:cNvPicPr>
          <p:nvPr isPhoto="1"/>
        </p:nvPicPr>
        <p:blipFill>
          <a:blip r:embed="rId3"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rgbClr val="33B38C"/>
                </a:solidFill>
                <a:latin typeface="Goudy Sans Medium"/>
              </a:rPr>
              <a:t>4.1 </a:t>
            </a:r>
            <a:r>
              <a:rPr lang="en-US" dirty="0" smtClean="0">
                <a:solidFill>
                  <a:srgbClr val="33B38C"/>
                </a:solidFill>
                <a:latin typeface="Goudy Sans Medium"/>
              </a:rPr>
              <a:t>Creating LINQ to SQL Classes</a:t>
            </a:r>
            <a:endParaRPr lang="ar-SA" dirty="0"/>
          </a:p>
        </p:txBody>
      </p:sp>
      <p:sp>
        <p:nvSpPr>
          <p:cNvPr id="3" name="Text Placeholder 2"/>
          <p:cNvSpPr>
            <a:spLocks noGrp="1"/>
          </p:cNvSpPr>
          <p:nvPr>
            <p:ph type="body" idx="1"/>
          </p:nvPr>
        </p:nvSpPr>
        <p:spPr/>
        <p:txBody>
          <a:bodyPr/>
          <a:lstStyle/>
          <a:p>
            <a:pPr marL="365125" lvl="0" indent="-255588" algn="l" rtl="0" fontAlgn="base">
              <a:spcBef>
                <a:spcPts val="400"/>
              </a:spcBef>
              <a:spcAft>
                <a:spcPct val="0"/>
              </a:spcAft>
              <a:buClr>
                <a:srgbClr val="2DA2BF"/>
              </a:buClr>
              <a:buSzPct val="68000"/>
              <a:buFont typeface="Wingdings 3" pitchFamily="18" charset="2"/>
              <a:buChar char=""/>
            </a:pPr>
            <a:r>
              <a:rPr lang="en-US" sz="2700" dirty="0" smtClean="0">
                <a:solidFill>
                  <a:srgbClr val="000000"/>
                </a:solidFill>
                <a:latin typeface="Times New Roman" pitchFamily="18" charset="0"/>
              </a:rPr>
              <a:t>Step 1: Creating the Project</a:t>
            </a:r>
          </a:p>
          <a:p>
            <a:pPr marL="620713" lvl="1" indent="-228600" algn="l" rtl="0" fontAlgn="base">
              <a:spcBef>
                <a:spcPts val="325"/>
              </a:spcBef>
              <a:spcAft>
                <a:spcPct val="0"/>
              </a:spcAft>
              <a:buClr>
                <a:srgbClr val="2DA2BF"/>
              </a:buClr>
              <a:buFont typeface="Verdana" pitchFamily="34" charset="0"/>
              <a:buChar char="◦"/>
            </a:pPr>
            <a:r>
              <a:rPr lang="en-US" sz="2300" dirty="0" smtClean="0">
                <a:solidFill>
                  <a:srgbClr val="000000"/>
                </a:solidFill>
                <a:latin typeface="Times New Roman" pitchFamily="18" charset="0"/>
              </a:rPr>
              <a:t>Create a new </a:t>
            </a:r>
            <a:r>
              <a:rPr lang="en-US" sz="2300" dirty="0" smtClean="0">
                <a:solidFill>
                  <a:srgbClr val="000000"/>
                </a:solidFill>
                <a:latin typeface="Arial" pitchFamily="34" charset="0"/>
              </a:rPr>
              <a:t>Windows Forms Application</a:t>
            </a:r>
            <a:r>
              <a:rPr lang="en-US" sz="2300" dirty="0" smtClean="0">
                <a:solidFill>
                  <a:srgbClr val="000000"/>
                </a:solidFill>
                <a:latin typeface="Times New Roman" pitchFamily="18" charset="0"/>
              </a:rPr>
              <a:t> named </a:t>
            </a:r>
            <a:r>
              <a:rPr lang="en-US" sz="2300" dirty="0" err="1" smtClean="0">
                <a:solidFill>
                  <a:srgbClr val="000000"/>
                </a:solidFill>
                <a:latin typeface="Lucida Console" pitchFamily="49" charset="0"/>
              </a:rPr>
              <a:t>DisplayTable</a:t>
            </a:r>
            <a:r>
              <a:rPr lang="en-US" sz="2300" dirty="0" smtClean="0">
                <a:solidFill>
                  <a:srgbClr val="000000"/>
                </a:solidFill>
                <a:latin typeface="Times New Roman" pitchFamily="18" charset="0"/>
              </a:rPr>
              <a:t>.</a:t>
            </a:r>
          </a:p>
          <a:p>
            <a:pPr marL="620713" lvl="1" indent="-228600" algn="l" rtl="0" fontAlgn="base">
              <a:spcBef>
                <a:spcPts val="325"/>
              </a:spcBef>
              <a:spcAft>
                <a:spcPct val="0"/>
              </a:spcAft>
              <a:buClr>
                <a:srgbClr val="2DA2BF"/>
              </a:buClr>
              <a:buFont typeface="Verdana" pitchFamily="34" charset="0"/>
              <a:buChar char="◦"/>
            </a:pPr>
            <a:r>
              <a:rPr lang="en-US" sz="2300" dirty="0" smtClean="0">
                <a:solidFill>
                  <a:srgbClr val="000000"/>
                </a:solidFill>
                <a:latin typeface="Times New Roman" pitchFamily="18" charset="0"/>
              </a:rPr>
              <a:t>Change the name of the source file to </a:t>
            </a:r>
            <a:r>
              <a:rPr lang="en-US" sz="2300" dirty="0" err="1" smtClean="0">
                <a:solidFill>
                  <a:srgbClr val="000000"/>
                </a:solidFill>
                <a:latin typeface="Lucida Console" pitchFamily="49" charset="0"/>
              </a:rPr>
              <a:t>DisplayAuthorsTable.vb</a:t>
            </a:r>
            <a:r>
              <a:rPr lang="en-US" sz="2300" dirty="0" smtClean="0">
                <a:solidFill>
                  <a:srgbClr val="000000"/>
                </a:solidFill>
                <a:latin typeface="Times New Roman" pitchFamily="18" charset="0"/>
              </a:rPr>
              <a:t>.</a:t>
            </a:r>
          </a:p>
          <a:p>
            <a:pPr algn="l" rtl="0"/>
            <a:endParaRPr lang="ar-S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B38C"/>
                </a:solidFill>
                <a:latin typeface="Goudy Sans Medium"/>
              </a:rPr>
              <a:t>4.1 </a:t>
            </a:r>
            <a:r>
              <a:rPr lang="en-US" dirty="0" smtClean="0">
                <a:solidFill>
                  <a:srgbClr val="33B38C"/>
                </a:solidFill>
                <a:latin typeface="Goudy Sans Medium"/>
              </a:rPr>
              <a:t>Creating LINQ to SQL Classes</a:t>
            </a:r>
            <a:endParaRPr lang="ar-SA" dirty="0"/>
          </a:p>
        </p:txBody>
      </p:sp>
      <p:sp>
        <p:nvSpPr>
          <p:cNvPr id="3" name="Text Placeholder 2"/>
          <p:cNvSpPr>
            <a:spLocks noGrp="1"/>
          </p:cNvSpPr>
          <p:nvPr>
            <p:ph type="body" idx="1"/>
          </p:nvPr>
        </p:nvSpPr>
        <p:spPr>
          <a:xfrm>
            <a:off x="457200" y="1207293"/>
            <a:ext cx="8229600" cy="4525963"/>
          </a:xfrm>
        </p:spPr>
        <p:txBody>
          <a:bodyPr/>
          <a:lstStyle/>
          <a:p>
            <a:pPr marL="365125" lvl="0" indent="-255588" algn="l" rtl="0" fontAlgn="base">
              <a:spcBef>
                <a:spcPts val="400"/>
              </a:spcBef>
              <a:spcAft>
                <a:spcPct val="0"/>
              </a:spcAft>
              <a:buClr>
                <a:srgbClr val="2DA2BF"/>
              </a:buClr>
              <a:buSzPct val="68000"/>
              <a:buFont typeface="Wingdings 3" pitchFamily="18" charset="2"/>
              <a:buChar char=""/>
            </a:pPr>
            <a:r>
              <a:rPr lang="en-US" sz="2300" dirty="0" smtClean="0">
                <a:solidFill>
                  <a:srgbClr val="000000"/>
                </a:solidFill>
                <a:latin typeface="Times New Roman" pitchFamily="18" charset="0"/>
              </a:rPr>
              <a:t>Step 2: Adding a Database to the Project and Connecting to the Database</a:t>
            </a:r>
          </a:p>
          <a:p>
            <a:pPr marL="620713" lvl="1" indent="-228600" algn="l" rtl="0" fontAlgn="base">
              <a:spcBef>
                <a:spcPts val="325"/>
              </a:spcBef>
              <a:spcAft>
                <a:spcPct val="0"/>
              </a:spcAft>
              <a:buClr>
                <a:srgbClr val="2DA2BF"/>
              </a:buClr>
              <a:buFont typeface="Verdana" pitchFamily="34" charset="0"/>
              <a:buChar char="◦"/>
            </a:pPr>
            <a:r>
              <a:rPr lang="en-US" sz="2000" dirty="0" smtClean="0">
                <a:solidFill>
                  <a:srgbClr val="000000"/>
                </a:solidFill>
                <a:latin typeface="Times New Roman" pitchFamily="18" charset="0"/>
              </a:rPr>
              <a:t>In Visual Basic 2010 Express, select </a:t>
            </a:r>
            <a:r>
              <a:rPr lang="en-US" sz="2000" dirty="0" smtClean="0">
                <a:solidFill>
                  <a:srgbClr val="000000"/>
                </a:solidFill>
                <a:latin typeface="Arial" pitchFamily="34" charset="0"/>
              </a:rPr>
              <a:t>View &gt; Other Windows &gt; Database Explorer</a:t>
            </a:r>
            <a:r>
              <a:rPr lang="en-US" sz="2000" dirty="0" smtClean="0">
                <a:solidFill>
                  <a:srgbClr val="000000"/>
                </a:solidFill>
                <a:latin typeface="Times New Roman" pitchFamily="18" charset="0"/>
              </a:rPr>
              <a:t> to display the </a:t>
            </a:r>
            <a:r>
              <a:rPr lang="en-US" sz="2000" dirty="0" smtClean="0">
                <a:solidFill>
                  <a:srgbClr val="0000FF"/>
                </a:solidFill>
                <a:latin typeface="Times New Roman" pitchFamily="18" charset="0"/>
              </a:rPr>
              <a:t>Database Explorer window</a:t>
            </a:r>
            <a:r>
              <a:rPr lang="en-US" sz="2000" dirty="0" smtClean="0">
                <a:solidFill>
                  <a:srgbClr val="000000"/>
                </a:solidFill>
                <a:latin typeface="Times New Roman" pitchFamily="18" charset="0"/>
              </a:rPr>
              <a:t>. </a:t>
            </a:r>
          </a:p>
          <a:p>
            <a:pPr marL="620713" lvl="1" indent="-228600" algn="l" rtl="0" fontAlgn="base">
              <a:spcBef>
                <a:spcPts val="325"/>
              </a:spcBef>
              <a:spcAft>
                <a:spcPct val="0"/>
              </a:spcAft>
              <a:buClr>
                <a:srgbClr val="2DA2BF"/>
              </a:buClr>
              <a:buFont typeface="Verdana" pitchFamily="34" charset="0"/>
              <a:buChar char="◦"/>
            </a:pPr>
            <a:r>
              <a:rPr lang="en-US" sz="2000" dirty="0" smtClean="0">
                <a:solidFill>
                  <a:srgbClr val="000000"/>
                </a:solidFill>
                <a:latin typeface="Times New Roman" pitchFamily="18" charset="0"/>
              </a:rPr>
              <a:t>Click the </a:t>
            </a:r>
            <a:r>
              <a:rPr lang="en-US" sz="2000" dirty="0" smtClean="0">
                <a:solidFill>
                  <a:srgbClr val="000000"/>
                </a:solidFill>
                <a:latin typeface="Arial" pitchFamily="34" charset="0"/>
              </a:rPr>
              <a:t>Connect to Database</a:t>
            </a:r>
            <a:r>
              <a:rPr lang="en-US" sz="2000" dirty="0" smtClean="0">
                <a:solidFill>
                  <a:srgbClr val="000000"/>
                </a:solidFill>
                <a:latin typeface="Times New Roman" pitchFamily="18" charset="0"/>
              </a:rPr>
              <a:t> icon at the top of the </a:t>
            </a:r>
            <a:r>
              <a:rPr lang="en-US" sz="2000" dirty="0" smtClean="0">
                <a:solidFill>
                  <a:srgbClr val="000000"/>
                </a:solidFill>
                <a:latin typeface="Arial" pitchFamily="34" charset="0"/>
              </a:rPr>
              <a:t>Database</a:t>
            </a:r>
            <a:r>
              <a:rPr lang="en-US" sz="2000" dirty="0" smtClean="0">
                <a:solidFill>
                  <a:srgbClr val="000000"/>
                </a:solidFill>
                <a:latin typeface="Times New Roman" pitchFamily="18" charset="0"/>
              </a:rPr>
              <a:t> </a:t>
            </a:r>
            <a:r>
              <a:rPr lang="en-US" sz="2000" dirty="0" smtClean="0">
                <a:solidFill>
                  <a:srgbClr val="000000"/>
                </a:solidFill>
                <a:latin typeface="Arial" pitchFamily="34" charset="0"/>
              </a:rPr>
              <a:t>Explorer</a:t>
            </a:r>
            <a:r>
              <a:rPr lang="en-US" sz="2000" dirty="0" smtClean="0">
                <a:solidFill>
                  <a:srgbClr val="000000"/>
                </a:solidFill>
                <a:latin typeface="Times New Roman" pitchFamily="18" charset="0"/>
              </a:rPr>
              <a:t>. If the </a:t>
            </a:r>
            <a:r>
              <a:rPr lang="en-US" sz="2000" dirty="0" smtClean="0">
                <a:solidFill>
                  <a:srgbClr val="0000FF"/>
                </a:solidFill>
                <a:latin typeface="Times New Roman" pitchFamily="18" charset="0"/>
              </a:rPr>
              <a:t>Choose Data Source dialog</a:t>
            </a:r>
            <a:r>
              <a:rPr lang="en-US" sz="2000" dirty="0" smtClean="0">
                <a:solidFill>
                  <a:srgbClr val="000000"/>
                </a:solidFill>
                <a:latin typeface="Times New Roman" pitchFamily="18" charset="0"/>
              </a:rPr>
              <a:t> appears (Fig. 12.11), select </a:t>
            </a:r>
            <a:r>
              <a:rPr lang="en-US" sz="2000" dirty="0" smtClean="0">
                <a:solidFill>
                  <a:srgbClr val="000000"/>
                </a:solidFill>
                <a:latin typeface="Arial" pitchFamily="34" charset="0"/>
              </a:rPr>
              <a:t>Microsoft SQL Server Database File</a:t>
            </a:r>
            <a:r>
              <a:rPr lang="en-US" sz="2000" dirty="0" smtClean="0">
                <a:solidFill>
                  <a:srgbClr val="000000"/>
                </a:solidFill>
                <a:latin typeface="Times New Roman" pitchFamily="18" charset="0"/>
              </a:rPr>
              <a:t> from the </a:t>
            </a:r>
            <a:r>
              <a:rPr lang="en-US" sz="2000" dirty="0" smtClean="0">
                <a:solidFill>
                  <a:srgbClr val="000000"/>
                </a:solidFill>
                <a:latin typeface="Arial" pitchFamily="34" charset="0"/>
              </a:rPr>
              <a:t>Data source:</a:t>
            </a:r>
            <a:r>
              <a:rPr lang="en-US" sz="2000" dirty="0" smtClean="0">
                <a:solidFill>
                  <a:srgbClr val="000000"/>
                </a:solidFill>
                <a:latin typeface="Times New Roman" pitchFamily="18" charset="0"/>
              </a:rPr>
              <a:t> list. Click </a:t>
            </a:r>
            <a:r>
              <a:rPr lang="en-US" sz="2000" dirty="0" smtClean="0">
                <a:solidFill>
                  <a:srgbClr val="000000"/>
                </a:solidFill>
                <a:latin typeface="Arial" pitchFamily="34" charset="0"/>
              </a:rPr>
              <a:t>Continue</a:t>
            </a:r>
            <a:r>
              <a:rPr lang="en-US" sz="2000" dirty="0" smtClean="0">
                <a:solidFill>
                  <a:srgbClr val="000000"/>
                </a:solidFill>
                <a:latin typeface="Times New Roman" pitchFamily="18" charset="0"/>
              </a:rPr>
              <a:t> to display the </a:t>
            </a:r>
            <a:r>
              <a:rPr lang="en-US" sz="2000" dirty="0" smtClean="0">
                <a:solidFill>
                  <a:srgbClr val="0000FF"/>
                </a:solidFill>
                <a:latin typeface="Times New Roman" pitchFamily="18" charset="0"/>
              </a:rPr>
              <a:t>Add Connection dialog </a:t>
            </a:r>
            <a:r>
              <a:rPr lang="en-US" sz="2000" dirty="0" smtClean="0">
                <a:latin typeface="Times New Roman" pitchFamily="18" charset="0"/>
              </a:rPr>
              <a:t>(Fig.12.12)</a:t>
            </a:r>
            <a:r>
              <a:rPr lang="en-US" sz="2000" dirty="0" smtClean="0">
                <a:solidFill>
                  <a:srgbClr val="000000"/>
                </a:solidFill>
                <a:latin typeface="Times New Roman" pitchFamily="18" charset="0"/>
              </a:rPr>
              <a:t>.</a:t>
            </a:r>
            <a:endParaRPr lang="ar-SA" dirty="0"/>
          </a:p>
        </p:txBody>
      </p:sp>
      <p:pic>
        <p:nvPicPr>
          <p:cNvPr id="4" name="Picture 1" descr="vbhtp5_12_Databaseimages_Page_14.png"/>
          <p:cNvPicPr>
            <a:picLocks noGrp="1" noChangeAspect="1"/>
          </p:cNvPicPr>
          <p:nvPr isPhoto="1"/>
        </p:nvPicPr>
        <p:blipFill>
          <a:blip r:embed="rId3" cstate="print"/>
          <a:srcRect l="5901" t="8507" r="31888" b="35718"/>
          <a:stretch>
            <a:fillRect/>
          </a:stretch>
        </p:blipFill>
        <p:spPr bwMode="auto">
          <a:xfrm>
            <a:off x="1368152" y="4149080"/>
            <a:ext cx="5220072" cy="284130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Text Placeholder 2"/>
          <p:cNvSpPr>
            <a:spLocks noGrp="1"/>
          </p:cNvSpPr>
          <p:nvPr>
            <p:ph type="body" idx="1"/>
          </p:nvPr>
        </p:nvSpPr>
        <p:spPr/>
        <p:txBody>
          <a:bodyPr/>
          <a:lstStyle/>
          <a:p>
            <a:endParaRPr lang="ar-SA"/>
          </a:p>
        </p:txBody>
      </p:sp>
      <p:pic>
        <p:nvPicPr>
          <p:cNvPr id="4" name="Picture 1" descr="vbhtp5_12_Databaseimages_Page_16.png"/>
          <p:cNvPicPr>
            <a:picLocks noGrp="1" noChangeAspect="1"/>
          </p:cNvPicPr>
          <p:nvPr isPhoto="1"/>
        </p:nvPicPr>
        <p:blipFill>
          <a:blip r:embed="rId2" cstate="print"/>
          <a:srcRect/>
          <a:stretch>
            <a:fillRect/>
          </a:stretch>
        </p:blipFill>
        <p:spPr bwMode="auto">
          <a:xfrm>
            <a:off x="827584" y="652463"/>
            <a:ext cx="9144000" cy="5551487"/>
          </a:xfrm>
          <a:prstGeom prst="rect">
            <a:avLst/>
          </a:prstGeom>
          <a:noFill/>
          <a:ln w="9525">
            <a:noFill/>
            <a:miter lim="800000"/>
            <a:headEnd/>
            <a:tailEnd/>
          </a:ln>
        </p:spPr>
      </p:pic>
      <p:cxnSp>
        <p:nvCxnSpPr>
          <p:cNvPr id="6" name="Straight Arrow Connector 5"/>
          <p:cNvCxnSpPr/>
          <p:nvPr/>
        </p:nvCxnSpPr>
        <p:spPr>
          <a:xfrm flipH="1">
            <a:off x="5796136" y="2420888"/>
            <a:ext cx="648072"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nvSpPr>
        <p:spPr>
          <a:xfrm>
            <a:off x="6263680" y="2132856"/>
            <a:ext cx="2760757" cy="369332"/>
          </a:xfrm>
          <a:prstGeom prst="rect">
            <a:avLst/>
          </a:prstGeom>
          <a:noFill/>
        </p:spPr>
        <p:txBody>
          <a:bodyPr wrap="none" rtlCol="1">
            <a:spAutoFit/>
          </a:bodyPr>
          <a:lstStyle/>
          <a:p>
            <a:r>
              <a:rPr lang="en-US" dirty="0" smtClean="0"/>
              <a:t>Choose database file (.</a:t>
            </a:r>
            <a:r>
              <a:rPr lang="en-US" dirty="0" err="1" smtClean="0"/>
              <a:t>mdf</a:t>
            </a:r>
            <a:r>
              <a:rPr lang="en-US" dirty="0" smtClean="0"/>
              <a:t>)</a:t>
            </a:r>
            <a:endParaRPr lang="ar-SA" dirty="0"/>
          </a:p>
        </p:txBody>
      </p:sp>
      <p:sp>
        <p:nvSpPr>
          <p:cNvPr id="8" name="Rectangle 7"/>
          <p:cNvSpPr/>
          <p:nvPr/>
        </p:nvSpPr>
        <p:spPr>
          <a:xfrm>
            <a:off x="-36512" y="3284984"/>
            <a:ext cx="3168352" cy="923330"/>
          </a:xfrm>
          <a:prstGeom prst="rect">
            <a:avLst/>
          </a:prstGeom>
        </p:spPr>
        <p:txBody>
          <a:bodyPr wrap="square">
            <a:spAutoFit/>
          </a:bodyPr>
          <a:lstStyle/>
          <a:p>
            <a:pPr algn="ctr"/>
            <a:r>
              <a:rPr lang="en-US" dirty="0" smtClean="0">
                <a:solidFill>
                  <a:srgbClr val="000000"/>
                </a:solidFill>
                <a:latin typeface="Times New Roman" pitchFamily="18" charset="0"/>
              </a:rPr>
              <a:t>verify that the IDE can connect to the database through SQL Server Express. </a:t>
            </a:r>
            <a:endParaRPr lang="ar-SA" dirty="0"/>
          </a:p>
        </p:txBody>
      </p:sp>
      <p:cxnSp>
        <p:nvCxnSpPr>
          <p:cNvPr id="10" name="Straight Arrow Connector 9"/>
          <p:cNvCxnSpPr/>
          <p:nvPr/>
        </p:nvCxnSpPr>
        <p:spPr>
          <a:xfrm>
            <a:off x="2411760" y="4077072"/>
            <a:ext cx="936104" cy="5040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fontAlgn="auto" hangingPunct="1">
              <a:spcAft>
                <a:spcPts val="0"/>
              </a:spcAft>
              <a:defRPr/>
            </a:pPr>
            <a:r>
              <a:rPr lang="en-US" dirty="0" smtClean="0">
                <a:solidFill>
                  <a:srgbClr val="3380E6"/>
                </a:solidFill>
                <a:latin typeface="Arial"/>
              </a:rPr>
              <a:t>1. Introduction</a:t>
            </a:r>
            <a:endParaRPr lang="en-US" dirty="0" smtClean="0">
              <a:solidFill>
                <a:srgbClr val="3380E6"/>
              </a:solidFill>
              <a:latin typeface="Arial"/>
            </a:endParaRPr>
          </a:p>
        </p:txBody>
      </p:sp>
      <p:sp>
        <p:nvSpPr>
          <p:cNvPr id="14339" name="Text Placeholder 2"/>
          <p:cNvSpPr>
            <a:spLocks noGrp="1"/>
          </p:cNvSpPr>
          <p:nvPr>
            <p:ph type="body" idx="1"/>
          </p:nvPr>
        </p:nvSpPr>
        <p:spPr/>
        <p:txBody>
          <a:bodyPr>
            <a:normAutofit fontScale="92500"/>
          </a:bodyPr>
          <a:lstStyle/>
          <a:p>
            <a:pPr algn="l" rtl="0" eaLnBrk="1" hangingPunct="1"/>
            <a:r>
              <a:rPr lang="en-US" sz="2500" dirty="0" smtClean="0">
                <a:solidFill>
                  <a:srgbClr val="000000"/>
                </a:solidFill>
                <a:latin typeface="Times New Roman" pitchFamily="18" charset="0"/>
              </a:rPr>
              <a:t>A </a:t>
            </a:r>
            <a:r>
              <a:rPr lang="en-US" sz="2500" dirty="0" smtClean="0">
                <a:solidFill>
                  <a:srgbClr val="0000FF"/>
                </a:solidFill>
                <a:latin typeface="Times New Roman" pitchFamily="18" charset="0"/>
              </a:rPr>
              <a:t>database</a:t>
            </a:r>
            <a:r>
              <a:rPr lang="en-US" sz="2500" dirty="0" smtClean="0">
                <a:solidFill>
                  <a:srgbClr val="000000"/>
                </a:solidFill>
                <a:latin typeface="Times New Roman" pitchFamily="18" charset="0"/>
              </a:rPr>
              <a:t> is an organized collection of data.</a:t>
            </a:r>
          </a:p>
          <a:p>
            <a:pPr algn="l" rtl="0" eaLnBrk="1" hangingPunct="1"/>
            <a:r>
              <a:rPr lang="en-US" sz="2500" dirty="0" smtClean="0">
                <a:solidFill>
                  <a:srgbClr val="000000"/>
                </a:solidFill>
                <a:latin typeface="Times New Roman" pitchFamily="18" charset="0"/>
              </a:rPr>
              <a:t>A </a:t>
            </a:r>
            <a:r>
              <a:rPr lang="en-US" sz="2500" dirty="0" smtClean="0">
                <a:solidFill>
                  <a:srgbClr val="0000FF"/>
                </a:solidFill>
                <a:latin typeface="Times New Roman" pitchFamily="18" charset="0"/>
              </a:rPr>
              <a:t>database management system</a:t>
            </a:r>
            <a:r>
              <a:rPr lang="en-US" sz="2500" dirty="0" smtClean="0">
                <a:solidFill>
                  <a:srgbClr val="000000"/>
                </a:solidFill>
                <a:latin typeface="Times New Roman" pitchFamily="18" charset="0"/>
              </a:rPr>
              <a:t> (</a:t>
            </a:r>
            <a:r>
              <a:rPr lang="en-US" sz="2500" dirty="0" smtClean="0">
                <a:solidFill>
                  <a:srgbClr val="0000FF"/>
                </a:solidFill>
                <a:latin typeface="Times New Roman" pitchFamily="18" charset="0"/>
              </a:rPr>
              <a:t>DBMS</a:t>
            </a:r>
            <a:r>
              <a:rPr lang="en-US" sz="2500" dirty="0" smtClean="0">
                <a:solidFill>
                  <a:srgbClr val="000000"/>
                </a:solidFill>
                <a:latin typeface="Times New Roman" pitchFamily="18" charset="0"/>
              </a:rPr>
              <a:t>) provides mechanisms for storing, organizing, retrieving and modifying data.</a:t>
            </a:r>
          </a:p>
          <a:p>
            <a:pPr algn="l" rtl="0" eaLnBrk="1" hangingPunct="1"/>
            <a:r>
              <a:rPr lang="en-US" sz="2500" dirty="0" smtClean="0">
                <a:solidFill>
                  <a:srgbClr val="000000"/>
                </a:solidFill>
                <a:latin typeface="Times New Roman" pitchFamily="18" charset="0"/>
              </a:rPr>
              <a:t>Today’s most popular DBMSs manage relational databases, which organize data simply as tables with rows and columns. </a:t>
            </a:r>
          </a:p>
          <a:p>
            <a:pPr algn="l" rtl="0"/>
            <a:r>
              <a:rPr lang="en-US" sz="2800" dirty="0" smtClean="0">
                <a:solidFill>
                  <a:srgbClr val="000000"/>
                </a:solidFill>
                <a:latin typeface="Times New Roman" pitchFamily="18" charset="0"/>
              </a:rPr>
              <a:t>In this chapter, we use Microsoft’s free</a:t>
            </a:r>
            <a:r>
              <a:rPr lang="en-US" sz="2800" dirty="0" smtClean="0">
                <a:solidFill>
                  <a:srgbClr val="0000FF"/>
                </a:solidFill>
                <a:latin typeface="Times New Roman" pitchFamily="18" charset="0"/>
              </a:rPr>
              <a:t> SQL Server Express</a:t>
            </a:r>
            <a:r>
              <a:rPr lang="en-US" sz="2800" dirty="0" smtClean="0">
                <a:solidFill>
                  <a:srgbClr val="000000"/>
                </a:solidFill>
                <a:latin typeface="Times New Roman" pitchFamily="18" charset="0"/>
              </a:rPr>
              <a:t>, which is installed with Visual Basic Express and Visual Studio.</a:t>
            </a:r>
          </a:p>
          <a:p>
            <a:pPr algn="l" rtl="0"/>
            <a:r>
              <a:rPr lang="en-US" sz="2800" dirty="0" smtClean="0">
                <a:solidFill>
                  <a:srgbClr val="000000"/>
                </a:solidFill>
                <a:latin typeface="Times New Roman" pitchFamily="18" charset="0"/>
              </a:rPr>
              <a:t>It can also be downloaded separately from Microsoft (</a:t>
            </a:r>
            <a:r>
              <a:rPr lang="en-US" sz="2800" dirty="0" smtClean="0">
                <a:solidFill>
                  <a:srgbClr val="000000"/>
                </a:solidFill>
                <a:latin typeface="Lucida Console" pitchFamily="49" charset="0"/>
                <a:hlinkClick r:id="rId2"/>
              </a:rPr>
              <a:t>www.microsoft.com/express/sql</a:t>
            </a:r>
            <a:r>
              <a:rPr lang="en-US" sz="2800" dirty="0" smtClean="0">
                <a:solidFill>
                  <a:srgbClr val="000000"/>
                </a:solidFill>
                <a:latin typeface="Times New Roman" pitchFamily="18" charset="0"/>
              </a:rPr>
              <a:t>). </a:t>
            </a:r>
          </a:p>
          <a:p>
            <a:pPr algn="l" rtl="0" eaLnBrk="1" hangingPunct="1"/>
            <a:endParaRPr lang="en-US" sz="2500" dirty="0" smtClean="0">
              <a:solidFill>
                <a:srgbClr val="000000"/>
              </a:solidFill>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rtl="0" eaLnBrk="1" fontAlgn="auto" hangingPunct="1">
              <a:spcAft>
                <a:spcPts val="0"/>
              </a:spcAft>
              <a:defRPr/>
            </a:pPr>
            <a:r>
              <a:rPr lang="en-US" dirty="0" smtClean="0">
                <a:solidFill>
                  <a:srgbClr val="33B38C"/>
                </a:solidFill>
                <a:latin typeface="Goudy Sans Medium"/>
              </a:rPr>
              <a:t>4.1 </a:t>
            </a:r>
            <a:r>
              <a:rPr lang="en-US" dirty="0" smtClean="0">
                <a:solidFill>
                  <a:srgbClr val="33B38C"/>
                </a:solidFill>
                <a:latin typeface="Goudy Sans Medium"/>
              </a:rPr>
              <a:t>Creating LINQ to SQL Classes</a:t>
            </a:r>
          </a:p>
        </p:txBody>
      </p:sp>
      <p:sp>
        <p:nvSpPr>
          <p:cNvPr id="5" name="Text Placeholder 2"/>
          <p:cNvSpPr>
            <a:spLocks noGrp="1"/>
          </p:cNvSpPr>
          <p:nvPr>
            <p:ph type="body" idx="1"/>
          </p:nvPr>
        </p:nvSpPr>
        <p:spPr>
          <a:xfrm>
            <a:off x="395536" y="1268760"/>
            <a:ext cx="8229600" cy="4525962"/>
          </a:xfrm>
        </p:spPr>
        <p:txBody>
          <a:bodyPr>
            <a:normAutofit/>
          </a:bodyPr>
          <a:lstStyle/>
          <a:p>
            <a:pPr algn="l" rtl="0" eaLnBrk="1" hangingPunct="1"/>
            <a:r>
              <a:rPr lang="en-US" sz="2400" dirty="0" smtClean="0">
                <a:solidFill>
                  <a:srgbClr val="000000"/>
                </a:solidFill>
                <a:latin typeface="Times New Roman" pitchFamily="18" charset="0"/>
              </a:rPr>
              <a:t>Step 3: Generating the LINQ to SQL classes</a:t>
            </a:r>
          </a:p>
          <a:p>
            <a:pPr lvl="1" algn="l" rtl="0" eaLnBrk="1" hangingPunct="1"/>
            <a:r>
              <a:rPr lang="en-US" sz="2000" dirty="0" smtClean="0">
                <a:solidFill>
                  <a:srgbClr val="000000"/>
                </a:solidFill>
                <a:latin typeface="Times New Roman" pitchFamily="18" charset="0"/>
              </a:rPr>
              <a:t>After the database has been added, you must select the database from which the LINQ to SQL classes will be created.</a:t>
            </a:r>
          </a:p>
          <a:p>
            <a:pPr lvl="1" algn="l" rtl="0" eaLnBrk="1" hangingPunct="1"/>
            <a:r>
              <a:rPr lang="en-US" sz="2000" dirty="0" smtClean="0">
                <a:solidFill>
                  <a:srgbClr val="000000"/>
                </a:solidFill>
                <a:latin typeface="Times New Roman" pitchFamily="18" charset="0"/>
              </a:rPr>
              <a:t>LINQ to SQL uses the database’s schema to help define the classes. </a:t>
            </a:r>
          </a:p>
          <a:p>
            <a:pPr lvl="1" algn="l" rtl="0" eaLnBrk="1" hangingPunct="1"/>
            <a:r>
              <a:rPr lang="en-US" sz="2000" dirty="0" smtClean="0">
                <a:solidFill>
                  <a:srgbClr val="000000"/>
                </a:solidFill>
                <a:latin typeface="Times New Roman" pitchFamily="18" charset="0"/>
              </a:rPr>
              <a:t>Right click the project name in the </a:t>
            </a:r>
            <a:r>
              <a:rPr lang="en-US" sz="2000" dirty="0" smtClean="0">
                <a:solidFill>
                  <a:srgbClr val="000000"/>
                </a:solidFill>
                <a:latin typeface="Arial" pitchFamily="34" charset="0"/>
              </a:rPr>
              <a:t>Solution Explorer</a:t>
            </a:r>
            <a:r>
              <a:rPr lang="en-US" sz="2000" dirty="0" smtClean="0">
                <a:solidFill>
                  <a:srgbClr val="000000"/>
                </a:solidFill>
                <a:latin typeface="Times New Roman" pitchFamily="18" charset="0"/>
              </a:rPr>
              <a:t> and select </a:t>
            </a:r>
            <a:r>
              <a:rPr lang="en-US" sz="2000" dirty="0" smtClean="0">
                <a:solidFill>
                  <a:srgbClr val="000000"/>
                </a:solidFill>
                <a:latin typeface="Arial" pitchFamily="34" charset="0"/>
              </a:rPr>
              <a:t>Add &gt; New Item</a:t>
            </a:r>
            <a:r>
              <a:rPr lang="en-US" sz="2000" dirty="0" smtClean="0">
                <a:solidFill>
                  <a:srgbClr val="000000"/>
                </a:solidFill>
                <a:latin typeface="Times New Roman" pitchFamily="18" charset="0"/>
              </a:rPr>
              <a:t>. Select the </a:t>
            </a:r>
            <a:r>
              <a:rPr lang="en-US" sz="2000" dirty="0" smtClean="0">
                <a:solidFill>
                  <a:srgbClr val="000000"/>
                </a:solidFill>
                <a:latin typeface="Arial" pitchFamily="34" charset="0"/>
              </a:rPr>
              <a:t>LINQ to SQL Classes</a:t>
            </a:r>
            <a:r>
              <a:rPr lang="en-US" sz="2000" dirty="0" smtClean="0">
                <a:solidFill>
                  <a:srgbClr val="000000"/>
                </a:solidFill>
                <a:latin typeface="Times New Roman" pitchFamily="18" charset="0"/>
              </a:rPr>
              <a:t> template, name the new item </a:t>
            </a:r>
            <a:r>
              <a:rPr lang="en-US" sz="2000" dirty="0" err="1" smtClean="0">
                <a:solidFill>
                  <a:srgbClr val="000000"/>
                </a:solidFill>
                <a:latin typeface="Lucida Console" pitchFamily="49" charset="0"/>
              </a:rPr>
              <a:t>Books.dbml</a:t>
            </a:r>
            <a:r>
              <a:rPr lang="en-US" sz="2000" dirty="0" smtClean="0">
                <a:solidFill>
                  <a:srgbClr val="000000"/>
                </a:solidFill>
                <a:latin typeface="Times New Roman" pitchFamily="18" charset="0"/>
              </a:rPr>
              <a:t> and click the </a:t>
            </a:r>
            <a:r>
              <a:rPr lang="en-US" sz="2000" dirty="0" smtClean="0">
                <a:solidFill>
                  <a:srgbClr val="000000"/>
                </a:solidFill>
                <a:latin typeface="Arial" pitchFamily="34" charset="0"/>
              </a:rPr>
              <a:t>Add</a:t>
            </a:r>
            <a:r>
              <a:rPr lang="en-US" sz="2000" dirty="0" smtClean="0">
                <a:solidFill>
                  <a:srgbClr val="000000"/>
                </a:solidFill>
                <a:latin typeface="Times New Roman" pitchFamily="18" charset="0"/>
              </a:rPr>
              <a:t> button. The </a:t>
            </a:r>
            <a:r>
              <a:rPr lang="en-US" sz="2000" dirty="0" smtClean="0">
                <a:solidFill>
                  <a:srgbClr val="0000FF"/>
                </a:solidFill>
                <a:latin typeface="Times New Roman" pitchFamily="18" charset="0"/>
              </a:rPr>
              <a:t>Object Relational Designer window</a:t>
            </a:r>
            <a:r>
              <a:rPr lang="en-US" sz="2000" dirty="0" smtClean="0">
                <a:solidFill>
                  <a:srgbClr val="000000"/>
                </a:solidFill>
                <a:latin typeface="Times New Roman" pitchFamily="18" charset="0"/>
              </a:rPr>
              <a:t> will appear (Fig. 12.13). </a:t>
            </a:r>
          </a:p>
        </p:txBody>
      </p:sp>
      <p:sp>
        <p:nvSpPr>
          <p:cNvPr id="6" name="Footer Placeholder 3"/>
          <p:cNvSpPr>
            <a:spLocks noGrp="1"/>
          </p:cNvSpPr>
          <p:nvPr>
            <p:ph type="ftr" sz="quarter" idx="11"/>
          </p:nvPr>
        </p:nvSpPr>
        <p:spPr bwMode="auto">
          <a:xfrm>
            <a:off x="3962400" y="6408738"/>
            <a:ext cx="2768600" cy="365125"/>
          </a:xfrm>
          <a:ln>
            <a:miter lim="800000"/>
            <a:headEnd/>
            <a:tailEnd/>
          </a:ln>
        </p:spPr>
        <p:txBody>
          <a:bodyPr wrap="square" lIns="91440" tIns="45720" rIns="91440" bIns="45720" numCol="1" anchorCtr="0" compatLnSpc="1">
            <a:prstTxWarp prst="textNoShape">
              <a:avLst/>
            </a:prstTxWarp>
          </a:bodyPr>
          <a:lstStyle/>
          <a:p>
            <a:pPr rtl="0" fontAlgn="base">
              <a:spcBef>
                <a:spcPct val="0"/>
              </a:spcBef>
              <a:spcAft>
                <a:spcPct val="0"/>
              </a:spcAft>
              <a:defRPr/>
            </a:pPr>
            <a:r>
              <a:rPr lang="en-US" smtClean="0"/>
              <a:t>© 1992-2011 by Pearson Education, Inc. All Rights Reserved.</a:t>
            </a:r>
          </a:p>
        </p:txBody>
      </p:sp>
      <p:pic>
        <p:nvPicPr>
          <p:cNvPr id="7" name="Picture 1" descr="vbhtp5_12_Databaseimages_Page_17.png"/>
          <p:cNvPicPr>
            <a:picLocks noGrp="1" noChangeAspect="1"/>
          </p:cNvPicPr>
          <p:nvPr isPhoto="1"/>
        </p:nvPicPr>
        <p:blipFill>
          <a:blip r:embed="rId3" cstate="print"/>
          <a:srcRect l="6688" t="8507" r="39763" b="53877"/>
          <a:stretch>
            <a:fillRect/>
          </a:stretch>
        </p:blipFill>
        <p:spPr bwMode="auto">
          <a:xfrm>
            <a:off x="1619672" y="4149080"/>
            <a:ext cx="4896544" cy="208823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pPr rtl="0" eaLnBrk="1" fontAlgn="auto" hangingPunct="1">
              <a:spcAft>
                <a:spcPts val="0"/>
              </a:spcAft>
              <a:defRPr/>
            </a:pPr>
            <a:r>
              <a:rPr lang="en-US" dirty="0" smtClean="0">
                <a:solidFill>
                  <a:srgbClr val="33B38C"/>
                </a:solidFill>
                <a:latin typeface="Goudy Sans Medium"/>
              </a:rPr>
              <a:t>4.1 </a:t>
            </a:r>
            <a:r>
              <a:rPr lang="en-US" dirty="0" smtClean="0">
                <a:solidFill>
                  <a:srgbClr val="33B38C"/>
                </a:solidFill>
                <a:latin typeface="Goudy Sans Medium"/>
              </a:rPr>
              <a:t>Creating LINQ to SQL Classes</a:t>
            </a:r>
          </a:p>
        </p:txBody>
      </p:sp>
      <p:sp>
        <p:nvSpPr>
          <p:cNvPr id="8" name="Text Placeholder 2"/>
          <p:cNvSpPr>
            <a:spLocks noGrp="1"/>
          </p:cNvSpPr>
          <p:nvPr>
            <p:ph type="body" idx="1"/>
          </p:nvPr>
        </p:nvSpPr>
        <p:spPr>
          <a:xfrm>
            <a:off x="457200" y="1481138"/>
            <a:ext cx="8229600" cy="4525962"/>
          </a:xfrm>
        </p:spPr>
        <p:txBody>
          <a:bodyPr>
            <a:normAutofit/>
          </a:bodyPr>
          <a:lstStyle/>
          <a:p>
            <a:pPr algn="l" rtl="0" eaLnBrk="1" hangingPunct="1"/>
            <a:r>
              <a:rPr lang="en-US" sz="2400" dirty="0" smtClean="0">
                <a:solidFill>
                  <a:srgbClr val="000000"/>
                </a:solidFill>
                <a:latin typeface="Times New Roman" pitchFamily="18" charset="0"/>
              </a:rPr>
              <a:t>Expand the </a:t>
            </a:r>
            <a:r>
              <a:rPr lang="en-US" sz="2400" dirty="0" smtClean="0">
                <a:solidFill>
                  <a:srgbClr val="000000"/>
                </a:solidFill>
                <a:latin typeface="Lucida Console" pitchFamily="49" charset="0"/>
              </a:rPr>
              <a:t>Books.mdf</a:t>
            </a:r>
            <a:r>
              <a:rPr lang="en-US" sz="2400" dirty="0" smtClean="0">
                <a:solidFill>
                  <a:srgbClr val="000000"/>
                </a:solidFill>
                <a:latin typeface="Times New Roman" pitchFamily="18" charset="0"/>
              </a:rPr>
              <a:t> database node in the </a:t>
            </a:r>
            <a:r>
              <a:rPr lang="en-US" sz="2400" dirty="0" smtClean="0">
                <a:solidFill>
                  <a:srgbClr val="000000"/>
                </a:solidFill>
                <a:latin typeface="Arial" pitchFamily="34" charset="0"/>
              </a:rPr>
              <a:t>Database Explorer (or Server Explorer)</a:t>
            </a:r>
            <a:r>
              <a:rPr lang="en-US" sz="2400" dirty="0" smtClean="0">
                <a:solidFill>
                  <a:srgbClr val="000000"/>
                </a:solidFill>
                <a:latin typeface="Times New Roman" pitchFamily="18" charset="0"/>
              </a:rPr>
              <a:t>, then expand the </a:t>
            </a:r>
            <a:r>
              <a:rPr lang="en-US" sz="2400" dirty="0" smtClean="0">
                <a:solidFill>
                  <a:srgbClr val="000000"/>
                </a:solidFill>
                <a:latin typeface="Arial" pitchFamily="34" charset="0"/>
              </a:rPr>
              <a:t>Tables</a:t>
            </a:r>
            <a:r>
              <a:rPr lang="en-US" sz="2400" dirty="0" smtClean="0">
                <a:solidFill>
                  <a:srgbClr val="000000"/>
                </a:solidFill>
                <a:latin typeface="Times New Roman" pitchFamily="18" charset="0"/>
              </a:rPr>
              <a:t> node. Drag the tables (</a:t>
            </a:r>
            <a:r>
              <a:rPr lang="en-US" sz="2400" dirty="0" smtClean="0">
                <a:solidFill>
                  <a:srgbClr val="000000"/>
                </a:solidFill>
                <a:latin typeface="Lucida Console" pitchFamily="49" charset="0"/>
              </a:rPr>
              <a:t>Authors</a:t>
            </a:r>
            <a:r>
              <a:rPr lang="en-US" sz="2400" dirty="0" smtClean="0">
                <a:solidFill>
                  <a:srgbClr val="000000"/>
                </a:solidFill>
                <a:latin typeface="Times New Roman" pitchFamily="18" charset="0"/>
              </a:rPr>
              <a:t>, </a:t>
            </a:r>
            <a:r>
              <a:rPr lang="en-US" sz="2400" dirty="0" smtClean="0">
                <a:solidFill>
                  <a:srgbClr val="000000"/>
                </a:solidFill>
                <a:latin typeface="Lucida Console" pitchFamily="49" charset="0"/>
              </a:rPr>
              <a:t>Titles</a:t>
            </a:r>
            <a:r>
              <a:rPr lang="en-US" sz="2400" dirty="0" smtClean="0">
                <a:solidFill>
                  <a:srgbClr val="000000"/>
                </a:solidFill>
                <a:latin typeface="Times New Roman" pitchFamily="18" charset="0"/>
              </a:rPr>
              <a:t> and </a:t>
            </a:r>
            <a:r>
              <a:rPr lang="en-US" sz="2400" dirty="0" err="1" smtClean="0">
                <a:solidFill>
                  <a:srgbClr val="000000"/>
                </a:solidFill>
                <a:latin typeface="Lucida Console" pitchFamily="49" charset="0"/>
              </a:rPr>
              <a:t>AuthorISBN</a:t>
            </a:r>
            <a:r>
              <a:rPr lang="en-US" sz="2400" dirty="0" smtClean="0">
                <a:solidFill>
                  <a:srgbClr val="000000"/>
                </a:solidFill>
                <a:latin typeface="Lucida Console" pitchFamily="49" charset="0"/>
              </a:rPr>
              <a:t>)</a:t>
            </a:r>
            <a:r>
              <a:rPr lang="en-US" sz="2400" dirty="0" smtClean="0">
                <a:solidFill>
                  <a:srgbClr val="000000"/>
                </a:solidFill>
                <a:latin typeface="Times New Roman" pitchFamily="18" charset="0"/>
              </a:rPr>
              <a:t> onto the </a:t>
            </a:r>
            <a:r>
              <a:rPr lang="en-US" sz="2400" dirty="0" smtClean="0">
                <a:solidFill>
                  <a:srgbClr val="000000"/>
                </a:solidFill>
                <a:latin typeface="Arial" pitchFamily="34" charset="0"/>
              </a:rPr>
              <a:t>Object Relational Designer</a:t>
            </a:r>
            <a:r>
              <a:rPr lang="en-US" sz="2400" dirty="0" smtClean="0">
                <a:solidFill>
                  <a:srgbClr val="000000"/>
                </a:solidFill>
                <a:latin typeface="Times New Roman" pitchFamily="18" charset="0"/>
              </a:rPr>
              <a:t>. </a:t>
            </a:r>
          </a:p>
          <a:p>
            <a:pPr algn="l" rtl="0" eaLnBrk="1" hangingPunct="1"/>
            <a:r>
              <a:rPr lang="en-US" sz="2400" dirty="0" smtClean="0">
                <a:solidFill>
                  <a:srgbClr val="000000"/>
                </a:solidFill>
                <a:latin typeface="Times New Roman" pitchFamily="18" charset="0"/>
              </a:rPr>
              <a:t>The </a:t>
            </a:r>
            <a:r>
              <a:rPr lang="en-US" sz="2400" dirty="0" smtClean="0">
                <a:solidFill>
                  <a:srgbClr val="000000"/>
                </a:solidFill>
                <a:latin typeface="Arial" pitchFamily="34" charset="0"/>
              </a:rPr>
              <a:t>Object Relational Designer</a:t>
            </a:r>
            <a:r>
              <a:rPr lang="en-US" sz="2400" dirty="0" smtClean="0">
                <a:solidFill>
                  <a:srgbClr val="000000"/>
                </a:solidFill>
                <a:latin typeface="Times New Roman" pitchFamily="18" charset="0"/>
              </a:rPr>
              <a:t> will display the tables that you dragged from the </a:t>
            </a:r>
            <a:r>
              <a:rPr lang="en-US" sz="2400" dirty="0" smtClean="0">
                <a:solidFill>
                  <a:srgbClr val="000000"/>
                </a:solidFill>
                <a:latin typeface="Arial" pitchFamily="34" charset="0"/>
              </a:rPr>
              <a:t>Database Explorer.</a:t>
            </a:r>
          </a:p>
          <a:p>
            <a:pPr algn="l" rtl="0"/>
            <a:r>
              <a:rPr lang="en-US" sz="2400" dirty="0" smtClean="0">
                <a:solidFill>
                  <a:srgbClr val="000000"/>
                </a:solidFill>
                <a:latin typeface="Times New Roman" pitchFamily="18" charset="0"/>
              </a:rPr>
              <a:t>Save the </a:t>
            </a:r>
            <a:r>
              <a:rPr lang="en-US" sz="2400" dirty="0" err="1" smtClean="0">
                <a:solidFill>
                  <a:srgbClr val="000000"/>
                </a:solidFill>
                <a:latin typeface="Lucida Console" pitchFamily="49" charset="0"/>
              </a:rPr>
              <a:t>Books.dbml</a:t>
            </a:r>
            <a:r>
              <a:rPr lang="en-US" sz="2400" dirty="0" smtClean="0">
                <a:solidFill>
                  <a:srgbClr val="000000"/>
                </a:solidFill>
                <a:latin typeface="Times New Roman" pitchFamily="18" charset="0"/>
              </a:rPr>
              <a:t> file. </a:t>
            </a:r>
          </a:p>
          <a:p>
            <a:pPr algn="l" rtl="0" eaLnBrk="1" hangingPunct="1"/>
            <a:endParaRPr lang="en-US" sz="2400" dirty="0" smtClean="0">
              <a:solidFill>
                <a:srgbClr val="000000"/>
              </a:solidFill>
              <a:latin typeface="Times New Roman" pitchFamily="18" charset="0"/>
            </a:endParaRPr>
          </a:p>
        </p:txBody>
      </p:sp>
      <p:pic>
        <p:nvPicPr>
          <p:cNvPr id="10" name="Picture 1" descr="vbhtp5_12_Databaseimages_Page_18.png"/>
          <p:cNvPicPr>
            <a:picLocks noGrp="1" noChangeAspect="1"/>
          </p:cNvPicPr>
          <p:nvPr isPhoto="1"/>
        </p:nvPicPr>
        <p:blipFill>
          <a:blip r:embed="rId3" cstate="print"/>
          <a:srcRect l="2751" t="7210" r="25588" b="53074"/>
          <a:stretch>
            <a:fillRect/>
          </a:stretch>
        </p:blipFill>
        <p:spPr bwMode="auto">
          <a:xfrm>
            <a:off x="971600" y="4293096"/>
            <a:ext cx="6552728" cy="220486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rtl="0" eaLnBrk="1" fontAlgn="auto" hangingPunct="1">
              <a:spcAft>
                <a:spcPts val="0"/>
              </a:spcAft>
              <a:defRPr/>
            </a:pPr>
            <a:r>
              <a:rPr lang="en-US" dirty="0" smtClean="0">
                <a:solidFill>
                  <a:srgbClr val="33B38C"/>
                </a:solidFill>
                <a:latin typeface="Goudy Sans Medium"/>
              </a:rPr>
              <a:t>4.1 </a:t>
            </a:r>
            <a:r>
              <a:rPr lang="en-US" dirty="0" smtClean="0">
                <a:solidFill>
                  <a:srgbClr val="33B38C"/>
                </a:solidFill>
                <a:latin typeface="Goudy Sans Medium"/>
              </a:rPr>
              <a:t>Creating LINQ to SQL Classes</a:t>
            </a:r>
          </a:p>
        </p:txBody>
      </p:sp>
      <p:sp>
        <p:nvSpPr>
          <p:cNvPr id="5" name="Text Placeholder 2"/>
          <p:cNvSpPr>
            <a:spLocks noGrp="1"/>
          </p:cNvSpPr>
          <p:nvPr>
            <p:ph type="body" idx="1"/>
          </p:nvPr>
        </p:nvSpPr>
        <p:spPr>
          <a:xfrm>
            <a:off x="457200" y="1481138"/>
            <a:ext cx="8229600" cy="4525962"/>
          </a:xfrm>
        </p:spPr>
        <p:txBody>
          <a:bodyPr/>
          <a:lstStyle/>
          <a:p>
            <a:pPr algn="l" rtl="0" eaLnBrk="1" hangingPunct="1"/>
            <a:r>
              <a:rPr lang="en-US" dirty="0" smtClean="0">
                <a:solidFill>
                  <a:srgbClr val="000000"/>
                </a:solidFill>
                <a:latin typeface="Times New Roman" pitchFamily="18" charset="0"/>
              </a:rPr>
              <a:t>When you save </a:t>
            </a:r>
            <a:r>
              <a:rPr lang="en-US" dirty="0" err="1" smtClean="0">
                <a:solidFill>
                  <a:srgbClr val="000000"/>
                </a:solidFill>
                <a:latin typeface="Lucida Console" pitchFamily="49" charset="0"/>
              </a:rPr>
              <a:t>Books.dbml</a:t>
            </a:r>
            <a:r>
              <a:rPr lang="en-US" dirty="0" smtClean="0">
                <a:solidFill>
                  <a:srgbClr val="000000"/>
                </a:solidFill>
                <a:latin typeface="Times New Roman" pitchFamily="18" charset="0"/>
              </a:rPr>
              <a:t>, the IDE generates the LINQ to SQL classes that you can use to interact with the database.</a:t>
            </a:r>
          </a:p>
          <a:p>
            <a:pPr algn="l" rtl="0" eaLnBrk="1" hangingPunct="1"/>
            <a:r>
              <a:rPr lang="en-US" dirty="0" smtClean="0">
                <a:solidFill>
                  <a:srgbClr val="000000"/>
                </a:solidFill>
                <a:latin typeface="Times New Roman" pitchFamily="18" charset="0"/>
              </a:rPr>
              <a:t>These include a class for each table you selected from the database and a derived class of </a:t>
            </a:r>
            <a:r>
              <a:rPr lang="en-US" dirty="0" err="1" smtClean="0">
                <a:solidFill>
                  <a:srgbClr val="000000"/>
                </a:solidFill>
                <a:latin typeface="Lucida Console" pitchFamily="49" charset="0"/>
              </a:rPr>
              <a:t>DataContext</a:t>
            </a:r>
            <a:r>
              <a:rPr lang="en-US" dirty="0" smtClean="0">
                <a:solidFill>
                  <a:srgbClr val="000000"/>
                </a:solidFill>
                <a:latin typeface="Times New Roman" pitchFamily="18" charset="0"/>
              </a:rPr>
              <a:t> named </a:t>
            </a:r>
            <a:r>
              <a:rPr lang="en-US" dirty="0" err="1" smtClean="0">
                <a:solidFill>
                  <a:srgbClr val="000000"/>
                </a:solidFill>
                <a:latin typeface="Lucida Console" pitchFamily="49" charset="0"/>
              </a:rPr>
              <a:t>BooksDataContext</a:t>
            </a:r>
            <a:r>
              <a:rPr lang="en-US" dirty="0" smtClean="0">
                <a:solidFill>
                  <a:srgbClr val="000000"/>
                </a:solidFill>
                <a:latin typeface="Times New Roman" pitchFamily="18" charset="0"/>
              </a:rPr>
              <a:t> that enables you to programmatically interact with the database.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solidFill>
                  <a:srgbClr val="33B38C"/>
                </a:solidFill>
                <a:latin typeface="Goudy Sans Medium"/>
              </a:rPr>
              <a:t>4.2 </a:t>
            </a:r>
            <a:r>
              <a:rPr lang="en-US" dirty="0" smtClean="0">
                <a:solidFill>
                  <a:srgbClr val="33B38C"/>
                </a:solidFill>
                <a:latin typeface="Goudy Sans Medium"/>
              </a:rPr>
              <a:t>Data Bindings Between Controls and the LINQ to SQL Classes</a:t>
            </a:r>
            <a:endParaRPr lang="ar-SA" dirty="0"/>
          </a:p>
        </p:txBody>
      </p:sp>
      <p:sp>
        <p:nvSpPr>
          <p:cNvPr id="3" name="Text Placeholder 2"/>
          <p:cNvSpPr>
            <a:spLocks noGrp="1"/>
          </p:cNvSpPr>
          <p:nvPr>
            <p:ph type="body" idx="1"/>
          </p:nvPr>
        </p:nvSpPr>
        <p:spPr/>
        <p:txBody>
          <a:bodyPr>
            <a:normAutofit lnSpcReduction="10000"/>
          </a:bodyPr>
          <a:lstStyle/>
          <a:p>
            <a:pPr marL="365125" lvl="0" indent="-255588" algn="l" rtl="0" fontAlgn="base">
              <a:spcBef>
                <a:spcPts val="400"/>
              </a:spcBef>
              <a:spcAft>
                <a:spcPct val="0"/>
              </a:spcAft>
              <a:buClr>
                <a:srgbClr val="2DA2BF"/>
              </a:buClr>
              <a:buSzPct val="68000"/>
              <a:buFont typeface="Wingdings 3" pitchFamily="18" charset="2"/>
              <a:buChar char=""/>
            </a:pPr>
            <a:r>
              <a:rPr lang="en-US" sz="2700" dirty="0" smtClean="0">
                <a:solidFill>
                  <a:srgbClr val="000000"/>
                </a:solidFill>
                <a:latin typeface="Times New Roman" pitchFamily="18" charset="0"/>
              </a:rPr>
              <a:t>The IDE’s automatic data binding capabilities simplify creating applications that can view and modify the data in a database.</a:t>
            </a:r>
          </a:p>
          <a:p>
            <a:pPr marL="365125" lvl="0" indent="-255588" algn="l" rtl="0" fontAlgn="base">
              <a:spcBef>
                <a:spcPts val="400"/>
              </a:spcBef>
              <a:spcAft>
                <a:spcPct val="0"/>
              </a:spcAft>
              <a:buClr>
                <a:srgbClr val="2DA2BF"/>
              </a:buClr>
              <a:buSzPct val="68000"/>
              <a:buFont typeface="Wingdings 3" pitchFamily="18" charset="2"/>
              <a:buChar char=""/>
            </a:pPr>
            <a:r>
              <a:rPr lang="en-US" sz="2700" dirty="0" smtClean="0">
                <a:solidFill>
                  <a:srgbClr val="000000"/>
                </a:solidFill>
                <a:latin typeface="Times New Roman" pitchFamily="18" charset="0"/>
              </a:rPr>
              <a:t>T</a:t>
            </a:r>
            <a:r>
              <a:rPr lang="en-US" sz="2800" dirty="0" smtClean="0">
                <a:solidFill>
                  <a:srgbClr val="000000"/>
                </a:solidFill>
                <a:latin typeface="Times New Roman" pitchFamily="18" charset="0"/>
              </a:rPr>
              <a:t>o display the contents of the table (such as </a:t>
            </a:r>
            <a:r>
              <a:rPr lang="en-US" sz="2800" dirty="0" smtClean="0">
                <a:solidFill>
                  <a:srgbClr val="000000"/>
                </a:solidFill>
                <a:latin typeface="Lucida Console" pitchFamily="49" charset="0"/>
              </a:rPr>
              <a:t>Authors </a:t>
            </a:r>
            <a:r>
              <a:rPr lang="en-US" sz="2800" dirty="0" smtClean="0">
                <a:solidFill>
                  <a:srgbClr val="000000"/>
                </a:solidFill>
                <a:latin typeface="Times New Roman" pitchFamily="18" charset="0"/>
              </a:rPr>
              <a:t>table) in a GUI do the following steps:</a:t>
            </a:r>
          </a:p>
          <a:p>
            <a:pPr marL="765175" lvl="1" indent="-255588" algn="l" rtl="0" fontAlgn="base">
              <a:spcBef>
                <a:spcPts val="400"/>
              </a:spcBef>
              <a:spcAft>
                <a:spcPct val="0"/>
              </a:spcAft>
              <a:buClr>
                <a:srgbClr val="2DA2BF"/>
              </a:buClr>
              <a:buSzPct val="68000"/>
              <a:buFont typeface="Wingdings 3" pitchFamily="18" charset="2"/>
              <a:buChar char=""/>
            </a:pPr>
            <a:r>
              <a:rPr lang="en-US" sz="2400" dirty="0" smtClean="0">
                <a:solidFill>
                  <a:srgbClr val="000000"/>
                </a:solidFill>
                <a:latin typeface="Times New Roman" pitchFamily="18" charset="0"/>
              </a:rPr>
              <a:t>Step 1: Adding the </a:t>
            </a:r>
            <a:r>
              <a:rPr lang="en-US" sz="2400" dirty="0" smtClean="0">
                <a:solidFill>
                  <a:srgbClr val="000000"/>
                </a:solidFill>
                <a:latin typeface="Lucida Console" pitchFamily="49" charset="0"/>
              </a:rPr>
              <a:t>Author</a:t>
            </a:r>
            <a:r>
              <a:rPr lang="en-US" sz="2400" dirty="0" smtClean="0">
                <a:solidFill>
                  <a:srgbClr val="000000"/>
                </a:solidFill>
                <a:latin typeface="Times New Roman" pitchFamily="18" charset="0"/>
              </a:rPr>
              <a:t> LINQ to SQL Class as a Data Source</a:t>
            </a:r>
          </a:p>
          <a:p>
            <a:pPr marL="765175" lvl="1" indent="-255588" algn="l" rtl="0" fontAlgn="base">
              <a:spcBef>
                <a:spcPts val="400"/>
              </a:spcBef>
              <a:spcAft>
                <a:spcPct val="0"/>
              </a:spcAft>
              <a:buClr>
                <a:srgbClr val="2DA2BF"/>
              </a:buClr>
              <a:buSzPct val="68000"/>
              <a:buFont typeface="Wingdings 3" pitchFamily="18" charset="2"/>
              <a:buChar char=""/>
            </a:pPr>
            <a:r>
              <a:rPr lang="en-US" sz="2400" dirty="0" smtClean="0">
                <a:solidFill>
                  <a:srgbClr val="000000"/>
                </a:solidFill>
                <a:latin typeface="Times New Roman" pitchFamily="18" charset="0"/>
              </a:rPr>
              <a:t>Step 2: Creating GUI Elements</a:t>
            </a:r>
          </a:p>
          <a:p>
            <a:pPr marL="765175" lvl="1" indent="-255588" algn="l" rtl="0" fontAlgn="base">
              <a:spcBef>
                <a:spcPts val="400"/>
              </a:spcBef>
              <a:spcAft>
                <a:spcPct val="0"/>
              </a:spcAft>
              <a:buClr>
                <a:srgbClr val="2DA2BF"/>
              </a:buClr>
              <a:buSzPct val="68000"/>
              <a:buFont typeface="Wingdings 3" pitchFamily="18" charset="2"/>
              <a:buChar char=""/>
            </a:pPr>
            <a:r>
              <a:rPr lang="en-US" sz="2400" dirty="0" smtClean="0">
                <a:solidFill>
                  <a:srgbClr val="000000"/>
                </a:solidFill>
                <a:latin typeface="Times New Roman" pitchFamily="18" charset="0"/>
              </a:rPr>
              <a:t>Step 3: Connecting the </a:t>
            </a:r>
            <a:r>
              <a:rPr lang="en-US" sz="2400" dirty="0" err="1" smtClean="0">
                <a:solidFill>
                  <a:srgbClr val="000000"/>
                </a:solidFill>
                <a:latin typeface="Lucida Console" pitchFamily="49" charset="0"/>
              </a:rPr>
              <a:t>BooksDataContext</a:t>
            </a:r>
            <a:r>
              <a:rPr lang="en-US" sz="2400" dirty="0" smtClean="0">
                <a:solidFill>
                  <a:srgbClr val="000000"/>
                </a:solidFill>
                <a:latin typeface="Times New Roman" pitchFamily="18" charset="0"/>
              </a:rPr>
              <a:t> to the </a:t>
            </a:r>
            <a:r>
              <a:rPr lang="en-US" sz="2400" dirty="0" err="1" smtClean="0">
                <a:solidFill>
                  <a:srgbClr val="000000"/>
                </a:solidFill>
                <a:latin typeface="Lucida Console" pitchFamily="49" charset="0"/>
              </a:rPr>
              <a:t>AuthorBindingSource</a:t>
            </a:r>
            <a:endParaRPr lang="en-US" sz="2400" dirty="0" smtClean="0">
              <a:solidFill>
                <a:srgbClr val="000000"/>
              </a:solidFill>
              <a:latin typeface="Lucida Console" pitchFamily="49" charset="0"/>
            </a:endParaRPr>
          </a:p>
          <a:p>
            <a:pPr marL="765175" lvl="1" indent="-255588" algn="l" rtl="0" fontAlgn="base">
              <a:spcBef>
                <a:spcPts val="400"/>
              </a:spcBef>
              <a:spcAft>
                <a:spcPct val="0"/>
              </a:spcAft>
              <a:buClr>
                <a:srgbClr val="2DA2BF"/>
              </a:buClr>
              <a:buSzPct val="68000"/>
              <a:buFont typeface="Wingdings 3" pitchFamily="18" charset="2"/>
              <a:buChar char=""/>
            </a:pPr>
            <a:r>
              <a:rPr lang="en-US" sz="2400" dirty="0" smtClean="0">
                <a:solidFill>
                  <a:srgbClr val="000000"/>
                </a:solidFill>
                <a:latin typeface="Times New Roman" pitchFamily="18" charset="0"/>
              </a:rPr>
              <a:t>Step 4: Saving Modifications Back to the Database</a:t>
            </a:r>
            <a:endParaRPr lang="en-US" sz="2300" dirty="0" smtClean="0">
              <a:solidFill>
                <a:srgbClr val="000000"/>
              </a:solidFill>
              <a:latin typeface="Times New Roman" pitchFamily="18" charset="0"/>
            </a:endParaRPr>
          </a:p>
          <a:p>
            <a:endParaRPr lang="ar-S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B38C"/>
                </a:solidFill>
                <a:latin typeface="Goudy Sans Medium"/>
              </a:rPr>
              <a:t>4.2 </a:t>
            </a:r>
            <a:r>
              <a:rPr lang="en-US" dirty="0" smtClean="0">
                <a:solidFill>
                  <a:srgbClr val="33B38C"/>
                </a:solidFill>
                <a:latin typeface="Goudy Sans Medium"/>
              </a:rPr>
              <a:t>Data Bindings Between Controls and the LINQ to SQL Classes</a:t>
            </a:r>
            <a:endParaRPr lang="ar-SA" dirty="0"/>
          </a:p>
        </p:txBody>
      </p:sp>
      <p:sp>
        <p:nvSpPr>
          <p:cNvPr id="3" name="Text Placeholder 2"/>
          <p:cNvSpPr>
            <a:spLocks noGrp="1"/>
          </p:cNvSpPr>
          <p:nvPr>
            <p:ph type="body" idx="1"/>
          </p:nvPr>
        </p:nvSpPr>
        <p:spPr/>
        <p:txBody>
          <a:bodyPr/>
          <a:lstStyle/>
          <a:p>
            <a:pPr marL="365125" lvl="0" indent="-255588" algn="l" rtl="0" fontAlgn="base">
              <a:spcBef>
                <a:spcPts val="400"/>
              </a:spcBef>
              <a:spcAft>
                <a:spcPct val="0"/>
              </a:spcAft>
              <a:buClr>
                <a:srgbClr val="2DA2BF"/>
              </a:buClr>
              <a:buSzPct val="68000"/>
              <a:buFont typeface="Wingdings 3" pitchFamily="18" charset="2"/>
              <a:buChar char=""/>
            </a:pPr>
            <a:r>
              <a:rPr lang="en-US" sz="2500" dirty="0" smtClean="0">
                <a:solidFill>
                  <a:srgbClr val="000000"/>
                </a:solidFill>
                <a:latin typeface="Times New Roman" pitchFamily="18" charset="0"/>
              </a:rPr>
              <a:t>Step 1: Adding the </a:t>
            </a:r>
            <a:r>
              <a:rPr lang="en-US" sz="2500" dirty="0" smtClean="0">
                <a:solidFill>
                  <a:srgbClr val="000000"/>
                </a:solidFill>
                <a:latin typeface="Lucida Console" pitchFamily="49" charset="0"/>
              </a:rPr>
              <a:t>Author</a:t>
            </a:r>
            <a:r>
              <a:rPr lang="en-US" sz="2500" dirty="0" smtClean="0">
                <a:solidFill>
                  <a:srgbClr val="000000"/>
                </a:solidFill>
                <a:latin typeface="Times New Roman" pitchFamily="18" charset="0"/>
              </a:rPr>
              <a:t> LINQ to SQL Class as a Data Source</a:t>
            </a:r>
          </a:p>
          <a:p>
            <a:pPr marL="365125" lvl="0" indent="-255588" algn="l" rtl="0" fontAlgn="base">
              <a:spcBef>
                <a:spcPts val="400"/>
              </a:spcBef>
              <a:spcAft>
                <a:spcPct val="0"/>
              </a:spcAft>
              <a:buClr>
                <a:srgbClr val="2DA2BF"/>
              </a:buClr>
              <a:buSzPct val="68000"/>
              <a:buFont typeface="Wingdings 3" pitchFamily="18" charset="2"/>
              <a:buChar char=""/>
            </a:pPr>
            <a:r>
              <a:rPr lang="en-US" sz="2500" dirty="0" smtClean="0">
                <a:solidFill>
                  <a:srgbClr val="000000"/>
                </a:solidFill>
                <a:latin typeface="Times New Roman" pitchFamily="18" charset="0"/>
              </a:rPr>
              <a:t>To use the LINQ to SQL classes for data binding, you must first add them as a data source.</a:t>
            </a:r>
          </a:p>
          <a:p>
            <a:pPr marL="620713" lvl="1" indent="-228600" algn="l" rtl="0" fontAlgn="base">
              <a:spcBef>
                <a:spcPts val="325"/>
              </a:spcBef>
              <a:spcAft>
                <a:spcPct val="0"/>
              </a:spcAft>
              <a:buClr>
                <a:srgbClr val="2DA2BF"/>
              </a:buClr>
              <a:buFont typeface="Verdana" pitchFamily="34" charset="0"/>
              <a:buChar char="◦"/>
            </a:pPr>
            <a:r>
              <a:rPr lang="en-US" sz="2100" dirty="0" smtClean="0">
                <a:solidFill>
                  <a:srgbClr val="000000"/>
                </a:solidFill>
                <a:latin typeface="Times New Roman" pitchFamily="18" charset="0"/>
              </a:rPr>
              <a:t>Select </a:t>
            </a:r>
            <a:r>
              <a:rPr lang="en-US" sz="2100" dirty="0" smtClean="0">
                <a:solidFill>
                  <a:srgbClr val="000000"/>
                </a:solidFill>
                <a:latin typeface="Arial" pitchFamily="34" charset="0"/>
              </a:rPr>
              <a:t>Data &gt; Add New Data Source…</a:t>
            </a:r>
            <a:r>
              <a:rPr lang="en-US" sz="2100" dirty="0" smtClean="0">
                <a:solidFill>
                  <a:srgbClr val="000000"/>
                </a:solidFill>
                <a:latin typeface="Times New Roman" pitchFamily="18" charset="0"/>
              </a:rPr>
              <a:t> to display the </a:t>
            </a:r>
            <a:r>
              <a:rPr lang="en-US" sz="2100" dirty="0" smtClean="0">
                <a:solidFill>
                  <a:srgbClr val="0000FF"/>
                </a:solidFill>
                <a:latin typeface="Times New Roman" pitchFamily="18" charset="0"/>
              </a:rPr>
              <a:t>Data Source Configuration Wizard</a:t>
            </a:r>
            <a:r>
              <a:rPr lang="en-US" sz="2100" dirty="0" smtClean="0">
                <a:solidFill>
                  <a:srgbClr val="000000"/>
                </a:solidFill>
                <a:latin typeface="Times New Roman" pitchFamily="18" charset="0"/>
              </a:rPr>
              <a:t>. </a:t>
            </a:r>
          </a:p>
          <a:p>
            <a:pPr marL="620713" lvl="1" indent="-228600" algn="l" rtl="0" fontAlgn="base">
              <a:spcBef>
                <a:spcPts val="325"/>
              </a:spcBef>
              <a:spcAft>
                <a:spcPct val="0"/>
              </a:spcAft>
              <a:buClr>
                <a:srgbClr val="2DA2BF"/>
              </a:buClr>
              <a:buFont typeface="Verdana" pitchFamily="34" charset="0"/>
              <a:buChar char="◦"/>
            </a:pPr>
            <a:r>
              <a:rPr lang="en-US" sz="2100" dirty="0" smtClean="0">
                <a:solidFill>
                  <a:srgbClr val="000000"/>
                </a:solidFill>
                <a:latin typeface="Times New Roman" pitchFamily="18" charset="0"/>
              </a:rPr>
              <a:t>In the dialog, select </a:t>
            </a:r>
            <a:r>
              <a:rPr lang="en-US" sz="2100" dirty="0" smtClean="0">
                <a:solidFill>
                  <a:srgbClr val="000000"/>
                </a:solidFill>
                <a:latin typeface="Arial" pitchFamily="34" charset="0"/>
              </a:rPr>
              <a:t>Object</a:t>
            </a:r>
            <a:r>
              <a:rPr lang="en-US" sz="2100" dirty="0" smtClean="0">
                <a:solidFill>
                  <a:srgbClr val="000000"/>
                </a:solidFill>
                <a:latin typeface="Times New Roman" pitchFamily="18" charset="0"/>
              </a:rPr>
              <a:t> and click </a:t>
            </a:r>
            <a:r>
              <a:rPr lang="en-US" sz="2100" dirty="0" smtClean="0">
                <a:solidFill>
                  <a:srgbClr val="000000"/>
                </a:solidFill>
                <a:latin typeface="Arial" pitchFamily="34" charset="0"/>
              </a:rPr>
              <a:t>Next &gt;</a:t>
            </a:r>
            <a:r>
              <a:rPr lang="en-US" sz="2100" dirty="0" smtClean="0">
                <a:solidFill>
                  <a:srgbClr val="000000"/>
                </a:solidFill>
                <a:latin typeface="Times New Roman" pitchFamily="18" charset="0"/>
              </a:rPr>
              <a:t>. Expand the tree view as shown in Fig. 12.15 and ensure that </a:t>
            </a:r>
            <a:r>
              <a:rPr lang="en-US" sz="2100" dirty="0" smtClean="0">
                <a:solidFill>
                  <a:srgbClr val="000000"/>
                </a:solidFill>
                <a:latin typeface="Arial" pitchFamily="34" charset="0"/>
              </a:rPr>
              <a:t>Author</a:t>
            </a:r>
            <a:r>
              <a:rPr lang="en-US" sz="2100" dirty="0" smtClean="0">
                <a:solidFill>
                  <a:srgbClr val="000000"/>
                </a:solidFill>
                <a:latin typeface="Times New Roman" pitchFamily="18" charset="0"/>
              </a:rPr>
              <a:t> is checked. An object of this class will be used as the data source. </a:t>
            </a:r>
          </a:p>
          <a:p>
            <a:pPr marL="620713" lvl="1" indent="-228600" algn="l" rtl="0" fontAlgn="base">
              <a:spcBef>
                <a:spcPts val="325"/>
              </a:spcBef>
              <a:spcAft>
                <a:spcPct val="0"/>
              </a:spcAft>
              <a:buClr>
                <a:srgbClr val="2DA2BF"/>
              </a:buClr>
              <a:buFont typeface="Verdana" pitchFamily="34" charset="0"/>
              <a:buChar char="◦"/>
            </a:pPr>
            <a:r>
              <a:rPr lang="en-US" sz="2100" dirty="0" smtClean="0">
                <a:solidFill>
                  <a:srgbClr val="000000"/>
                </a:solidFill>
                <a:latin typeface="Times New Roman" pitchFamily="18" charset="0"/>
              </a:rPr>
              <a:t>Click </a:t>
            </a:r>
            <a:r>
              <a:rPr lang="en-US" sz="2100" dirty="0" smtClean="0">
                <a:solidFill>
                  <a:srgbClr val="000000"/>
                </a:solidFill>
                <a:latin typeface="Arial" pitchFamily="34" charset="0"/>
              </a:rPr>
              <a:t>Finish</a:t>
            </a:r>
            <a:r>
              <a:rPr lang="en-US" sz="2100" dirty="0" smtClean="0">
                <a:solidFill>
                  <a:srgbClr val="000000"/>
                </a:solidFill>
                <a:latin typeface="Times New Roman" pitchFamily="18" charset="0"/>
              </a:rPr>
              <a:t>.</a:t>
            </a:r>
          </a:p>
          <a:p>
            <a:pPr marL="620713" lvl="1" indent="-228600" algn="l" rtl="0" fontAlgn="base">
              <a:spcBef>
                <a:spcPts val="325"/>
              </a:spcBef>
              <a:spcAft>
                <a:spcPct val="0"/>
              </a:spcAft>
              <a:buClr>
                <a:srgbClr val="2DA2BF"/>
              </a:buClr>
              <a:buFont typeface="Verdana" pitchFamily="34" charset="0"/>
              <a:buChar char="◦"/>
            </a:pPr>
            <a:r>
              <a:rPr lang="en-US" sz="2400" dirty="0" smtClean="0">
                <a:solidFill>
                  <a:srgbClr val="000000"/>
                </a:solidFill>
                <a:latin typeface="Times New Roman" pitchFamily="18" charset="0"/>
              </a:rPr>
              <a:t>The </a:t>
            </a:r>
            <a:r>
              <a:rPr lang="en-US" sz="2400" dirty="0" smtClean="0">
                <a:solidFill>
                  <a:srgbClr val="000000"/>
                </a:solidFill>
                <a:latin typeface="Lucida Console" pitchFamily="49" charset="0"/>
              </a:rPr>
              <a:t>Authors</a:t>
            </a:r>
            <a:r>
              <a:rPr lang="en-US" sz="2400" dirty="0" smtClean="0">
                <a:solidFill>
                  <a:srgbClr val="000000"/>
                </a:solidFill>
                <a:latin typeface="Times New Roman" pitchFamily="18" charset="0"/>
              </a:rPr>
              <a:t> table in the database is now a data source that can be used by the bindings.</a:t>
            </a:r>
          </a:p>
          <a:p>
            <a:pPr marL="620713" lvl="1" indent="-228600" algn="l" rtl="0" fontAlgn="base">
              <a:spcBef>
                <a:spcPts val="325"/>
              </a:spcBef>
              <a:spcAft>
                <a:spcPct val="0"/>
              </a:spcAft>
              <a:buClr>
                <a:srgbClr val="2DA2BF"/>
              </a:buClr>
              <a:buFont typeface="Verdana" pitchFamily="34" charset="0"/>
              <a:buChar char="◦"/>
            </a:pPr>
            <a:endParaRPr lang="en-US" sz="2100" dirty="0" smtClean="0">
              <a:solidFill>
                <a:srgbClr val="000000"/>
              </a:solidFill>
              <a:latin typeface="Times New Roman" pitchFamily="18" charset="0"/>
            </a:endParaRPr>
          </a:p>
          <a:p>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Text Placeholder 2"/>
          <p:cNvSpPr>
            <a:spLocks noGrp="1"/>
          </p:cNvSpPr>
          <p:nvPr>
            <p:ph type="body" idx="1"/>
          </p:nvPr>
        </p:nvSpPr>
        <p:spPr/>
        <p:txBody>
          <a:bodyPr/>
          <a:lstStyle/>
          <a:p>
            <a:endParaRPr lang="ar-SA"/>
          </a:p>
        </p:txBody>
      </p:sp>
      <p:pic>
        <p:nvPicPr>
          <p:cNvPr id="4" name="Picture 1" descr="vbhtp5_12_Databaseimages_Page_20.png"/>
          <p:cNvPicPr>
            <a:picLocks noGrp="1" noChangeAspect="1"/>
          </p:cNvPicPr>
          <p:nvPr isPhoto="1"/>
        </p:nvPicPr>
        <p:blipFill>
          <a:blip r:embed="rId2" cstate="print"/>
          <a:srcRect/>
          <a:stretch>
            <a:fillRect/>
          </a:stretch>
        </p:blipFill>
        <p:spPr bwMode="auto">
          <a:xfrm>
            <a:off x="0" y="-250279"/>
            <a:ext cx="9144000" cy="5551487"/>
          </a:xfrm>
          <a:prstGeom prst="rect">
            <a:avLst/>
          </a:prstGeom>
          <a:noFill/>
          <a:ln w="9525">
            <a:noFill/>
            <a:miter lim="800000"/>
            <a:headEnd/>
            <a:tailEnd/>
          </a:ln>
        </p:spPr>
      </p:pic>
      <p:pic>
        <p:nvPicPr>
          <p:cNvPr id="5" name="Picture 1" descr="vbhtp5_12_Databaseimages_Page_21.png"/>
          <p:cNvPicPr>
            <a:picLocks noGrp="1" noChangeAspect="1"/>
          </p:cNvPicPr>
          <p:nvPr isPhoto="1"/>
        </p:nvPicPr>
        <p:blipFill>
          <a:blip r:embed="rId3" cstate="print"/>
          <a:srcRect r="27163" b="31826"/>
          <a:stretch>
            <a:fillRect/>
          </a:stretch>
        </p:blipFill>
        <p:spPr bwMode="auto">
          <a:xfrm>
            <a:off x="0" y="4108847"/>
            <a:ext cx="6660232" cy="3784649"/>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solidFill>
                  <a:srgbClr val="33B38C"/>
                </a:solidFill>
                <a:latin typeface="Goudy Sans Medium"/>
              </a:rPr>
              <a:t>4.2 </a:t>
            </a:r>
            <a:r>
              <a:rPr lang="en-US" dirty="0" smtClean="0">
                <a:solidFill>
                  <a:srgbClr val="33B38C"/>
                </a:solidFill>
                <a:latin typeface="Goudy Sans Medium"/>
              </a:rPr>
              <a:t>Data Bindings Between Controls and the LINQ to SQL Classes</a:t>
            </a:r>
            <a:endParaRPr lang="ar-SA" dirty="0"/>
          </a:p>
        </p:txBody>
      </p:sp>
      <p:sp>
        <p:nvSpPr>
          <p:cNvPr id="4" name="Text Placeholder 2"/>
          <p:cNvSpPr>
            <a:spLocks noGrp="1"/>
          </p:cNvSpPr>
          <p:nvPr>
            <p:ph type="body" idx="1"/>
          </p:nvPr>
        </p:nvSpPr>
        <p:spPr/>
        <p:txBody>
          <a:bodyPr>
            <a:normAutofit/>
          </a:bodyPr>
          <a:lstStyle/>
          <a:p>
            <a:pPr marL="365125" lvl="0" indent="-255588" algn="l" rtl="0" fontAlgn="base">
              <a:spcBef>
                <a:spcPts val="400"/>
              </a:spcBef>
              <a:spcAft>
                <a:spcPct val="0"/>
              </a:spcAft>
              <a:buClr>
                <a:srgbClr val="2DA2BF"/>
              </a:buClr>
              <a:buSzPct val="68000"/>
              <a:buFont typeface="Wingdings 3" pitchFamily="18" charset="2"/>
              <a:buChar char=""/>
            </a:pPr>
            <a:r>
              <a:rPr lang="en-US" sz="2700" dirty="0" smtClean="0">
                <a:solidFill>
                  <a:srgbClr val="000000"/>
                </a:solidFill>
                <a:latin typeface="Times New Roman" pitchFamily="18" charset="0"/>
              </a:rPr>
              <a:t>Step 2: Creating GUI Elements</a:t>
            </a:r>
          </a:p>
          <a:p>
            <a:pPr marL="620713" lvl="1" indent="-228600" algn="l" rtl="0" fontAlgn="base">
              <a:spcBef>
                <a:spcPts val="325"/>
              </a:spcBef>
              <a:spcAft>
                <a:spcPct val="0"/>
              </a:spcAft>
              <a:buClr>
                <a:srgbClr val="2DA2BF"/>
              </a:buClr>
              <a:buFont typeface="Verdana" pitchFamily="34" charset="0"/>
              <a:buChar char="◦"/>
            </a:pPr>
            <a:r>
              <a:rPr lang="en-US" sz="2300" dirty="0" smtClean="0">
                <a:solidFill>
                  <a:srgbClr val="000000"/>
                </a:solidFill>
                <a:latin typeface="Times New Roman" pitchFamily="18" charset="0"/>
              </a:rPr>
              <a:t>Use the </a:t>
            </a:r>
            <a:r>
              <a:rPr lang="en-US" sz="2300" dirty="0" smtClean="0">
                <a:solidFill>
                  <a:srgbClr val="000000"/>
                </a:solidFill>
                <a:latin typeface="Arial" pitchFamily="34" charset="0"/>
              </a:rPr>
              <a:t>Design</a:t>
            </a:r>
            <a:r>
              <a:rPr lang="en-US" sz="2300" dirty="0" smtClean="0">
                <a:solidFill>
                  <a:srgbClr val="000000"/>
                </a:solidFill>
                <a:latin typeface="Times New Roman" pitchFamily="18" charset="0"/>
              </a:rPr>
              <a:t> view to create a GUI control that can display the </a:t>
            </a:r>
            <a:r>
              <a:rPr lang="en-US" sz="2300" dirty="0" smtClean="0">
                <a:solidFill>
                  <a:srgbClr val="000000"/>
                </a:solidFill>
                <a:latin typeface="Lucida Console" pitchFamily="49" charset="0"/>
              </a:rPr>
              <a:t>Authors</a:t>
            </a:r>
            <a:r>
              <a:rPr lang="en-US" sz="2300" dirty="0" smtClean="0">
                <a:solidFill>
                  <a:srgbClr val="000000"/>
                </a:solidFill>
                <a:latin typeface="Times New Roman" pitchFamily="18" charset="0"/>
              </a:rPr>
              <a:t> table’s data.</a:t>
            </a:r>
          </a:p>
          <a:p>
            <a:pPr marL="858838" lvl="2" algn="l" rtl="0" fontAlgn="base">
              <a:spcBef>
                <a:spcPts val="350"/>
              </a:spcBef>
              <a:spcAft>
                <a:spcPct val="0"/>
              </a:spcAft>
              <a:buClr>
                <a:srgbClr val="DA1F28"/>
              </a:buClr>
              <a:buSzPct val="100000"/>
              <a:buFont typeface="Wingdings 2" pitchFamily="18" charset="2"/>
              <a:buChar char=""/>
            </a:pPr>
            <a:r>
              <a:rPr lang="en-US" sz="2100" dirty="0" smtClean="0">
                <a:solidFill>
                  <a:srgbClr val="000000"/>
                </a:solidFill>
                <a:latin typeface="Times New Roman" pitchFamily="18" charset="0"/>
              </a:rPr>
              <a:t>Switch to </a:t>
            </a:r>
            <a:r>
              <a:rPr lang="en-US" sz="2100" dirty="0" smtClean="0">
                <a:solidFill>
                  <a:srgbClr val="000000"/>
                </a:solidFill>
                <a:latin typeface="Arial" pitchFamily="34" charset="0"/>
              </a:rPr>
              <a:t>Design</a:t>
            </a:r>
            <a:r>
              <a:rPr lang="en-US" sz="2100" dirty="0" smtClean="0">
                <a:solidFill>
                  <a:srgbClr val="000000"/>
                </a:solidFill>
                <a:latin typeface="Times New Roman" pitchFamily="18" charset="0"/>
              </a:rPr>
              <a:t> view for the </a:t>
            </a:r>
            <a:r>
              <a:rPr lang="en-US" sz="2100" dirty="0" err="1" smtClean="0">
                <a:solidFill>
                  <a:srgbClr val="000000"/>
                </a:solidFill>
                <a:latin typeface="Lucida Console" pitchFamily="49" charset="0"/>
              </a:rPr>
              <a:t>DisplayAuthorsTable</a:t>
            </a:r>
            <a:r>
              <a:rPr lang="en-US" sz="2100" dirty="0" smtClean="0">
                <a:solidFill>
                  <a:srgbClr val="000000"/>
                </a:solidFill>
                <a:latin typeface="Times New Roman" pitchFamily="18" charset="0"/>
              </a:rPr>
              <a:t> class. </a:t>
            </a:r>
          </a:p>
          <a:p>
            <a:pPr marL="858838" lvl="2" algn="l" rtl="0" fontAlgn="base">
              <a:spcBef>
                <a:spcPts val="350"/>
              </a:spcBef>
              <a:spcAft>
                <a:spcPct val="0"/>
              </a:spcAft>
              <a:buClr>
                <a:srgbClr val="DA1F28"/>
              </a:buClr>
              <a:buSzPct val="100000"/>
              <a:buFont typeface="Wingdings 2" pitchFamily="18" charset="2"/>
              <a:buChar char=""/>
            </a:pPr>
            <a:r>
              <a:rPr lang="en-US" sz="2100" dirty="0" smtClean="0">
                <a:solidFill>
                  <a:srgbClr val="000000"/>
                </a:solidFill>
                <a:latin typeface="Times New Roman" pitchFamily="18" charset="0"/>
              </a:rPr>
              <a:t>Click the </a:t>
            </a:r>
            <a:r>
              <a:rPr lang="en-US" sz="2100" dirty="0" smtClean="0">
                <a:solidFill>
                  <a:srgbClr val="000000"/>
                </a:solidFill>
                <a:latin typeface="Arial" pitchFamily="34" charset="0"/>
              </a:rPr>
              <a:t>Author</a:t>
            </a:r>
            <a:r>
              <a:rPr lang="en-US" sz="2100" dirty="0" smtClean="0">
                <a:solidFill>
                  <a:srgbClr val="000000"/>
                </a:solidFill>
                <a:latin typeface="Times New Roman" pitchFamily="18" charset="0"/>
              </a:rPr>
              <a:t> node in the </a:t>
            </a:r>
            <a:r>
              <a:rPr lang="en-US" sz="2100" dirty="0" smtClean="0">
                <a:solidFill>
                  <a:srgbClr val="000000"/>
                </a:solidFill>
                <a:latin typeface="Arial" pitchFamily="34" charset="0"/>
              </a:rPr>
              <a:t>Data Sources</a:t>
            </a:r>
            <a:r>
              <a:rPr lang="en-US" sz="2100" dirty="0" smtClean="0">
                <a:solidFill>
                  <a:srgbClr val="000000"/>
                </a:solidFill>
                <a:latin typeface="Times New Roman" pitchFamily="18" charset="0"/>
              </a:rPr>
              <a:t> window—it should change to a drop-down list. Open the drop-down by clicking the down arrow and ensure that the </a:t>
            </a:r>
            <a:r>
              <a:rPr lang="en-US" sz="2100" dirty="0" err="1" smtClean="0">
                <a:solidFill>
                  <a:srgbClr val="000000"/>
                </a:solidFill>
                <a:latin typeface="Lucida Console" pitchFamily="49" charset="0"/>
              </a:rPr>
              <a:t>DataGridView</a:t>
            </a:r>
            <a:r>
              <a:rPr lang="en-US" sz="2100" dirty="0" smtClean="0">
                <a:solidFill>
                  <a:srgbClr val="000000"/>
                </a:solidFill>
                <a:latin typeface="Times New Roman" pitchFamily="18" charset="0"/>
              </a:rPr>
              <a:t> option is selected—this is the GUI control that will be used to display and interact with the data.</a:t>
            </a:r>
          </a:p>
          <a:p>
            <a:pPr marL="858838" lvl="2" algn="l" rtl="0" fontAlgn="base">
              <a:spcBef>
                <a:spcPts val="350"/>
              </a:spcBef>
              <a:spcAft>
                <a:spcPct val="0"/>
              </a:spcAft>
              <a:buClr>
                <a:srgbClr val="DA1F28"/>
              </a:buClr>
              <a:buSzPct val="100000"/>
              <a:buFont typeface="Wingdings 2" pitchFamily="18" charset="2"/>
              <a:buChar char=""/>
            </a:pPr>
            <a:r>
              <a:rPr lang="en-US" sz="2100" dirty="0" smtClean="0">
                <a:solidFill>
                  <a:srgbClr val="000000"/>
                </a:solidFill>
                <a:latin typeface="Times New Roman" pitchFamily="18" charset="0"/>
              </a:rPr>
              <a:t>Drag the </a:t>
            </a:r>
            <a:r>
              <a:rPr lang="en-US" sz="2100" dirty="0" smtClean="0">
                <a:solidFill>
                  <a:srgbClr val="000000"/>
                </a:solidFill>
                <a:latin typeface="Arial" pitchFamily="34" charset="0"/>
              </a:rPr>
              <a:t>Author</a:t>
            </a:r>
            <a:r>
              <a:rPr lang="en-US" sz="2100" dirty="0" smtClean="0">
                <a:solidFill>
                  <a:srgbClr val="000000"/>
                </a:solidFill>
                <a:latin typeface="Times New Roman" pitchFamily="18" charset="0"/>
              </a:rPr>
              <a:t> node from the </a:t>
            </a:r>
            <a:r>
              <a:rPr lang="en-US" sz="2100" dirty="0" smtClean="0">
                <a:solidFill>
                  <a:srgbClr val="000000"/>
                </a:solidFill>
                <a:latin typeface="Arial" pitchFamily="34" charset="0"/>
              </a:rPr>
              <a:t>Data Sources</a:t>
            </a:r>
            <a:r>
              <a:rPr lang="en-US" sz="2100" dirty="0" smtClean="0">
                <a:solidFill>
                  <a:srgbClr val="000000"/>
                </a:solidFill>
                <a:latin typeface="Times New Roman" pitchFamily="18" charset="0"/>
              </a:rPr>
              <a:t> window onto the </a:t>
            </a:r>
            <a:r>
              <a:rPr lang="en-US" sz="2100" dirty="0" smtClean="0">
                <a:solidFill>
                  <a:srgbClr val="000000"/>
                </a:solidFill>
                <a:latin typeface="Lucida Console" pitchFamily="49" charset="0"/>
              </a:rPr>
              <a:t>Form</a:t>
            </a:r>
            <a:r>
              <a:rPr lang="en-US" sz="2100" dirty="0" smtClean="0">
                <a:solidFill>
                  <a:srgbClr val="000000"/>
                </a:solidFill>
                <a:latin typeface="Times New Roman" pitchFamily="18" charset="0"/>
              </a:rPr>
              <a:t> in </a:t>
            </a:r>
            <a:r>
              <a:rPr lang="en-US" sz="2100" dirty="0" smtClean="0">
                <a:solidFill>
                  <a:srgbClr val="000000"/>
                </a:solidFill>
                <a:latin typeface="Arial" pitchFamily="34" charset="0"/>
              </a:rPr>
              <a:t>Design</a:t>
            </a:r>
            <a:r>
              <a:rPr lang="en-US" sz="2100" dirty="0" smtClean="0">
                <a:solidFill>
                  <a:srgbClr val="000000"/>
                </a:solidFill>
                <a:latin typeface="Times New Roman" pitchFamily="18" charset="0"/>
              </a:rPr>
              <a:t> view.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B38C"/>
                </a:solidFill>
                <a:latin typeface="Goudy Sans Medium"/>
              </a:rPr>
              <a:t>4.2 </a:t>
            </a:r>
            <a:r>
              <a:rPr lang="en-US" dirty="0" smtClean="0">
                <a:solidFill>
                  <a:srgbClr val="33B38C"/>
                </a:solidFill>
                <a:latin typeface="Goudy Sans Medium"/>
              </a:rPr>
              <a:t>Data Bindings Between Controls and the LINQ to SQL Classes</a:t>
            </a:r>
            <a:endParaRPr lang="ar-SA" dirty="0"/>
          </a:p>
        </p:txBody>
      </p:sp>
      <p:sp>
        <p:nvSpPr>
          <p:cNvPr id="3" name="Text Placeholder 2"/>
          <p:cNvSpPr>
            <a:spLocks noGrp="1"/>
          </p:cNvSpPr>
          <p:nvPr>
            <p:ph type="body" idx="1"/>
          </p:nvPr>
        </p:nvSpPr>
        <p:spPr/>
        <p:txBody>
          <a:bodyPr>
            <a:normAutofit/>
          </a:bodyPr>
          <a:lstStyle/>
          <a:p>
            <a:pPr marL="365125" lvl="0" indent="-255588" algn="l" rtl="0" fontAlgn="base">
              <a:spcBef>
                <a:spcPts val="400"/>
              </a:spcBef>
              <a:spcAft>
                <a:spcPct val="0"/>
              </a:spcAft>
              <a:buClr>
                <a:srgbClr val="2DA2BF"/>
              </a:buClr>
              <a:buSzPct val="68000"/>
              <a:buFont typeface="Wingdings 3" pitchFamily="18" charset="2"/>
              <a:buChar char=""/>
            </a:pPr>
            <a:r>
              <a:rPr lang="en-US" sz="2700" dirty="0" smtClean="0">
                <a:solidFill>
                  <a:srgbClr val="000000"/>
                </a:solidFill>
                <a:latin typeface="Times New Roman" pitchFamily="18" charset="0"/>
              </a:rPr>
              <a:t>The IDE creates a </a:t>
            </a:r>
            <a:r>
              <a:rPr lang="en-US" sz="2700" dirty="0" err="1" smtClean="0">
                <a:solidFill>
                  <a:srgbClr val="000000"/>
                </a:solidFill>
                <a:latin typeface="Lucida Console" pitchFamily="49" charset="0"/>
              </a:rPr>
              <a:t>DataGridView</a:t>
            </a:r>
            <a:r>
              <a:rPr lang="en-US" sz="2700" dirty="0" smtClean="0">
                <a:solidFill>
                  <a:srgbClr val="000000"/>
                </a:solidFill>
                <a:latin typeface="Times New Roman" pitchFamily="18" charset="0"/>
              </a:rPr>
              <a:t> (Fig. 12.17) with the correct column names and a </a:t>
            </a:r>
            <a:r>
              <a:rPr lang="en-US" sz="2700" dirty="0" err="1" smtClean="0">
                <a:solidFill>
                  <a:srgbClr val="0000FF"/>
                </a:solidFill>
                <a:latin typeface="Times New Roman" pitchFamily="18" charset="0"/>
              </a:rPr>
              <a:t>BindingNavigator</a:t>
            </a:r>
            <a:r>
              <a:rPr lang="en-US" sz="2700" dirty="0" smtClean="0">
                <a:solidFill>
                  <a:srgbClr val="000000"/>
                </a:solidFill>
                <a:latin typeface="Times New Roman" pitchFamily="18" charset="0"/>
              </a:rPr>
              <a:t> (</a:t>
            </a:r>
            <a:r>
              <a:rPr lang="en-US" sz="2700" dirty="0" err="1" smtClean="0">
                <a:solidFill>
                  <a:srgbClr val="000000"/>
                </a:solidFill>
                <a:latin typeface="Lucida Console" pitchFamily="49" charset="0"/>
              </a:rPr>
              <a:t>AuthorBindingNavigator</a:t>
            </a:r>
            <a:r>
              <a:rPr lang="en-US" sz="2700" dirty="0" smtClean="0">
                <a:solidFill>
                  <a:srgbClr val="000000"/>
                </a:solidFill>
                <a:latin typeface="Times New Roman" pitchFamily="18" charset="0"/>
              </a:rPr>
              <a:t>) that contains </a:t>
            </a:r>
            <a:r>
              <a:rPr lang="en-US" sz="2700" dirty="0" smtClean="0">
                <a:solidFill>
                  <a:srgbClr val="000000"/>
                </a:solidFill>
                <a:latin typeface="Lucida Console" pitchFamily="49" charset="0"/>
              </a:rPr>
              <a:t>Button</a:t>
            </a:r>
            <a:r>
              <a:rPr lang="en-US" sz="2700" dirty="0" smtClean="0">
                <a:solidFill>
                  <a:srgbClr val="000000"/>
                </a:solidFill>
                <a:latin typeface="Times New Roman" pitchFamily="18" charset="0"/>
              </a:rPr>
              <a:t>s for moving between entries, adding entries, deleting entries and saving changes to the database.</a:t>
            </a:r>
          </a:p>
          <a:p>
            <a:pPr marL="365125" lvl="0" indent="-255588" algn="l" rtl="0" fontAlgn="base">
              <a:spcBef>
                <a:spcPts val="400"/>
              </a:spcBef>
              <a:spcAft>
                <a:spcPct val="0"/>
              </a:spcAft>
              <a:buClr>
                <a:srgbClr val="2DA2BF"/>
              </a:buClr>
              <a:buSzPct val="68000"/>
              <a:buFont typeface="Wingdings 3" pitchFamily="18" charset="2"/>
              <a:buChar char=""/>
            </a:pPr>
            <a:r>
              <a:rPr lang="en-US" sz="2700" dirty="0" smtClean="0">
                <a:solidFill>
                  <a:srgbClr val="000000"/>
                </a:solidFill>
                <a:latin typeface="Times New Roman" pitchFamily="18" charset="0"/>
              </a:rPr>
              <a:t>The IDE also generates a </a:t>
            </a:r>
            <a:r>
              <a:rPr lang="en-US" sz="2700" dirty="0" err="1" smtClean="0">
                <a:solidFill>
                  <a:srgbClr val="0000FF"/>
                </a:solidFill>
                <a:latin typeface="Times New Roman" pitchFamily="18" charset="0"/>
              </a:rPr>
              <a:t>BindingSource</a:t>
            </a:r>
            <a:r>
              <a:rPr lang="en-US" sz="2700" dirty="0" smtClean="0">
                <a:solidFill>
                  <a:srgbClr val="000000"/>
                </a:solidFill>
                <a:latin typeface="Times New Roman" pitchFamily="18" charset="0"/>
              </a:rPr>
              <a:t> (</a:t>
            </a:r>
            <a:r>
              <a:rPr lang="en-US" sz="2700" dirty="0" err="1" smtClean="0">
                <a:solidFill>
                  <a:srgbClr val="000000"/>
                </a:solidFill>
                <a:latin typeface="Lucida Console" pitchFamily="49" charset="0"/>
              </a:rPr>
              <a:t>AuthorBindingSource</a:t>
            </a:r>
            <a:r>
              <a:rPr lang="en-US" sz="2700" dirty="0" smtClean="0">
                <a:solidFill>
                  <a:srgbClr val="000000"/>
                </a:solidFill>
                <a:latin typeface="Times New Roman" pitchFamily="18" charset="0"/>
              </a:rPr>
              <a:t>), which handles the transfer of data between the data source and the data-bound controls on the </a:t>
            </a:r>
            <a:r>
              <a:rPr lang="en-US" sz="2700" dirty="0" smtClean="0">
                <a:solidFill>
                  <a:srgbClr val="000000"/>
                </a:solidFill>
                <a:latin typeface="Lucida Console" pitchFamily="49" charset="0"/>
              </a:rPr>
              <a:t>Form</a:t>
            </a:r>
            <a:r>
              <a:rPr lang="en-US" sz="2700" dirty="0" smtClean="0">
                <a:solidFill>
                  <a:srgbClr val="000000"/>
                </a:solidFill>
                <a:latin typeface="Times New Roman" pitchFamily="18" charset="0"/>
              </a:rPr>
              <a:t>.</a:t>
            </a:r>
          </a:p>
          <a:p>
            <a:pPr algn="l" rtl="0"/>
            <a:endParaRPr lang="ar-S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Text Placeholder 2"/>
          <p:cNvSpPr>
            <a:spLocks noGrp="1"/>
          </p:cNvSpPr>
          <p:nvPr>
            <p:ph type="body" idx="1"/>
          </p:nvPr>
        </p:nvSpPr>
        <p:spPr/>
        <p:txBody>
          <a:bodyPr/>
          <a:lstStyle/>
          <a:p>
            <a:pPr algn="l" rtl="0"/>
            <a:endParaRPr lang="ar-SA" dirty="0"/>
          </a:p>
        </p:txBody>
      </p:sp>
      <p:pic>
        <p:nvPicPr>
          <p:cNvPr id="4" name="Picture 1" descr="vbhtp5_12_Databaseimages_Page_22.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marL="365125" lvl="0" indent="-255588" algn="l" rtl="0" fontAlgn="base">
              <a:spcBef>
                <a:spcPts val="400"/>
              </a:spcBef>
              <a:spcAft>
                <a:spcPct val="0"/>
              </a:spcAft>
              <a:buClr>
                <a:srgbClr val="2DA2BF"/>
              </a:buClr>
              <a:buSzPct val="68000"/>
              <a:buFont typeface="Wingdings 3" pitchFamily="18" charset="2"/>
              <a:buChar char=""/>
            </a:pPr>
            <a:r>
              <a:rPr lang="en-US" sz="2700" dirty="0" smtClean="0">
                <a:solidFill>
                  <a:srgbClr val="000000"/>
                </a:solidFill>
                <a:latin typeface="Times New Roman" pitchFamily="18" charset="0"/>
              </a:rPr>
              <a:t>Step 3: Connecting the </a:t>
            </a:r>
            <a:r>
              <a:rPr lang="en-US" sz="2700" dirty="0" err="1" smtClean="0">
                <a:solidFill>
                  <a:srgbClr val="000000"/>
                </a:solidFill>
                <a:latin typeface="Lucida Console" pitchFamily="49" charset="0"/>
              </a:rPr>
              <a:t>BooksDataContext</a:t>
            </a:r>
            <a:r>
              <a:rPr lang="en-US" sz="2700" dirty="0" smtClean="0">
                <a:solidFill>
                  <a:srgbClr val="000000"/>
                </a:solidFill>
                <a:latin typeface="Times New Roman" pitchFamily="18" charset="0"/>
              </a:rPr>
              <a:t> to the </a:t>
            </a:r>
            <a:r>
              <a:rPr lang="en-US" sz="2700" dirty="0" err="1" smtClean="0">
                <a:solidFill>
                  <a:srgbClr val="000000"/>
                </a:solidFill>
                <a:latin typeface="Lucida Console" pitchFamily="49" charset="0"/>
              </a:rPr>
              <a:t>AuthorBindingSource</a:t>
            </a:r>
            <a:endParaRPr lang="en-US" sz="2700" dirty="0" smtClean="0">
              <a:solidFill>
                <a:srgbClr val="000000"/>
              </a:solidFill>
              <a:latin typeface="Lucida Console" pitchFamily="49" charset="0"/>
            </a:endParaRPr>
          </a:p>
          <a:p>
            <a:pPr marL="620713" lvl="1" indent="-228600" algn="l" rtl="0" fontAlgn="base">
              <a:spcBef>
                <a:spcPts val="325"/>
              </a:spcBef>
              <a:spcAft>
                <a:spcPct val="0"/>
              </a:spcAft>
              <a:buClr>
                <a:srgbClr val="2DA2BF"/>
              </a:buClr>
              <a:buFont typeface="Verdana" pitchFamily="34" charset="0"/>
              <a:buChar char="◦"/>
            </a:pPr>
            <a:r>
              <a:rPr lang="en-US" sz="2300" dirty="0" smtClean="0">
                <a:solidFill>
                  <a:srgbClr val="000000"/>
                </a:solidFill>
                <a:latin typeface="Times New Roman" pitchFamily="18" charset="0"/>
              </a:rPr>
              <a:t>The final step is to connect the </a:t>
            </a:r>
            <a:r>
              <a:rPr lang="en-US" sz="2300" dirty="0" err="1" smtClean="0">
                <a:solidFill>
                  <a:srgbClr val="000000"/>
                </a:solidFill>
                <a:latin typeface="Lucida Console" pitchFamily="49" charset="0"/>
              </a:rPr>
              <a:t>BooksDataContext</a:t>
            </a:r>
            <a:r>
              <a:rPr lang="en-US" sz="2300" dirty="0" smtClean="0">
                <a:solidFill>
                  <a:srgbClr val="000000"/>
                </a:solidFill>
                <a:latin typeface="Times New Roman" pitchFamily="18" charset="0"/>
              </a:rPr>
              <a:t> (created with the LINQ to SQL classes in Section </a:t>
            </a:r>
            <a:r>
              <a:rPr lang="en-US" sz="2300" dirty="0" smtClean="0">
                <a:solidFill>
                  <a:srgbClr val="000000"/>
                </a:solidFill>
                <a:latin typeface="Times New Roman" pitchFamily="18" charset="0"/>
              </a:rPr>
              <a:t>4.1) </a:t>
            </a:r>
            <a:r>
              <a:rPr lang="en-US" sz="2300" dirty="0" smtClean="0">
                <a:solidFill>
                  <a:srgbClr val="000000"/>
                </a:solidFill>
                <a:latin typeface="Times New Roman" pitchFamily="18" charset="0"/>
              </a:rPr>
              <a:t>to the </a:t>
            </a:r>
            <a:r>
              <a:rPr lang="en-US" sz="2300" dirty="0" err="1" smtClean="0">
                <a:solidFill>
                  <a:srgbClr val="000000"/>
                </a:solidFill>
                <a:latin typeface="Lucida Console" pitchFamily="49" charset="0"/>
              </a:rPr>
              <a:t>AuthorBindingSource</a:t>
            </a:r>
            <a:r>
              <a:rPr lang="en-US" sz="2300" dirty="0" smtClean="0">
                <a:solidFill>
                  <a:srgbClr val="000000"/>
                </a:solidFill>
                <a:latin typeface="Times New Roman" pitchFamily="18" charset="0"/>
              </a:rPr>
              <a:t> (created with in Section </a:t>
            </a:r>
            <a:r>
              <a:rPr lang="en-US" sz="2300" dirty="0" smtClean="0">
                <a:solidFill>
                  <a:srgbClr val="000000"/>
                </a:solidFill>
                <a:latin typeface="Times New Roman" pitchFamily="18" charset="0"/>
              </a:rPr>
              <a:t>4.2</a:t>
            </a:r>
            <a:r>
              <a:rPr lang="en-US" sz="2300" dirty="0" smtClean="0">
                <a:solidFill>
                  <a:srgbClr val="000000"/>
                </a:solidFill>
                <a:latin typeface="Times New Roman" pitchFamily="18" charset="0"/>
              </a:rPr>
              <a:t>), so that the application can interact with the database.</a:t>
            </a:r>
          </a:p>
          <a:p>
            <a:pPr marL="620713" lvl="1" indent="-228600" algn="l" rtl="0" fontAlgn="base">
              <a:spcBef>
                <a:spcPts val="325"/>
              </a:spcBef>
              <a:spcAft>
                <a:spcPct val="0"/>
              </a:spcAft>
              <a:buClr>
                <a:srgbClr val="2DA2BF"/>
              </a:buClr>
              <a:buFont typeface="Verdana" pitchFamily="34" charset="0"/>
              <a:buChar char="◦"/>
            </a:pPr>
            <a:r>
              <a:rPr lang="en-US" sz="2300" dirty="0" smtClean="0">
                <a:solidFill>
                  <a:srgbClr val="000000"/>
                </a:solidFill>
                <a:latin typeface="Times New Roman" pitchFamily="18" charset="0"/>
              </a:rPr>
              <a:t>Figure 12.18 shows the small amount of code needed to obtain data from the database and to save any changes that the user makes to the data back into the database.</a:t>
            </a:r>
          </a:p>
          <a:p>
            <a:endParaRPr lang="ar-SA" dirty="0"/>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solidFill>
                  <a:srgbClr val="33B38C"/>
                </a:solidFill>
                <a:latin typeface="Goudy Sans Medium"/>
              </a:rPr>
              <a:t>4.2 </a:t>
            </a:r>
            <a:r>
              <a:rPr lang="en-US" dirty="0" smtClean="0">
                <a:solidFill>
                  <a:srgbClr val="33B38C"/>
                </a:solidFill>
                <a:latin typeface="Goudy Sans Medium"/>
              </a:rPr>
              <a:t>Data Bindings Between Controls and the LINQ to SQL Classes</a:t>
            </a:r>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fontAlgn="auto" hangingPunct="1">
              <a:spcAft>
                <a:spcPts val="0"/>
              </a:spcAft>
              <a:defRPr/>
            </a:pPr>
            <a:r>
              <a:rPr lang="en-US" dirty="0" smtClean="0">
                <a:solidFill>
                  <a:srgbClr val="3380E6"/>
                </a:solidFill>
                <a:latin typeface="Arial"/>
              </a:rPr>
              <a:t>1.Introduction</a:t>
            </a:r>
            <a:endParaRPr lang="en-US" dirty="0" smtClean="0">
              <a:solidFill>
                <a:srgbClr val="3380E6"/>
              </a:solidFill>
              <a:latin typeface="Arial"/>
            </a:endParaRPr>
          </a:p>
        </p:txBody>
      </p:sp>
      <p:sp>
        <p:nvSpPr>
          <p:cNvPr id="16387" name="Text Placeholder 2"/>
          <p:cNvSpPr>
            <a:spLocks noGrp="1"/>
          </p:cNvSpPr>
          <p:nvPr>
            <p:ph type="body" idx="1"/>
          </p:nvPr>
        </p:nvSpPr>
        <p:spPr/>
        <p:txBody>
          <a:bodyPr>
            <a:normAutofit/>
          </a:bodyPr>
          <a:lstStyle/>
          <a:p>
            <a:pPr algn="l" rtl="0" eaLnBrk="1" hangingPunct="1"/>
            <a:r>
              <a:rPr lang="en-US" dirty="0" smtClean="0">
                <a:solidFill>
                  <a:srgbClr val="000000"/>
                </a:solidFill>
                <a:latin typeface="Times New Roman" pitchFamily="18" charset="0"/>
              </a:rPr>
              <a:t>Previous chapter introduced LINQ to Objects and used it to manipulate data stored in arrays.</a:t>
            </a:r>
          </a:p>
          <a:p>
            <a:pPr algn="l" rtl="0" eaLnBrk="1" hangingPunct="1"/>
            <a:r>
              <a:rPr lang="en-US" dirty="0" smtClean="0">
                <a:solidFill>
                  <a:srgbClr val="0000FF"/>
                </a:solidFill>
                <a:latin typeface="Times New Roman" pitchFamily="18" charset="0"/>
              </a:rPr>
              <a:t>LINQ to SQL</a:t>
            </a:r>
            <a:r>
              <a:rPr lang="en-US" dirty="0" smtClean="0">
                <a:solidFill>
                  <a:srgbClr val="000000"/>
                </a:solidFill>
                <a:latin typeface="Times New Roman" pitchFamily="18" charset="0"/>
              </a:rPr>
              <a:t> allows you to manipulate data stored in a SQL Server or SQL Server Express relational database.</a:t>
            </a:r>
          </a:p>
          <a:p>
            <a:pPr algn="l" rtl="0"/>
            <a:r>
              <a:rPr lang="en-US" dirty="0" smtClean="0">
                <a:solidFill>
                  <a:srgbClr val="000000"/>
                </a:solidFill>
                <a:latin typeface="Times New Roman" pitchFamily="18" charset="0"/>
              </a:rPr>
              <a:t>This chapter introduces general concepts of relational databases, then explores LINQ to SQL and the tools for working with databases.</a:t>
            </a:r>
          </a:p>
          <a:p>
            <a:pPr algn="l" rtl="0" eaLnBrk="1" hangingPunct="1"/>
            <a:endParaRPr lang="en-US" dirty="0" smtClean="0">
              <a:solidFill>
                <a:srgbClr val="000000"/>
              </a:solidFill>
              <a:latin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Text Placeholder 2"/>
          <p:cNvSpPr>
            <a:spLocks noGrp="1"/>
          </p:cNvSpPr>
          <p:nvPr>
            <p:ph type="body" idx="1"/>
          </p:nvPr>
        </p:nvSpPr>
        <p:spPr/>
        <p:txBody>
          <a:bodyPr/>
          <a:lstStyle/>
          <a:p>
            <a:endParaRPr lang="ar-SA"/>
          </a:p>
        </p:txBody>
      </p:sp>
      <p:pic>
        <p:nvPicPr>
          <p:cNvPr id="4" name="Picture 1" descr="vbhtp5_12_Databaseimages_Page_23.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Text Placeholder 2"/>
          <p:cNvSpPr>
            <a:spLocks noGrp="1"/>
          </p:cNvSpPr>
          <p:nvPr>
            <p:ph type="body" idx="1"/>
          </p:nvPr>
        </p:nvSpPr>
        <p:spPr/>
        <p:txBody>
          <a:bodyPr/>
          <a:lstStyle/>
          <a:p>
            <a:endParaRPr lang="ar-SA"/>
          </a:p>
        </p:txBody>
      </p:sp>
      <p:pic>
        <p:nvPicPr>
          <p:cNvPr id="4" name="Picture 1" descr="vbhtp5_12_Databaseimages_Page_24.png"/>
          <p:cNvPicPr>
            <a:picLocks noGrp="1" noChangeAspect="1"/>
          </p:cNvPicPr>
          <p:nvPr isPhoto="1"/>
        </p:nvPicPr>
        <p:blipFill>
          <a:blip r:embed="rId2" cstate="print"/>
          <a:srcRect/>
          <a:stretch>
            <a:fillRect/>
          </a:stretch>
        </p:blipFill>
        <p:spPr bwMode="auto">
          <a:xfrm>
            <a:off x="0" y="652463"/>
            <a:ext cx="9144000" cy="555148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solidFill>
                  <a:srgbClr val="33B38C"/>
                </a:solidFill>
                <a:latin typeface="Goudy Sans Medium"/>
              </a:rPr>
              <a:t>4.2 </a:t>
            </a:r>
            <a:r>
              <a:rPr lang="en-US" dirty="0" smtClean="0">
                <a:solidFill>
                  <a:srgbClr val="33B38C"/>
                </a:solidFill>
                <a:latin typeface="Goudy Sans Medium"/>
              </a:rPr>
              <a:t>Data Bindings Between Controls and the LINQ to SQL Classes</a:t>
            </a:r>
            <a:endParaRPr lang="ar-SA" dirty="0"/>
          </a:p>
        </p:txBody>
      </p:sp>
      <p:sp>
        <p:nvSpPr>
          <p:cNvPr id="3" name="Text Placeholder 2"/>
          <p:cNvSpPr>
            <a:spLocks noGrp="1"/>
          </p:cNvSpPr>
          <p:nvPr>
            <p:ph type="body" idx="1"/>
          </p:nvPr>
        </p:nvSpPr>
        <p:spPr/>
        <p:txBody>
          <a:bodyPr>
            <a:normAutofit fontScale="92500" lnSpcReduction="10000"/>
          </a:bodyPr>
          <a:lstStyle/>
          <a:p>
            <a:pPr algn="l" rtl="0"/>
            <a:r>
              <a:rPr lang="en-US" dirty="0" smtClean="0"/>
              <a:t>As mentioned in before, a </a:t>
            </a:r>
            <a:r>
              <a:rPr lang="en-US" dirty="0" err="1" smtClean="0"/>
              <a:t>DataContext</a:t>
            </a:r>
            <a:r>
              <a:rPr lang="en-US" dirty="0" smtClean="0"/>
              <a:t> object is used to interact with the database.</a:t>
            </a:r>
          </a:p>
          <a:p>
            <a:pPr algn="l" rtl="0"/>
            <a:r>
              <a:rPr lang="en-US" dirty="0" smtClean="0"/>
              <a:t>The </a:t>
            </a:r>
            <a:r>
              <a:rPr lang="en-US" dirty="0" err="1" smtClean="0"/>
              <a:t>BooksDataContext</a:t>
            </a:r>
            <a:r>
              <a:rPr lang="en-US" dirty="0" smtClean="0"/>
              <a:t> class was automatically generated by the IDE when you created the LINQ to SQL classes to allow access to the Books database.</a:t>
            </a:r>
          </a:p>
          <a:p>
            <a:pPr algn="l" rtl="0"/>
            <a:r>
              <a:rPr lang="en-US" dirty="0" smtClean="0"/>
              <a:t>Line 4 creates an object of this class named database.</a:t>
            </a:r>
          </a:p>
          <a:p>
            <a:pPr algn="l" rtl="0"/>
            <a:r>
              <a:rPr lang="en-US" dirty="0" smtClean="0"/>
              <a:t>Create the Form’s Load handler by double clicking the Form’s title bar in Design view.</a:t>
            </a:r>
          </a:p>
          <a:p>
            <a:pPr algn="l" rtl="0"/>
            <a:endParaRPr lang="ar-S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0" dirty="0" smtClean="0">
                <a:solidFill>
                  <a:srgbClr val="33B38C"/>
                </a:solidFill>
                <a:latin typeface="Goudy Sans Medium"/>
              </a:rPr>
              <a:t>4.2 </a:t>
            </a:r>
            <a:r>
              <a:rPr lang="en-US" b="0" dirty="0" smtClean="0">
                <a:solidFill>
                  <a:srgbClr val="33B38C"/>
                </a:solidFill>
                <a:latin typeface="Goudy Sans Medium"/>
              </a:rPr>
              <a:t>Data Bindings Between Controls and the LINQ to SQL Classes</a:t>
            </a:r>
          </a:p>
        </p:txBody>
      </p:sp>
      <p:sp>
        <p:nvSpPr>
          <p:cNvPr id="82947" name="Text Placeholder 2"/>
          <p:cNvSpPr>
            <a:spLocks noGrp="1"/>
          </p:cNvSpPr>
          <p:nvPr>
            <p:ph type="body" idx="1"/>
          </p:nvPr>
        </p:nvSpPr>
        <p:spPr/>
        <p:txBody>
          <a:bodyPr/>
          <a:lstStyle/>
          <a:p>
            <a:pPr eaLnBrk="1" hangingPunct="1"/>
            <a:r>
              <a:rPr lang="en-US" smtClean="0">
                <a:solidFill>
                  <a:srgbClr val="000000"/>
                </a:solidFill>
                <a:latin typeface="Times New Roman" pitchFamily="18" charset="0"/>
              </a:rPr>
              <a:t>We allow data to move between the </a:t>
            </a:r>
            <a:r>
              <a:rPr lang="en-US" smtClean="0">
                <a:solidFill>
                  <a:srgbClr val="000000"/>
                </a:solidFill>
                <a:latin typeface="Lucida Console" pitchFamily="49" charset="0"/>
              </a:rPr>
              <a:t>DataContext</a:t>
            </a:r>
            <a:r>
              <a:rPr lang="en-US" smtClean="0">
                <a:solidFill>
                  <a:srgbClr val="000000"/>
                </a:solidFill>
                <a:latin typeface="Times New Roman" pitchFamily="18" charset="0"/>
              </a:rPr>
              <a:t> and the </a:t>
            </a:r>
            <a:r>
              <a:rPr lang="en-US" smtClean="0">
                <a:solidFill>
                  <a:srgbClr val="000000"/>
                </a:solidFill>
                <a:latin typeface="Lucida Console" pitchFamily="49" charset="0"/>
              </a:rPr>
              <a:t>BindingSource</a:t>
            </a:r>
            <a:r>
              <a:rPr lang="en-US" smtClean="0">
                <a:solidFill>
                  <a:srgbClr val="000000"/>
                </a:solidFill>
                <a:latin typeface="Times New Roman" pitchFamily="18" charset="0"/>
              </a:rPr>
              <a:t> by creating a LINQ query that extracts data from the </a:t>
            </a:r>
            <a:r>
              <a:rPr lang="en-US" smtClean="0">
                <a:solidFill>
                  <a:srgbClr val="000000"/>
                </a:solidFill>
                <a:latin typeface="Lucida Console" pitchFamily="49" charset="0"/>
              </a:rPr>
              <a:t>BooksDataContext</a:t>
            </a:r>
            <a:r>
              <a:rPr lang="en-US" smtClean="0">
                <a:solidFill>
                  <a:srgbClr val="000000"/>
                </a:solidFill>
                <a:latin typeface="Times New Roman" pitchFamily="18" charset="0"/>
              </a:rPr>
              <a:t>’s </a:t>
            </a:r>
            <a:r>
              <a:rPr lang="en-US" smtClean="0">
                <a:solidFill>
                  <a:srgbClr val="000000"/>
                </a:solidFill>
                <a:latin typeface="Lucida Console" pitchFamily="49" charset="0"/>
              </a:rPr>
              <a:t>Authors</a:t>
            </a:r>
            <a:r>
              <a:rPr lang="en-US" smtClean="0">
                <a:solidFill>
                  <a:srgbClr val="000000"/>
                </a:solidFill>
                <a:latin typeface="Times New Roman" pitchFamily="18" charset="0"/>
              </a:rPr>
              <a:t> property (lines 12–14), which corresponds to the </a:t>
            </a:r>
            <a:r>
              <a:rPr lang="en-US" smtClean="0">
                <a:solidFill>
                  <a:srgbClr val="000000"/>
                </a:solidFill>
                <a:latin typeface="Lucida Console" pitchFamily="49" charset="0"/>
              </a:rPr>
              <a:t>Authors</a:t>
            </a:r>
            <a:r>
              <a:rPr lang="en-US" smtClean="0">
                <a:solidFill>
                  <a:srgbClr val="000000"/>
                </a:solidFill>
                <a:latin typeface="Times New Roman" pitchFamily="18" charset="0"/>
              </a:rPr>
              <a:t> table in the database.</a:t>
            </a:r>
          </a:p>
          <a:p>
            <a:pPr eaLnBrk="1" hangingPunct="1"/>
            <a:r>
              <a:rPr lang="en-US" smtClean="0">
                <a:solidFill>
                  <a:srgbClr val="000000"/>
                </a:solidFill>
                <a:latin typeface="Times New Roman" pitchFamily="18" charset="0"/>
              </a:rPr>
              <a:t>The </a:t>
            </a:r>
            <a:r>
              <a:rPr lang="en-US" smtClean="0">
                <a:solidFill>
                  <a:srgbClr val="000000"/>
                </a:solidFill>
                <a:latin typeface="Lucida Console" pitchFamily="49" charset="0"/>
              </a:rPr>
              <a:t>AuthorBindingSource</a:t>
            </a:r>
            <a:r>
              <a:rPr lang="en-US" smtClean="0">
                <a:solidFill>
                  <a:srgbClr val="000000"/>
                </a:solidFill>
                <a:latin typeface="Times New Roman" pitchFamily="18" charset="0"/>
              </a:rPr>
              <a:t>’s </a:t>
            </a:r>
            <a:r>
              <a:rPr lang="en-US" smtClean="0">
                <a:solidFill>
                  <a:srgbClr val="0000FF"/>
                </a:solidFill>
                <a:latin typeface="Times New Roman" pitchFamily="18" charset="0"/>
              </a:rPr>
              <a:t>DataSource property</a:t>
            </a:r>
            <a:r>
              <a:rPr lang="en-US" smtClean="0">
                <a:solidFill>
                  <a:srgbClr val="000000"/>
                </a:solidFill>
                <a:latin typeface="Times New Roman" pitchFamily="18" charset="0"/>
              </a:rPr>
              <a:t> (line 11) is set to the results of this query.</a:t>
            </a:r>
          </a:p>
          <a:p>
            <a:pPr eaLnBrk="1" hangingPunct="1"/>
            <a:r>
              <a:rPr lang="en-US" smtClean="0">
                <a:solidFill>
                  <a:srgbClr val="000000"/>
                </a:solidFill>
                <a:latin typeface="Times New Roman" pitchFamily="18" charset="0"/>
              </a:rPr>
              <a:t>The </a:t>
            </a:r>
            <a:r>
              <a:rPr lang="en-US" smtClean="0">
                <a:solidFill>
                  <a:srgbClr val="000000"/>
                </a:solidFill>
                <a:latin typeface="Lucida Console" pitchFamily="49" charset="0"/>
              </a:rPr>
              <a:t>AuthorBindingSource</a:t>
            </a:r>
            <a:r>
              <a:rPr lang="en-US" smtClean="0">
                <a:solidFill>
                  <a:srgbClr val="000000"/>
                </a:solidFill>
                <a:latin typeface="Times New Roman" pitchFamily="18" charset="0"/>
              </a:rPr>
              <a:t> uses the </a:t>
            </a:r>
            <a:r>
              <a:rPr lang="en-US" smtClean="0">
                <a:solidFill>
                  <a:srgbClr val="000000"/>
                </a:solidFill>
                <a:latin typeface="Lucida Console" pitchFamily="49" charset="0"/>
              </a:rPr>
              <a:t>DataSource</a:t>
            </a:r>
            <a:r>
              <a:rPr lang="en-US" smtClean="0">
                <a:solidFill>
                  <a:srgbClr val="000000"/>
                </a:solidFill>
                <a:latin typeface="Times New Roman" pitchFamily="18" charset="0"/>
              </a:rPr>
              <a:t> to extract data from the database and to populate the </a:t>
            </a:r>
            <a:r>
              <a:rPr lang="en-US" smtClean="0">
                <a:solidFill>
                  <a:srgbClr val="000000"/>
                </a:solidFill>
                <a:latin typeface="Lucida Console" pitchFamily="49" charset="0"/>
              </a:rPr>
              <a:t>DataGridView</a:t>
            </a:r>
            <a:r>
              <a:rPr lang="en-US" smtClean="0">
                <a:solidFill>
                  <a:srgbClr val="000000"/>
                </a:solidFill>
                <a:latin typeface="Times New Roman" pitchFamily="18" charset="0"/>
              </a:rPr>
              <a:t>.</a:t>
            </a:r>
          </a:p>
        </p:txBody>
      </p:sp>
      <p:sp>
        <p:nvSpPr>
          <p:cNvPr id="82948"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smtClean="0">
                <a:solidFill>
                  <a:prstClr val="black"/>
                </a:solidFill>
              </a:rPr>
              <a:t>© 1992-2011 by Pearson Education, Inc. All Rights Reserved.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0" dirty="0" smtClean="0">
                <a:solidFill>
                  <a:srgbClr val="33B38C"/>
                </a:solidFill>
                <a:latin typeface="Goudy Sans Medium"/>
              </a:rPr>
              <a:t>4.2 </a:t>
            </a:r>
            <a:r>
              <a:rPr lang="en-US" b="0" dirty="0" smtClean="0">
                <a:solidFill>
                  <a:srgbClr val="33B38C"/>
                </a:solidFill>
                <a:latin typeface="Goudy Sans Medium"/>
              </a:rPr>
              <a:t> Data Bindings Between Controls and the LINQ to SQL Classes</a:t>
            </a:r>
          </a:p>
        </p:txBody>
      </p:sp>
      <p:sp>
        <p:nvSpPr>
          <p:cNvPr id="83971" name="Text Placeholder 2"/>
          <p:cNvSpPr>
            <a:spLocks noGrp="1"/>
          </p:cNvSpPr>
          <p:nvPr>
            <p:ph type="body" idx="1"/>
          </p:nvPr>
        </p:nvSpPr>
        <p:spPr/>
        <p:txBody>
          <a:bodyPr/>
          <a:lstStyle/>
          <a:p>
            <a:pPr eaLnBrk="1" hangingPunct="1"/>
            <a:r>
              <a:rPr lang="en-US" dirty="0" smtClean="0">
                <a:solidFill>
                  <a:srgbClr val="000000"/>
                </a:solidFill>
                <a:latin typeface="Times New Roman" pitchFamily="18" charset="0"/>
              </a:rPr>
              <a:t>Step 4: Saving Modifications Back to the Database</a:t>
            </a:r>
          </a:p>
          <a:p>
            <a:pPr lvl="1" eaLnBrk="1" hangingPunct="1"/>
            <a:r>
              <a:rPr lang="en-US" dirty="0" smtClean="0">
                <a:solidFill>
                  <a:srgbClr val="000000"/>
                </a:solidFill>
                <a:latin typeface="Times New Roman" pitchFamily="18" charset="0"/>
              </a:rPr>
              <a:t>If the user modifies the data in the </a:t>
            </a:r>
            <a:r>
              <a:rPr lang="en-US" dirty="0" err="1" smtClean="0">
                <a:solidFill>
                  <a:srgbClr val="000000"/>
                </a:solidFill>
                <a:latin typeface="Lucida Console" pitchFamily="49" charset="0"/>
              </a:rPr>
              <a:t>DataGridView</a:t>
            </a:r>
            <a:r>
              <a:rPr lang="en-US" dirty="0" smtClean="0">
                <a:solidFill>
                  <a:srgbClr val="000000"/>
                </a:solidFill>
                <a:latin typeface="Times New Roman" pitchFamily="18" charset="0"/>
              </a:rPr>
              <a:t>, we’d also like to save the modifications in the database.</a:t>
            </a:r>
          </a:p>
          <a:p>
            <a:pPr lvl="1" eaLnBrk="1" hangingPunct="1"/>
            <a:r>
              <a:rPr lang="en-US" dirty="0" smtClean="0">
                <a:solidFill>
                  <a:srgbClr val="000000"/>
                </a:solidFill>
                <a:latin typeface="Times New Roman" pitchFamily="18" charset="0"/>
              </a:rPr>
              <a:t>By default, the </a:t>
            </a:r>
            <a:r>
              <a:rPr lang="en-US" dirty="0" err="1" smtClean="0">
                <a:solidFill>
                  <a:srgbClr val="000000"/>
                </a:solidFill>
                <a:latin typeface="Lucida Console" pitchFamily="49" charset="0"/>
              </a:rPr>
              <a:t>BindingNavigator</a:t>
            </a:r>
            <a:r>
              <a:rPr lang="en-US" dirty="0" err="1" smtClean="0">
                <a:solidFill>
                  <a:srgbClr val="000000"/>
                </a:solidFill>
                <a:latin typeface="Times New Roman" pitchFamily="18" charset="0"/>
              </a:rPr>
              <a:t>’s</a:t>
            </a:r>
            <a:r>
              <a:rPr lang="en-US" dirty="0" smtClean="0">
                <a:solidFill>
                  <a:srgbClr val="000000"/>
                </a:solidFill>
                <a:latin typeface="Times New Roman" pitchFamily="18" charset="0"/>
              </a:rPr>
              <a:t> </a:t>
            </a:r>
            <a:r>
              <a:rPr lang="en-US" dirty="0" smtClean="0">
                <a:solidFill>
                  <a:srgbClr val="000000"/>
                </a:solidFill>
                <a:latin typeface="Arial" pitchFamily="34" charset="0"/>
              </a:rPr>
              <a:t>Save Data</a:t>
            </a:r>
            <a:r>
              <a:rPr lang="en-US" dirty="0" smtClean="0">
                <a:solidFill>
                  <a:srgbClr val="000000"/>
                </a:solidFill>
                <a:latin typeface="Times New Roman" pitchFamily="18" charset="0"/>
              </a:rPr>
              <a:t> </a:t>
            </a:r>
            <a:r>
              <a:rPr lang="en-US" dirty="0" smtClean="0">
                <a:solidFill>
                  <a:srgbClr val="000000"/>
                </a:solidFill>
                <a:latin typeface="Lucida Console" pitchFamily="49" charset="0"/>
              </a:rPr>
              <a:t>Button</a:t>
            </a:r>
            <a:r>
              <a:rPr lang="en-US" dirty="0" smtClean="0">
                <a:solidFill>
                  <a:srgbClr val="000000"/>
                </a:solidFill>
                <a:latin typeface="Times New Roman" pitchFamily="18" charset="0"/>
              </a:rPr>
              <a:t> is disabled.</a:t>
            </a:r>
          </a:p>
          <a:p>
            <a:pPr lvl="1" eaLnBrk="1" hangingPunct="1"/>
            <a:r>
              <a:rPr lang="en-US" dirty="0" smtClean="0">
                <a:solidFill>
                  <a:srgbClr val="000000"/>
                </a:solidFill>
                <a:latin typeface="Times New Roman" pitchFamily="18" charset="0"/>
              </a:rPr>
              <a:t>To enable it, right click this </a:t>
            </a:r>
            <a:r>
              <a:rPr lang="en-US" dirty="0" smtClean="0">
                <a:solidFill>
                  <a:srgbClr val="000000"/>
                </a:solidFill>
                <a:latin typeface="Lucida Console" pitchFamily="49" charset="0"/>
              </a:rPr>
              <a:t>Button</a:t>
            </a:r>
            <a:r>
              <a:rPr lang="en-US" dirty="0" smtClean="0">
                <a:solidFill>
                  <a:srgbClr val="000000"/>
                </a:solidFill>
                <a:latin typeface="Times New Roman" pitchFamily="18" charset="0"/>
              </a:rPr>
              <a:t>’s icon and select </a:t>
            </a:r>
            <a:r>
              <a:rPr lang="en-US" dirty="0" smtClean="0">
                <a:solidFill>
                  <a:srgbClr val="000000"/>
                </a:solidFill>
                <a:latin typeface="Arial" pitchFamily="34" charset="0"/>
              </a:rPr>
              <a:t>Enabled</a:t>
            </a:r>
            <a:r>
              <a:rPr lang="en-US" dirty="0" smtClean="0">
                <a:solidFill>
                  <a:srgbClr val="000000"/>
                </a:solidFill>
                <a:latin typeface="Times New Roman" pitchFamily="18" charset="0"/>
              </a:rPr>
              <a:t>.</a:t>
            </a:r>
          </a:p>
          <a:p>
            <a:pPr lvl="1" eaLnBrk="1" hangingPunct="1"/>
            <a:r>
              <a:rPr lang="en-US" dirty="0" smtClean="0">
                <a:solidFill>
                  <a:srgbClr val="000000"/>
                </a:solidFill>
                <a:latin typeface="Times New Roman" pitchFamily="18" charset="0"/>
              </a:rPr>
              <a:t>Then, double click the icon to create its </a:t>
            </a:r>
            <a:r>
              <a:rPr lang="en-US" dirty="0" smtClean="0">
                <a:solidFill>
                  <a:srgbClr val="000000"/>
                </a:solidFill>
                <a:latin typeface="Lucida Console" pitchFamily="49" charset="0"/>
              </a:rPr>
              <a:t>Click</a:t>
            </a:r>
            <a:r>
              <a:rPr lang="en-US" dirty="0" smtClean="0">
                <a:solidFill>
                  <a:srgbClr val="000000"/>
                </a:solidFill>
                <a:latin typeface="Times New Roman" pitchFamily="18" charset="0"/>
              </a:rPr>
              <a:t> event handler.</a:t>
            </a:r>
          </a:p>
          <a:p>
            <a:pPr lvl="1" eaLnBrk="1" hangingPunct="1"/>
            <a:r>
              <a:rPr lang="en-US" dirty="0" smtClean="0">
                <a:solidFill>
                  <a:srgbClr val="000000"/>
                </a:solidFill>
                <a:latin typeface="Times New Roman" pitchFamily="18" charset="0"/>
              </a:rPr>
              <a:t>Saving the data entered into the </a:t>
            </a:r>
            <a:r>
              <a:rPr lang="en-US" dirty="0" err="1" smtClean="0">
                <a:solidFill>
                  <a:srgbClr val="000000"/>
                </a:solidFill>
                <a:latin typeface="Lucida Console" pitchFamily="49" charset="0"/>
              </a:rPr>
              <a:t>DataGridView</a:t>
            </a:r>
            <a:r>
              <a:rPr lang="en-US" dirty="0" smtClean="0">
                <a:solidFill>
                  <a:srgbClr val="000000"/>
                </a:solidFill>
                <a:latin typeface="Times New Roman" pitchFamily="18" charset="0"/>
              </a:rPr>
              <a:t> back to the database is a three-step process (lines 22–24).</a:t>
            </a:r>
          </a:p>
        </p:txBody>
      </p:sp>
      <p:sp>
        <p:nvSpPr>
          <p:cNvPr id="8397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smtClean="0">
                <a:solidFill>
                  <a:prstClr val="black"/>
                </a:solidFill>
              </a:rPr>
              <a:t>© 1992-2011 by Pearson Education, Inc. All Rights Reserved.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0" dirty="0" smtClean="0">
                <a:solidFill>
                  <a:srgbClr val="33B38C"/>
                </a:solidFill>
                <a:latin typeface="Goudy Sans Medium"/>
              </a:rPr>
              <a:t>4.2 </a:t>
            </a:r>
            <a:r>
              <a:rPr lang="en-US" b="0" dirty="0" smtClean="0">
                <a:solidFill>
                  <a:srgbClr val="33B38C"/>
                </a:solidFill>
                <a:latin typeface="Goudy Sans Medium"/>
              </a:rPr>
              <a:t>Data Bindings Between Controls and the LINQ to SQL Classes</a:t>
            </a:r>
          </a:p>
        </p:txBody>
      </p:sp>
      <p:sp>
        <p:nvSpPr>
          <p:cNvPr id="84995" name="Text Placeholder 2"/>
          <p:cNvSpPr>
            <a:spLocks noGrp="1"/>
          </p:cNvSpPr>
          <p:nvPr>
            <p:ph type="body" idx="1"/>
          </p:nvPr>
        </p:nvSpPr>
        <p:spPr/>
        <p:txBody>
          <a:bodyPr/>
          <a:lstStyle/>
          <a:p>
            <a:pPr eaLnBrk="1" hangingPunct="1">
              <a:lnSpc>
                <a:spcPct val="80000"/>
              </a:lnSpc>
            </a:pPr>
            <a:r>
              <a:rPr lang="en-US" sz="2500" smtClean="0">
                <a:solidFill>
                  <a:srgbClr val="000000"/>
                </a:solidFill>
                <a:latin typeface="Times New Roman" pitchFamily="18" charset="0"/>
              </a:rPr>
              <a:t>First, all controls on the form are validated (line 22)—if any of the controls have event handlers for the </a:t>
            </a:r>
            <a:r>
              <a:rPr lang="en-US" sz="2500" smtClean="0">
                <a:solidFill>
                  <a:srgbClr val="000000"/>
                </a:solidFill>
                <a:latin typeface="Lucida Console" pitchFamily="49" charset="0"/>
              </a:rPr>
              <a:t>Validating</a:t>
            </a:r>
            <a:r>
              <a:rPr lang="en-US" sz="2500" smtClean="0">
                <a:solidFill>
                  <a:srgbClr val="000000"/>
                </a:solidFill>
                <a:latin typeface="Times New Roman" pitchFamily="18" charset="0"/>
              </a:rPr>
              <a:t> event, those execute.</a:t>
            </a:r>
          </a:p>
          <a:p>
            <a:pPr eaLnBrk="1" hangingPunct="1">
              <a:lnSpc>
                <a:spcPct val="80000"/>
              </a:lnSpc>
            </a:pPr>
            <a:r>
              <a:rPr lang="en-US" sz="2500" smtClean="0">
                <a:solidFill>
                  <a:srgbClr val="000000"/>
                </a:solidFill>
                <a:latin typeface="Times New Roman" pitchFamily="18" charset="0"/>
              </a:rPr>
              <a:t>You typically handle this event to determine whether a control’s contents are valid.</a:t>
            </a:r>
          </a:p>
          <a:p>
            <a:pPr eaLnBrk="1" hangingPunct="1">
              <a:lnSpc>
                <a:spcPct val="80000"/>
              </a:lnSpc>
            </a:pPr>
            <a:r>
              <a:rPr lang="en-US" sz="2500" smtClean="0">
                <a:solidFill>
                  <a:srgbClr val="000000"/>
                </a:solidFill>
                <a:latin typeface="Times New Roman" pitchFamily="18" charset="0"/>
              </a:rPr>
              <a:t>Second, line 23 calls </a:t>
            </a:r>
            <a:r>
              <a:rPr lang="en-US" sz="2500" smtClean="0">
                <a:solidFill>
                  <a:srgbClr val="0000FF"/>
                </a:solidFill>
                <a:latin typeface="Times New Roman" pitchFamily="18" charset="0"/>
              </a:rPr>
              <a:t>EndEdit</a:t>
            </a:r>
            <a:r>
              <a:rPr lang="en-US" sz="2500" smtClean="0">
                <a:solidFill>
                  <a:srgbClr val="000000"/>
                </a:solidFill>
                <a:latin typeface="Times New Roman" pitchFamily="18" charset="0"/>
              </a:rPr>
              <a:t> on the </a:t>
            </a:r>
            <a:r>
              <a:rPr lang="en-US" sz="2500" smtClean="0">
                <a:solidFill>
                  <a:srgbClr val="000000"/>
                </a:solidFill>
                <a:latin typeface="Lucida Console" pitchFamily="49" charset="0"/>
              </a:rPr>
              <a:t>AuthorBindingSource</a:t>
            </a:r>
            <a:r>
              <a:rPr lang="en-US" sz="2500" smtClean="0">
                <a:solidFill>
                  <a:srgbClr val="000000"/>
                </a:solidFill>
                <a:latin typeface="Times New Roman" pitchFamily="18" charset="0"/>
              </a:rPr>
              <a:t>, which forces it to save any pending changes in the </a:t>
            </a:r>
            <a:r>
              <a:rPr lang="en-US" sz="2500" smtClean="0">
                <a:solidFill>
                  <a:srgbClr val="000000"/>
                </a:solidFill>
                <a:latin typeface="Lucida Console" pitchFamily="49" charset="0"/>
              </a:rPr>
              <a:t>BooksDataContext</a:t>
            </a:r>
            <a:r>
              <a:rPr lang="en-US" sz="2500" smtClean="0">
                <a:solidFill>
                  <a:srgbClr val="000000"/>
                </a:solidFill>
                <a:latin typeface="Times New Roman" pitchFamily="18" charset="0"/>
              </a:rPr>
              <a:t>.</a:t>
            </a:r>
          </a:p>
          <a:p>
            <a:pPr eaLnBrk="1" hangingPunct="1">
              <a:lnSpc>
                <a:spcPct val="80000"/>
              </a:lnSpc>
            </a:pPr>
            <a:r>
              <a:rPr lang="en-US" sz="2500" smtClean="0">
                <a:solidFill>
                  <a:srgbClr val="000000"/>
                </a:solidFill>
                <a:latin typeface="Times New Roman" pitchFamily="18" charset="0"/>
              </a:rPr>
              <a:t>Finally, line 24 calls </a:t>
            </a:r>
            <a:r>
              <a:rPr lang="en-US" sz="2500" smtClean="0">
                <a:solidFill>
                  <a:srgbClr val="0000FF"/>
                </a:solidFill>
                <a:latin typeface="Times New Roman" pitchFamily="18" charset="0"/>
              </a:rPr>
              <a:t>SubmitChanges</a:t>
            </a:r>
            <a:r>
              <a:rPr lang="en-US" sz="2500" smtClean="0">
                <a:solidFill>
                  <a:srgbClr val="000000"/>
                </a:solidFill>
                <a:latin typeface="Times New Roman" pitchFamily="18" charset="0"/>
              </a:rPr>
              <a:t> on the </a:t>
            </a:r>
            <a:r>
              <a:rPr lang="en-US" sz="2500" smtClean="0">
                <a:solidFill>
                  <a:srgbClr val="000000"/>
                </a:solidFill>
                <a:latin typeface="Lucida Console" pitchFamily="49" charset="0"/>
              </a:rPr>
              <a:t>BooksDataContext</a:t>
            </a:r>
            <a:r>
              <a:rPr lang="en-US" sz="2500" smtClean="0">
                <a:solidFill>
                  <a:srgbClr val="000000"/>
                </a:solidFill>
                <a:latin typeface="Times New Roman" pitchFamily="18" charset="0"/>
              </a:rPr>
              <a:t> to store the changes in the database.</a:t>
            </a:r>
          </a:p>
          <a:p>
            <a:pPr eaLnBrk="1" hangingPunct="1">
              <a:lnSpc>
                <a:spcPct val="80000"/>
              </a:lnSpc>
            </a:pPr>
            <a:r>
              <a:rPr lang="en-US" sz="2500" smtClean="0">
                <a:solidFill>
                  <a:srgbClr val="000000"/>
                </a:solidFill>
                <a:latin typeface="Times New Roman" pitchFamily="18" charset="0"/>
              </a:rPr>
              <a:t>For efficiency, LINQ to SQL saves only data that has changed.</a:t>
            </a:r>
          </a:p>
        </p:txBody>
      </p:sp>
      <p:sp>
        <p:nvSpPr>
          <p:cNvPr id="84996"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smtClean="0">
                <a:solidFill>
                  <a:prstClr val="black"/>
                </a:solidFill>
              </a:rPr>
              <a:t>© 1992-2011 by Pearson Education, Inc. All Rights Reserved.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fontAlgn="auto" hangingPunct="1">
              <a:spcAft>
                <a:spcPts val="0"/>
              </a:spcAft>
              <a:defRPr/>
            </a:pPr>
            <a:r>
              <a:rPr lang="en-US" dirty="0" smtClean="0">
                <a:solidFill>
                  <a:srgbClr val="3380E6"/>
                </a:solidFill>
                <a:latin typeface="Arial"/>
              </a:rPr>
              <a:t>2. Relational </a:t>
            </a:r>
            <a:r>
              <a:rPr lang="en-US" dirty="0" smtClean="0">
                <a:solidFill>
                  <a:srgbClr val="3380E6"/>
                </a:solidFill>
                <a:latin typeface="Arial"/>
              </a:rPr>
              <a:t>Databases</a:t>
            </a:r>
          </a:p>
        </p:txBody>
      </p:sp>
      <p:sp>
        <p:nvSpPr>
          <p:cNvPr id="18435" name="Text Placeholder 2"/>
          <p:cNvSpPr>
            <a:spLocks noGrp="1"/>
          </p:cNvSpPr>
          <p:nvPr>
            <p:ph type="body" idx="1"/>
          </p:nvPr>
        </p:nvSpPr>
        <p:spPr/>
        <p:txBody>
          <a:bodyPr>
            <a:normAutofit fontScale="92500" lnSpcReduction="20000"/>
          </a:bodyPr>
          <a:lstStyle/>
          <a:p>
            <a:pPr algn="l" rtl="0" eaLnBrk="1" hangingPunct="1"/>
            <a:r>
              <a:rPr lang="en-US" dirty="0" smtClean="0">
                <a:solidFill>
                  <a:srgbClr val="000000"/>
                </a:solidFill>
                <a:latin typeface="Times New Roman" pitchFamily="18" charset="0"/>
              </a:rPr>
              <a:t>A </a:t>
            </a:r>
            <a:r>
              <a:rPr lang="en-US" dirty="0" smtClean="0">
                <a:solidFill>
                  <a:srgbClr val="0000FF"/>
                </a:solidFill>
                <a:latin typeface="Times New Roman" pitchFamily="18" charset="0"/>
              </a:rPr>
              <a:t>relational database</a:t>
            </a:r>
            <a:r>
              <a:rPr lang="en-US" dirty="0" smtClean="0">
                <a:solidFill>
                  <a:srgbClr val="000000"/>
                </a:solidFill>
                <a:latin typeface="Times New Roman" pitchFamily="18" charset="0"/>
              </a:rPr>
              <a:t> organizes data simply in </a:t>
            </a:r>
            <a:r>
              <a:rPr lang="en-US" dirty="0" smtClean="0">
                <a:solidFill>
                  <a:srgbClr val="0000FF"/>
                </a:solidFill>
                <a:latin typeface="Times New Roman" pitchFamily="18" charset="0"/>
              </a:rPr>
              <a:t>tables</a:t>
            </a:r>
            <a:r>
              <a:rPr lang="en-US" dirty="0" smtClean="0">
                <a:solidFill>
                  <a:srgbClr val="000000"/>
                </a:solidFill>
                <a:latin typeface="Times New Roman" pitchFamily="18" charset="0"/>
              </a:rPr>
              <a:t>.</a:t>
            </a:r>
          </a:p>
          <a:p>
            <a:pPr algn="l" rtl="0" eaLnBrk="1" hangingPunct="1"/>
            <a:r>
              <a:rPr lang="en-US" dirty="0" smtClean="0">
                <a:solidFill>
                  <a:srgbClr val="000000"/>
                </a:solidFill>
                <a:latin typeface="Times New Roman" pitchFamily="18" charset="0"/>
              </a:rPr>
              <a:t>Figure 12.1 illustrates a sample </a:t>
            </a:r>
            <a:r>
              <a:rPr lang="en-US" dirty="0" smtClean="0">
                <a:solidFill>
                  <a:srgbClr val="000000"/>
                </a:solidFill>
                <a:latin typeface="Lucida Console" pitchFamily="49" charset="0"/>
              </a:rPr>
              <a:t>Employees</a:t>
            </a:r>
            <a:r>
              <a:rPr lang="en-US" dirty="0" smtClean="0">
                <a:solidFill>
                  <a:srgbClr val="000000"/>
                </a:solidFill>
                <a:latin typeface="Times New Roman" pitchFamily="18" charset="0"/>
              </a:rPr>
              <a:t> table that might be used in a personnel system.</a:t>
            </a:r>
          </a:p>
          <a:p>
            <a:pPr algn="l" rtl="0" eaLnBrk="1" hangingPunct="1"/>
            <a:r>
              <a:rPr lang="en-US" dirty="0" smtClean="0">
                <a:solidFill>
                  <a:srgbClr val="000000"/>
                </a:solidFill>
                <a:latin typeface="Times New Roman" pitchFamily="18" charset="0"/>
              </a:rPr>
              <a:t>The table stores the attributes of employees.</a:t>
            </a:r>
          </a:p>
          <a:p>
            <a:pPr algn="l" rtl="0" eaLnBrk="1" hangingPunct="1"/>
            <a:r>
              <a:rPr lang="en-US" dirty="0" smtClean="0">
                <a:solidFill>
                  <a:srgbClr val="000000"/>
                </a:solidFill>
                <a:latin typeface="Times New Roman" pitchFamily="18" charset="0"/>
              </a:rPr>
              <a:t>Tables are composed of </a:t>
            </a:r>
            <a:r>
              <a:rPr lang="en-US" dirty="0" smtClean="0">
                <a:solidFill>
                  <a:srgbClr val="0000FF"/>
                </a:solidFill>
                <a:latin typeface="Times New Roman" pitchFamily="18" charset="0"/>
              </a:rPr>
              <a:t>rows </a:t>
            </a:r>
            <a:r>
              <a:rPr lang="en-US" dirty="0" smtClean="0">
                <a:solidFill>
                  <a:srgbClr val="000000"/>
                </a:solidFill>
                <a:latin typeface="Times New Roman" pitchFamily="18" charset="0"/>
              </a:rPr>
              <a:t>(also called records) and </a:t>
            </a:r>
            <a:r>
              <a:rPr lang="en-US" dirty="0" smtClean="0">
                <a:solidFill>
                  <a:srgbClr val="0000FF"/>
                </a:solidFill>
                <a:latin typeface="Times New Roman" pitchFamily="18" charset="0"/>
              </a:rPr>
              <a:t>columns</a:t>
            </a:r>
            <a:r>
              <a:rPr lang="en-US" dirty="0" smtClean="0">
                <a:solidFill>
                  <a:srgbClr val="000000"/>
                </a:solidFill>
                <a:latin typeface="Times New Roman" pitchFamily="18" charset="0"/>
              </a:rPr>
              <a:t> (also called </a:t>
            </a:r>
            <a:r>
              <a:rPr lang="en-US" dirty="0" smtClean="0">
                <a:solidFill>
                  <a:srgbClr val="0000FF"/>
                </a:solidFill>
                <a:latin typeface="Times New Roman" pitchFamily="18" charset="0"/>
              </a:rPr>
              <a:t>fields</a:t>
            </a:r>
            <a:r>
              <a:rPr lang="en-US" dirty="0" smtClean="0">
                <a:solidFill>
                  <a:srgbClr val="000000"/>
                </a:solidFill>
                <a:latin typeface="Times New Roman" pitchFamily="18" charset="0"/>
              </a:rPr>
              <a:t>) in which values are stored.</a:t>
            </a:r>
          </a:p>
          <a:p>
            <a:pPr algn="l" rtl="0" eaLnBrk="1" hangingPunct="1"/>
            <a:r>
              <a:rPr lang="en-US" dirty="0" smtClean="0">
                <a:solidFill>
                  <a:srgbClr val="000000"/>
                </a:solidFill>
                <a:latin typeface="Times New Roman" pitchFamily="18" charset="0"/>
              </a:rPr>
              <a:t>This table consists of six rows (one per employee) and five columns (one per attribute).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Text Placeholder 2"/>
          <p:cNvSpPr>
            <a:spLocks noGrp="1"/>
          </p:cNvSpPr>
          <p:nvPr>
            <p:ph type="body" idx="1"/>
          </p:nvPr>
        </p:nvSpPr>
        <p:spPr/>
        <p:txBody>
          <a:bodyPr/>
          <a:lstStyle/>
          <a:p>
            <a:endParaRPr lang="ar-SA"/>
          </a:p>
        </p:txBody>
      </p:sp>
      <p:pic>
        <p:nvPicPr>
          <p:cNvPr id="4" name="Picture 1" descr="vbhtp5_12_Databaseimages_Page_04.png"/>
          <p:cNvPicPr>
            <a:picLocks noGrp="1" noChangeAspect="1"/>
          </p:cNvPicPr>
          <p:nvPr isPhoto="1"/>
        </p:nvPicPr>
        <p:blipFill>
          <a:blip r:embed="rId3" cstate="print"/>
          <a:srcRect l="5901" r="23225" b="39609"/>
          <a:stretch>
            <a:fillRect/>
          </a:stretch>
        </p:blipFill>
        <p:spPr bwMode="auto">
          <a:xfrm>
            <a:off x="1078301" y="1700808"/>
            <a:ext cx="7238115" cy="374441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rgbClr val="3380E6"/>
                </a:solidFill>
                <a:latin typeface="Arial"/>
              </a:rPr>
              <a:t>2.Relational </a:t>
            </a:r>
            <a:r>
              <a:rPr lang="en-US" dirty="0" smtClean="0">
                <a:solidFill>
                  <a:srgbClr val="3380E6"/>
                </a:solidFill>
                <a:latin typeface="Arial"/>
              </a:rPr>
              <a:t>Databases</a:t>
            </a:r>
          </a:p>
        </p:txBody>
      </p:sp>
      <p:sp>
        <p:nvSpPr>
          <p:cNvPr id="20483" name="Text Placeholder 2"/>
          <p:cNvSpPr>
            <a:spLocks noGrp="1"/>
          </p:cNvSpPr>
          <p:nvPr>
            <p:ph type="body" idx="1"/>
          </p:nvPr>
        </p:nvSpPr>
        <p:spPr/>
        <p:txBody>
          <a:bodyPr>
            <a:normAutofit lnSpcReduction="10000"/>
          </a:bodyPr>
          <a:lstStyle/>
          <a:p>
            <a:pPr algn="l" rtl="0" eaLnBrk="1" hangingPunct="1">
              <a:lnSpc>
                <a:spcPct val="90000"/>
              </a:lnSpc>
            </a:pPr>
            <a:r>
              <a:rPr lang="en-US" dirty="0" smtClean="0">
                <a:solidFill>
                  <a:srgbClr val="000000"/>
                </a:solidFill>
                <a:latin typeface="Times New Roman" pitchFamily="18" charset="0"/>
              </a:rPr>
              <a:t>LINQ to SQL requires every table to have a primary key to support updating the data in tables.</a:t>
            </a:r>
          </a:p>
          <a:p>
            <a:pPr algn="l" rtl="0" eaLnBrk="1" hangingPunct="1">
              <a:lnSpc>
                <a:spcPct val="90000"/>
              </a:lnSpc>
            </a:pPr>
            <a:r>
              <a:rPr lang="en-US" dirty="0" smtClean="0">
                <a:solidFill>
                  <a:srgbClr val="000000"/>
                </a:solidFill>
                <a:latin typeface="Times New Roman" pitchFamily="18" charset="0"/>
              </a:rPr>
              <a:t>The rows in Fig. 12.1 are displayed in ascending order by primary key.</a:t>
            </a:r>
          </a:p>
          <a:p>
            <a:pPr algn="l" rtl="0" eaLnBrk="1" hangingPunct="1">
              <a:lnSpc>
                <a:spcPct val="90000"/>
              </a:lnSpc>
            </a:pPr>
            <a:r>
              <a:rPr lang="en-US" dirty="0" smtClean="0">
                <a:solidFill>
                  <a:srgbClr val="000000"/>
                </a:solidFill>
                <a:latin typeface="Times New Roman" pitchFamily="18" charset="0"/>
              </a:rPr>
              <a:t>But they could be listed in decreasing (descending) order or in no particular order at all.</a:t>
            </a:r>
          </a:p>
          <a:p>
            <a:pPr algn="l" rtl="0">
              <a:lnSpc>
                <a:spcPct val="90000"/>
              </a:lnSpc>
            </a:pPr>
            <a:r>
              <a:rPr lang="en-US" dirty="0" smtClean="0">
                <a:solidFill>
                  <a:srgbClr val="000000"/>
                </a:solidFill>
                <a:latin typeface="Times New Roman" pitchFamily="18" charset="0"/>
              </a:rPr>
              <a:t>You can use LINQ to SQL to define queries that select subsets of the data from a table.</a:t>
            </a:r>
          </a:p>
          <a:p>
            <a:pPr algn="l" rtl="0" eaLnBrk="1" hangingPunct="1">
              <a:lnSpc>
                <a:spcPct val="90000"/>
              </a:lnSpc>
            </a:pPr>
            <a:endParaRPr lang="en-US" dirty="0" smtClean="0">
              <a:solidFill>
                <a:srgbClr val="000000"/>
              </a:solidFill>
              <a:latin typeface="Times New Roman" pitchFamily="18" charset="0"/>
            </a:endParaRPr>
          </a:p>
        </p:txBody>
      </p:sp>
      <p:sp>
        <p:nvSpPr>
          <p:cNvPr id="20484"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r>
              <a:rPr lang="en-US" smtClean="0"/>
              <a:t>© 1992-2011 by Pearson Education, Inc. All Rights Reserved.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fontAlgn="auto" hangingPunct="1">
              <a:spcAft>
                <a:spcPts val="0"/>
              </a:spcAft>
              <a:defRPr/>
            </a:pPr>
            <a:r>
              <a:rPr lang="en-US" dirty="0" smtClean="0">
                <a:solidFill>
                  <a:srgbClr val="3380E6"/>
                </a:solidFill>
                <a:latin typeface="Arial"/>
              </a:rPr>
              <a:t>3.LINQ </a:t>
            </a:r>
            <a:r>
              <a:rPr lang="en-US" dirty="0" smtClean="0">
                <a:solidFill>
                  <a:srgbClr val="3380E6"/>
                </a:solidFill>
                <a:latin typeface="Arial"/>
              </a:rPr>
              <a:t>to SQL</a:t>
            </a:r>
          </a:p>
        </p:txBody>
      </p:sp>
      <p:sp>
        <p:nvSpPr>
          <p:cNvPr id="43011" name="Text Placeholder 2"/>
          <p:cNvSpPr>
            <a:spLocks noGrp="1"/>
          </p:cNvSpPr>
          <p:nvPr>
            <p:ph type="body" idx="1"/>
          </p:nvPr>
        </p:nvSpPr>
        <p:spPr/>
        <p:txBody>
          <a:bodyPr/>
          <a:lstStyle/>
          <a:p>
            <a:pPr algn="l" rtl="0" eaLnBrk="1" hangingPunct="1"/>
            <a:r>
              <a:rPr lang="en-US" dirty="0" smtClean="0">
                <a:solidFill>
                  <a:srgbClr val="000000"/>
                </a:solidFill>
                <a:latin typeface="Times New Roman" pitchFamily="18" charset="0"/>
              </a:rPr>
              <a:t>LINQ to SQL enables you to access data in SQL Server databases using the same LINQ syntax introduced in Chapter 3.</a:t>
            </a:r>
          </a:p>
          <a:p>
            <a:pPr algn="l" rtl="0" eaLnBrk="1" hangingPunct="1"/>
            <a:r>
              <a:rPr lang="en-US" dirty="0" smtClean="0">
                <a:solidFill>
                  <a:srgbClr val="000000"/>
                </a:solidFill>
                <a:latin typeface="Times New Roman" pitchFamily="18" charset="0"/>
              </a:rPr>
              <a:t>You interact with the database via classes that are automatically generated from the database schema by </a:t>
            </a:r>
            <a:r>
              <a:rPr lang="en-US" dirty="0" smtClean="0">
                <a:solidFill>
                  <a:srgbClr val="0000FF"/>
                </a:solidFill>
                <a:latin typeface="Times New Roman" pitchFamily="18" charset="0"/>
              </a:rPr>
              <a:t>LINQ to SQL Designer</a:t>
            </a:r>
            <a:r>
              <a:rPr lang="en-US" dirty="0" smtClean="0">
                <a:solidFill>
                  <a:srgbClr val="000000"/>
                </a:solidFill>
                <a:latin typeface="Times New Roman" pitchFamily="18" charset="0"/>
              </a:rPr>
              <a:t>.</a:t>
            </a:r>
          </a:p>
        </p:txBody>
      </p:sp>
      <p:sp>
        <p:nvSpPr>
          <p:cNvPr id="43012" name="Footer Placeholder 3"/>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rtl="0" fontAlgn="base">
              <a:spcBef>
                <a:spcPct val="0"/>
              </a:spcBef>
              <a:spcAft>
                <a:spcPct val="0"/>
              </a:spcAft>
              <a:defRPr/>
            </a:pPr>
            <a:r>
              <a:rPr lang="en-US" smtClean="0"/>
              <a:t>© 1992-2011 by Pearson Education, Inc. All Rights Reserved.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80E6"/>
                </a:solidFill>
                <a:latin typeface="Arial"/>
              </a:rPr>
              <a:t>3.LINQ </a:t>
            </a:r>
            <a:r>
              <a:rPr lang="en-US" dirty="0" smtClean="0">
                <a:solidFill>
                  <a:srgbClr val="3380E6"/>
                </a:solidFill>
                <a:latin typeface="Arial"/>
              </a:rPr>
              <a:t>to SQL</a:t>
            </a:r>
            <a:endParaRPr lang="ar-SA" dirty="0"/>
          </a:p>
        </p:txBody>
      </p:sp>
      <p:sp>
        <p:nvSpPr>
          <p:cNvPr id="3" name="Text Placeholder 2"/>
          <p:cNvSpPr>
            <a:spLocks noGrp="1"/>
          </p:cNvSpPr>
          <p:nvPr>
            <p:ph type="body" idx="1"/>
          </p:nvPr>
        </p:nvSpPr>
        <p:spPr/>
        <p:txBody>
          <a:bodyPr>
            <a:normAutofit/>
          </a:bodyPr>
          <a:lstStyle/>
          <a:p>
            <a:pPr algn="l" rtl="0"/>
            <a:r>
              <a:rPr lang="en-US" sz="1800" dirty="0" smtClean="0"/>
              <a:t>The most fundamental elements in the LINQ to SQL object model and their relationship to elements in the relational data model are summarized in the following table:</a:t>
            </a:r>
            <a:endParaRPr lang="ar-SA" sz="1800" dirty="0"/>
          </a:p>
        </p:txBody>
      </p:sp>
      <p:graphicFrame>
        <p:nvGraphicFramePr>
          <p:cNvPr id="4" name="Table 3"/>
          <p:cNvGraphicFramePr>
            <a:graphicFrameLocks noGrp="1"/>
          </p:cNvGraphicFramePr>
          <p:nvPr/>
        </p:nvGraphicFramePr>
        <p:xfrm>
          <a:off x="899592" y="2996952"/>
          <a:ext cx="7272808" cy="2664295"/>
        </p:xfrm>
        <a:graphic>
          <a:graphicData uri="http://schemas.openxmlformats.org/drawingml/2006/table">
            <a:tbl>
              <a:tblPr rtl="1" firstRow="1" bandRow="1">
                <a:tableStyleId>{5C22544A-7EE6-4342-B048-85BDC9FD1C3A}</a:tableStyleId>
              </a:tblPr>
              <a:tblGrid>
                <a:gridCol w="3636404"/>
                <a:gridCol w="3636404"/>
              </a:tblGrid>
              <a:tr h="532859">
                <a:tc>
                  <a:txBody>
                    <a:bodyPr/>
                    <a:lstStyle/>
                    <a:p>
                      <a:pPr algn="ctr" rtl="0"/>
                      <a:r>
                        <a:rPr lang="en-US" dirty="0" smtClean="0"/>
                        <a:t>Relational data model</a:t>
                      </a:r>
                      <a:endParaRPr lang="ar-SA" dirty="0"/>
                    </a:p>
                  </a:txBody>
                  <a:tcPr anchor="ctr"/>
                </a:tc>
                <a:tc>
                  <a:txBody>
                    <a:bodyPr/>
                    <a:lstStyle/>
                    <a:p>
                      <a:pPr algn="ctr" rtl="0"/>
                      <a:r>
                        <a:rPr lang="en-US" dirty="0" smtClean="0"/>
                        <a:t>LINQ</a:t>
                      </a:r>
                      <a:r>
                        <a:rPr lang="en-US" baseline="0" dirty="0" smtClean="0"/>
                        <a:t> to SQL object model</a:t>
                      </a:r>
                      <a:endParaRPr lang="ar-SA" dirty="0"/>
                    </a:p>
                  </a:txBody>
                  <a:tcPr anchor="ctr"/>
                </a:tc>
              </a:tr>
              <a:tr h="532859">
                <a:tc>
                  <a:txBody>
                    <a:bodyPr/>
                    <a:lstStyle/>
                    <a:p>
                      <a:pPr algn="ctr" rtl="0"/>
                      <a:r>
                        <a:rPr lang="en-US" dirty="0" smtClean="0"/>
                        <a:t>Table</a:t>
                      </a:r>
                      <a:endParaRPr lang="ar-SA" dirty="0"/>
                    </a:p>
                  </a:txBody>
                  <a:tcPr anchor="ctr"/>
                </a:tc>
                <a:tc>
                  <a:txBody>
                    <a:bodyPr/>
                    <a:lstStyle/>
                    <a:p>
                      <a:pPr algn="ctr" rtl="0"/>
                      <a:r>
                        <a:rPr lang="en-US" dirty="0" smtClean="0"/>
                        <a:t>Entity Class</a:t>
                      </a:r>
                      <a:endParaRPr lang="ar-SA" dirty="0"/>
                    </a:p>
                  </a:txBody>
                  <a:tcPr anchor="ctr"/>
                </a:tc>
              </a:tr>
              <a:tr h="532859">
                <a:tc>
                  <a:txBody>
                    <a:bodyPr/>
                    <a:lstStyle/>
                    <a:p>
                      <a:pPr algn="ctr" rtl="0"/>
                      <a:r>
                        <a:rPr lang="en-US" dirty="0" smtClean="0"/>
                        <a:t>Column</a:t>
                      </a:r>
                      <a:endParaRPr lang="ar-SA" dirty="0"/>
                    </a:p>
                  </a:txBody>
                  <a:tcPr anchor="ctr"/>
                </a:tc>
                <a:tc>
                  <a:txBody>
                    <a:bodyPr/>
                    <a:lstStyle/>
                    <a:p>
                      <a:pPr algn="ctr" rtl="0"/>
                      <a:r>
                        <a:rPr lang="en-US" dirty="0" smtClean="0"/>
                        <a:t>Class member</a:t>
                      </a:r>
                      <a:endParaRPr lang="ar-SA" dirty="0"/>
                    </a:p>
                  </a:txBody>
                  <a:tcPr anchor="ctr"/>
                </a:tc>
              </a:tr>
              <a:tr h="532859">
                <a:tc>
                  <a:txBody>
                    <a:bodyPr/>
                    <a:lstStyle/>
                    <a:p>
                      <a:pPr algn="ctr" rtl="0"/>
                      <a:r>
                        <a:rPr lang="en-US" dirty="0" smtClean="0"/>
                        <a:t>Foreign</a:t>
                      </a:r>
                      <a:r>
                        <a:rPr lang="en-US" baseline="0" dirty="0" smtClean="0"/>
                        <a:t> key relationship </a:t>
                      </a:r>
                      <a:endParaRPr lang="ar-SA" dirty="0"/>
                    </a:p>
                  </a:txBody>
                  <a:tcPr anchor="ctr"/>
                </a:tc>
                <a:tc>
                  <a:txBody>
                    <a:bodyPr/>
                    <a:lstStyle/>
                    <a:p>
                      <a:pPr algn="ctr" rtl="0"/>
                      <a:r>
                        <a:rPr lang="en-US" dirty="0" smtClean="0"/>
                        <a:t>Association</a:t>
                      </a:r>
                      <a:endParaRPr lang="ar-SA" dirty="0"/>
                    </a:p>
                  </a:txBody>
                  <a:tcPr anchor="ctr"/>
                </a:tc>
              </a:tr>
              <a:tr h="532859">
                <a:tc>
                  <a:txBody>
                    <a:bodyPr/>
                    <a:lstStyle/>
                    <a:p>
                      <a:pPr algn="ctr" rtl="0"/>
                      <a:r>
                        <a:rPr lang="en-US" dirty="0" smtClean="0"/>
                        <a:t>S</a:t>
                      </a:r>
                      <a:r>
                        <a:rPr lang="en-US" sz="1800" b="0" i="0" kern="1200" dirty="0" smtClean="0">
                          <a:solidFill>
                            <a:schemeClr val="dk1"/>
                          </a:solidFill>
                          <a:latin typeface="+mn-lt"/>
                          <a:ea typeface="+mn-ea"/>
                          <a:cs typeface="+mn-cs"/>
                        </a:rPr>
                        <a:t>tored Procedure or Function</a:t>
                      </a:r>
                      <a:endParaRPr lang="ar-SA" dirty="0"/>
                    </a:p>
                  </a:txBody>
                  <a:tcPr anchor="ctr"/>
                </a:tc>
                <a:tc>
                  <a:txBody>
                    <a:bodyPr/>
                    <a:lstStyle/>
                    <a:p>
                      <a:pPr algn="ctr" rtl="0"/>
                      <a:r>
                        <a:rPr lang="en-US" dirty="0" smtClean="0"/>
                        <a:t>Method</a:t>
                      </a:r>
                      <a:endParaRPr lang="ar-SA" dirty="0"/>
                    </a:p>
                  </a:txBody>
                  <a:tcPr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fontAlgn="auto" hangingPunct="1">
              <a:spcAft>
                <a:spcPts val="0"/>
              </a:spcAft>
              <a:defRPr/>
            </a:pPr>
            <a:r>
              <a:rPr lang="en-US" dirty="0" smtClean="0">
                <a:solidFill>
                  <a:srgbClr val="3380E6"/>
                </a:solidFill>
                <a:latin typeface="Arial"/>
              </a:rPr>
              <a:t>3.LINQ </a:t>
            </a:r>
            <a:r>
              <a:rPr lang="en-US" dirty="0" smtClean="0">
                <a:solidFill>
                  <a:srgbClr val="3380E6"/>
                </a:solidFill>
                <a:latin typeface="Arial"/>
              </a:rPr>
              <a:t>to SQL</a:t>
            </a:r>
          </a:p>
        </p:txBody>
      </p:sp>
      <p:sp>
        <p:nvSpPr>
          <p:cNvPr id="44035" name="Text Placeholder 2"/>
          <p:cNvSpPr>
            <a:spLocks noGrp="1"/>
          </p:cNvSpPr>
          <p:nvPr>
            <p:ph type="body" idx="1"/>
          </p:nvPr>
        </p:nvSpPr>
        <p:spPr/>
        <p:txBody>
          <a:bodyPr>
            <a:normAutofit/>
          </a:bodyPr>
          <a:lstStyle/>
          <a:p>
            <a:pPr algn="justLow" rtl="0"/>
            <a:r>
              <a:rPr lang="en-US" dirty="0" smtClean="0">
                <a:solidFill>
                  <a:srgbClr val="000000"/>
                </a:solidFill>
                <a:latin typeface="Times New Roman" pitchFamily="18" charset="0"/>
              </a:rPr>
              <a:t>Objects are linked to relational data by decorating normal classes with attributes.</a:t>
            </a:r>
          </a:p>
          <a:p>
            <a:pPr algn="justLow" rtl="0"/>
            <a:r>
              <a:rPr lang="en-US" dirty="0" smtClean="0">
                <a:solidFill>
                  <a:srgbClr val="000000"/>
                </a:solidFill>
                <a:latin typeface="Times New Roman" pitchFamily="18" charset="0"/>
              </a:rPr>
              <a:t>Two of the most important attributes are </a:t>
            </a:r>
            <a:r>
              <a:rPr lang="en-US" b="1" dirty="0" smtClean="0">
                <a:solidFill>
                  <a:srgbClr val="000000"/>
                </a:solidFill>
                <a:latin typeface="Times New Roman" pitchFamily="18" charset="0"/>
              </a:rPr>
              <a:t>Table</a:t>
            </a:r>
            <a:r>
              <a:rPr lang="en-US" dirty="0" smtClean="0">
                <a:solidFill>
                  <a:srgbClr val="000000"/>
                </a:solidFill>
                <a:latin typeface="Times New Roman" pitchFamily="18" charset="0"/>
              </a:rPr>
              <a:t> and </a:t>
            </a:r>
            <a:r>
              <a:rPr lang="en-US" b="1" dirty="0" smtClean="0">
                <a:solidFill>
                  <a:srgbClr val="000000"/>
                </a:solidFill>
                <a:latin typeface="Times New Roman" pitchFamily="18" charset="0"/>
              </a:rPr>
              <a:t>Column</a:t>
            </a:r>
            <a:r>
              <a:rPr lang="en-US" dirty="0" smtClean="0">
                <a:solidFill>
                  <a:srgbClr val="000000"/>
                </a:solidFill>
                <a:latin typeface="Times New Roman" pitchFamily="18" charset="0"/>
              </a:rPr>
              <a:t>:</a:t>
            </a:r>
          </a:p>
          <a:p>
            <a:pPr lvl="1" algn="justLow" rtl="0"/>
            <a:r>
              <a:rPr lang="en-US" dirty="0" smtClean="0">
                <a:solidFill>
                  <a:srgbClr val="000000"/>
                </a:solidFill>
                <a:latin typeface="Times New Roman" pitchFamily="18" charset="0"/>
              </a:rPr>
              <a:t>The Table attribute is used to decorate the </a:t>
            </a:r>
            <a:r>
              <a:rPr lang="en-US" u="sng" dirty="0" smtClean="0">
                <a:solidFill>
                  <a:srgbClr val="000000"/>
                </a:solidFill>
                <a:latin typeface="Times New Roman" pitchFamily="18" charset="0"/>
              </a:rPr>
              <a:t>class</a:t>
            </a:r>
            <a:r>
              <a:rPr lang="en-US" dirty="0" smtClean="0">
                <a:solidFill>
                  <a:srgbClr val="000000"/>
                </a:solidFill>
                <a:latin typeface="Times New Roman" pitchFamily="18" charset="0"/>
              </a:rPr>
              <a:t> (the name of the class will be used for the name of the table).</a:t>
            </a:r>
          </a:p>
          <a:p>
            <a:pPr lvl="1" algn="justLow" rtl="0"/>
            <a:r>
              <a:rPr lang="en-US" dirty="0" smtClean="0">
                <a:solidFill>
                  <a:srgbClr val="000000"/>
                </a:solidFill>
                <a:latin typeface="Times New Roman" pitchFamily="18" charset="0"/>
              </a:rPr>
              <a:t>The Column attribute is used to decorate </a:t>
            </a:r>
            <a:r>
              <a:rPr lang="en-US" u="sng" dirty="0" smtClean="0">
                <a:solidFill>
                  <a:srgbClr val="000000"/>
                </a:solidFill>
                <a:latin typeface="Times New Roman" pitchFamily="18" charset="0"/>
              </a:rPr>
              <a:t>fields or properties</a:t>
            </a:r>
            <a:r>
              <a:rPr lang="en-US" dirty="0" smtClean="0">
                <a:solidFill>
                  <a:srgbClr val="000000"/>
                </a:solidFill>
                <a:latin typeface="Times New Roman" pitchFamily="18" charset="0"/>
              </a:rPr>
              <a:t> of an entity class. </a:t>
            </a:r>
          </a:p>
          <a:p>
            <a:pPr lvl="1" algn="justLow" rtl="0"/>
            <a:endParaRPr lang="en-US" dirty="0" smtClean="0">
              <a:solidFill>
                <a:srgbClr val="000000"/>
              </a:solidFill>
              <a:latin typeface="Times New Roman" pitchFamily="18" charset="0"/>
            </a:endParaRPr>
          </a:p>
          <a:p>
            <a:pPr algn="justLow" rtl="0"/>
            <a:endParaRPr lang="en-US" dirty="0" smtClean="0">
              <a:solidFill>
                <a:srgbClr val="000000"/>
              </a:solidFill>
              <a:latin typeface="Times New Roman" pitchFamily="18"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4824</TotalTime>
  <Words>1696</Words>
  <Application>Microsoft Office PowerPoint</Application>
  <PresentationFormat>On-screen Show (4:3)</PresentationFormat>
  <Paragraphs>159</Paragraphs>
  <Slides>35</Slides>
  <Notes>6</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Concourse</vt:lpstr>
      <vt:lpstr>Databases and LINQ </vt:lpstr>
      <vt:lpstr>1. Introduction</vt:lpstr>
      <vt:lpstr>1.Introduction</vt:lpstr>
      <vt:lpstr>2. Relational Databases</vt:lpstr>
      <vt:lpstr>Slide 5</vt:lpstr>
      <vt:lpstr>2.Relational Databases</vt:lpstr>
      <vt:lpstr>3.LINQ to SQL</vt:lpstr>
      <vt:lpstr>3.LINQ to SQL</vt:lpstr>
      <vt:lpstr>3.LINQ to SQL</vt:lpstr>
      <vt:lpstr>3.LINQ to SQL</vt:lpstr>
      <vt:lpstr>3.LINQ to SQL</vt:lpstr>
      <vt:lpstr>3.LINQ to SQL</vt:lpstr>
      <vt:lpstr>4.Querying a Database with LINQ</vt:lpstr>
      <vt:lpstr>4.Querying a Database with LINQ</vt:lpstr>
      <vt:lpstr>4.Querying a Database with LINQ</vt:lpstr>
      <vt:lpstr>Slide 16</vt:lpstr>
      <vt:lpstr>4.1 Creating LINQ to SQL Classes</vt:lpstr>
      <vt:lpstr>4.1 Creating LINQ to SQL Classes</vt:lpstr>
      <vt:lpstr>Slide 19</vt:lpstr>
      <vt:lpstr>4.1 Creating LINQ to SQL Classes</vt:lpstr>
      <vt:lpstr>4.1 Creating LINQ to SQL Classes</vt:lpstr>
      <vt:lpstr>4.1 Creating LINQ to SQL Classes</vt:lpstr>
      <vt:lpstr>4.2 Data Bindings Between Controls and the LINQ to SQL Classes</vt:lpstr>
      <vt:lpstr>4.2 Data Bindings Between Controls and the LINQ to SQL Classes</vt:lpstr>
      <vt:lpstr>Slide 25</vt:lpstr>
      <vt:lpstr>4.2 Data Bindings Between Controls and the LINQ to SQL Classes</vt:lpstr>
      <vt:lpstr>4.2 Data Bindings Between Controls and the LINQ to SQL Classes</vt:lpstr>
      <vt:lpstr>Slide 28</vt:lpstr>
      <vt:lpstr>4.2 Data Bindings Between Controls and the LINQ to SQL Classes</vt:lpstr>
      <vt:lpstr>Slide 30</vt:lpstr>
      <vt:lpstr>Slide 31</vt:lpstr>
      <vt:lpstr>4.2 Data Bindings Between Controls and the LINQ to SQL Classes</vt:lpstr>
      <vt:lpstr>4.2 Data Bindings Between Controls and the LINQ to SQL Classes</vt:lpstr>
      <vt:lpstr>4.2  Data Bindings Between Controls and the LINQ to SQL Classes</vt:lpstr>
      <vt:lpstr>4.2 Data Bindings Between Controls and the LINQ to SQL Classes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Databases and LINQ</dc:title>
  <dc:creator>Nasser</dc:creator>
  <cp:lastModifiedBy>Nasser</cp:lastModifiedBy>
  <cp:revision>9</cp:revision>
  <dcterms:created xsi:type="dcterms:W3CDTF">2012-03-07T07:43:19Z</dcterms:created>
  <dcterms:modified xsi:type="dcterms:W3CDTF">2012-03-31T08:15:55Z</dcterms:modified>
</cp:coreProperties>
</file>