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12/01/34</a:t>
            </a:fld>
            <a:endParaRPr lang="ar-S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>
                <a:solidFill>
                  <a:srgbClr val="D2DA7A">
                    <a:shade val="75000"/>
                  </a:srgbClr>
                </a:solidFill>
              </a:rPr>
              <a:pPr/>
              <a:t>‹#›</a:t>
            </a:fld>
            <a:endParaRPr lang="ar-SA">
              <a:solidFill>
                <a:srgbClr val="D2DA7A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EAC-AC48-497D-8C30-2C485F45BB66}" type="slidenum">
              <a:rPr lang="ar-SA" smtClean="0">
                <a:solidFill>
                  <a:srgbClr val="D2DA7A">
                    <a:shade val="75000"/>
                  </a:srgbClr>
                </a:solidFill>
              </a:rPr>
              <a:pPr/>
              <a:t>‹#›</a:t>
            </a:fld>
            <a:endParaRPr lang="ar-SA">
              <a:solidFill>
                <a:srgbClr val="D2DA7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>
                <a:solidFill>
                  <a:srgbClr val="D2DA7A">
                    <a:shade val="75000"/>
                  </a:srgbClr>
                </a:solidFill>
              </a:rPr>
              <a:pPr/>
              <a:t>‹#›</a:t>
            </a:fld>
            <a:endParaRPr lang="ar-SA">
              <a:solidFill>
                <a:srgbClr val="D2DA7A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12/01/34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>
                <a:solidFill>
                  <a:srgbClr val="D2DA7A">
                    <a:shade val="75000"/>
                  </a:srgbClr>
                </a:solidFill>
              </a:rPr>
              <a:pPr/>
              <a:t>‹#›</a:t>
            </a:fld>
            <a:endParaRPr lang="ar-SA">
              <a:solidFill>
                <a:srgbClr val="D2DA7A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12/01/34</a:t>
            </a:fld>
            <a:endParaRPr lang="ar-SA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>
                <a:solidFill>
                  <a:srgbClr val="D2DA7A">
                    <a:shade val="75000"/>
                  </a:srgbClr>
                </a:solidFill>
              </a:rPr>
              <a:pPr/>
              <a:t>‹#›</a:t>
            </a:fld>
            <a:endParaRPr lang="ar-SA">
              <a:solidFill>
                <a:srgbClr val="D2DA7A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9CF9A0-CD86-4C8E-8008-DE8256463874}" type="datetimeFigureOut">
              <a:rPr lang="ar-SA" smtClean="0"/>
              <a:pPr/>
              <a:t>12/01/34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CEEAC-AC48-497D-8C30-2C485F45BB66}" type="slidenum">
              <a:rPr lang="ar-SA" smtClean="0">
                <a:solidFill>
                  <a:srgbClr val="D2DA7A">
                    <a:shade val="75000"/>
                  </a:srgbClr>
                </a:solidFill>
              </a:rPr>
              <a:pPr/>
              <a:t>‹#›</a:t>
            </a:fld>
            <a:endParaRPr lang="ar-SA">
              <a:solidFill>
                <a:srgbClr val="D2DA7A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12/01/34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ar-SA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BCEEAC-AC48-497D-8C30-2C485F45BB66}" type="slidenum">
              <a:rPr lang="ar-SA" smtClean="0">
                <a:solidFill>
                  <a:srgbClr val="D2DA7A">
                    <a:shade val="75000"/>
                  </a:srgbClr>
                </a:solidFill>
              </a:rPr>
              <a:pPr/>
              <a:t>‹#›</a:t>
            </a:fld>
            <a:endParaRPr lang="ar-SA">
              <a:solidFill>
                <a:srgbClr val="D2DA7A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12/01/34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>
                <a:solidFill>
                  <a:srgbClr val="D2DA7A">
                    <a:shade val="75000"/>
                  </a:srgbClr>
                </a:solidFill>
              </a:rPr>
              <a:pPr/>
              <a:t>‹#›</a:t>
            </a:fld>
            <a:endParaRPr lang="ar-SA">
              <a:solidFill>
                <a:srgbClr val="D2DA7A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12/01/34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BCEEAC-AC48-497D-8C30-2C485F45BB66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>
                <a:solidFill>
                  <a:srgbClr val="D2DA7A">
                    <a:shade val="75000"/>
                  </a:srgbClr>
                </a:solidFill>
              </a:rPr>
              <a:pPr/>
              <a:t>‹#›</a:t>
            </a:fld>
            <a:endParaRPr lang="ar-SA">
              <a:solidFill>
                <a:srgbClr val="D2DA7A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CF9A0-CD86-4C8E-8008-DE8256463874}" type="datetimeFigureOut">
              <a:rPr lang="ar-SA" smtClean="0"/>
              <a:pPr/>
              <a:t>12/01/34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BCEEAC-AC48-497D-8C30-2C485F45BB66}" type="slidenum">
              <a:rPr lang="ar-SA" smtClean="0">
                <a:solidFill>
                  <a:srgbClr val="D2DA7A">
                    <a:shade val="75000"/>
                  </a:srgbClr>
                </a:solidFill>
              </a:rPr>
              <a:pPr/>
              <a:t>‹#›</a:t>
            </a:fld>
            <a:endParaRPr lang="ar-SA">
              <a:solidFill>
                <a:srgbClr val="D2DA7A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9CF9A0-CD86-4C8E-8008-DE8256463874}" type="datetimeFigureOut">
              <a:rPr lang="ar-SA" smtClean="0"/>
              <a:pPr/>
              <a:t>12/01/34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9CF9A0-CD86-4C8E-8008-DE8256463874}" type="datetimeFigureOut">
              <a:rPr lang="ar-SA" smtClean="0"/>
              <a:pPr/>
              <a:t>12/01/34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ar-SA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BCEEAC-AC48-497D-8C30-2C485F45BB66}" type="slidenum">
              <a:rPr lang="ar-SA" smtClean="0">
                <a:solidFill>
                  <a:srgbClr val="D2DA7A">
                    <a:shade val="75000"/>
                  </a:srgbClr>
                </a:solidFill>
              </a:rPr>
              <a:pPr/>
              <a:t>‹#›</a:t>
            </a:fld>
            <a:endParaRPr lang="ar-SA">
              <a:solidFill>
                <a:srgbClr val="D2DA7A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r" rtl="1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rtl="1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r" rtl="1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(Part III)</a:t>
            </a:r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Graphics and Multimedia</a:t>
            </a:r>
            <a:endParaRPr lang="ar-S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 rtl="0">
              <a:spcBef>
                <a:spcPct val="0"/>
              </a:spcBef>
            </a:pPr>
            <a:r>
              <a:rPr lang="en-US" sz="33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TextureBrush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274320" lvl="0" indent="-274320" algn="l" rtl="0">
              <a:spcBef>
                <a:spcPct val="20000"/>
              </a:spcBef>
              <a:buClr>
                <a:schemeClr val="accent1"/>
              </a:buClr>
              <a:buSzPct val="85000"/>
            </a:pPr>
            <a:r>
              <a:rPr lang="en-US" sz="2800" dirty="0" smtClean="0">
                <a:solidFill>
                  <a:srgbClr val="92D050"/>
                </a:solidFill>
              </a:rPr>
              <a:t>Bitmap Class</a:t>
            </a:r>
          </a:p>
          <a:p>
            <a:pPr marL="274320" lvl="0" indent="-274320" algn="l" rtl="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solidFill>
                  <a:schemeClr val="tx2"/>
                </a:solidFill>
              </a:rPr>
              <a:t>Produce images in color and gray scale with a particular width and height.</a:t>
            </a:r>
          </a:p>
          <a:p>
            <a:pPr marL="274320" lvl="0" indent="-274320" algn="l" rtl="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solidFill>
                  <a:schemeClr val="tx2"/>
                </a:solidFill>
              </a:rPr>
              <a:t>Used to work with images defined by pixel data.</a:t>
            </a:r>
          </a:p>
          <a:p>
            <a:pPr marL="274320" lvl="0" indent="-274320" algn="l" rtl="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smtClean="0">
                <a:solidFill>
                  <a:schemeClr val="tx2"/>
                </a:solidFill>
              </a:rPr>
              <a:t>How to use…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27088" y="4127078"/>
            <a:ext cx="7620000" cy="2254250"/>
          </a:xfrm>
          <a:prstGeom prst="rect">
            <a:avLst/>
          </a:prstGeom>
          <a:noFill/>
          <a:ln w="28575">
            <a:solidFill>
              <a:srgbClr val="800000"/>
            </a:solidFill>
            <a:prstDash val="lgDash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/>
            <a:r>
              <a:rPr lang="en-US" sz="2000" noProof="1">
                <a:solidFill>
                  <a:srgbClr val="000099"/>
                </a:solidFill>
              </a:rPr>
              <a:t>Dim</a:t>
            </a:r>
            <a:r>
              <a:rPr lang="en-US" sz="2000" noProof="1"/>
              <a:t> graphicsObject </a:t>
            </a:r>
            <a:r>
              <a:rPr lang="en-US" sz="2000" noProof="1">
                <a:solidFill>
                  <a:srgbClr val="000099"/>
                </a:solidFill>
              </a:rPr>
              <a:t>As</a:t>
            </a:r>
            <a:r>
              <a:rPr lang="en-US" sz="2000" noProof="1"/>
              <a:t> Graphics = e.Graphics</a:t>
            </a:r>
            <a:endParaRPr lang="en-US" sz="2000" dirty="0"/>
          </a:p>
          <a:p>
            <a:pPr algn="l" rtl="0"/>
            <a:r>
              <a:rPr lang="en-US" sz="2000" noProof="1">
                <a:solidFill>
                  <a:srgbClr val="000099"/>
                </a:solidFill>
              </a:rPr>
              <a:t>Dim</a:t>
            </a:r>
            <a:r>
              <a:rPr lang="en-US" sz="2000" noProof="1"/>
              <a:t> Bitmap</a:t>
            </a:r>
            <a:r>
              <a:rPr lang="en-US" sz="2000" dirty="0" err="1"/>
              <a:t>Var</a:t>
            </a:r>
            <a:r>
              <a:rPr lang="en-US" sz="2000" noProof="1"/>
              <a:t> </a:t>
            </a:r>
            <a:r>
              <a:rPr lang="en-US" sz="2000" noProof="1">
                <a:solidFill>
                  <a:srgbClr val="000099"/>
                </a:solidFill>
              </a:rPr>
              <a:t>As</a:t>
            </a:r>
            <a:r>
              <a:rPr lang="en-US" sz="2000" noProof="1"/>
              <a:t> Bitmap = New Bitmap(</a:t>
            </a:r>
            <a:r>
              <a:rPr lang="en-US" sz="2000" dirty="0"/>
              <a:t>width</a:t>
            </a:r>
            <a:r>
              <a:rPr lang="en-US" sz="2000" noProof="1"/>
              <a:t>, </a:t>
            </a:r>
            <a:r>
              <a:rPr lang="en-US" sz="2000" dirty="0"/>
              <a:t>height</a:t>
            </a:r>
            <a:r>
              <a:rPr lang="en-US" sz="2000" noProof="1"/>
              <a:t>)</a:t>
            </a:r>
            <a:endParaRPr lang="en-US" sz="2000" dirty="0"/>
          </a:p>
          <a:p>
            <a:pPr algn="l" rtl="0"/>
            <a:r>
              <a:rPr lang="en-US" sz="2000" dirty="0"/>
              <a:t>		</a:t>
            </a:r>
            <a:r>
              <a:rPr lang="en-US" sz="2000" b="1" dirty="0">
                <a:solidFill>
                  <a:srgbClr val="92D050"/>
                </a:solidFill>
              </a:rPr>
              <a:t>.</a:t>
            </a:r>
          </a:p>
          <a:p>
            <a:pPr algn="l" rtl="0"/>
            <a:r>
              <a:rPr lang="en-US" sz="2000" b="1" dirty="0">
                <a:solidFill>
                  <a:srgbClr val="92D050"/>
                </a:solidFill>
              </a:rPr>
              <a:t>		.</a:t>
            </a:r>
          </a:p>
          <a:p>
            <a:pPr algn="l" rtl="0"/>
            <a:r>
              <a:rPr lang="en-US" sz="2000" b="1" dirty="0">
                <a:solidFill>
                  <a:srgbClr val="92D050"/>
                </a:solidFill>
              </a:rPr>
              <a:t>		.</a:t>
            </a:r>
            <a:endParaRPr lang="ar-SA" sz="2000" b="1" dirty="0">
              <a:solidFill>
                <a:srgbClr val="92D050"/>
              </a:solidFill>
            </a:endParaRPr>
          </a:p>
          <a:p>
            <a:pPr algn="l" rtl="0"/>
            <a:r>
              <a:rPr lang="en-US" sz="2000" noProof="1">
                <a:solidFill>
                  <a:srgbClr val="000099"/>
                </a:solidFill>
              </a:rPr>
              <a:t>Dim</a:t>
            </a:r>
            <a:r>
              <a:rPr lang="en-US" sz="2000" noProof="1"/>
              <a:t> Brush</a:t>
            </a:r>
            <a:r>
              <a:rPr lang="en-US" sz="2000" dirty="0" err="1"/>
              <a:t>Var</a:t>
            </a:r>
            <a:r>
              <a:rPr lang="en-US" sz="2000" noProof="1"/>
              <a:t> </a:t>
            </a:r>
            <a:r>
              <a:rPr lang="en-US" sz="2000" noProof="1">
                <a:solidFill>
                  <a:srgbClr val="000099"/>
                </a:solidFill>
              </a:rPr>
              <a:t>As</a:t>
            </a:r>
            <a:r>
              <a:rPr lang="en-US" sz="2000" noProof="1"/>
              <a:t> TextureBrush = </a:t>
            </a:r>
            <a:r>
              <a:rPr lang="en-US" sz="2000" noProof="1">
                <a:solidFill>
                  <a:srgbClr val="000099"/>
                </a:solidFill>
              </a:rPr>
              <a:t>New</a:t>
            </a:r>
            <a:r>
              <a:rPr lang="en-US" sz="2000" noProof="1"/>
              <a:t> TextureBrush(Bitmap</a:t>
            </a:r>
            <a:r>
              <a:rPr lang="en-US" sz="2000" dirty="0" err="1"/>
              <a:t>Var</a:t>
            </a:r>
            <a:r>
              <a:rPr lang="en-US" sz="2000" noProof="1"/>
              <a:t>)</a:t>
            </a:r>
          </a:p>
          <a:p>
            <a:pPr algn="l" rtl="0"/>
            <a:r>
              <a:rPr lang="en-US" sz="2000" noProof="1"/>
              <a:t>graphicsObject.FillRectangle(Brush</a:t>
            </a:r>
            <a:r>
              <a:rPr lang="en-US" sz="2000" dirty="0" err="1"/>
              <a:t>Var</a:t>
            </a:r>
            <a:r>
              <a:rPr lang="en-US" sz="2000" noProof="1"/>
              <a:t>, </a:t>
            </a:r>
            <a:r>
              <a:rPr lang="en-US" sz="2000" dirty="0"/>
              <a:t>X</a:t>
            </a:r>
            <a:r>
              <a:rPr lang="en-US" sz="2000" noProof="1"/>
              <a:t>, </a:t>
            </a:r>
            <a:r>
              <a:rPr lang="en-US" sz="2000" dirty="0"/>
              <a:t>Y</a:t>
            </a:r>
            <a:r>
              <a:rPr lang="en-US" sz="2000" noProof="1"/>
              <a:t>, </a:t>
            </a:r>
            <a:r>
              <a:rPr lang="en-US" sz="2000" dirty="0"/>
              <a:t>width</a:t>
            </a:r>
            <a:r>
              <a:rPr lang="en-US" sz="2000" noProof="1"/>
              <a:t>, </a:t>
            </a:r>
            <a:r>
              <a:rPr lang="en-US" sz="2000" dirty="0"/>
              <a:t>height</a:t>
            </a:r>
            <a:r>
              <a:rPr lang="en-US" sz="2000" noProof="1"/>
              <a:t>)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1" descr="vbhtp5_01_Page_40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" descr="vbhtp5_01_Page_41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1" descr="vbhtp5_01_Page_42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 descr="vbhtp5_01_Page_43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39" name="Footer Placeholder 2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© 1992-2011 by Pearson Education, Inc. All Rights Reserved.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Outline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Drawing Polygons and </a:t>
            </a:r>
            <a:r>
              <a:rPr lang="en-US" dirty="0" err="1" smtClean="0"/>
              <a:t>Polylines</a:t>
            </a:r>
            <a:endParaRPr lang="en-US" dirty="0" smtClean="0"/>
          </a:p>
          <a:p>
            <a:pPr algn="l" rtl="0"/>
            <a:r>
              <a:rPr lang="en-US" dirty="0" smtClean="0"/>
              <a:t>Advanced Graphics Capabilities</a:t>
            </a:r>
          </a:p>
          <a:p>
            <a:pPr algn="l" rtl="0"/>
            <a:endParaRPr lang="ar-S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>
                <a:solidFill>
                  <a:schemeClr val="accent2"/>
                </a:solidFill>
              </a:rPr>
              <a:t>Drawing Polygons and </a:t>
            </a:r>
            <a:r>
              <a:rPr lang="en-US" dirty="0" err="1" smtClean="0">
                <a:solidFill>
                  <a:schemeClr val="accent2"/>
                </a:solidFill>
              </a:rPr>
              <a:t>Polylines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92D050"/>
                </a:solidFill>
              </a:rPr>
              <a:t>Polygons</a:t>
            </a:r>
          </a:p>
          <a:p>
            <a:pPr lvl="1" algn="l" rtl="0"/>
            <a:r>
              <a:rPr lang="en-US" dirty="0" smtClean="0"/>
              <a:t>Multisided shapes</a:t>
            </a:r>
          </a:p>
          <a:p>
            <a:pPr lvl="1" algn="l" rtl="0"/>
            <a:r>
              <a:rPr lang="en-US" dirty="0" smtClean="0"/>
              <a:t>Graphics methods used to draw polygons</a:t>
            </a:r>
          </a:p>
          <a:p>
            <a:pPr lvl="1" algn="l" rtl="0"/>
            <a:r>
              <a:rPr lang="en-US" dirty="0" err="1" smtClean="0"/>
              <a:t>DrawLines</a:t>
            </a:r>
            <a:r>
              <a:rPr lang="en-US" dirty="0" smtClean="0"/>
              <a:t>, </a:t>
            </a:r>
            <a:r>
              <a:rPr lang="en-US" dirty="0" err="1" smtClean="0"/>
              <a:t>DrawPolygon</a:t>
            </a:r>
            <a:r>
              <a:rPr lang="en-US" dirty="0" smtClean="0"/>
              <a:t>, and </a:t>
            </a:r>
            <a:r>
              <a:rPr lang="en-US" dirty="0" err="1" smtClean="0"/>
              <a:t>FillPolygon</a:t>
            </a:r>
            <a:endParaRPr lang="ar-S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Drawing Polygons and </a:t>
            </a:r>
            <a:r>
              <a:rPr lang="en-US" dirty="0" err="1" smtClean="0">
                <a:solidFill>
                  <a:schemeClr val="accent2"/>
                </a:solidFill>
              </a:rPr>
              <a:t>Polylines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Picture 1" descr="vbhtp5_01_Page_37.png"/>
          <p:cNvPicPr>
            <a:picLocks noGrp="1" noChangeAspect="1"/>
          </p:cNvPicPr>
          <p:nvPr isPhoto="1"/>
        </p:nvPicPr>
        <p:blipFill>
          <a:blip r:embed="rId2" cstate="print"/>
          <a:srcRect r="20075" b="27239"/>
          <a:stretch>
            <a:fillRect/>
          </a:stretch>
        </p:blipFill>
        <p:spPr bwMode="auto">
          <a:xfrm>
            <a:off x="576064" y="1621929"/>
            <a:ext cx="7308304" cy="403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" descr="vbhtp5_01_Page_38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73857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</a:t>
            </a:r>
            <a:endParaRPr kumimoji="0" lang="ar-SA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1" descr="vbhtp5_01_Page_39.png"/>
          <p:cNvPicPr>
            <a:picLocks noGrp="1" noChangeAspect="1"/>
          </p:cNvPicPr>
          <p:nvPr isPhoto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2463"/>
            <a:ext cx="9144000" cy="555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Advanced Graphics Capabilities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Visual Basic offers many additional graphics capabilities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Brush hierarchy also includes: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HatchBrush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LinearGradientBrush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PathGradientBrush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TextureBrush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Wingdings"/>
              <a:buChar char="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Additional graphics features</a:t>
            </a:r>
          </a:p>
          <a:p>
            <a:pPr marL="82296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75000"/>
              <a:buFont typeface="Wingdings 2"/>
              <a:buChar char="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Dashed lines, thick lines, filling shapes with patterns, etc 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 rtl="0">
              <a:spcBef>
                <a:spcPct val="0"/>
              </a:spcBef>
            </a:pPr>
            <a:r>
              <a:rPr lang="en-US" sz="33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LinearGradientBrush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274320" lvl="0" indent="-274320" algn="l" rtl="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err="1">
                <a:solidFill>
                  <a:schemeClr val="tx2"/>
                </a:solidFill>
              </a:rPr>
              <a:t>LinearGradientBrush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takes for arguments:</a:t>
            </a:r>
          </a:p>
          <a:p>
            <a:pPr marL="731520" lvl="1" indent="-274320" algn="l" rtl="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Rectangle</a:t>
            </a:r>
          </a:p>
          <a:p>
            <a:pPr marL="731520" lvl="1" indent="-274320" algn="l" rtl="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700" dirty="0" smtClean="0">
                <a:solidFill>
                  <a:schemeClr val="tx2"/>
                </a:solidFill>
              </a:rPr>
              <a:t>Two colors</a:t>
            </a:r>
          </a:p>
          <a:p>
            <a:pPr marL="731520" lvl="1" indent="-274320" algn="l" rtl="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Constant from </a:t>
            </a:r>
            <a:r>
              <a:rPr lang="en-US" sz="2800" dirty="0" err="1" smtClean="0">
                <a:solidFill>
                  <a:srgbClr val="000000"/>
                </a:solidFill>
                <a:latin typeface="Lucida Console" pitchFamily="49" charset="0"/>
              </a:rPr>
              <a:t>LinearGradientMode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 Rec1 As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New Rectangle(5,5,25,20)</a:t>
            </a:r>
          </a:p>
          <a:p>
            <a:pPr marL="548640" lvl="1" indent="-274320" algn="l" rtl="0">
              <a:spcBef>
                <a:spcPct val="20000"/>
              </a:spcBef>
              <a:buClr>
                <a:schemeClr val="accent2"/>
              </a:buClr>
              <a:buSzPct val="70000"/>
            </a:pPr>
            <a:r>
              <a:rPr lang="en-US" sz="2000" baseline="0" dirty="0" smtClean="0">
                <a:solidFill>
                  <a:schemeClr val="tx2"/>
                </a:solidFill>
              </a:rPr>
              <a:t>Dim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LGBrush</a:t>
            </a:r>
            <a:r>
              <a:rPr lang="en-US" sz="2000" dirty="0" smtClean="0">
                <a:solidFill>
                  <a:schemeClr val="tx2"/>
                </a:solidFill>
              </a:rPr>
              <a:t> As New </a:t>
            </a:r>
            <a:r>
              <a:rPr lang="en-US" sz="2000" dirty="0" err="1" smtClean="0">
                <a:solidFill>
                  <a:schemeClr val="tx2"/>
                </a:solidFill>
              </a:rPr>
              <a:t>LinearGradientBrush</a:t>
            </a:r>
            <a:r>
              <a:rPr lang="en-US" sz="2000" dirty="0" smtClean="0">
                <a:solidFill>
                  <a:schemeClr val="tx2"/>
                </a:solidFill>
              </a:rPr>
              <a:t>(Rec1, </a:t>
            </a:r>
            <a:r>
              <a:rPr lang="en-US" sz="2000" dirty="0" err="1" smtClean="0">
                <a:solidFill>
                  <a:schemeClr val="tx2"/>
                </a:solidFill>
              </a:rPr>
              <a:t>Color.White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</a:rPr>
              <a:t>Color.Blak</a:t>
            </a:r>
            <a:r>
              <a:rPr lang="en-US" sz="2000" dirty="0" smtClean="0">
                <a:solidFill>
                  <a:schemeClr val="tx2"/>
                </a:solidFill>
              </a:rPr>
              <a:t>, </a:t>
            </a:r>
            <a:r>
              <a:rPr lang="en-US" sz="2000" dirty="0" err="1" smtClean="0">
                <a:solidFill>
                  <a:schemeClr val="tx2"/>
                </a:solidFill>
              </a:rPr>
              <a:t>LinearGradientMode.ForwardDiagonal</a:t>
            </a:r>
            <a:r>
              <a:rPr lang="en-US" sz="2000" dirty="0" smtClean="0">
                <a:solidFill>
                  <a:schemeClr val="tx2"/>
                </a:solidFill>
              </a:rPr>
              <a:t>)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lvl="0" algn="ctr" rtl="0">
              <a:spcBef>
                <a:spcPct val="0"/>
              </a:spcBef>
            </a:pPr>
            <a:r>
              <a:rPr lang="en-US" sz="33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TextureBrush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274320" lvl="0" indent="-274320" algn="l" rtl="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err="1">
                <a:solidFill>
                  <a:schemeClr val="tx2"/>
                </a:solidFill>
              </a:rPr>
              <a:t>TextureBrush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is a brush that fills the interior of a shape with an image rather than a solid color. </a:t>
            </a:r>
          </a:p>
          <a:p>
            <a:pPr marL="274320" lvl="0" indent="-274320" algn="l" rtl="0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800" dirty="0" err="1">
                <a:solidFill>
                  <a:schemeClr val="tx2"/>
                </a:solidFill>
              </a:rPr>
              <a:t>TextureBrush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takes </a:t>
            </a:r>
            <a:r>
              <a:rPr lang="en-US" sz="2800" dirty="0" smtClean="0">
                <a:solidFill>
                  <a:srgbClr val="000000"/>
                </a:solidFill>
                <a:latin typeface="Lucida Console" pitchFamily="49" charset="0"/>
              </a:rPr>
              <a:t>Bitmap </a:t>
            </a:r>
            <a:r>
              <a:rPr lang="en-US" sz="2800" dirty="0">
                <a:solidFill>
                  <a:srgbClr val="000000"/>
                </a:solidFill>
                <a:latin typeface="Times New Roman" pitchFamily="18" charset="0"/>
              </a:rPr>
              <a:t>object as an 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</a:rPr>
              <a:t>argument.</a:t>
            </a:r>
          </a:p>
          <a:p>
            <a:pPr marL="548640" marR="0" lvl="1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Arial" pitchFamily="34" charset="0"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196</Words>
  <Application>Microsoft Office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Civic</vt:lpstr>
      <vt:lpstr>Graphics and Multimedia</vt:lpstr>
      <vt:lpstr>Outline</vt:lpstr>
      <vt:lpstr>Drawing Polygons and Polylines</vt:lpstr>
      <vt:lpstr>Drawing Polygons and Polylines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and Multimedia</dc:title>
  <dc:creator>Nasser</dc:creator>
  <cp:lastModifiedBy>Nasser</cp:lastModifiedBy>
  <cp:revision>5</cp:revision>
  <dcterms:created xsi:type="dcterms:W3CDTF">2012-11-25T17:30:27Z</dcterms:created>
  <dcterms:modified xsi:type="dcterms:W3CDTF">2012-11-26T03:55:22Z</dcterms:modified>
</cp:coreProperties>
</file>