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320" r:id="rId3"/>
    <p:sldId id="325" r:id="rId4"/>
    <p:sldId id="327" r:id="rId5"/>
    <p:sldId id="312" r:id="rId6"/>
    <p:sldId id="321" r:id="rId7"/>
    <p:sldId id="326" r:id="rId8"/>
    <p:sldId id="328" r:id="rId9"/>
    <p:sldId id="322" r:id="rId10"/>
    <p:sldId id="329" r:id="rId11"/>
    <p:sldId id="323" r:id="rId12"/>
    <p:sldId id="3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msoliman" initials="a" lastIdx="1" clrIdx="0">
    <p:extLst>
      <p:ext uri="{19B8F6BF-5375-455C-9EA6-DF929625EA0E}">
        <p15:presenceInfo xmlns:p15="http://schemas.microsoft.com/office/powerpoint/2012/main" userId="ammsoli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4660"/>
  </p:normalViewPr>
  <p:slideViewPr>
    <p:cSldViewPr snapToGrid="0">
      <p:cViewPr>
        <p:scale>
          <a:sx n="60" d="100"/>
          <a:sy n="60" d="100"/>
        </p:scale>
        <p:origin x="147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07B6-90D9-4F80-AEC8-D12548D815B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1CE6-C40D-4074-9340-0FEB1AE9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7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5EA6-5616-46F7-AEAF-3C7B409605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CA0A-B89F-4E78-A12F-1A087BCE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32" y="160338"/>
            <a:ext cx="2483348" cy="613572"/>
          </a:xfrm>
        </p:spPr>
        <p:txBody>
          <a:bodyPr>
            <a:noAutofit/>
          </a:bodyPr>
          <a:lstStyle/>
          <a:p>
            <a:pPr marL="514350" indent="-514350" algn="ctr" rtl="1">
              <a:buFont typeface="+mj-lt"/>
              <a:buAutoNum type="arabicPeriod" startAt="4"/>
            </a:pPr>
            <a:r>
              <a:rPr lang="ar-EG" b="1" dirty="0" smtClean="0">
                <a:cs typeface="+mj-cs"/>
              </a:rPr>
              <a:t>آفات البقوليات</a:t>
            </a:r>
            <a:endParaRPr lang="ar-EG" b="1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6081" y="1126794"/>
            <a:ext cx="5394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LY" sz="2400" b="1" dirty="0" smtClean="0">
                <a:cs typeface="+mj-cs"/>
              </a:rPr>
              <a:t>مجموعة </a:t>
            </a:r>
            <a:r>
              <a:rPr lang="ar-LY" sz="2400" b="1" dirty="0">
                <a:cs typeface="+mj-cs"/>
              </a:rPr>
              <a:t>من الخنافس تتبع </a:t>
            </a:r>
            <a:r>
              <a:rPr lang="ar-LY" sz="2400" b="1" dirty="0" smtClean="0">
                <a:cs typeface="+mj-cs"/>
              </a:rPr>
              <a:t>عائلة</a:t>
            </a:r>
            <a:r>
              <a:rPr lang="ar-EG" sz="2400" b="1" dirty="0" smtClean="0">
                <a:cs typeface="+mj-cs"/>
              </a:rPr>
              <a:t> </a:t>
            </a:r>
            <a:r>
              <a:rPr lang="en-US" sz="2400" b="1" dirty="0" err="1">
                <a:cs typeface="+mj-cs"/>
              </a:rPr>
              <a:t>Bruchida</a:t>
            </a:r>
            <a:r>
              <a:rPr lang="en-GB" sz="2400" b="1" dirty="0" smtClean="0">
                <a:cs typeface="+mj-cs"/>
              </a:rPr>
              <a:t>e</a:t>
            </a:r>
            <a:endParaRPr lang="ar-EG" sz="2400" b="1" dirty="0" smtClean="0">
              <a:cs typeface="+mj-cs"/>
            </a:endParaRPr>
          </a:p>
          <a:p>
            <a:pPr algn="just" rtl="1"/>
            <a:r>
              <a:rPr lang="ar-EG" sz="2400" b="1" dirty="0" smtClean="0">
                <a:cs typeface="+mj-cs"/>
              </a:rPr>
              <a:t>تتميز بـ</a:t>
            </a:r>
            <a:r>
              <a:rPr lang="ar-EG" sz="2400" dirty="0" smtClean="0">
                <a:cs typeface="+mj-cs"/>
              </a:rPr>
              <a:t>:</a:t>
            </a:r>
          </a:p>
          <a:p>
            <a:pPr algn="just" rtl="1">
              <a:lnSpc>
                <a:spcPct val="150000"/>
              </a:lnSpc>
            </a:pPr>
            <a:r>
              <a:rPr lang="ar-EG" sz="2000" b="1" dirty="0" smtClean="0">
                <a:cs typeface="+mj-cs"/>
              </a:rPr>
              <a:t>الحشرات الكاملة</a:t>
            </a:r>
            <a:endParaRPr lang="ar-EG" sz="2000" dirty="0" smtClean="0">
              <a:cs typeface="+mj-cs"/>
            </a:endParaRPr>
          </a:p>
          <a:p>
            <a:pPr marL="274638" indent="-274638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بحجمها الصغير</a:t>
            </a:r>
            <a:endParaRPr lang="ar-EG" sz="2000" dirty="0" smtClean="0">
              <a:cs typeface="+mj-cs"/>
            </a:endParaRPr>
          </a:p>
          <a:p>
            <a:pPr marL="274638" indent="-274638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مغطاة </a:t>
            </a:r>
            <a:r>
              <a:rPr lang="ar-EG" sz="2000" dirty="0" smtClean="0">
                <a:cs typeface="+mj-cs"/>
              </a:rPr>
              <a:t>بشعر</a:t>
            </a:r>
            <a:r>
              <a:rPr lang="ar-SA" sz="2000" dirty="0" smtClean="0">
                <a:cs typeface="+mj-cs"/>
              </a:rPr>
              <a:t> كالوبر</a:t>
            </a:r>
            <a:endParaRPr lang="ar-EG" sz="2000" dirty="0" smtClean="0">
              <a:cs typeface="+mj-cs"/>
            </a:endParaRPr>
          </a:p>
          <a:p>
            <a:pPr marL="274638" indent="-274638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الأغماد </a:t>
            </a:r>
            <a:r>
              <a:rPr lang="ar-EG" sz="2000" dirty="0">
                <a:cs typeface="+mj-cs"/>
              </a:rPr>
              <a:t>أ</a:t>
            </a:r>
            <a:r>
              <a:rPr lang="ar-SA" sz="2000" dirty="0" smtClean="0">
                <a:cs typeface="+mj-cs"/>
              </a:rPr>
              <a:t>قصر </a:t>
            </a:r>
            <a:r>
              <a:rPr lang="ar-SA" sz="2000" dirty="0">
                <a:cs typeface="+mj-cs"/>
              </a:rPr>
              <a:t>من </a:t>
            </a:r>
            <a:r>
              <a:rPr lang="ar-SA" sz="2000" dirty="0" smtClean="0">
                <a:cs typeface="+mj-cs"/>
              </a:rPr>
              <a:t>البطن </a:t>
            </a:r>
            <a:r>
              <a:rPr lang="ar-EG" sz="2000" dirty="0" smtClean="0">
                <a:cs typeface="+mj-cs"/>
              </a:rPr>
              <a:t>(</a:t>
            </a:r>
            <a:r>
              <a:rPr lang="ar-SA" sz="2000" dirty="0" smtClean="0">
                <a:cs typeface="+mj-cs"/>
              </a:rPr>
              <a:t>الجزء </a:t>
            </a:r>
            <a:r>
              <a:rPr lang="ar-SA" sz="2000" dirty="0">
                <a:cs typeface="+mj-cs"/>
              </a:rPr>
              <a:t>الخلفي من البطن </a:t>
            </a:r>
            <a:r>
              <a:rPr lang="ar-SA" sz="2000" dirty="0" smtClean="0">
                <a:cs typeface="+mj-cs"/>
              </a:rPr>
              <a:t>مكشوف</a:t>
            </a:r>
            <a:r>
              <a:rPr lang="ar-EG" sz="2000" dirty="0" smtClean="0">
                <a:cs typeface="+mj-cs"/>
              </a:rPr>
              <a:t>اً)</a:t>
            </a:r>
          </a:p>
          <a:p>
            <a:pPr marL="274638" indent="-274638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ال</a:t>
            </a:r>
            <a:r>
              <a:rPr lang="ar-EG" sz="2000" dirty="0" smtClean="0">
                <a:cs typeface="+mj-cs"/>
              </a:rPr>
              <a:t>أ</a:t>
            </a:r>
            <a:r>
              <a:rPr lang="ar-SA" sz="2000" dirty="0" smtClean="0">
                <a:cs typeface="+mj-cs"/>
              </a:rPr>
              <a:t>فخاد </a:t>
            </a:r>
            <a:r>
              <a:rPr lang="ar-SA" sz="2000" dirty="0">
                <a:cs typeface="+mj-cs"/>
              </a:rPr>
              <a:t>الخلفية </a:t>
            </a:r>
            <a:r>
              <a:rPr lang="ar-SA" sz="2000" dirty="0" smtClean="0">
                <a:cs typeface="+mj-cs"/>
              </a:rPr>
              <a:t>غليظة </a:t>
            </a:r>
            <a:r>
              <a:rPr lang="ar-SA" sz="2000" dirty="0">
                <a:cs typeface="+mj-cs"/>
              </a:rPr>
              <a:t>و ينتهي كل منها </a:t>
            </a:r>
            <a:r>
              <a:rPr lang="ar-SA" sz="2000" dirty="0" smtClean="0">
                <a:cs typeface="+mj-cs"/>
              </a:rPr>
              <a:t>بشوكة</a:t>
            </a:r>
            <a:endParaRPr lang="ar-EG" sz="2000" dirty="0" smtClean="0"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000" dirty="0" smtClean="0">
                <a:cs typeface="+mj-cs"/>
              </a:rPr>
              <a:t> </a:t>
            </a:r>
            <a:r>
              <a:rPr lang="ar-SA" sz="2000" b="1" dirty="0" smtClean="0">
                <a:cs typeface="+mj-cs"/>
              </a:rPr>
              <a:t>اليرقات</a:t>
            </a:r>
            <a:endParaRPr lang="ar-EG" sz="2000" b="1" dirty="0" smtClean="0">
              <a:cs typeface="+mj-cs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بيضاء </a:t>
            </a:r>
            <a:r>
              <a:rPr lang="ar-SA" sz="2000" dirty="0" smtClean="0">
                <a:cs typeface="+mj-cs"/>
              </a:rPr>
              <a:t>اللون</a:t>
            </a:r>
            <a:endParaRPr lang="ar-EG" sz="2000" dirty="0" smtClean="0">
              <a:cs typeface="+mj-cs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SA" sz="2000" dirty="0" smtClean="0">
                <a:cs typeface="+mj-cs"/>
              </a:rPr>
              <a:t> </a:t>
            </a:r>
            <a:r>
              <a:rPr lang="ar-EG" sz="2000" dirty="0" smtClean="0">
                <a:cs typeface="+mj-cs"/>
              </a:rPr>
              <a:t>ال</a:t>
            </a:r>
            <a:r>
              <a:rPr lang="ar-SA" sz="2000" dirty="0" smtClean="0">
                <a:cs typeface="+mj-cs"/>
              </a:rPr>
              <a:t>أرجل </a:t>
            </a:r>
            <a:r>
              <a:rPr lang="ar-EG" sz="2000" dirty="0" smtClean="0">
                <a:cs typeface="+mj-cs"/>
              </a:rPr>
              <a:t>ال</a:t>
            </a:r>
            <a:r>
              <a:rPr lang="ar-SA" sz="2000" dirty="0" smtClean="0">
                <a:cs typeface="+mj-cs"/>
              </a:rPr>
              <a:t>صدرية </a:t>
            </a:r>
            <a:r>
              <a:rPr lang="ar-SA" sz="2000" dirty="0" smtClean="0">
                <a:cs typeface="+mj-cs"/>
              </a:rPr>
              <a:t>قصيرة</a:t>
            </a:r>
            <a:endParaRPr lang="ar-EG" sz="2000" dirty="0">
              <a:cs typeface="+mj-cs"/>
            </a:endParaRPr>
          </a:p>
        </p:txBody>
      </p:sp>
      <p:sp>
        <p:nvSpPr>
          <p:cNvPr id="6" name="AutoShape 4" descr="Image result for Sitophilus oryzae"/>
          <p:cNvSpPr>
            <a:spLocks noChangeAspect="1" noChangeArrowheads="1"/>
          </p:cNvSpPr>
          <p:nvPr/>
        </p:nvSpPr>
        <p:spPr bwMode="auto">
          <a:xfrm>
            <a:off x="7562215" y="33352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+mj-cs"/>
            </a:endParaRPr>
          </a:p>
        </p:txBody>
      </p:sp>
      <p:sp>
        <p:nvSpPr>
          <p:cNvPr id="11" name="AutoShape 6" descr="Image result for Sitophilus oryz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+mj-cs"/>
            </a:endParaRPr>
          </a:p>
        </p:txBody>
      </p:sp>
      <p:pic>
        <p:nvPicPr>
          <p:cNvPr id="3074" name="Picture 2" descr="Image result for Bruchida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5224" r="5221" b="5041"/>
          <a:stretch/>
        </p:blipFill>
        <p:spPr bwMode="auto">
          <a:xfrm>
            <a:off x="137160" y="160339"/>
            <a:ext cx="4019206" cy="65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r="62602" b="13368"/>
          <a:stretch/>
        </p:blipFill>
        <p:spPr bwMode="auto">
          <a:xfrm>
            <a:off x="4283858" y="1722995"/>
            <a:ext cx="2723765" cy="35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28447" y="137795"/>
            <a:ext cx="4763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E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العوائل:</a:t>
            </a:r>
          </a:p>
          <a:p>
            <a:pPr algn="just" rtl="1"/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E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تصيب هذه الحشرة جميع أنواع الفول واللوبيا والفاصوليا والبسلة والعدس في </a:t>
            </a:r>
            <a:r>
              <a:rPr lang="ar-E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الحقل. </a:t>
            </a:r>
            <a:r>
              <a:rPr lang="ar-E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وهي لا تتوالد داخل المخازن.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upload.wikimedia.org/wikipedia/commons/thumb/5/52/Bruchus_Rufimanus_-_Ackerbohnenk%C3%A4fer.jpg/1024px-Bruchus_Rufimanus_-_Ackerbohnenk%C3%A4f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5" t="9717" r="19877" b="8995"/>
          <a:stretch/>
        </p:blipFill>
        <p:spPr bwMode="auto">
          <a:xfrm rot="5400000">
            <a:off x="527037" y="-195806"/>
            <a:ext cx="6567808" cy="72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9087" y="3347068"/>
            <a:ext cx="6096000" cy="772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329421"/>
            <a:ext cx="5471160" cy="559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: </a:t>
            </a:r>
            <a:r>
              <a:rPr lang="en-GB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Coleoptera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Bruchida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Bruchus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pisorum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خنفساء البسلة</a:t>
            </a:r>
            <a:endParaRPr lang="ar-EG" sz="20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الوصف: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GB" sz="20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يبلغ طول الحشرة الكاملة من 4.5-5 مم</a:t>
            </a: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⸲ </a:t>
            </a:r>
            <a:r>
              <a:rPr lang="ar-S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اللون العام اسود </a:t>
            </a: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توجد بقعة بيضاء اللون عند منتصف قاعدة الصدر الأمامي و تنتشر بقع بيضاء أخرى على الغمدين و الجزء الخلفي من البطن</a:t>
            </a:r>
            <a:r>
              <a:rPr lang="ar-EG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.</a:t>
            </a: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EG" sz="2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العوائل:</a:t>
            </a:r>
            <a:endParaRPr lang="en-GB" sz="20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تصيب هذه الحشرة البسلة و لا يستمر توالدها داخل المخزن</a:t>
            </a:r>
            <a:r>
              <a:rPr lang="ar-EG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EG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/>
          <a:stretch/>
        </p:blipFill>
        <p:spPr bwMode="auto">
          <a:xfrm rot="10800000">
            <a:off x="69831" y="502919"/>
            <a:ext cx="6483369" cy="60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6336" y="152400"/>
            <a:ext cx="7217064" cy="485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: </a:t>
            </a:r>
            <a:r>
              <a:rPr lang="en-GB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Coleoptera</a:t>
            </a:r>
            <a:endParaRPr lang="en-GB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Bruchida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Bruchus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lentis</a:t>
            </a:r>
            <a:endParaRPr 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خنفساء العدس</a:t>
            </a:r>
            <a:endParaRPr lang="ar-EG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r" rtl="1"/>
            <a:r>
              <a:rPr lang="ar-EG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الوصف:</a:t>
            </a:r>
          </a:p>
          <a:p>
            <a:pPr algn="r" rt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يبلغ طول الحشرة الكاملة 3 </a:t>
            </a: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مم</a:t>
            </a:r>
            <a:r>
              <a:rPr lang="ar-S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⸲</a:t>
            </a: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اللون العام </a:t>
            </a:r>
            <a:r>
              <a:rPr lang="ar-EG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أ</a:t>
            </a: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سود 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ذو بقع بيضاء و </a:t>
            </a: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رمادية</a:t>
            </a:r>
            <a:r>
              <a:rPr lang="ar-EG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⸲ </a:t>
            </a: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يوجد 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مثلث صغير ابيض اللون على الحافة الخلفية لترجة الصدر الأمامي و يغطى الجزء الخلفي من البطن بحراشيف </a:t>
            </a: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بيضاء</a:t>
            </a:r>
            <a:r>
              <a:rPr lang="ar-EG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العوائل:</a:t>
            </a:r>
            <a:r>
              <a:rPr lang="ar-SA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</a:t>
            </a:r>
            <a:endParaRPr lang="ar-EG" sz="24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تصيب 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هذه الحشرة العدس و لا يستمر توالدها داخل المخزن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" y="30480"/>
            <a:ext cx="467696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Sitophilus oryzae"/>
          <p:cNvSpPr>
            <a:spLocks noChangeAspect="1" noChangeArrowheads="1"/>
          </p:cNvSpPr>
          <p:nvPr/>
        </p:nvSpPr>
        <p:spPr bwMode="auto">
          <a:xfrm>
            <a:off x="7562215" y="33352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+mj-cs"/>
            </a:endParaRPr>
          </a:p>
        </p:txBody>
      </p:sp>
      <p:sp>
        <p:nvSpPr>
          <p:cNvPr id="11" name="AutoShape 6" descr="Image result for Sitophilus oryz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2197"/>
            <a:ext cx="1219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EG" sz="2800" b="1" dirty="0"/>
              <a:t>تنقسم خنافس البقوليات الي مجموعتان:</a:t>
            </a:r>
            <a:endParaRPr lang="en-US" sz="2800" b="1" dirty="0"/>
          </a:p>
          <a:p>
            <a:pPr algn="just" rtl="1"/>
            <a:endParaRPr lang="ar-EG" sz="2000" b="1" dirty="0" smtClean="0">
              <a:cs typeface="+mj-cs"/>
            </a:endParaRPr>
          </a:p>
          <a:p>
            <a:pPr algn="just" rtl="1"/>
            <a:r>
              <a:rPr lang="ar-EG" sz="2400" b="1" dirty="0" smtClean="0">
                <a:cs typeface="+mj-cs"/>
              </a:rPr>
              <a:t>أولاً</a:t>
            </a:r>
            <a:r>
              <a:rPr lang="ar-EG" sz="2400" b="1" dirty="0" smtClean="0">
                <a:cs typeface="+mj-cs"/>
              </a:rPr>
              <a:t>: </a:t>
            </a:r>
            <a:r>
              <a:rPr lang="ar-LY" sz="2400" b="1" dirty="0">
                <a:cs typeface="+mj-cs"/>
              </a:rPr>
              <a:t>خنافس تصیب القرون الخضراء أثناء نمو </a:t>
            </a:r>
            <a:r>
              <a:rPr lang="ar-LY" sz="2400" b="1" dirty="0" smtClean="0">
                <a:cs typeface="+mj-cs"/>
              </a:rPr>
              <a:t>النبات</a:t>
            </a:r>
            <a:r>
              <a:rPr lang="ar-EG" sz="2400" b="1" dirty="0" smtClean="0">
                <a:cs typeface="+mj-cs"/>
              </a:rPr>
              <a:t>ات</a:t>
            </a:r>
            <a:r>
              <a:rPr lang="ar-LY" sz="2400" b="1" dirty="0" smtClean="0">
                <a:cs typeface="+mj-cs"/>
              </a:rPr>
              <a:t> </a:t>
            </a:r>
            <a:r>
              <a:rPr lang="ar-LY" sz="2400" b="1" dirty="0">
                <a:cs typeface="+mj-cs"/>
              </a:rPr>
              <a:t>في </a:t>
            </a:r>
            <a:r>
              <a:rPr lang="ar-LY" sz="2400" b="1" dirty="0" smtClean="0">
                <a:cs typeface="+mj-cs"/>
              </a:rPr>
              <a:t>الحقل</a:t>
            </a:r>
            <a:r>
              <a:rPr lang="ar-EG" sz="2400" b="1" dirty="0" smtClean="0">
                <a:cs typeface="+mj-cs"/>
              </a:rPr>
              <a:t> </a:t>
            </a:r>
            <a:r>
              <a:rPr lang="ar-EG" sz="2400" b="1" dirty="0">
                <a:cs typeface="+mj-cs"/>
              </a:rPr>
              <a:t>دون أن </a:t>
            </a:r>
            <a:r>
              <a:rPr lang="ar-EG" sz="2400" b="1" dirty="0" smtClean="0">
                <a:cs typeface="+mj-cs"/>
              </a:rPr>
              <a:t>يستمر تكاثرها </a:t>
            </a:r>
            <a:r>
              <a:rPr lang="ar-EG" sz="2400" b="1" dirty="0">
                <a:cs typeface="+mj-cs"/>
              </a:rPr>
              <a:t>في المخزن</a:t>
            </a:r>
            <a:r>
              <a:rPr lang="ar-LY" sz="2400" b="1" dirty="0" smtClean="0">
                <a:cs typeface="+mj-cs"/>
              </a:rPr>
              <a:t> و </a:t>
            </a:r>
            <a:r>
              <a:rPr lang="ar-LY" sz="2400" b="1" dirty="0">
                <a:cs typeface="+mj-cs"/>
              </a:rPr>
              <a:t>منھا</a:t>
            </a:r>
            <a:r>
              <a:rPr lang="ar-LY" sz="2400" b="1" dirty="0" smtClean="0">
                <a:cs typeface="+mj-cs"/>
              </a:rPr>
              <a:t>:</a:t>
            </a:r>
            <a:endParaRPr lang="ar-EG" sz="2400" b="1" dirty="0" smtClean="0">
              <a:cs typeface="+mj-cs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LY" sz="2000" dirty="0" smtClean="0">
                <a:cs typeface="+mj-cs"/>
              </a:rPr>
              <a:t>خنفساء </a:t>
            </a:r>
            <a:r>
              <a:rPr lang="ar-LY" sz="2000" dirty="0">
                <a:cs typeface="+mj-cs"/>
              </a:rPr>
              <a:t>الفول الكبیر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LY" sz="2000" dirty="0" smtClean="0">
                <a:cs typeface="+mj-cs"/>
              </a:rPr>
              <a:t>خنفساء </a:t>
            </a:r>
            <a:r>
              <a:rPr lang="ar-LY" sz="2000" dirty="0">
                <a:cs typeface="+mj-cs"/>
              </a:rPr>
              <a:t>العدس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LY" sz="2000" dirty="0" smtClean="0">
                <a:cs typeface="+mj-cs"/>
              </a:rPr>
              <a:t>خنفساء البسلة</a:t>
            </a:r>
            <a:endParaRPr lang="ar-EG" sz="2000" dirty="0" smtClean="0">
              <a:cs typeface="+mj-cs"/>
            </a:endParaRPr>
          </a:p>
          <a:p>
            <a:pPr algn="just" rtl="1"/>
            <a:r>
              <a:rPr lang="ar-EG" sz="2000" dirty="0" smtClean="0">
                <a:cs typeface="+mj-cs"/>
              </a:rPr>
              <a:t>- ال</a:t>
            </a:r>
            <a:r>
              <a:rPr lang="ar-LY" sz="2000" dirty="0" smtClean="0">
                <a:cs typeface="+mj-cs"/>
              </a:rPr>
              <a:t>حشرات </a:t>
            </a:r>
            <a:r>
              <a:rPr lang="ar-LY" sz="2000" dirty="0">
                <a:cs typeface="+mj-cs"/>
              </a:rPr>
              <a:t>تضع بیضھا علي القرون </a:t>
            </a:r>
            <a:r>
              <a:rPr lang="ar-LY" sz="2000" dirty="0" smtClean="0">
                <a:cs typeface="+mj-cs"/>
              </a:rPr>
              <a:t>الخضراء</a:t>
            </a:r>
            <a:r>
              <a:rPr lang="ar-EG" sz="2000" dirty="0" smtClean="0">
                <a:cs typeface="+mj-cs"/>
              </a:rPr>
              <a:t> أثناء نمو </a:t>
            </a:r>
            <a:r>
              <a:rPr lang="ar-EG" sz="2000" dirty="0" smtClean="0">
                <a:cs typeface="+mj-cs"/>
              </a:rPr>
              <a:t>النباتات بالحقل.</a:t>
            </a:r>
          </a:p>
          <a:p>
            <a:pPr algn="just" rtl="1"/>
            <a:r>
              <a:rPr lang="ar-EG" sz="2000" dirty="0" smtClean="0">
                <a:cs typeface="+mj-cs"/>
              </a:rPr>
              <a:t>- ا</a:t>
            </a:r>
            <a:r>
              <a:rPr lang="ar-LY" sz="2000" dirty="0" smtClean="0">
                <a:cs typeface="+mj-cs"/>
              </a:rPr>
              <a:t>لیرقات </a:t>
            </a:r>
            <a:r>
              <a:rPr lang="ar-EG" sz="2000" dirty="0" smtClean="0">
                <a:cs typeface="+mj-cs"/>
              </a:rPr>
              <a:t>ال</a:t>
            </a:r>
            <a:r>
              <a:rPr lang="ar-EG" sz="2000" dirty="0">
                <a:cs typeface="+mj-cs"/>
              </a:rPr>
              <a:t>ص</a:t>
            </a:r>
            <a:r>
              <a:rPr lang="ar-LY" sz="2000" dirty="0" smtClean="0">
                <a:cs typeface="+mj-cs"/>
              </a:rPr>
              <a:t>غیرة </a:t>
            </a:r>
            <a:r>
              <a:rPr lang="ar-LY" sz="2000" dirty="0">
                <a:cs typeface="+mj-cs"/>
              </a:rPr>
              <a:t>تحفر داخل </a:t>
            </a:r>
            <a:r>
              <a:rPr lang="ar-LY" sz="2000" dirty="0" smtClean="0">
                <a:cs typeface="+mj-cs"/>
              </a:rPr>
              <a:t>البذ</a:t>
            </a:r>
            <a:r>
              <a:rPr lang="ar-EG" sz="2000" dirty="0" smtClean="0">
                <a:cs typeface="+mj-cs"/>
              </a:rPr>
              <a:t>و</a:t>
            </a:r>
            <a:r>
              <a:rPr lang="ar-LY" sz="2000" dirty="0" smtClean="0">
                <a:cs typeface="+mj-cs"/>
              </a:rPr>
              <a:t>ر وتتغذي</a:t>
            </a:r>
            <a:r>
              <a:rPr lang="ar-EG" sz="2000" dirty="0" smtClean="0">
                <a:cs typeface="+mj-cs"/>
              </a:rPr>
              <a:t> </a:t>
            </a:r>
            <a:r>
              <a:rPr lang="ar-LY" sz="2000" dirty="0" smtClean="0">
                <a:cs typeface="+mj-cs"/>
              </a:rPr>
              <a:t>علیھا ثم </a:t>
            </a:r>
            <a:r>
              <a:rPr lang="ar-LY" sz="2000" dirty="0">
                <a:cs typeface="+mj-cs"/>
              </a:rPr>
              <a:t>تنتقل </a:t>
            </a:r>
            <a:r>
              <a:rPr lang="ar-LY" sz="2000" dirty="0" smtClean="0">
                <a:cs typeface="+mj-cs"/>
              </a:rPr>
              <a:t>معھ</a:t>
            </a:r>
            <a:r>
              <a:rPr lang="ar-EG" sz="2000" dirty="0" smtClean="0">
                <a:cs typeface="+mj-cs"/>
              </a:rPr>
              <a:t>ا</a:t>
            </a:r>
            <a:r>
              <a:rPr lang="ar-LY" sz="2000" dirty="0" smtClean="0">
                <a:cs typeface="+mj-cs"/>
              </a:rPr>
              <a:t> </a:t>
            </a:r>
            <a:r>
              <a:rPr lang="ar-LY" sz="2000" dirty="0">
                <a:cs typeface="+mj-cs"/>
              </a:rPr>
              <a:t>للمخزن لتكمل فترة نموھا </a:t>
            </a:r>
            <a:r>
              <a:rPr lang="ar-EG" sz="2000" dirty="0" smtClean="0">
                <a:cs typeface="+mj-cs"/>
              </a:rPr>
              <a:t>إ</a:t>
            </a:r>
            <a:r>
              <a:rPr lang="ar-LY" sz="2000" dirty="0" smtClean="0">
                <a:cs typeface="+mj-cs"/>
              </a:rPr>
              <a:t>لي </a:t>
            </a:r>
            <a:r>
              <a:rPr lang="ar-LY" sz="2000" dirty="0">
                <a:cs typeface="+mj-cs"/>
              </a:rPr>
              <a:t>حشرات </a:t>
            </a:r>
            <a:r>
              <a:rPr lang="ar-LY" sz="2000" dirty="0" smtClean="0">
                <a:cs typeface="+mj-cs"/>
              </a:rPr>
              <a:t>كاملة</a:t>
            </a:r>
            <a:r>
              <a:rPr lang="ar-EG" sz="2000" dirty="0" smtClean="0">
                <a:cs typeface="+mj-cs"/>
              </a:rPr>
              <a:t> دون أن تتكاثر مرة أخري داخل المخزن</a:t>
            </a:r>
            <a:r>
              <a:rPr lang="ar-E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EG" sz="2000" dirty="0" smtClean="0">
                <a:cs typeface="+mj-cs"/>
              </a:rPr>
              <a:t> إلى أن تتمكن من إصابة المحصول الجديد في الحقل للتكاثر مرة اخرى.</a:t>
            </a:r>
          </a:p>
          <a:p>
            <a:pPr algn="just" rtl="1"/>
            <a:endParaRPr lang="ar-EG" sz="2000" dirty="0" smtClean="0">
              <a:cs typeface="+mj-cs"/>
            </a:endParaRPr>
          </a:p>
          <a:p>
            <a:pPr algn="just" rtl="1"/>
            <a:r>
              <a:rPr lang="ar-EG" sz="2400" b="1" dirty="0">
                <a:latin typeface="TimesNewRomanPS-BoldMT"/>
                <a:cs typeface="+mj-cs"/>
              </a:rPr>
              <a:t>ثانياً</a:t>
            </a:r>
            <a:r>
              <a:rPr lang="ar-LY" sz="2400" b="1" dirty="0">
                <a:latin typeface="TimesNewRomanPS-BoldMT"/>
                <a:cs typeface="+mj-cs"/>
              </a:rPr>
              <a:t>: </a:t>
            </a:r>
            <a:r>
              <a:rPr lang="ar-LY" sz="2400" b="1" dirty="0">
                <a:cs typeface="+mj-cs"/>
              </a:rPr>
              <a:t>خنافس تصیب </a:t>
            </a:r>
            <a:r>
              <a:rPr lang="ar-LY" sz="2400" b="1" dirty="0" smtClean="0">
                <a:cs typeface="+mj-cs"/>
              </a:rPr>
              <a:t>قرون </a:t>
            </a:r>
            <a:r>
              <a:rPr lang="ar-EG" sz="2400" b="1" dirty="0" smtClean="0">
                <a:cs typeface="+mj-cs"/>
              </a:rPr>
              <a:t>النباتات عند </a:t>
            </a:r>
            <a:r>
              <a:rPr lang="ar-EG" sz="2400" b="1" dirty="0" smtClean="0">
                <a:cs typeface="+mj-cs"/>
              </a:rPr>
              <a:t>تمام نضجها </a:t>
            </a:r>
            <a:r>
              <a:rPr lang="ar-LY" sz="2400" b="1" dirty="0" smtClean="0">
                <a:cs typeface="+mj-cs"/>
              </a:rPr>
              <a:t>في </a:t>
            </a:r>
            <a:r>
              <a:rPr lang="ar-LY" sz="2400" b="1" dirty="0">
                <a:cs typeface="+mj-cs"/>
              </a:rPr>
              <a:t>الحقل</a:t>
            </a:r>
            <a:r>
              <a:rPr lang="ar-EG" sz="2400" b="1" dirty="0">
                <a:cs typeface="+mj-cs"/>
              </a:rPr>
              <a:t> </a:t>
            </a:r>
            <a:r>
              <a:rPr lang="ar-EG" sz="2400" b="1" dirty="0" smtClean="0">
                <a:cs typeface="+mj-cs"/>
              </a:rPr>
              <a:t>ويستمر تكاثرها </a:t>
            </a:r>
            <a:r>
              <a:rPr lang="ar-EG" sz="2400" b="1" dirty="0">
                <a:cs typeface="+mj-cs"/>
              </a:rPr>
              <a:t>في المخزن</a:t>
            </a:r>
            <a:r>
              <a:rPr lang="ar-LY" sz="2400" b="1" dirty="0">
                <a:cs typeface="+mj-cs"/>
              </a:rPr>
              <a:t> و منھا:</a:t>
            </a:r>
            <a:endParaRPr lang="ar-EG" sz="2400" b="1" dirty="0">
              <a:cs typeface="+mj-cs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LY" sz="2000" dirty="0" smtClean="0">
                <a:latin typeface="TimesNewRomanPS-BoldMT"/>
              </a:rPr>
              <a:t>خنفساء </a:t>
            </a:r>
            <a:r>
              <a:rPr lang="ar-LY" sz="2000" dirty="0">
                <a:latin typeface="TimesNewRomanPS-BoldMT"/>
              </a:rPr>
              <a:t>الفول الصغیر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LY" sz="2000" dirty="0">
                <a:latin typeface="TimesNewRomanPS-BoldMT"/>
              </a:rPr>
              <a:t>خنفساء اللوبیا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LY" sz="2000" dirty="0">
                <a:latin typeface="TimesNewRomanPS-BoldMT"/>
              </a:rPr>
              <a:t>خنفساء البرسیم </a:t>
            </a:r>
            <a:endParaRPr lang="ar-EG" sz="2000" dirty="0">
              <a:latin typeface="TimesNewRomanPS-BoldMT"/>
            </a:endParaRPr>
          </a:p>
          <a:p>
            <a:pPr marL="342900" indent="-342900" algn="just" rtl="1">
              <a:buFontTx/>
              <a:buChar char="-"/>
            </a:pPr>
            <a:r>
              <a:rPr lang="ar-EG" sz="2000" dirty="0" smtClean="0">
                <a:latin typeface="TimesNewRomanPS-BoldMT"/>
              </a:rPr>
              <a:t>تبدأ </a:t>
            </a:r>
            <a:r>
              <a:rPr lang="ar-EG" sz="2000" dirty="0">
                <a:latin typeface="TimesNewRomanPS-BoldMT"/>
              </a:rPr>
              <a:t>الاصابة عادة بالحقل حيث يوضع البيض على القرون الناضجة قبل </a:t>
            </a:r>
            <a:r>
              <a:rPr lang="ar-EG" sz="2000" dirty="0" smtClean="0">
                <a:latin typeface="TimesNewRomanPS-BoldMT"/>
              </a:rPr>
              <a:t>الحصاد.</a:t>
            </a:r>
          </a:p>
          <a:p>
            <a:pPr marL="342900" indent="-342900" algn="just" rtl="1">
              <a:buFontTx/>
              <a:buChar char="-"/>
            </a:pPr>
            <a:r>
              <a:rPr lang="ar-EG" sz="2000" dirty="0" smtClean="0">
                <a:latin typeface="TimesNewRomanPS-BoldMT"/>
              </a:rPr>
              <a:t>بعد </a:t>
            </a:r>
            <a:r>
              <a:rPr lang="ar-EG" sz="2000" dirty="0">
                <a:latin typeface="TimesNewRomanPS-BoldMT"/>
              </a:rPr>
              <a:t>الفقس </a:t>
            </a:r>
            <a:r>
              <a:rPr lang="ar-LY" sz="2000" dirty="0">
                <a:latin typeface="TimesNewRomanPS-BoldMT"/>
              </a:rPr>
              <a:t>تحفر </a:t>
            </a:r>
            <a:r>
              <a:rPr lang="ar-EG" sz="2000" dirty="0">
                <a:latin typeface="TimesNewRomanPS-BoldMT"/>
              </a:rPr>
              <a:t>اليرقات </a:t>
            </a:r>
            <a:r>
              <a:rPr lang="ar-LY" sz="2000" dirty="0">
                <a:latin typeface="TimesNewRomanPS-BoldMT"/>
              </a:rPr>
              <a:t>داخل البذ</a:t>
            </a:r>
            <a:r>
              <a:rPr lang="ar-EG" sz="2000" dirty="0">
                <a:latin typeface="TimesNewRomanPS-BoldMT"/>
              </a:rPr>
              <a:t>و</a:t>
            </a:r>
            <a:r>
              <a:rPr lang="ar-LY" sz="2000" dirty="0">
                <a:latin typeface="TimesNewRomanPS-BoldMT"/>
              </a:rPr>
              <a:t>ر وتكمل دورة حیاتھا حتي تتحول </a:t>
            </a:r>
            <a:r>
              <a:rPr lang="ar-LY" sz="2000" dirty="0" smtClean="0">
                <a:latin typeface="TimesNewRomanPS-BoldMT"/>
              </a:rPr>
              <a:t>لحشر</a:t>
            </a:r>
            <a:r>
              <a:rPr lang="ar-EG" sz="2000" dirty="0" smtClean="0">
                <a:latin typeface="TimesNewRomanPS-BoldMT"/>
              </a:rPr>
              <a:t>ات</a:t>
            </a:r>
            <a:r>
              <a:rPr lang="ar-LY" sz="2000" dirty="0" smtClean="0">
                <a:latin typeface="TimesNewRomanPS-BoldMT"/>
              </a:rPr>
              <a:t> </a:t>
            </a:r>
            <a:r>
              <a:rPr lang="ar-LY" sz="2000" dirty="0">
                <a:latin typeface="TimesNewRomanPS-BoldMT"/>
              </a:rPr>
              <a:t>كاملة</a:t>
            </a:r>
            <a:r>
              <a:rPr lang="ar-EG" sz="2000" dirty="0">
                <a:latin typeface="TimesNewRomanPS-BoldMT"/>
              </a:rPr>
              <a:t> ل</a:t>
            </a:r>
            <a:r>
              <a:rPr lang="ar-LY" sz="2000" dirty="0">
                <a:latin typeface="TimesNewRomanPS-BoldMT"/>
              </a:rPr>
              <a:t>تقض</a:t>
            </a:r>
            <a:r>
              <a:rPr lang="ar-EG" sz="2000" dirty="0">
                <a:latin typeface="TimesNewRomanPS-BoldMT"/>
              </a:rPr>
              <a:t>ي</a:t>
            </a:r>
            <a:r>
              <a:rPr lang="ar-LY" sz="2000" dirty="0">
                <a:latin typeface="TimesNewRomanPS-BoldMT"/>
              </a:rPr>
              <a:t> فترة الشتاء داخل البذرة حتي منتصف مارس </a:t>
            </a:r>
            <a:r>
              <a:rPr lang="ar-EG" sz="2000" dirty="0" smtClean="0">
                <a:latin typeface="TimesNewRomanPS-BoldMT"/>
              </a:rPr>
              <a:t>ل</a:t>
            </a:r>
            <a:r>
              <a:rPr lang="ar-LY" sz="2000" dirty="0" smtClean="0">
                <a:latin typeface="TimesNewRomanPS-BoldMT"/>
              </a:rPr>
              <a:t>تخرج</a:t>
            </a:r>
            <a:r>
              <a:rPr lang="ar-EG" sz="2000" dirty="0" smtClean="0">
                <a:latin typeface="TimesNewRomanPS-BoldMT"/>
              </a:rPr>
              <a:t> </a:t>
            </a:r>
            <a:r>
              <a:rPr lang="ar-EG" sz="2000" dirty="0">
                <a:latin typeface="TimesNewRomanPS-BoldMT"/>
              </a:rPr>
              <a:t>عبر </a:t>
            </a:r>
            <a:r>
              <a:rPr lang="ar-LY" sz="2000" dirty="0">
                <a:latin typeface="TimesNewRomanPS-BoldMT"/>
              </a:rPr>
              <a:t>ثقب مستدیر لتتزاوج وتضع البیض علي سطح البذور</a:t>
            </a:r>
            <a:r>
              <a:rPr lang="ar-EG" sz="2000" dirty="0">
                <a:latin typeface="TimesNewRomanPS-BoldMT"/>
              </a:rPr>
              <a:t>الجافة</a:t>
            </a:r>
            <a:r>
              <a:rPr lang="ar-LY" sz="2000" dirty="0">
                <a:latin typeface="TimesNewRomanPS-BoldMT"/>
              </a:rPr>
              <a:t> </a:t>
            </a:r>
            <a:r>
              <a:rPr lang="ar-EG" sz="2000" dirty="0" smtClean="0">
                <a:latin typeface="TimesNewRomanPS-BoldMT"/>
              </a:rPr>
              <a:t>بالمخازن </a:t>
            </a:r>
            <a:r>
              <a:rPr lang="ar-LY" sz="2000" dirty="0" smtClean="0">
                <a:latin typeface="TimesNewRomanPS-BoldMT"/>
              </a:rPr>
              <a:t>وتلصقھ</a:t>
            </a:r>
            <a:r>
              <a:rPr lang="ar-EG" sz="2000" dirty="0">
                <a:latin typeface="TimesNewRomanPS-BoldMT"/>
              </a:rPr>
              <a:t>ا</a:t>
            </a:r>
            <a:r>
              <a:rPr lang="ar-LY" sz="2000" dirty="0">
                <a:latin typeface="TimesNewRomanPS-BoldMT"/>
              </a:rPr>
              <a:t> بمادة</a:t>
            </a:r>
            <a:r>
              <a:rPr lang="ar-EG" sz="2000" dirty="0">
                <a:latin typeface="TimesNewRomanPS-BoldMT"/>
              </a:rPr>
              <a:t> </a:t>
            </a:r>
            <a:r>
              <a:rPr lang="ar-LY" sz="2000" dirty="0">
                <a:latin typeface="TimesNewRomanPS-BoldMT"/>
              </a:rPr>
              <a:t>غرویة ثم تخرج الیرقات لتحفر داخل </a:t>
            </a:r>
            <a:r>
              <a:rPr lang="ar-LY" sz="2000" dirty="0" smtClean="0">
                <a:latin typeface="TimesNewRomanPS-BoldMT"/>
              </a:rPr>
              <a:t>البذ</a:t>
            </a:r>
            <a:r>
              <a:rPr lang="ar-EG" sz="2000" dirty="0" smtClean="0">
                <a:latin typeface="TimesNewRomanPS-BoldMT"/>
              </a:rPr>
              <a:t>ور</a:t>
            </a:r>
            <a:r>
              <a:rPr lang="ar-LY" sz="2000" dirty="0" smtClean="0">
                <a:latin typeface="TimesNewRomanPS-BoldMT"/>
              </a:rPr>
              <a:t> </a:t>
            </a:r>
            <a:r>
              <a:rPr lang="ar-LY" sz="2000" dirty="0">
                <a:latin typeface="TimesNewRomanPS-BoldMT"/>
              </a:rPr>
              <a:t>وتكمل دورة حیاتھا </a:t>
            </a:r>
            <a:r>
              <a:rPr lang="ar-EG" sz="2000" dirty="0">
                <a:latin typeface="TimesNewRomanPS-BoldMT"/>
              </a:rPr>
              <a:t>مرة اخرى</a:t>
            </a:r>
            <a:r>
              <a:rPr lang="ar-EG" sz="2000" dirty="0" smtClean="0">
                <a:latin typeface="TimesNewRomanPS-BoldMT"/>
              </a:rPr>
              <a:t>.</a:t>
            </a:r>
            <a:endParaRPr lang="ar-EG" sz="2000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27507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0792" y="45719"/>
            <a:ext cx="6797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Times New Roman" panose="02020603050405020304" pitchFamily="18" charset="0"/>
                <a:cs typeface="+mj-cs"/>
              </a:rPr>
              <a:t>Order : </a:t>
            </a:r>
            <a:r>
              <a:rPr lang="en-GB" sz="2400" b="1" dirty="0" err="1">
                <a:latin typeface="Times New Roman" panose="02020603050405020304" pitchFamily="18" charset="0"/>
                <a:cs typeface="+mj-cs"/>
              </a:rPr>
              <a:t>Coleoptera</a:t>
            </a:r>
            <a:endParaRPr lang="en-GB" sz="2400" b="1" dirty="0"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Times New Roman" panose="02020603050405020304" pitchFamily="18" charset="0"/>
                <a:cs typeface="+mj-cs"/>
              </a:rPr>
              <a:t>Family: </a:t>
            </a:r>
            <a:r>
              <a:rPr lang="en-US" sz="2400" b="1" dirty="0" err="1">
                <a:latin typeface="Times New Roman" panose="02020603050405020304" pitchFamily="18" charset="0"/>
                <a:cs typeface="+mj-cs"/>
              </a:rPr>
              <a:t>Bruchida</a:t>
            </a:r>
            <a:r>
              <a:rPr lang="en-GB" sz="2400" b="1" dirty="0">
                <a:latin typeface="Times New Roman" panose="02020603050405020304" pitchFamily="18" charset="0"/>
                <a:cs typeface="+mj-cs"/>
              </a:rPr>
              <a:t>e</a:t>
            </a:r>
            <a:r>
              <a:rPr lang="ar-EG" sz="2400" b="1" dirty="0">
                <a:latin typeface="Times New Roman" panose="02020603050405020304" pitchFamily="18" charset="0"/>
                <a:cs typeface="+mj-cs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cs typeface="+mj-cs"/>
              </a:rPr>
              <a:t>Bruchidius</a:t>
            </a:r>
            <a:r>
              <a:rPr lang="en-US" sz="2400" b="1" i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+mj-cs"/>
              </a:rPr>
              <a:t>incarnatus</a:t>
            </a:r>
            <a:endParaRPr lang="ar-EG" sz="2400" b="1" i="1" dirty="0"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400" b="1" dirty="0" smtClean="0">
                <a:latin typeface="Times New Roman" panose="02020603050405020304" pitchFamily="18" charset="0"/>
                <a:cs typeface="+mj-cs"/>
              </a:rPr>
              <a:t>خنفساء </a:t>
            </a:r>
            <a:r>
              <a:rPr lang="ar-EG" sz="2400" b="1" dirty="0">
                <a:latin typeface="Times New Roman" panose="02020603050405020304" pitchFamily="18" charset="0"/>
                <a:cs typeface="+mj-cs"/>
              </a:rPr>
              <a:t>الفول </a:t>
            </a:r>
            <a:r>
              <a:rPr lang="ar-EG" sz="2400" b="1" dirty="0" smtClean="0">
                <a:latin typeface="Times New Roman" panose="02020603050405020304" pitchFamily="18" charset="0"/>
                <a:cs typeface="+mj-cs"/>
              </a:rPr>
              <a:t>الصغيرة</a:t>
            </a:r>
            <a:endParaRPr lang="en-GB" sz="2400" b="1" dirty="0" smtClean="0">
              <a:latin typeface="Times New Roman" panose="02020603050405020304" pitchFamily="18" charset="0"/>
              <a:cs typeface="+mj-cs"/>
            </a:endParaRPr>
          </a:p>
          <a:p>
            <a:endParaRPr lang="en-GB" sz="2400" b="1" dirty="0" smtClean="0">
              <a:latin typeface="Times New Roman" panose="02020603050405020304" pitchFamily="18" charset="0"/>
              <a:cs typeface="+mj-cs"/>
            </a:endParaRPr>
          </a:p>
          <a:p>
            <a:pPr algn="r" rtl="1"/>
            <a:r>
              <a:rPr lang="ar-EG" sz="2400" b="1" dirty="0">
                <a:latin typeface="Times New Roman" panose="02020603050405020304" pitchFamily="18" charset="0"/>
                <a:cs typeface="+mj-cs"/>
              </a:rPr>
              <a:t>الوصف</a:t>
            </a:r>
            <a:r>
              <a:rPr lang="ar-EG" sz="2400" b="1" dirty="0" smtClean="0">
                <a:latin typeface="Times New Roman" panose="02020603050405020304" pitchFamily="18" charset="0"/>
                <a:cs typeface="+mj-cs"/>
              </a:rPr>
              <a:t>:</a:t>
            </a:r>
          </a:p>
          <a:p>
            <a:pPr algn="just" rtl="1"/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أ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صغر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حجم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اً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من 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خنفساء الفول 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الكبيرة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⸲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اللون العام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بني⸲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ويمتد على الجزء الوسطي لكلى 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الغمدين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أشرطة طولية من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حراشيف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بيضاء⸲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يوجد على الحافة الخلفية لترجة الصدر الأمامي مثلث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من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حراشيف بيضاء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 يمتد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رأسه الى الأمام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كثيرا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ً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⸲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الجزء الخلفي من البطن يغطى بحراشيف بيضاء باستثناء بقعتين لونهما كلون الجسم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.</a:t>
            </a:r>
          </a:p>
          <a:p>
            <a:pPr algn="just" rtl="1"/>
            <a:endParaRPr lang="ar-EG" sz="2400" b="1" dirty="0" smtClean="0">
              <a:latin typeface="Times New Roman" panose="02020603050405020304" pitchFamily="18" charset="0"/>
              <a:cs typeface="+mj-cs"/>
            </a:endParaRPr>
          </a:p>
          <a:p>
            <a:pPr algn="just" rtl="1"/>
            <a:r>
              <a:rPr lang="ar-EG" sz="2400" b="1" dirty="0" smtClean="0">
                <a:latin typeface="Times New Roman" panose="02020603050405020304" pitchFamily="18" charset="0"/>
                <a:cs typeface="+mj-cs"/>
              </a:rPr>
              <a:t>العوائل:</a:t>
            </a:r>
          </a:p>
          <a:p>
            <a:pPr algn="just" rtl="1"/>
            <a:endParaRPr lang="ar-EG" sz="2400" b="1" dirty="0">
              <a:latin typeface="Times New Roman" panose="02020603050405020304" pitchFamily="18" charset="0"/>
              <a:cs typeface="+mj-cs"/>
            </a:endParaRPr>
          </a:p>
          <a:p>
            <a:pPr algn="just" rtl="1"/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بذور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الفول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و البسلة و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العدس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 والفاصوليا واللوبيا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⸲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وهى أكثر خطورة من </a:t>
            </a:r>
            <a:r>
              <a:rPr lang="ar-EG" sz="2400" dirty="0">
                <a:latin typeface="Times New Roman" panose="02020603050405020304" pitchFamily="18" charset="0"/>
                <a:cs typeface="+mj-cs"/>
              </a:rPr>
              <a:t>خنفساء الفول الكبيرة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حيث يستمر توالدها داخل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المخزن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.</a:t>
            </a:r>
            <a:endParaRPr lang="en-US" sz="2400" dirty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12981"/>
          <a:stretch/>
        </p:blipFill>
        <p:spPr bwMode="auto">
          <a:xfrm>
            <a:off x="69102" y="45720"/>
            <a:ext cx="5070989" cy="675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uchidius incarnat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21311" r="1487" b="2586"/>
          <a:stretch/>
        </p:blipFill>
        <p:spPr bwMode="auto">
          <a:xfrm>
            <a:off x="529390" y="224590"/>
            <a:ext cx="4652210" cy="4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6500" y="5088903"/>
            <a:ext cx="9466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400" b="1" dirty="0">
                <a:latin typeface="Times New Roman" panose="02020603050405020304" pitchFamily="18" charset="0"/>
                <a:cs typeface="+mj-cs"/>
              </a:rPr>
              <a:t>الضرر:</a:t>
            </a:r>
          </a:p>
          <a:p>
            <a:pPr algn="r" rtl="1"/>
            <a:r>
              <a:rPr lang="ar-EG" sz="2400" dirty="0">
                <a:latin typeface="Times New Roman" panose="02020603050405020304" pitchFamily="18" charset="0"/>
                <a:cs typeface="+mj-cs"/>
              </a:rPr>
              <a:t>تصيب الحبة أكثر من حشرة واحدة ولذا قد يرى أكثر من ثقب في الحبة خصوصا في نهاية 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الموسم</a:t>
            </a:r>
          </a:p>
          <a:p>
            <a:pPr algn="r" rtl="1"/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EG" sz="2400" dirty="0">
                <a:latin typeface="Times New Roman" panose="02020603050405020304" pitchFamily="18" charset="0"/>
                <a:cs typeface="+mj-cs"/>
              </a:rPr>
              <a:t>كما يشاهد قشر البيض ملتصقاً بغلاف الحبة الخارجي</a:t>
            </a:r>
            <a:endParaRPr lang="en-US" sz="2400" dirty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028" name="Picture 4" descr="Image result for Bruchidius incarn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3" y="293533"/>
            <a:ext cx="6271834" cy="4181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Sitophilus oryzae"/>
          <p:cNvSpPr>
            <a:spLocks noChangeAspect="1" noChangeArrowheads="1"/>
          </p:cNvSpPr>
          <p:nvPr/>
        </p:nvSpPr>
        <p:spPr bwMode="auto">
          <a:xfrm>
            <a:off x="7562215" y="33352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Sitophilus oryz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allosobruchus chinen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09392" y="2123378"/>
            <a:ext cx="5161397" cy="31362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02679" y="312738"/>
            <a:ext cx="5989321" cy="568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+mj-cs"/>
              </a:rPr>
              <a:t>Order : </a:t>
            </a:r>
            <a:r>
              <a:rPr lang="en-GB" sz="2800" b="1" dirty="0" err="1">
                <a:latin typeface="Times New Roman" panose="02020603050405020304" pitchFamily="18" charset="0"/>
                <a:cs typeface="+mj-cs"/>
              </a:rPr>
              <a:t>Coleoptera</a:t>
            </a:r>
            <a:endParaRPr lang="en-GB" sz="2800" b="1" dirty="0">
              <a:latin typeface="Times New Roman" panose="02020603050405020304" pitchFamily="18" charset="0"/>
              <a:cs typeface="+mj-cs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+mj-cs"/>
              </a:rPr>
              <a:t>Family: </a:t>
            </a:r>
            <a:r>
              <a:rPr lang="en-US" sz="2800" b="1" dirty="0" err="1">
                <a:latin typeface="Times New Roman" panose="02020603050405020304" pitchFamily="18" charset="0"/>
                <a:cs typeface="+mj-cs"/>
              </a:rPr>
              <a:t>Bruchida</a:t>
            </a:r>
            <a:r>
              <a:rPr lang="en-GB" sz="2800" b="1" dirty="0">
                <a:latin typeface="Times New Roman" panose="02020603050405020304" pitchFamily="18" charset="0"/>
                <a:cs typeface="+mj-cs"/>
              </a:rPr>
              <a:t>e</a:t>
            </a:r>
            <a:r>
              <a:rPr lang="ar-EG" sz="2800" b="1" dirty="0">
                <a:cs typeface="+mj-cs"/>
              </a:rPr>
              <a:t> </a:t>
            </a:r>
            <a:endParaRPr lang="en-US" sz="2800" b="1" dirty="0">
              <a:solidFill>
                <a:srgbClr val="000000"/>
              </a:solidFill>
              <a:latin typeface="Arabic Transparent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Callosobruchus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chinensis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ar-SA" sz="2800" b="1" dirty="0">
                <a:cs typeface="+mj-cs"/>
              </a:rPr>
              <a:t>خنفساء اللوبيا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EG" sz="2800" b="1" dirty="0" smtClean="0">
              <a:solidFill>
                <a:srgbClr val="000000"/>
              </a:solidFill>
              <a:latin typeface="Arabic Transparent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الوصف: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اللون </a:t>
            </a:r>
            <a:r>
              <a:rPr lang="ar-SA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العام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بني</a:t>
            </a:r>
            <a:r>
              <a:rPr lang="ar-S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⸲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يبلغ طولها 3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مم</a:t>
            </a:r>
            <a:r>
              <a:rPr lang="ar-S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⸲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قرن الاستشعار مشطي في الذكر </a:t>
            </a:r>
            <a:r>
              <a:rPr lang="ar-EG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و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خيطي </a:t>
            </a:r>
            <a:r>
              <a:rPr lang="ar-SA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في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الأنثى</a:t>
            </a:r>
            <a:r>
              <a:rPr lang="ar-S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⸲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يوجد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ع</a:t>
            </a:r>
            <a:r>
              <a:rPr lang="ar-EG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ند الحافة الخلفية </a:t>
            </a:r>
            <a:r>
              <a:rPr lang="ar-EG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ل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لصدر </a:t>
            </a:r>
            <a:r>
              <a:rPr lang="ar-SA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الأمامي بقعة بيضاء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اللون.</a:t>
            </a:r>
            <a:r>
              <a:rPr lang="ar-EG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كما </a:t>
            </a:r>
            <a:r>
              <a:rPr lang="ar-SA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توجد بقعتان قاتمتان مثلثا الشكل في منتصف كلا 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الغمدين</a:t>
            </a:r>
            <a:r>
              <a:rPr lang="ar-S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⸲</a:t>
            </a:r>
            <a:r>
              <a:rPr lang="ar-SA" sz="28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الجزء الخلفي من البطن يغطى بحراشيف بيضاء</a:t>
            </a:r>
            <a:r>
              <a:rPr lang="en-US" sz="2800" dirty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6" name="Picture 8" descr="Image result for Callosobruchus chinen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30" y="1244321"/>
            <a:ext cx="2931630" cy="48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6612" y="5513330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86366" y="5515907"/>
            <a:ext cx="5693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Sitophilus oryzae"/>
          <p:cNvSpPr>
            <a:spLocks noChangeAspect="1" noChangeArrowheads="1"/>
          </p:cNvSpPr>
          <p:nvPr/>
        </p:nvSpPr>
        <p:spPr bwMode="auto">
          <a:xfrm>
            <a:off x="7562215" y="33352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Sitophilus oryz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54" y="2643052"/>
            <a:ext cx="5959246" cy="41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64"/>
            <a:ext cx="12121833" cy="27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+mj-cs"/>
              </a:rPr>
              <a:t>العوائل</a:t>
            </a:r>
            <a:r>
              <a:rPr lang="en-US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:</a:t>
            </a:r>
            <a:br>
              <a:rPr lang="en-US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</a:br>
            <a:r>
              <a:rPr lang="ar-EG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بذور </a:t>
            </a:r>
            <a:r>
              <a:rPr lang="ar-SA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اللوبيا </a:t>
            </a:r>
            <a:r>
              <a:rPr lang="ar-SA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و الحمص و </a:t>
            </a:r>
            <a:r>
              <a:rPr lang="ar-SA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الترمس</a:t>
            </a:r>
            <a:r>
              <a:rPr lang="ar-EG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والفول</a:t>
            </a:r>
            <a:r>
              <a:rPr lang="ar-S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و أحيانا بعض بذور البقوليات الأخرى و يبدو أنها غير قادرة على إصابة بذور </a:t>
            </a:r>
            <a:r>
              <a:rPr lang="ar-SA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الفاصوليا</a:t>
            </a:r>
            <a:r>
              <a:rPr lang="ar-EG" sz="2000" dirty="0" smtClean="0">
                <a:solidFill>
                  <a:srgbClr val="000000"/>
                </a:solidFill>
                <a:latin typeface="Arabic Transparent" panose="020B0604020202020204" pitchFamily="34" charset="0"/>
                <a:ea typeface="Times New Roman" panose="02020603050405020304" pitchFamily="18" charset="0"/>
                <a:cs typeface="+mj-cs"/>
              </a:rPr>
              <a:t>.</a:t>
            </a:r>
            <a:endParaRPr lang="ar-EG" sz="2000" dirty="0" smtClean="0">
              <a:solidFill>
                <a:srgbClr val="000000"/>
              </a:solidFill>
              <a:latin typeface="Arabic Transparent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 smtClean="0">
                <a:solidFill>
                  <a:srgbClr val="000000"/>
                </a:solidFill>
                <a:latin typeface="Arabic Transparent" panose="020B0604020202020204" pitchFamily="34" charset="0"/>
                <a:cs typeface="+mj-cs"/>
              </a:rPr>
              <a:t>الضرر: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cs typeface="+mj-cs"/>
              </a:rPr>
              <a:t>الحشرة الكاملة لا تتغذى على المواد </a:t>
            </a:r>
            <a:r>
              <a:rPr lang="ar-SA" sz="2000" dirty="0" smtClean="0">
                <a:cs typeface="+mj-cs"/>
              </a:rPr>
              <a:t>المخزونة</a:t>
            </a:r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تبدأ الإصابة عادة في الحقل حيث يوضع البيض على القرون الناضجة و تتجه اليرقات الحديثة الفقس إلى الداخل حيث تصيب </a:t>
            </a:r>
            <a:r>
              <a:rPr lang="ar-SA" sz="2000" dirty="0" smtClean="0">
                <a:cs typeface="+mj-cs"/>
              </a:rPr>
              <a:t>البذور</a:t>
            </a:r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ومع جفاف القرون فان قدرة الآفة على إصابة هذه القرون </a:t>
            </a:r>
            <a:r>
              <a:rPr lang="ar-SA" sz="2000" dirty="0" smtClean="0">
                <a:cs typeface="+mj-cs"/>
              </a:rPr>
              <a:t>تقل</a:t>
            </a:r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وتصبح البذور الموجودة داخل قرونها مقاومة </a:t>
            </a:r>
            <a:r>
              <a:rPr lang="ar-SA" sz="2000" dirty="0" smtClean="0">
                <a:cs typeface="+mj-cs"/>
              </a:rPr>
              <a:t>للإصابة</a:t>
            </a:r>
            <a:r>
              <a:rPr lang="en-US" sz="2000" dirty="0" smtClean="0">
                <a:cs typeface="+mj-cs"/>
              </a:rPr>
              <a:t> </a:t>
            </a:r>
            <a:r>
              <a:rPr lang="ar-EG" sz="2000" dirty="0" smtClean="0">
                <a:cs typeface="+mj-cs"/>
              </a:rPr>
              <a:t>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 smtClean="0">
                <a:cs typeface="+mj-cs"/>
              </a:rPr>
              <a:t>يستمر </a:t>
            </a:r>
            <a:r>
              <a:rPr lang="ar-SA" sz="2000" dirty="0">
                <a:cs typeface="+mj-cs"/>
              </a:rPr>
              <a:t>توالد هذه الحشرة على البذور أثناء </a:t>
            </a:r>
            <a:r>
              <a:rPr lang="ar-SA" sz="2000" dirty="0" smtClean="0">
                <a:cs typeface="+mj-cs"/>
              </a:rPr>
              <a:t>التخزين</a:t>
            </a:r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وتشاهد البذور في نهاية الموسم و قد اختلطت بإعداد كبيرة من الحشرات الكاملة </a:t>
            </a: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وترى البذور و قد احتوت على ثقوب في فلقاتها نتيجة الإصابة كما يرى قشر البيض لاصقا لجدارها </a:t>
            </a:r>
            <a:r>
              <a:rPr lang="ar-SA" sz="2000" dirty="0" smtClean="0">
                <a:cs typeface="+mj-cs"/>
              </a:rPr>
              <a:t>الخارجي</a:t>
            </a:r>
            <a:r>
              <a:rPr lang="ar-EG" sz="2000" dirty="0" smtClean="0">
                <a:cs typeface="+mj-cs"/>
              </a:rPr>
              <a:t>.</a:t>
            </a:r>
            <a:endParaRPr lang="en-US" sz="2000" dirty="0">
              <a:cs typeface="+mj-cs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4" y="2643053"/>
            <a:ext cx="5022125" cy="41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880379"/>
            <a:ext cx="10515600" cy="1325563"/>
          </a:xfrm>
        </p:spPr>
        <p:txBody>
          <a:bodyPr>
            <a:noAutofit/>
          </a:bodyPr>
          <a:lstStyle/>
          <a:p>
            <a:pPr algn="just" rtl="1"/>
            <a:r>
              <a:rPr lang="en-US" sz="2000" dirty="0"/>
              <a:t> 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170" name="Picture 2" descr="http://v3.boldsystems.org/pics/GMEGK/BIOUG14695-F09%2B14429278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3"/>
          <a:stretch/>
        </p:blipFill>
        <p:spPr bwMode="auto">
          <a:xfrm>
            <a:off x="144379" y="116060"/>
            <a:ext cx="5997143" cy="63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9840" y="116060"/>
            <a:ext cx="5852160" cy="525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: </a:t>
            </a:r>
            <a:r>
              <a:rPr lang="en-GB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Coleoptera</a:t>
            </a:r>
            <a:endParaRPr lang="en-GB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Bruchida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Bruchidius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trifolii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خنفساء بذور البرسيم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 smtClean="0">
                <a:cs typeface="+mj-cs"/>
              </a:rPr>
              <a:t>الوصف: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cs typeface="+mj-cs"/>
              </a:rPr>
              <a:t>صغيرة </a:t>
            </a:r>
            <a:r>
              <a:rPr lang="ar-SA" sz="2400" dirty="0" smtClean="0">
                <a:cs typeface="+mj-cs"/>
              </a:rPr>
              <a:t>الحجم</a:t>
            </a:r>
            <a:r>
              <a:rPr 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400" dirty="0" smtClean="0">
                <a:cs typeface="+mj-cs"/>
              </a:rPr>
              <a:t> </a:t>
            </a:r>
            <a:r>
              <a:rPr lang="ar-SA" sz="2400" dirty="0">
                <a:cs typeface="+mj-cs"/>
              </a:rPr>
              <a:t>من </a:t>
            </a:r>
            <a:r>
              <a:rPr lang="ar-SA" sz="2400" dirty="0" smtClean="0">
                <a:cs typeface="+mj-cs"/>
              </a:rPr>
              <a:t>1.5−2 </a:t>
            </a:r>
            <a:r>
              <a:rPr lang="ar-SA" sz="2400" dirty="0" smtClean="0">
                <a:cs typeface="+mj-cs"/>
              </a:rPr>
              <a:t>مم</a:t>
            </a:r>
            <a:r>
              <a:rPr 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⸲ </a:t>
            </a:r>
            <a:r>
              <a:rPr lang="ar-SA" sz="2400" dirty="0" smtClean="0">
                <a:cs typeface="+mj-cs"/>
              </a:rPr>
              <a:t>ذات </a:t>
            </a:r>
            <a:r>
              <a:rPr lang="ar-SA" sz="2400" dirty="0">
                <a:cs typeface="+mj-cs"/>
              </a:rPr>
              <a:t>لون </a:t>
            </a:r>
            <a:r>
              <a:rPr lang="ar-EG" sz="2400" dirty="0" smtClean="0">
                <a:cs typeface="+mj-cs"/>
              </a:rPr>
              <a:t>أ</a:t>
            </a:r>
            <a:r>
              <a:rPr lang="ar-SA" sz="2400" dirty="0" smtClean="0">
                <a:cs typeface="+mj-cs"/>
              </a:rPr>
              <a:t>سود </a:t>
            </a:r>
            <a:r>
              <a:rPr lang="ar-SA" sz="2400" dirty="0">
                <a:cs typeface="+mj-cs"/>
              </a:rPr>
              <a:t>و تغطى الأغماد بحراشيف بيضاء مرتبة بخطوط </a:t>
            </a:r>
            <a:r>
              <a:rPr lang="ar-SA" sz="2400" dirty="0" smtClean="0">
                <a:cs typeface="+mj-cs"/>
              </a:rPr>
              <a:t>طولية</a:t>
            </a:r>
            <a:r>
              <a:rPr lang="ar-EG" sz="2400" dirty="0" smtClean="0">
                <a:cs typeface="+mj-cs"/>
              </a:rPr>
              <a:t> </a:t>
            </a:r>
            <a:r>
              <a:rPr 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⸲</a:t>
            </a:r>
            <a:r>
              <a:rPr lang="ar-SA" sz="2400" dirty="0" smtClean="0">
                <a:cs typeface="+mj-cs"/>
              </a:rPr>
              <a:t> </a:t>
            </a:r>
            <a:r>
              <a:rPr lang="ar-SA" sz="2400" dirty="0">
                <a:cs typeface="+mj-cs"/>
              </a:rPr>
              <a:t>و الأرجل و قرون الاستشعار سوداء </a:t>
            </a:r>
            <a:r>
              <a:rPr lang="ar-SA" sz="2400" dirty="0" smtClean="0">
                <a:cs typeface="+mj-cs"/>
              </a:rPr>
              <a:t>اللون</a:t>
            </a:r>
            <a:r>
              <a:rPr lang="ar-EG" sz="2400" dirty="0" smtClean="0">
                <a:cs typeface="+mj-cs"/>
              </a:rPr>
              <a:t>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EG" sz="2400" dirty="0" smtClean="0"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 smtClean="0">
                <a:cs typeface="+mj-cs"/>
              </a:rPr>
              <a:t>العوائل: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 smtClean="0">
                <a:cs typeface="+mj-cs"/>
              </a:rPr>
              <a:t>بذور </a:t>
            </a:r>
            <a:r>
              <a:rPr lang="ar-EG" sz="2400" dirty="0" smtClean="0">
                <a:cs typeface="+mj-cs"/>
              </a:rPr>
              <a:t>ا</a:t>
            </a:r>
            <a:r>
              <a:rPr lang="ar-SA" sz="2400" dirty="0" smtClean="0">
                <a:cs typeface="+mj-cs"/>
              </a:rPr>
              <a:t>لبرسيم</a:t>
            </a:r>
            <a:endParaRPr lang="ar-EG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61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1" t="1264" r="15727" b="18947"/>
          <a:stretch/>
        </p:blipFill>
        <p:spPr bwMode="auto">
          <a:xfrm>
            <a:off x="-213393" y="144379"/>
            <a:ext cx="6758572" cy="60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26443" y="144379"/>
            <a:ext cx="5165558" cy="2961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 smtClean="0">
                <a:cs typeface="+mj-cs"/>
              </a:rPr>
              <a:t>الضرر:</a:t>
            </a:r>
            <a:endParaRPr lang="ar-EG" sz="2400" b="1" dirty="0"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cs typeface="+mj-cs"/>
              </a:rPr>
              <a:t>تبدأ إصابتها للبرسيم في طور التزهير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⸲</a:t>
            </a:r>
            <a:r>
              <a:rPr lang="ar-SA" sz="2400" dirty="0">
                <a:cs typeface="+mj-cs"/>
              </a:rPr>
              <a:t> حيث يوضع البيض </a:t>
            </a:r>
            <a:r>
              <a:rPr lang="ar-EG" sz="2400" dirty="0" smtClean="0">
                <a:cs typeface="+mj-cs"/>
              </a:rPr>
              <a:t>على الأزهار </a:t>
            </a:r>
            <a:r>
              <a:rPr lang="ar-SA" sz="2400" dirty="0" smtClean="0">
                <a:cs typeface="+mj-cs"/>
              </a:rPr>
              <a:t>ثم </a:t>
            </a:r>
            <a:r>
              <a:rPr lang="ar-SA" sz="2400" dirty="0">
                <a:cs typeface="+mj-cs"/>
              </a:rPr>
              <a:t>تشق اليرقات حديثة الفقس طريقها إلى المبايض </a:t>
            </a:r>
            <a:r>
              <a:rPr lang="ar-EG" sz="2400" dirty="0" smtClean="0">
                <a:cs typeface="+mj-cs"/>
              </a:rPr>
              <a:t>وتبقى فيها حتى تتكون البذورحيث تتغذى على محتويات الحبة و </a:t>
            </a:r>
            <a:r>
              <a:rPr lang="ar-SA" sz="2400" dirty="0" smtClean="0">
                <a:cs typeface="+mj-cs"/>
              </a:rPr>
              <a:t>تكمل </a:t>
            </a:r>
            <a:r>
              <a:rPr lang="ar-SA" sz="2400" dirty="0">
                <a:cs typeface="+mj-cs"/>
              </a:rPr>
              <a:t>حياتها </a:t>
            </a:r>
            <a:r>
              <a:rPr lang="ar-EG" sz="2400" dirty="0" smtClean="0">
                <a:cs typeface="+mj-cs"/>
              </a:rPr>
              <a:t>داخلها متحوله إلى عذراء فحشرة كاملة </a:t>
            </a:r>
            <a:r>
              <a:rPr lang="ar-SA" sz="2400" dirty="0" smtClean="0">
                <a:cs typeface="+mj-cs"/>
              </a:rPr>
              <a:t>و </a:t>
            </a:r>
            <a:r>
              <a:rPr lang="ar-SA" sz="2400" dirty="0">
                <a:cs typeface="+mj-cs"/>
              </a:rPr>
              <a:t>تبقى فيها أثناء تخزين البذور</a:t>
            </a:r>
            <a:r>
              <a:rPr lang="ar-EG" sz="2400" dirty="0">
                <a:cs typeface="+mj-cs"/>
              </a:rPr>
              <a:t>.</a:t>
            </a:r>
            <a:endParaRPr lang="ar-EG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7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9537" y="57584"/>
            <a:ext cx="59516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Times New Roman" panose="02020603050405020304" pitchFamily="18" charset="0"/>
                <a:cs typeface="+mj-cs"/>
              </a:rPr>
              <a:t>Order : </a:t>
            </a:r>
            <a:r>
              <a:rPr lang="en-GB" sz="2400" b="1" dirty="0" err="1">
                <a:latin typeface="Times New Roman" panose="02020603050405020304" pitchFamily="18" charset="0"/>
                <a:cs typeface="+mj-cs"/>
              </a:rPr>
              <a:t>Coleoptera</a:t>
            </a:r>
            <a:endParaRPr lang="en-GB" sz="2400" b="1" dirty="0"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Times New Roman" panose="02020603050405020304" pitchFamily="18" charset="0"/>
                <a:cs typeface="+mj-cs"/>
              </a:rPr>
              <a:t>Family: </a:t>
            </a:r>
            <a:r>
              <a:rPr lang="en-US" sz="2400" b="1" dirty="0" err="1">
                <a:latin typeface="Times New Roman" panose="02020603050405020304" pitchFamily="18" charset="0"/>
                <a:cs typeface="+mj-cs"/>
              </a:rPr>
              <a:t>Bruchida</a:t>
            </a:r>
            <a:r>
              <a:rPr lang="en-GB" sz="2400" b="1" dirty="0">
                <a:latin typeface="Times New Roman" panose="02020603050405020304" pitchFamily="18" charset="0"/>
                <a:cs typeface="+mj-cs"/>
              </a:rPr>
              <a:t>e</a:t>
            </a:r>
            <a:r>
              <a:rPr lang="ar-EG" sz="2400" b="1" dirty="0">
                <a:cs typeface="+mj-cs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Arabic Transparent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cs typeface="+mj-cs"/>
              </a:rPr>
              <a:t>bruchus</a:t>
            </a:r>
            <a:r>
              <a:rPr lang="en-US" sz="2400" b="1" i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+mj-cs"/>
              </a:rPr>
              <a:t>rufimanus</a:t>
            </a:r>
            <a:endParaRPr lang="ar-EG" sz="2400" b="1" i="1" dirty="0"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latin typeface="Times New Roman" panose="02020603050405020304" pitchFamily="18" charset="0"/>
                <a:cs typeface="+mj-cs"/>
              </a:rPr>
              <a:t>خنفساء </a:t>
            </a:r>
            <a:r>
              <a:rPr lang="ar-EG" sz="2400" b="1" dirty="0">
                <a:latin typeface="Times New Roman" panose="02020603050405020304" pitchFamily="18" charset="0"/>
                <a:cs typeface="+mj-cs"/>
              </a:rPr>
              <a:t>الفول الكبيرة</a:t>
            </a:r>
            <a:endParaRPr lang="en-GB" sz="2400" b="1" dirty="0">
              <a:latin typeface="Times New Roman" panose="02020603050405020304" pitchFamily="18" charset="0"/>
              <a:cs typeface="+mj-cs"/>
            </a:endParaRPr>
          </a:p>
          <a:p>
            <a:pPr algn="just" rtl="1"/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just" rtl="1"/>
            <a:r>
              <a:rPr lang="ar-E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الوصف:</a:t>
            </a:r>
            <a:endParaRPr lang="en-GB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just" rtl="1"/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cs typeface="+mj-cs"/>
            </a:endParaRPr>
          </a:p>
          <a:p>
            <a:pPr algn="just" rtl="1"/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يبلغ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طول الحشرة الكاملة 3-4 مم . و اللون العام 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أ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سود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مع وجود حراشيف بيضاء بطول الغمدين تكون أوضح ما يمكن على الحواف الداخلية لهما 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⸲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بحيث تظهر منطقة تقابلهما بيضاء اللون ⸲ تحمل الحافة الخلفية لترجة الصدر الأمامي مثلثا بحراشيف بيضاء ⸲</a:t>
            </a:r>
            <a:r>
              <a:rPr lang="ar-SA" sz="24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+mj-cs"/>
              </a:rPr>
              <a:t>الجزء الخلفي المكشوف من البطن يغطى بحراشيف بيضاء</a:t>
            </a:r>
            <a:r>
              <a:rPr lang="ar-EG" sz="2400" dirty="0" smtClean="0">
                <a:latin typeface="Times New Roman" panose="02020603050405020304" pitchFamily="18" charset="0"/>
                <a:cs typeface="+mj-cs"/>
              </a:rPr>
              <a:t>.</a:t>
            </a:r>
            <a:endParaRPr lang="ar-EG" sz="2400" dirty="0" smtClean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4098" name="Picture 2" descr="Image result for bruchus rufima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4" y="137795"/>
            <a:ext cx="4432434" cy="65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740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Arabic Transparent</vt:lpstr>
      <vt:lpstr>Arial</vt:lpstr>
      <vt:lpstr>Calibri</vt:lpstr>
      <vt:lpstr>Calibri Light</vt:lpstr>
      <vt:lpstr>Times New Roman</vt:lpstr>
      <vt:lpstr>TimesNewRomanPS-BoldMT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ammsoliman</dc:creator>
  <cp:lastModifiedBy>ammsoliman</cp:lastModifiedBy>
  <cp:revision>224</cp:revision>
  <dcterms:created xsi:type="dcterms:W3CDTF">2019-01-09T06:59:01Z</dcterms:created>
  <dcterms:modified xsi:type="dcterms:W3CDTF">2019-10-14T12:31:21Z</dcterms:modified>
</cp:coreProperties>
</file>