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26"/>
  </p:notesMasterIdLst>
  <p:sldIdLst>
    <p:sldId id="256" r:id="rId2"/>
    <p:sldId id="280" r:id="rId3"/>
    <p:sldId id="257" r:id="rId4"/>
    <p:sldId id="258" r:id="rId5"/>
    <p:sldId id="259" r:id="rId6"/>
    <p:sldId id="290" r:id="rId7"/>
    <p:sldId id="278" r:id="rId8"/>
    <p:sldId id="279" r:id="rId9"/>
    <p:sldId id="260" r:id="rId10"/>
    <p:sldId id="262" r:id="rId11"/>
    <p:sldId id="291" r:id="rId12"/>
    <p:sldId id="282" r:id="rId13"/>
    <p:sldId id="283" r:id="rId14"/>
    <p:sldId id="284" r:id="rId15"/>
    <p:sldId id="286" r:id="rId16"/>
    <p:sldId id="287" r:id="rId17"/>
    <p:sldId id="288" r:id="rId18"/>
    <p:sldId id="289" r:id="rId19"/>
    <p:sldId id="292" r:id="rId20"/>
    <p:sldId id="263" r:id="rId21"/>
    <p:sldId id="281" r:id="rId22"/>
    <p:sldId id="264" r:id="rId23"/>
    <p:sldId id="270" r:id="rId24"/>
    <p:sldId id="27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54" autoAdjust="0"/>
  </p:normalViewPr>
  <p:slideViewPr>
    <p:cSldViewPr snapToGrid="0" snapToObjects="1">
      <p:cViewPr varScale="1">
        <p:scale>
          <a:sx n="60" d="100"/>
          <a:sy n="60" d="100"/>
        </p:scale>
        <p:origin x="-184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3F422F-49DA-5D4B-B908-30232C23A4D5}" type="datetimeFigureOut">
              <a:rPr lang="en-US" smtClean="0"/>
              <a:t>1/15/19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D6D978-7BFC-2543-B0B7-3E0B9D941136}" type="slidenum">
              <a:rPr lang="en-US" smtClean="0"/>
              <a:t>‹#›</a:t>
            </a:fld>
            <a:endParaRPr lang="en-US"/>
          </a:p>
        </p:txBody>
      </p:sp>
    </p:spTree>
    <p:extLst>
      <p:ext uri="{BB962C8B-B14F-4D97-AF65-F5344CB8AC3E}">
        <p14:creationId xmlns:p14="http://schemas.microsoft.com/office/powerpoint/2010/main" val="12198443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WANs are constructed of numerous different technologies, including routers, transmission facilities, and line drivers. It is the router’s capability to interconnect networks in a WAN that has made it indispensable.</a:t>
            </a: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3</a:t>
            </a:fld>
            <a:endParaRPr lang="en-US"/>
          </a:p>
        </p:txBody>
      </p:sp>
    </p:spTree>
    <p:extLst>
      <p:ext uri="{BB962C8B-B14F-4D97-AF65-F5344CB8AC3E}">
        <p14:creationId xmlns:p14="http://schemas.microsoft.com/office/powerpoint/2010/main" val="31914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computer will run a terminal emulation program to provide a text-based session with the router. Through this session the network administrator can manage the device.</a:t>
            </a:r>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15</a:t>
            </a:fld>
            <a:endParaRPr lang="en-US"/>
          </a:p>
        </p:txBody>
      </p:sp>
    </p:spTree>
    <p:extLst>
      <p:ext uri="{BB962C8B-B14F-4D97-AF65-F5344CB8AC3E}">
        <p14:creationId xmlns:p14="http://schemas.microsoft.com/office/powerpoint/2010/main" val="388041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Terminals are simple devices that connect to a computer via a cable. The person using the terminal can type on the keyboard, and the terminal sends the text to the computer. The computer responds to what was typed—typically a</a:t>
            </a:r>
          </a:p>
          <a:p>
            <a:r>
              <a:rPr lang="en-US" sz="1200" b="0" i="0" u="none" strike="noStrike" kern="1200" baseline="0" dirty="0" smtClean="0">
                <a:solidFill>
                  <a:schemeClr val="tx1"/>
                </a:solidFill>
                <a:latin typeface="+mn-lt"/>
                <a:ea typeface="+mn-ea"/>
                <a:cs typeface="+mn-cs"/>
              </a:rPr>
              <a:t>command to tell the computer to do something—by sending some text back to the terminal screen so the person knows the results of the command.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Terminal emulator software creates a window on the screen of a PC. When you use that window, any text you type on the keyboard (typically a command) is displayed in the window and sent to some other computer, such as a router. The other computer then executes the command and sends some text messages back to the terminal emulator.</a:t>
            </a:r>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16</a:t>
            </a:fld>
            <a:endParaRPr lang="en-US"/>
          </a:p>
        </p:txBody>
      </p:sp>
    </p:spTree>
    <p:extLst>
      <p:ext uri="{BB962C8B-B14F-4D97-AF65-F5344CB8AC3E}">
        <p14:creationId xmlns:p14="http://schemas.microsoft.com/office/powerpoint/2010/main" val="228762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soon as a router interface is configured, it can be activated. The interface’s configuration identifies the type of transmission facility that it connects to, the interface’s IP address, and the address of the network that it connects to. Upon activation of a port, the router immediately begins monitoring all the packets that are being transmitted on the network attached to the newly activated port. This monitoring allows it to “learn” about network and host IP addresses that reside on the networks that can be reached via that port. These addresses are stored in tables called routing tables. Routing tables correlate the port number of each interface in the router with the network layer addresses that can be reached (either directly or indirectly) via that port.</a:t>
            </a: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17</a:t>
            </a:fld>
            <a:endParaRPr lang="en-US"/>
          </a:p>
        </p:txBody>
      </p:sp>
    </p:spTree>
    <p:extLst>
      <p:ext uri="{BB962C8B-B14F-4D97-AF65-F5344CB8AC3E}">
        <p14:creationId xmlns:p14="http://schemas.microsoft.com/office/powerpoint/2010/main" val="3102944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a:cs typeface="Times New Roman"/>
              </a:rPr>
              <a:t>Just as computers need operating systems to run software applications, routers need Cisco IOS Software to run configuration files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Specifically, by using routing protocols to direct routed protocols and routing tables, routers make decisions regarding the best path for packets. </a:t>
            </a:r>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18</a:t>
            </a:fld>
            <a:endParaRPr lang="en-US"/>
          </a:p>
        </p:txBody>
      </p:sp>
    </p:spTree>
    <p:extLst>
      <p:ext uri="{BB962C8B-B14F-4D97-AF65-F5344CB8AC3E}">
        <p14:creationId xmlns:p14="http://schemas.microsoft.com/office/powerpoint/2010/main" val="200740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logical functions that a router performs are just as important as providing physical interconnectivity</a:t>
            </a:r>
          </a:p>
          <a:p>
            <a:r>
              <a:rPr lang="en-US" sz="1200" kern="1200" dirty="0" smtClean="0">
                <a:solidFill>
                  <a:schemeClr val="tx1"/>
                </a:solidFill>
                <a:effectLst/>
                <a:latin typeface="+mn-lt"/>
                <a:ea typeface="+mn-ea"/>
                <a:cs typeface="+mn-cs"/>
              </a:rPr>
              <a:t>for multiple networks. These functions make the physical interconnections usable.</a:t>
            </a:r>
          </a:p>
          <a:p>
            <a:r>
              <a:rPr lang="en-US" sz="1200" kern="1200" dirty="0" smtClean="0">
                <a:solidFill>
                  <a:schemeClr val="tx1"/>
                </a:solidFill>
                <a:effectLst/>
                <a:latin typeface="+mn-lt"/>
                <a:ea typeface="+mn-ea"/>
                <a:cs typeface="+mn-cs"/>
              </a:rPr>
              <a:t>For example, internetworked communications require that at least one physical path interconnect</a:t>
            </a:r>
          </a:p>
          <a:p>
            <a:r>
              <a:rPr lang="en-US" sz="1200" kern="1200" dirty="0" smtClean="0">
                <a:solidFill>
                  <a:schemeClr val="tx1"/>
                </a:solidFill>
                <a:effectLst/>
                <a:latin typeface="+mn-lt"/>
                <a:ea typeface="+mn-ea"/>
                <a:cs typeface="+mn-cs"/>
              </a:rPr>
              <a:t>the source and destination machines. However, having and using a physical path are two</a:t>
            </a:r>
          </a:p>
          <a:p>
            <a:r>
              <a:rPr lang="en-US" sz="1200" kern="1200" dirty="0" smtClean="0">
                <a:solidFill>
                  <a:schemeClr val="tx1"/>
                </a:solidFill>
                <a:effectLst/>
                <a:latin typeface="+mn-lt"/>
                <a:ea typeface="+mn-ea"/>
                <a:cs typeface="+mn-cs"/>
              </a:rPr>
              <a:t>very different things. Specifically, the source and destination machines must speak a common</a:t>
            </a:r>
          </a:p>
          <a:p>
            <a:r>
              <a:rPr lang="en-US" sz="1200" kern="1200" dirty="0" smtClean="0">
                <a:solidFill>
                  <a:schemeClr val="tx1"/>
                </a:solidFill>
                <a:effectLst/>
                <a:latin typeface="+mn-lt"/>
                <a:ea typeface="+mn-ea"/>
                <a:cs typeface="+mn-cs"/>
              </a:rPr>
              <a:t>language (a routed protocol). It also helps if the routers that lie between them also speak a</a:t>
            </a:r>
          </a:p>
          <a:p>
            <a:r>
              <a:rPr lang="en-US" sz="1200" kern="1200" dirty="0" smtClean="0">
                <a:solidFill>
                  <a:schemeClr val="tx1"/>
                </a:solidFill>
                <a:effectLst/>
                <a:latin typeface="+mn-lt"/>
                <a:ea typeface="+mn-ea"/>
                <a:cs typeface="+mn-cs"/>
              </a:rPr>
              <a:t>common language (a routing protocol) and agree on which specific physical path is the best</a:t>
            </a:r>
          </a:p>
          <a:p>
            <a:r>
              <a:rPr lang="en-US" sz="1200" kern="1200" dirty="0" smtClean="0">
                <a:solidFill>
                  <a:schemeClr val="tx1"/>
                </a:solidFill>
                <a:effectLst/>
                <a:latin typeface="+mn-lt"/>
                <a:ea typeface="+mn-ea"/>
                <a:cs typeface="+mn-cs"/>
              </a:rPr>
              <a:t>one to use.</a:t>
            </a: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23</a:t>
            </a:fld>
            <a:endParaRPr lang="en-US"/>
          </a:p>
        </p:txBody>
      </p:sp>
    </p:spTree>
    <p:extLst>
      <p:ext uri="{BB962C8B-B14F-4D97-AF65-F5344CB8AC3E}">
        <p14:creationId xmlns:p14="http://schemas.microsoft.com/office/powerpoint/2010/main" val="297159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 </a:t>
            </a:r>
          </a:p>
          <a:p>
            <a:r>
              <a:rPr lang="en-US" dirty="0" smtClean="0">
                <a:solidFill>
                  <a:srgbClr val="FF0000"/>
                </a:solidFill>
              </a:rPr>
              <a:t>different networks</a:t>
            </a:r>
            <a:r>
              <a:rPr lang="en-US" dirty="0" smtClean="0"/>
              <a:t>   </a:t>
            </a:r>
            <a:r>
              <a:rPr lang="en-US" dirty="0" smtClean="0">
                <a:sym typeface="Wingdings"/>
              </a:rPr>
              <a:t> network</a:t>
            </a:r>
            <a:r>
              <a:rPr lang="en-US" baseline="0" dirty="0" smtClean="0">
                <a:sym typeface="Wingdings"/>
              </a:rPr>
              <a:t> address , network types…</a:t>
            </a:r>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4</a:t>
            </a:fld>
            <a:endParaRPr lang="en-US"/>
          </a:p>
        </p:txBody>
      </p:sp>
    </p:spTree>
    <p:extLst>
      <p:ext uri="{BB962C8B-B14F-4D97-AF65-F5344CB8AC3E}">
        <p14:creationId xmlns:p14="http://schemas.microsoft.com/office/powerpoint/2010/main" val="1084140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Routers must use OSI Layer 1, 2, and 3 standards and protocols to perform one of the most basic functions of routers </a:t>
            </a:r>
            <a:endParaRPr lang="en-US" dirty="0" smtClean="0">
              <a:solidFill>
                <a:srgbClr val="0000FF"/>
              </a:solidFill>
            </a:endParaRPr>
          </a:p>
          <a:p>
            <a:endParaRPr lang="en-US" dirty="0" smtClean="0">
              <a:solidFill>
                <a:srgbClr val="0000FF"/>
              </a:solidFill>
            </a:endParaRPr>
          </a:p>
          <a:p>
            <a:r>
              <a:rPr lang="en-US" dirty="0" smtClean="0">
                <a:solidFill>
                  <a:srgbClr val="0000FF"/>
                </a:solidFill>
              </a:rPr>
              <a:t>Communication across the first two layers allows routers to communicate directly with LANs (data link layer constructs). </a:t>
            </a:r>
          </a:p>
          <a:p>
            <a:r>
              <a:rPr lang="en-US" dirty="0" smtClean="0">
                <a:solidFill>
                  <a:srgbClr val="0000FF"/>
                </a:solidFill>
              </a:rPr>
              <a:t>More importantly, routers can identify routes through networks based on Layer 3 addresses. This enables routers to internetwork multiple networks by using network layer addressing, regardless of how near or far they might be relative to each other. </a:t>
            </a:r>
          </a:p>
          <a:p>
            <a:endParaRPr lang="en-US" dirty="0" smtClean="0">
              <a:solidFill>
                <a:srgbClr val="0000FF"/>
              </a:solidFill>
            </a:endParaRP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5</a:t>
            </a:fld>
            <a:endParaRPr lang="en-US"/>
          </a:p>
        </p:txBody>
      </p:sp>
    </p:spTree>
    <p:extLst>
      <p:ext uri="{BB962C8B-B14F-4D97-AF65-F5344CB8AC3E}">
        <p14:creationId xmlns:p14="http://schemas.microsoft.com/office/powerpoint/2010/main" val="196135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the perspective of the OSI network layer—Layer 3—hosts (computers) and routers work together to deliver packets from one host to another. To do so, the host that creates the packet sends the packet to a nearby router. That router might send the packet to a second router,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second router forwarding the packet to a third router, and so on, until the packet is delivered</a:t>
            </a:r>
          </a:p>
          <a:p>
            <a:r>
              <a:rPr lang="en-US" sz="1200" kern="1200" dirty="0" smtClean="0">
                <a:solidFill>
                  <a:schemeClr val="tx1"/>
                </a:solidFill>
                <a:effectLst/>
                <a:latin typeface="+mn-lt"/>
                <a:ea typeface="+mn-ea"/>
                <a:cs typeface="+mn-cs"/>
              </a:rPr>
              <a:t>to a router that is connected to the same LAN as the destination computer. That last router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then sends the packet to the final destination. Figure 1-1 shows just such an example, with the</a:t>
            </a:r>
          </a:p>
          <a:p>
            <a:r>
              <a:rPr lang="en-US" sz="1200" kern="1200" dirty="0" smtClean="0">
                <a:solidFill>
                  <a:schemeClr val="tx1"/>
                </a:solidFill>
                <a:effectLst/>
                <a:latin typeface="+mn-lt"/>
                <a:ea typeface="+mn-ea"/>
                <a:cs typeface="+mn-cs"/>
              </a:rPr>
              <a:t>web server on the left sending a packet back to the PC on the right.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description focuses on the OSI Layer 3 (network layer) details of how hosts and routers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forward packets in an IP network. However, both the hosts and the routers must also be aware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how to use Layer 1 and Layer 2 standards and protocols to send the packets over </a:t>
            </a:r>
            <a:r>
              <a:rPr lang="en-US" sz="1200" kern="1200" smtClean="0">
                <a:solidFill>
                  <a:schemeClr val="tx1"/>
                </a:solidFill>
                <a:effectLst/>
                <a:latin typeface="+mn-lt"/>
                <a:ea typeface="+mn-ea"/>
                <a:cs typeface="+mn-cs"/>
              </a:rPr>
              <a:t>the various</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types </a:t>
            </a:r>
            <a:r>
              <a:rPr lang="en-US" sz="1200" kern="1200" dirty="0" smtClean="0">
                <a:solidFill>
                  <a:schemeClr val="tx1"/>
                </a:solidFill>
                <a:effectLst/>
                <a:latin typeface="+mn-lt"/>
                <a:ea typeface="+mn-ea"/>
                <a:cs typeface="+mn-cs"/>
              </a:rPr>
              <a:t>of physical networks.</a:t>
            </a:r>
            <a:r>
              <a:rPr lang="en-US" dirty="0" smtClean="0">
                <a:effectLst/>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7</a:t>
            </a:fld>
            <a:endParaRPr lang="en-US"/>
          </a:p>
        </p:txBody>
      </p:sp>
    </p:spTree>
    <p:extLst>
      <p:ext uri="{BB962C8B-B14F-4D97-AF65-F5344CB8AC3E}">
        <p14:creationId xmlns:p14="http://schemas.microsoft.com/office/powerpoint/2010/main" val="275737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Figure 1-2 and the descriptions that follow it explain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of the Layer 2 details of the process. Specifically, the example shows the data-link headers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trailers, along with the encapsulation process.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Figure 1-2 focuses on how the hosts and routers need to encapsulate the packet before sending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anything over the LAN and WAN links. Hosts and routers must use data-link protocols, such 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Ethernet on the LAN and Point-to-Point Protocol (PPP) on WAN links, to forward the packets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 the physical links. To use the data links, a router encapsulates the packet into a data-link</a:t>
            </a:r>
          </a:p>
          <a:p>
            <a:r>
              <a:rPr lang="en-US" sz="1200" kern="1200" dirty="0" smtClean="0">
                <a:solidFill>
                  <a:schemeClr val="tx1"/>
                </a:solidFill>
                <a:effectLst/>
                <a:latin typeface="+mn-lt"/>
                <a:ea typeface="+mn-ea"/>
                <a:cs typeface="+mn-cs"/>
              </a:rPr>
              <a:t>frame by putting the packet between a data-link header and trailer. The receiving router  removes, or de-encapsulates, the packet. </a:t>
            </a: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8</a:t>
            </a:fld>
            <a:endParaRPr lang="en-US"/>
          </a:p>
        </p:txBody>
      </p:sp>
    </p:spTree>
    <p:extLst>
      <p:ext uri="{BB962C8B-B14F-4D97-AF65-F5344CB8AC3E}">
        <p14:creationId xmlns:p14="http://schemas.microsoft.com/office/powerpoint/2010/main" val="328103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Routers contain many parts, each of which has a specific function </a:t>
            </a:r>
          </a:p>
          <a:p>
            <a:endParaRPr lang="en-US" dirty="0" smtClean="0"/>
          </a:p>
          <a:p>
            <a:r>
              <a:rPr lang="en-US" dirty="0" smtClean="0"/>
              <a:t>Reference</a:t>
            </a:r>
          </a:p>
          <a:p>
            <a:r>
              <a:rPr lang="en-US" dirty="0" smtClean="0"/>
              <a:t>http://</a:t>
            </a:r>
            <a:r>
              <a:rPr lang="en-US" dirty="0" err="1" smtClean="0"/>
              <a:t>www.ciscopress.com</a:t>
            </a:r>
            <a:r>
              <a:rPr lang="en-US" dirty="0" smtClean="0"/>
              <a:t>/articles/</a:t>
            </a:r>
            <a:r>
              <a:rPr lang="en-US" dirty="0" err="1" smtClean="0"/>
              <a:t>article.asp?p</a:t>
            </a:r>
            <a:r>
              <a:rPr lang="en-US" dirty="0" smtClean="0"/>
              <a:t>=2180208&amp;seqNum=4</a:t>
            </a:r>
          </a:p>
          <a:p>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10</a:t>
            </a:fld>
            <a:endParaRPr lang="en-US"/>
          </a:p>
        </p:txBody>
      </p:sp>
    </p:spTree>
    <p:extLst>
      <p:ext uri="{BB962C8B-B14F-4D97-AF65-F5344CB8AC3E}">
        <p14:creationId xmlns:p14="http://schemas.microsoft.com/office/powerpoint/2010/main" val="264139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r>
              <a:rPr lang="en-US" dirty="0" smtClean="0"/>
              <a:t> </a:t>
            </a:r>
            <a:r>
              <a:rPr lang="en-US" sz="1200" b="0" i="0" u="none" strike="noStrike" kern="1200" baseline="0" dirty="0" smtClean="0">
                <a:solidFill>
                  <a:schemeClr val="tx1"/>
                </a:solidFill>
                <a:latin typeface="+mn-lt"/>
                <a:ea typeface="+mn-ea"/>
                <a:cs typeface="+mn-cs"/>
              </a:rPr>
              <a:t>CHAPTER 1  WANs and Routers</a:t>
            </a:r>
            <a:endParaRPr lang="en-US" dirty="0" smtClean="0"/>
          </a:p>
          <a:p>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12</a:t>
            </a:fld>
            <a:endParaRPr lang="en-US"/>
          </a:p>
        </p:txBody>
      </p:sp>
    </p:spTree>
    <p:extLst>
      <p:ext uri="{BB962C8B-B14F-4D97-AF65-F5344CB8AC3E}">
        <p14:creationId xmlns:p14="http://schemas.microsoft.com/office/powerpoint/2010/main" val="783618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LAN interfaces allow the router to connect to the LAN media, which is usually some form of Ethernet. However, it could be some other LAN technology such as Token Ring or ATM.</a:t>
            </a:r>
          </a:p>
          <a:p>
            <a:endParaRPr lang="en-US" dirty="0" smtClean="0"/>
          </a:p>
          <a:p>
            <a:r>
              <a:rPr lang="en-US" sz="1200" kern="1200" dirty="0" smtClean="0">
                <a:solidFill>
                  <a:schemeClr val="tx1"/>
                </a:solidFill>
                <a:effectLst/>
                <a:latin typeface="+mn-lt"/>
                <a:ea typeface="+mn-ea"/>
                <a:cs typeface="+mn-cs"/>
              </a:rPr>
              <a:t>WAN connections provide connections through a service provider to a distant site or to the Internet. These connections can be serial connections or any number of other WAN interfaces. With some types of WAN interfaces, an external device such as a CSU is required to connect the router to the service provider’s local connection. With other types of WAN connections, the router might be directly connected to the service provider.</a:t>
            </a:r>
          </a:p>
          <a:p>
            <a:r>
              <a:rPr lang="en-US" sz="1200" kern="1200" dirty="0" smtClean="0">
                <a:solidFill>
                  <a:schemeClr val="tx1"/>
                </a:solidFill>
                <a:effectLst/>
                <a:latin typeface="+mn-lt"/>
                <a:ea typeface="+mn-ea"/>
                <a:cs typeface="+mn-cs"/>
              </a:rPr>
              <a:t>The function of management ports is different from that of the other connections. The LAN and WAN connections provide network connections through which frame packets are passed. The management port provides a text-based connection for the configuration and troubleshooting of the router. The common management interfaces are the console and </a:t>
            </a:r>
            <a:r>
              <a:rPr lang="en-US" sz="1200" kern="1200" dirty="0" err="1" smtClean="0">
                <a:solidFill>
                  <a:schemeClr val="tx1"/>
                </a:solidFill>
                <a:effectLst/>
                <a:latin typeface="+mn-lt"/>
                <a:ea typeface="+mn-ea"/>
                <a:cs typeface="+mn-cs"/>
              </a:rPr>
              <a:t>auxilliary</a:t>
            </a:r>
            <a:r>
              <a:rPr lang="en-US" sz="1200" kern="1200" dirty="0" smtClean="0">
                <a:solidFill>
                  <a:schemeClr val="tx1"/>
                </a:solidFill>
                <a:effectLst/>
                <a:latin typeface="+mn-lt"/>
                <a:ea typeface="+mn-ea"/>
                <a:cs typeface="+mn-cs"/>
              </a:rPr>
              <a:t> ports. </a:t>
            </a:r>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13</a:t>
            </a:fld>
            <a:endParaRPr lang="en-US"/>
          </a:p>
        </p:txBody>
      </p:sp>
    </p:spTree>
    <p:extLst>
      <p:ext uri="{BB962C8B-B14F-4D97-AF65-F5344CB8AC3E}">
        <p14:creationId xmlns:p14="http://schemas.microsoft.com/office/powerpoint/2010/main" val="154123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Routers support a wide variety of different types of interfaces because routers need to be able to forward packets over many kinds of physical networks. For example, some routers may have serial interfaces, DSL interfaces, ISDN, cable TV, or other types of WAN interfaces</a:t>
            </a:r>
          </a:p>
          <a:p>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14</a:t>
            </a:fld>
            <a:endParaRPr lang="en-US"/>
          </a:p>
        </p:txBody>
      </p:sp>
    </p:spTree>
    <p:extLst>
      <p:ext uri="{BB962C8B-B14F-4D97-AF65-F5344CB8AC3E}">
        <p14:creationId xmlns:p14="http://schemas.microsoft.com/office/powerpoint/2010/main" val="95676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x-none"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A79B2ABC-7DF5-E548-9900-1056E7FA02F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0AEC3-1097-8146-AC60-8F7A34E1FE8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x-none"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A79B2ABC-7DF5-E548-9900-1056E7FA02FA}"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0AEC3-1097-8146-AC60-8F7A34E1FE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x-none"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A79B2ABC-7DF5-E548-9900-1056E7FA02F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x-none"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x-none"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A79B2ABC-7DF5-E548-9900-1056E7FA02F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x-none"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x-none"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x-none"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A79B2ABC-7DF5-E548-9900-1056E7FA02F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x-none"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x-none"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x-none"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A79B2ABC-7DF5-E548-9900-1056E7FA02F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0AEC3-1097-8146-AC60-8F7A34E1FE8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x-none"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A79B2ABC-7DF5-E548-9900-1056E7FA02F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0AEC3-1097-8146-AC60-8F7A34E1FE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A79B2ABC-7DF5-E548-9900-1056E7FA02F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0AEC3-1097-8146-AC60-8F7A34E1FE8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x-none"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A79B2ABC-7DF5-E548-9900-1056E7FA02F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x-none"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A79B2ABC-7DF5-E548-9900-1056E7FA02FA}"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50AEC3-1097-8146-AC60-8F7A34E1FE8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A79B2ABC-7DF5-E548-9900-1056E7FA02FA}"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0AEC3-1097-8146-AC60-8F7A34E1FE8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A79B2ABC-7DF5-E548-9900-1056E7FA02FA}" type="datetimeFigureOut">
              <a:rPr lang="en-US" smtClean="0"/>
              <a:t>1/15/19</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6750AEC3-1097-8146-AC60-8F7A34E1FE8F}"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A79B2ABC-7DF5-E548-9900-1056E7FA02FA}"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50AEC3-1097-8146-AC60-8F7A34E1FE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B2ABC-7DF5-E548-9900-1056E7FA02FA}" type="datetimeFigureOut">
              <a:rPr lang="en-US" smtClean="0"/>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50AEC3-1097-8146-AC60-8F7A34E1FE8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x-none"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A79B2ABC-7DF5-E548-9900-1056E7FA02FA}"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50AEC3-1097-8146-AC60-8F7A34E1FE8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x-none"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79B2ABC-7DF5-E548-9900-1056E7FA02FA}" type="datetimeFigureOut">
              <a:rPr lang="en-US" smtClean="0"/>
              <a:t>1/15/19</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6750AEC3-1097-8146-AC60-8F7A34E1FE8F}"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Routers</a:t>
            </a:r>
            <a:endParaRPr lang="en-US" dirty="0"/>
          </a:p>
        </p:txBody>
      </p:sp>
      <p:sp>
        <p:nvSpPr>
          <p:cNvPr id="3" name="Subtitle 2"/>
          <p:cNvSpPr>
            <a:spLocks noGrp="1"/>
          </p:cNvSpPr>
          <p:nvPr>
            <p:ph type="subTitle" idx="1"/>
          </p:nvPr>
        </p:nvSpPr>
        <p:spPr/>
        <p:txBody>
          <a:bodyPr/>
          <a:lstStyle/>
          <a:p>
            <a:r>
              <a:rPr lang="en-US" dirty="0" smtClean="0"/>
              <a:t>2</a:t>
            </a:r>
            <a:r>
              <a:rPr lang="en-US" baseline="30000" dirty="0" smtClean="0"/>
              <a:t>nd</a:t>
            </a:r>
            <a:r>
              <a:rPr lang="en-US" dirty="0" smtClean="0"/>
              <a:t> semester 1439-1440</a:t>
            </a:r>
            <a:endParaRPr lang="en-US" dirty="0"/>
          </a:p>
        </p:txBody>
      </p:sp>
    </p:spTree>
    <p:extLst>
      <p:ext uri="{BB962C8B-B14F-4D97-AF65-F5344CB8AC3E}">
        <p14:creationId xmlns:p14="http://schemas.microsoft.com/office/powerpoint/2010/main" val="15196367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Components of a Router </a:t>
            </a:r>
          </a:p>
        </p:txBody>
      </p:sp>
      <p:sp>
        <p:nvSpPr>
          <p:cNvPr id="3" name="Content Placeholder 2"/>
          <p:cNvSpPr>
            <a:spLocks noGrp="1"/>
          </p:cNvSpPr>
          <p:nvPr>
            <p:ph idx="1"/>
          </p:nvPr>
        </p:nvSpPr>
        <p:spPr>
          <a:xfrm>
            <a:off x="612648" y="2362200"/>
            <a:ext cx="7442139" cy="4495800"/>
          </a:xfrm>
        </p:spPr>
        <p:txBody>
          <a:bodyPr>
            <a:normAutofit/>
          </a:bodyPr>
          <a:lstStyle/>
          <a:p>
            <a:pPr marL="465138" indent="-465138">
              <a:lnSpc>
                <a:spcPct val="95000"/>
              </a:lnSpc>
              <a:spcBef>
                <a:spcPts val="1200"/>
              </a:spcBef>
              <a:buClr>
                <a:srgbClr val="708CA1"/>
              </a:buClr>
            </a:pPr>
            <a:r>
              <a:rPr lang="en-US" sz="2800" dirty="0">
                <a:solidFill>
                  <a:srgbClr val="000000"/>
                </a:solidFill>
                <a:latin typeface="Times New Roman"/>
                <a:cs typeface="Times New Roman"/>
              </a:rPr>
              <a:t>Routers are specialized computers containing the following required components to </a:t>
            </a:r>
            <a:r>
              <a:rPr lang="en-US" sz="2800" dirty="0" smtClean="0">
                <a:solidFill>
                  <a:srgbClr val="000000"/>
                </a:solidFill>
                <a:latin typeface="Times New Roman"/>
                <a:cs typeface="Times New Roman"/>
              </a:rPr>
              <a:t>operate:</a:t>
            </a:r>
          </a:p>
          <a:p>
            <a:pPr marL="812800" lvl="1" indent="-411163">
              <a:lnSpc>
                <a:spcPct val="95000"/>
              </a:lnSpc>
              <a:spcBef>
                <a:spcPts val="1200"/>
              </a:spcBef>
              <a:buClr>
                <a:srgbClr val="708CA1"/>
              </a:buClr>
            </a:pPr>
            <a:r>
              <a:rPr lang="en-US" sz="2400" dirty="0">
                <a:solidFill>
                  <a:srgbClr val="B465BB"/>
                </a:solidFill>
                <a:latin typeface="Times New Roman"/>
                <a:cs typeface="Times New Roman"/>
              </a:rPr>
              <a:t>Ports and </a:t>
            </a:r>
            <a:r>
              <a:rPr lang="en-US" sz="2400" dirty="0" smtClean="0">
                <a:solidFill>
                  <a:srgbClr val="B465BB"/>
                </a:solidFill>
                <a:latin typeface="Times New Roman"/>
                <a:cs typeface="Times New Roman"/>
              </a:rPr>
              <a:t>Interfaces</a:t>
            </a:r>
          </a:p>
          <a:p>
            <a:pPr marL="812800" lvl="1" indent="-411163">
              <a:lnSpc>
                <a:spcPct val="95000"/>
              </a:lnSpc>
              <a:spcBef>
                <a:spcPts val="1200"/>
              </a:spcBef>
              <a:buClr>
                <a:srgbClr val="708CA1"/>
              </a:buClr>
            </a:pPr>
            <a:r>
              <a:rPr lang="en-US" sz="2400" dirty="0" smtClean="0">
                <a:solidFill>
                  <a:srgbClr val="B465BB"/>
                </a:solidFill>
                <a:latin typeface="Times New Roman"/>
                <a:cs typeface="Times New Roman"/>
              </a:rPr>
              <a:t>Central </a:t>
            </a:r>
            <a:r>
              <a:rPr lang="en-US" sz="2400" dirty="0">
                <a:solidFill>
                  <a:srgbClr val="B465BB"/>
                </a:solidFill>
                <a:latin typeface="Times New Roman"/>
                <a:cs typeface="Times New Roman"/>
              </a:rPr>
              <a:t>processing unit (CPU</a:t>
            </a:r>
            <a:r>
              <a:rPr lang="en-US" sz="2400" dirty="0" smtClean="0">
                <a:solidFill>
                  <a:srgbClr val="B465BB"/>
                </a:solidFill>
                <a:latin typeface="Times New Roman"/>
                <a:cs typeface="Times New Roman"/>
              </a:rPr>
              <a:t>)</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Executes operating system instructions</a:t>
            </a:r>
          </a:p>
          <a:p>
            <a:pPr marL="812800" lvl="1" indent="-411163">
              <a:lnSpc>
                <a:spcPct val="95000"/>
              </a:lnSpc>
              <a:spcBef>
                <a:spcPts val="1200"/>
              </a:spcBef>
              <a:buClr>
                <a:srgbClr val="708CA1"/>
              </a:buClr>
            </a:pPr>
            <a:r>
              <a:rPr lang="en-US" sz="2400" dirty="0">
                <a:solidFill>
                  <a:srgbClr val="B465BB"/>
                </a:solidFill>
                <a:latin typeface="Times New Roman"/>
                <a:cs typeface="Times New Roman"/>
              </a:rPr>
              <a:t>Memory </a:t>
            </a:r>
            <a:r>
              <a:rPr lang="en-US" sz="2400" dirty="0" smtClean="0">
                <a:solidFill>
                  <a:srgbClr val="000000"/>
                </a:solidFill>
                <a:latin typeface="Times New Roman"/>
                <a:cs typeface="Times New Roman"/>
              </a:rPr>
              <a:t>: </a:t>
            </a:r>
            <a:r>
              <a:rPr lang="en-US" sz="2400" dirty="0">
                <a:solidFill>
                  <a:srgbClr val="000000"/>
                </a:solidFill>
                <a:latin typeface="Times New Roman"/>
                <a:cs typeface="Times New Roman"/>
              </a:rPr>
              <a:t>temporarily and permanently store data to </a:t>
            </a:r>
            <a:r>
              <a:rPr lang="en-US" sz="2400" dirty="0">
                <a:solidFill>
                  <a:schemeClr val="tx1"/>
                </a:solidFill>
                <a:latin typeface="Times New Roman"/>
                <a:cs typeface="Times New Roman"/>
              </a:rPr>
              <a:t>execute operating system instructions</a:t>
            </a:r>
            <a:r>
              <a:rPr lang="en-US" sz="2400" dirty="0">
                <a:solidFill>
                  <a:srgbClr val="000000"/>
                </a:solidFill>
                <a:latin typeface="Times New Roman"/>
                <a:cs typeface="Times New Roman"/>
              </a:rPr>
              <a:t>, such as system </a:t>
            </a:r>
            <a:r>
              <a:rPr lang="en-US" sz="2400" dirty="0" smtClean="0">
                <a:solidFill>
                  <a:srgbClr val="000000"/>
                </a:solidFill>
                <a:latin typeface="Times New Roman"/>
                <a:cs typeface="Times New Roman"/>
              </a:rPr>
              <a:t>initialization and </a:t>
            </a:r>
            <a:r>
              <a:rPr lang="en-US" sz="2400" dirty="0">
                <a:solidFill>
                  <a:srgbClr val="000000"/>
                </a:solidFill>
                <a:latin typeface="Times New Roman"/>
                <a:cs typeface="Times New Roman"/>
              </a:rPr>
              <a:t>routing </a:t>
            </a:r>
            <a:r>
              <a:rPr lang="en-US" sz="2400" dirty="0" smtClean="0">
                <a:solidFill>
                  <a:srgbClr val="000000"/>
                </a:solidFill>
                <a:latin typeface="Times New Roman"/>
                <a:cs typeface="Times New Roman"/>
              </a:rPr>
              <a:t>functions.</a:t>
            </a:r>
          </a:p>
        </p:txBody>
      </p:sp>
    </p:spTree>
    <p:extLst>
      <p:ext uri="{BB962C8B-B14F-4D97-AF65-F5344CB8AC3E}">
        <p14:creationId xmlns:p14="http://schemas.microsoft.com/office/powerpoint/2010/main" val="38597168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6100" y="2751667"/>
            <a:ext cx="8051800" cy="3704167"/>
          </a:xfrm>
          <a:prstGeom prst="rect">
            <a:avLst/>
          </a:prstGeom>
        </p:spPr>
      </p:pic>
      <p:pic>
        <p:nvPicPr>
          <p:cNvPr id="6" name="Picture 5"/>
          <p:cNvPicPr>
            <a:picLocks noChangeAspect="1"/>
          </p:cNvPicPr>
          <p:nvPr/>
        </p:nvPicPr>
        <p:blipFill>
          <a:blip r:embed="rId3"/>
          <a:stretch>
            <a:fillRect/>
          </a:stretch>
        </p:blipFill>
        <p:spPr>
          <a:xfrm>
            <a:off x="5293283" y="1189566"/>
            <a:ext cx="1540933" cy="1519767"/>
          </a:xfrm>
          <a:prstGeom prst="rect">
            <a:avLst/>
          </a:prstGeom>
        </p:spPr>
      </p:pic>
      <p:sp>
        <p:nvSpPr>
          <p:cNvPr id="7" name="Merge 6"/>
          <p:cNvSpPr/>
          <p:nvPr/>
        </p:nvSpPr>
        <p:spPr>
          <a:xfrm rot="1841435">
            <a:off x="991885" y="2179319"/>
            <a:ext cx="1558618" cy="1269647"/>
          </a:xfrm>
          <a:prstGeom prst="flowChartMerge">
            <a:avLst/>
          </a:prstGeom>
          <a:solidFill>
            <a:schemeClr val="accent4">
              <a:lumMod val="20000"/>
              <a:lumOff val="8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hevron 7"/>
          <p:cNvSpPr/>
          <p:nvPr/>
        </p:nvSpPr>
        <p:spPr>
          <a:xfrm>
            <a:off x="4196950" y="1870474"/>
            <a:ext cx="528168" cy="330859"/>
          </a:xfrm>
          <a:prstGeom prst="chevron">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4989202" y="697562"/>
            <a:ext cx="1845014" cy="369332"/>
          </a:xfrm>
          <a:prstGeom prst="rect">
            <a:avLst/>
          </a:prstGeom>
          <a:noFill/>
        </p:spPr>
        <p:txBody>
          <a:bodyPr wrap="none" rtlCol="0">
            <a:spAutoFit/>
          </a:bodyPr>
          <a:lstStyle/>
          <a:p>
            <a:r>
              <a:rPr lang="en-US" dirty="0" smtClean="0">
                <a:latin typeface="Times New Roman"/>
                <a:cs typeface="Times New Roman"/>
              </a:rPr>
              <a:t>Configuration file</a:t>
            </a:r>
            <a:endParaRPr lang="en-US" dirty="0">
              <a:latin typeface="Times New Roman"/>
              <a:cs typeface="Times New Roman"/>
            </a:endParaRPr>
          </a:p>
        </p:txBody>
      </p:sp>
      <p:pic>
        <p:nvPicPr>
          <p:cNvPr id="3" name="Picture 2" descr="BU0052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0817" y="2476500"/>
            <a:ext cx="1074369" cy="985757"/>
          </a:xfrm>
          <a:prstGeom prst="rect">
            <a:avLst/>
          </a:prstGeom>
        </p:spPr>
      </p:pic>
      <p:sp>
        <p:nvSpPr>
          <p:cNvPr id="9" name="TextBox 8"/>
          <p:cNvSpPr txBox="1"/>
          <p:nvPr/>
        </p:nvSpPr>
        <p:spPr>
          <a:xfrm>
            <a:off x="3994918" y="697562"/>
            <a:ext cx="880650" cy="523220"/>
          </a:xfrm>
          <a:prstGeom prst="rect">
            <a:avLst/>
          </a:prstGeom>
          <a:noFill/>
        </p:spPr>
        <p:txBody>
          <a:bodyPr wrap="square" rtlCol="0">
            <a:spAutoFit/>
          </a:bodyPr>
          <a:lstStyle/>
          <a:p>
            <a:r>
              <a:rPr lang="en-US" sz="2800" b="1" dirty="0" smtClean="0">
                <a:ln w="12700">
                  <a:solidFill>
                    <a:schemeClr val="accent2"/>
                  </a:solidFill>
                  <a:prstDash val="solid"/>
                </a:ln>
                <a:solidFill>
                  <a:schemeClr val="accent3"/>
                </a:solidFill>
                <a:effectLst>
                  <a:outerShdw blurRad="41275" dist="20320" dir="1800000" algn="tl" rotWithShape="0">
                    <a:srgbClr val="000000">
                      <a:alpha val="40000"/>
                    </a:srgbClr>
                  </a:outerShdw>
                </a:effectLst>
              </a:rPr>
              <a:t>IOS</a:t>
            </a:r>
            <a:endParaRPr lang="en-US" sz="2800" dirty="0">
              <a:ln w="12700">
                <a:solidFill>
                  <a:schemeClr val="accent2"/>
                </a:solidFill>
                <a:prstDash val="solid"/>
              </a:ln>
              <a:solidFill>
                <a:schemeClr val="accent3"/>
              </a:solidFill>
            </a:endParaRPr>
          </a:p>
        </p:txBody>
      </p:sp>
      <p:pic>
        <p:nvPicPr>
          <p:cNvPr id="10" name="Picture 9"/>
          <p:cNvPicPr>
            <a:picLocks noChangeAspect="1"/>
          </p:cNvPicPr>
          <p:nvPr/>
        </p:nvPicPr>
        <p:blipFill rotWithShape="1">
          <a:blip r:embed="rId5"/>
          <a:srcRect l="37037" r="3703" b="6666"/>
          <a:stretch/>
        </p:blipFill>
        <p:spPr>
          <a:xfrm>
            <a:off x="1253068" y="879874"/>
            <a:ext cx="2114050" cy="1829459"/>
          </a:xfrm>
          <a:prstGeom prst="rect">
            <a:avLst/>
          </a:prstGeom>
        </p:spPr>
      </p:pic>
    </p:spTree>
    <p:extLst>
      <p:ext uri="{BB962C8B-B14F-4D97-AF65-F5344CB8AC3E}">
        <p14:creationId xmlns:p14="http://schemas.microsoft.com/office/powerpoint/2010/main" val="39858631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Interfaces and Ports</a:t>
            </a:r>
            <a:endParaRPr lang="en-US" dirty="0"/>
          </a:p>
        </p:txBody>
      </p:sp>
      <p:sp>
        <p:nvSpPr>
          <p:cNvPr id="3" name="Content Placeholder 2"/>
          <p:cNvSpPr>
            <a:spLocks noGrp="1"/>
          </p:cNvSpPr>
          <p:nvPr>
            <p:ph idx="1"/>
          </p:nvPr>
        </p:nvSpPr>
        <p:spPr>
          <a:xfrm>
            <a:off x="911224" y="2316162"/>
            <a:ext cx="7610476" cy="3670767"/>
          </a:xfrm>
        </p:spPr>
        <p:txBody>
          <a:bodyPr>
            <a:normAutofit/>
          </a:bodyPr>
          <a:lstStyle/>
          <a:p>
            <a:r>
              <a:rPr lang="en-US" sz="2400" dirty="0" smtClean="0">
                <a:latin typeface="Times New Roman"/>
                <a:cs typeface="Times New Roman"/>
              </a:rPr>
              <a:t>Routers </a:t>
            </a:r>
            <a:r>
              <a:rPr lang="en-US" sz="2400" dirty="0">
                <a:latin typeface="Times New Roman"/>
                <a:cs typeface="Times New Roman"/>
              </a:rPr>
              <a:t>have specialized ports and network interface cards to interconnect devices to other </a:t>
            </a:r>
            <a:r>
              <a:rPr lang="en-US" sz="2400" dirty="0" smtClean="0">
                <a:latin typeface="Times New Roman"/>
                <a:cs typeface="Times New Roman"/>
              </a:rPr>
              <a:t>networks</a:t>
            </a:r>
          </a:p>
          <a:p>
            <a:r>
              <a:rPr lang="en-US" sz="2400" dirty="0">
                <a:latin typeface="Times New Roman"/>
                <a:cs typeface="Times New Roman"/>
              </a:rPr>
              <a:t>When talking about routers, the term </a:t>
            </a:r>
          </a:p>
          <a:p>
            <a:pPr lvl="1"/>
            <a:r>
              <a:rPr lang="en-US" sz="2000" i="1" dirty="0">
                <a:solidFill>
                  <a:schemeClr val="tx2">
                    <a:lumMod val="50000"/>
                    <a:lumOff val="50000"/>
                  </a:schemeClr>
                </a:solidFill>
                <a:latin typeface="Times New Roman"/>
                <a:cs typeface="Times New Roman"/>
              </a:rPr>
              <a:t>interface</a:t>
            </a:r>
            <a:r>
              <a:rPr lang="en-US" sz="2000" dirty="0">
                <a:latin typeface="Times New Roman"/>
                <a:cs typeface="Times New Roman"/>
              </a:rPr>
              <a:t>  </a:t>
            </a:r>
            <a:r>
              <a:rPr lang="en-US" sz="2000" dirty="0">
                <a:latin typeface="Times New Roman"/>
                <a:cs typeface="Times New Roman"/>
                <a:sym typeface="Wingdings"/>
              </a:rPr>
              <a:t></a:t>
            </a:r>
            <a:r>
              <a:rPr lang="en-US" sz="2000" dirty="0">
                <a:latin typeface="Times New Roman"/>
                <a:cs typeface="Times New Roman"/>
              </a:rPr>
              <a:t> refers to physical connectors used for the purpose of forwarding packets.</a:t>
            </a:r>
          </a:p>
          <a:p>
            <a:pPr lvl="1"/>
            <a:r>
              <a:rPr lang="en-US" sz="2000" i="1" dirty="0">
                <a:solidFill>
                  <a:schemeClr val="tx2">
                    <a:lumMod val="50000"/>
                    <a:lumOff val="50000"/>
                  </a:schemeClr>
                </a:solidFill>
                <a:latin typeface="Times New Roman"/>
                <a:cs typeface="Times New Roman"/>
              </a:rPr>
              <a:t>port</a:t>
            </a:r>
            <a:r>
              <a:rPr lang="en-US" sz="2000" dirty="0">
                <a:latin typeface="Times New Roman"/>
                <a:cs typeface="Times New Roman"/>
              </a:rPr>
              <a:t>  </a:t>
            </a:r>
            <a:r>
              <a:rPr lang="en-US" sz="2000" dirty="0">
                <a:latin typeface="Times New Roman"/>
                <a:cs typeface="Times New Roman"/>
                <a:sym typeface="Wingdings"/>
              </a:rPr>
              <a:t> </a:t>
            </a:r>
            <a:r>
              <a:rPr lang="en-US" sz="2000" dirty="0">
                <a:latin typeface="Times New Roman"/>
                <a:cs typeface="Times New Roman"/>
              </a:rPr>
              <a:t>to a physical connector used for managing and controlling a router.</a:t>
            </a:r>
          </a:p>
          <a:p>
            <a:pPr marL="0" indent="0">
              <a:buNone/>
            </a:pPr>
            <a:endParaRPr lang="en-US" sz="2400" dirty="0">
              <a:latin typeface="Times New Roman"/>
              <a:cs typeface="Times New Roman"/>
            </a:endParaRPr>
          </a:p>
        </p:txBody>
      </p:sp>
    </p:spTree>
    <p:extLst>
      <p:ext uri="{BB962C8B-B14F-4D97-AF65-F5344CB8AC3E}">
        <p14:creationId xmlns:p14="http://schemas.microsoft.com/office/powerpoint/2010/main" val="17191076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35082" y="3162818"/>
            <a:ext cx="7809152" cy="3355571"/>
          </a:xfrm>
          <a:prstGeom prst="rect">
            <a:avLst/>
          </a:prstGeom>
          <a:noFill/>
          <a:ln>
            <a:noFill/>
          </a:ln>
        </p:spPr>
      </p:pic>
      <p:pic>
        <p:nvPicPr>
          <p:cNvPr id="6" name="Picture 5"/>
          <p:cNvPicPr>
            <a:picLocks noChangeAspect="1"/>
          </p:cNvPicPr>
          <p:nvPr/>
        </p:nvPicPr>
        <p:blipFill>
          <a:blip r:embed="rId4"/>
          <a:stretch>
            <a:fillRect/>
          </a:stretch>
        </p:blipFill>
        <p:spPr>
          <a:xfrm>
            <a:off x="635083" y="497970"/>
            <a:ext cx="7809152" cy="2189518"/>
          </a:xfrm>
          <a:prstGeom prst="rect">
            <a:avLst/>
          </a:prstGeom>
        </p:spPr>
      </p:pic>
    </p:spTree>
    <p:extLst>
      <p:ext uri="{BB962C8B-B14F-4D97-AF65-F5344CB8AC3E}">
        <p14:creationId xmlns:p14="http://schemas.microsoft.com/office/powerpoint/2010/main" val="2507401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Interfaces</a:t>
            </a:r>
          </a:p>
        </p:txBody>
      </p:sp>
      <p:sp>
        <p:nvSpPr>
          <p:cNvPr id="3" name="Content Placeholder 2"/>
          <p:cNvSpPr>
            <a:spLocks noGrp="1"/>
          </p:cNvSpPr>
          <p:nvPr>
            <p:ph idx="1"/>
          </p:nvPr>
        </p:nvSpPr>
        <p:spPr>
          <a:xfrm>
            <a:off x="498474" y="2332037"/>
            <a:ext cx="7556313" cy="4525963"/>
          </a:xfrm>
        </p:spPr>
        <p:txBody>
          <a:bodyPr>
            <a:normAutofit/>
          </a:bodyPr>
          <a:lstStyle/>
          <a:p>
            <a:r>
              <a:rPr lang="en-US" sz="2400" dirty="0">
                <a:latin typeface="Times New Roman"/>
                <a:cs typeface="Times New Roman"/>
              </a:rPr>
              <a:t>These interfaces consist of a socket or jack into which a cable can be easily connected</a:t>
            </a:r>
            <a:r>
              <a:rPr lang="en-US" sz="2400" dirty="0" smtClean="0">
                <a:latin typeface="Times New Roman"/>
                <a:cs typeface="Times New Roman"/>
              </a:rPr>
              <a:t>.</a:t>
            </a:r>
          </a:p>
          <a:p>
            <a:r>
              <a:rPr lang="en-US" sz="2400" dirty="0" smtClean="0">
                <a:latin typeface="Times New Roman"/>
                <a:cs typeface="Times New Roman"/>
              </a:rPr>
              <a:t>Router interfaces :  LAN interfaces and  </a:t>
            </a:r>
            <a:r>
              <a:rPr lang="en-US" sz="2400" dirty="0">
                <a:latin typeface="Times New Roman"/>
                <a:cs typeface="Times New Roman"/>
              </a:rPr>
              <a:t>WAN </a:t>
            </a:r>
            <a:r>
              <a:rPr lang="en-US" sz="2400" dirty="0" smtClean="0">
                <a:latin typeface="Times New Roman"/>
                <a:cs typeface="Times New Roman"/>
              </a:rPr>
              <a:t>interfaces.</a:t>
            </a:r>
          </a:p>
          <a:p>
            <a:pPr lvl="1"/>
            <a:r>
              <a:rPr lang="en-US" sz="2200" dirty="0">
                <a:latin typeface="Times New Roman"/>
                <a:cs typeface="Times New Roman"/>
              </a:rPr>
              <a:t>LAN interfaces allow the </a:t>
            </a:r>
            <a:r>
              <a:rPr lang="en-US" sz="2200" dirty="0" smtClean="0">
                <a:latin typeface="Times New Roman"/>
                <a:cs typeface="Times New Roman"/>
              </a:rPr>
              <a:t>router to </a:t>
            </a:r>
            <a:r>
              <a:rPr lang="en-US" sz="2200" dirty="0">
                <a:latin typeface="Times New Roman"/>
                <a:cs typeface="Times New Roman"/>
              </a:rPr>
              <a:t>connect to the LAN </a:t>
            </a:r>
            <a:r>
              <a:rPr lang="en-US" sz="2200" dirty="0" smtClean="0">
                <a:latin typeface="Times New Roman"/>
                <a:cs typeface="Times New Roman"/>
              </a:rPr>
              <a:t>media (</a:t>
            </a:r>
            <a:r>
              <a:rPr lang="en-US" sz="2200" dirty="0">
                <a:latin typeface="Times New Roman"/>
                <a:cs typeface="Times New Roman"/>
              </a:rPr>
              <a:t> </a:t>
            </a:r>
            <a:r>
              <a:rPr lang="en-US" sz="2200" dirty="0" smtClean="0">
                <a:latin typeface="Times New Roman"/>
                <a:cs typeface="Times New Roman"/>
              </a:rPr>
              <a:t>usually Ethernet, Token </a:t>
            </a:r>
            <a:r>
              <a:rPr lang="en-US" sz="2200" dirty="0">
                <a:latin typeface="Times New Roman"/>
                <a:cs typeface="Times New Roman"/>
              </a:rPr>
              <a:t>Ring or </a:t>
            </a:r>
            <a:r>
              <a:rPr lang="en-US" sz="2200" dirty="0" smtClean="0">
                <a:latin typeface="Times New Roman"/>
                <a:cs typeface="Times New Roman"/>
              </a:rPr>
              <a:t>ATM).</a:t>
            </a:r>
          </a:p>
          <a:p>
            <a:pPr lvl="1"/>
            <a:r>
              <a:rPr lang="en-US" sz="2200" dirty="0">
                <a:latin typeface="Times New Roman"/>
                <a:cs typeface="Times New Roman"/>
              </a:rPr>
              <a:t>WAN connections provide connections through a service provider to a distant site or to the </a:t>
            </a:r>
            <a:r>
              <a:rPr lang="en-US" sz="2200" dirty="0" smtClean="0">
                <a:latin typeface="Times New Roman"/>
                <a:cs typeface="Times New Roman"/>
              </a:rPr>
              <a:t>Internet (</a:t>
            </a:r>
            <a:r>
              <a:rPr lang="en-US" sz="2000" dirty="0">
                <a:latin typeface="Times New Roman"/>
                <a:cs typeface="Times New Roman"/>
              </a:rPr>
              <a:t>synchronous and asynchronous serial WICs, ISDN BRI WICs, DSL WICs, and Analog Modem WICs</a:t>
            </a:r>
            <a:r>
              <a:rPr lang="en-US" sz="2200" dirty="0" smtClean="0">
                <a:latin typeface="Times New Roman"/>
                <a:cs typeface="Times New Roman"/>
              </a:rPr>
              <a:t>).</a:t>
            </a:r>
            <a:endParaRPr lang="en-US" sz="2200" dirty="0">
              <a:latin typeface="Times New Roman"/>
              <a:cs typeface="Times New Roman"/>
            </a:endParaRPr>
          </a:p>
          <a:p>
            <a:pPr marL="0" indent="0">
              <a:buNone/>
            </a:pPr>
            <a:endParaRPr lang="en-US" sz="2400" dirty="0">
              <a:latin typeface="Times New Roman"/>
              <a:cs typeface="Times New Roman"/>
            </a:endParaRPr>
          </a:p>
          <a:p>
            <a:endParaRPr lang="en-US" sz="2400" dirty="0">
              <a:latin typeface="Times New Roman"/>
              <a:cs typeface="Times New Roman"/>
            </a:endParaRPr>
          </a:p>
        </p:txBody>
      </p:sp>
    </p:spTree>
    <p:extLst>
      <p:ext uri="{BB962C8B-B14F-4D97-AF65-F5344CB8AC3E}">
        <p14:creationId xmlns:p14="http://schemas.microsoft.com/office/powerpoint/2010/main" val="9534699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a:t>
            </a:r>
            <a:r>
              <a:rPr lang="en-US" dirty="0" smtClean="0"/>
              <a:t>Ports</a:t>
            </a:r>
            <a:endParaRPr lang="en-US" dirty="0"/>
          </a:p>
        </p:txBody>
      </p:sp>
      <p:sp>
        <p:nvSpPr>
          <p:cNvPr id="3" name="Content Placeholder 2"/>
          <p:cNvSpPr>
            <a:spLocks noGrp="1"/>
          </p:cNvSpPr>
          <p:nvPr>
            <p:ph idx="1"/>
          </p:nvPr>
        </p:nvSpPr>
        <p:spPr>
          <a:xfrm>
            <a:off x="635000" y="2413000"/>
            <a:ext cx="8089900" cy="4148667"/>
          </a:xfrm>
        </p:spPr>
        <p:txBody>
          <a:bodyPr>
            <a:normAutofit fontScale="92500" lnSpcReduction="10000"/>
          </a:bodyPr>
          <a:lstStyle/>
          <a:p>
            <a:r>
              <a:rPr lang="en-US" sz="2200" dirty="0">
                <a:latin typeface="Times New Roman"/>
                <a:cs typeface="Times New Roman"/>
              </a:rPr>
              <a:t>The management port provides a text-based connection for the </a:t>
            </a:r>
            <a:r>
              <a:rPr lang="en-US" sz="2200" dirty="0" smtClean="0">
                <a:latin typeface="Times New Roman"/>
                <a:cs typeface="Times New Roman"/>
              </a:rPr>
              <a:t>configuration and </a:t>
            </a:r>
            <a:r>
              <a:rPr lang="en-US" sz="2200" dirty="0">
                <a:latin typeface="Times New Roman"/>
                <a:cs typeface="Times New Roman"/>
              </a:rPr>
              <a:t>troubleshooting of the router.</a:t>
            </a:r>
            <a:endParaRPr lang="en-US" sz="2200" dirty="0" smtClean="0">
              <a:latin typeface="Times New Roman"/>
              <a:cs typeface="Times New Roman"/>
            </a:endParaRPr>
          </a:p>
          <a:p>
            <a:r>
              <a:rPr lang="en-US" sz="2200" dirty="0" smtClean="0">
                <a:latin typeface="Times New Roman"/>
                <a:cs typeface="Times New Roman"/>
              </a:rPr>
              <a:t>Most </a:t>
            </a:r>
            <a:r>
              <a:rPr lang="en-US" sz="2200" dirty="0">
                <a:latin typeface="Times New Roman"/>
                <a:cs typeface="Times New Roman"/>
              </a:rPr>
              <a:t>routers have two management ports: </a:t>
            </a:r>
          </a:p>
          <a:p>
            <a:pPr lvl="1"/>
            <a:r>
              <a:rPr lang="en-US" sz="1900" dirty="0">
                <a:latin typeface="Times New Roman"/>
                <a:cs typeface="Times New Roman"/>
              </a:rPr>
              <a:t>the </a:t>
            </a:r>
            <a:r>
              <a:rPr lang="en-US" sz="1900" dirty="0">
                <a:solidFill>
                  <a:schemeClr val="accent3">
                    <a:lumMod val="60000"/>
                    <a:lumOff val="40000"/>
                  </a:schemeClr>
                </a:solidFill>
                <a:latin typeface="Times New Roman"/>
                <a:cs typeface="Times New Roman"/>
              </a:rPr>
              <a:t>console</a:t>
            </a:r>
            <a:r>
              <a:rPr lang="en-US" sz="1900" dirty="0">
                <a:latin typeface="Times New Roman"/>
                <a:cs typeface="Times New Roman"/>
              </a:rPr>
              <a:t> port  </a:t>
            </a:r>
          </a:p>
          <a:p>
            <a:pPr lvl="1"/>
            <a:r>
              <a:rPr lang="en-US" sz="1900" dirty="0">
                <a:latin typeface="Times New Roman"/>
                <a:cs typeface="Times New Roman"/>
              </a:rPr>
              <a:t>the </a:t>
            </a:r>
            <a:r>
              <a:rPr lang="en-US" sz="1900" dirty="0">
                <a:solidFill>
                  <a:srgbClr val="A3A3C2"/>
                </a:solidFill>
                <a:latin typeface="Times New Roman"/>
                <a:cs typeface="Times New Roman"/>
              </a:rPr>
              <a:t>auxiliary</a:t>
            </a:r>
            <a:r>
              <a:rPr lang="en-US" sz="1900" dirty="0">
                <a:latin typeface="Times New Roman"/>
                <a:cs typeface="Times New Roman"/>
              </a:rPr>
              <a:t> port (aux port) . (Some routers do not have aux ports.) </a:t>
            </a:r>
          </a:p>
          <a:p>
            <a:r>
              <a:rPr lang="en-US" sz="2200" dirty="0">
                <a:latin typeface="Times New Roman"/>
                <a:cs typeface="Times New Roman"/>
              </a:rPr>
              <a:t>Both ports are meant to allow a </a:t>
            </a:r>
            <a:r>
              <a:rPr lang="en-US" sz="2200" i="1" dirty="0">
                <a:latin typeface="Times New Roman"/>
                <a:cs typeface="Times New Roman"/>
              </a:rPr>
              <a:t>terminal</a:t>
            </a:r>
            <a:r>
              <a:rPr lang="en-US" sz="2200" dirty="0">
                <a:latin typeface="Times New Roman"/>
                <a:cs typeface="Times New Roman"/>
              </a:rPr>
              <a:t>, or more likely a PC with a </a:t>
            </a:r>
            <a:r>
              <a:rPr lang="en-US" sz="2200" i="1" dirty="0">
                <a:latin typeface="Times New Roman"/>
                <a:cs typeface="Times New Roman"/>
              </a:rPr>
              <a:t>terminal emulator </a:t>
            </a:r>
            <a:r>
              <a:rPr lang="en-US" sz="2200" dirty="0">
                <a:latin typeface="Times New Roman"/>
                <a:cs typeface="Times New Roman"/>
              </a:rPr>
              <a:t>, to log in to the router to issue commands on the router</a:t>
            </a:r>
            <a:r>
              <a:rPr lang="en-US" sz="2200" dirty="0" smtClean="0">
                <a:latin typeface="Times New Roman"/>
                <a:cs typeface="Times New Roman"/>
              </a:rPr>
              <a:t>.</a:t>
            </a:r>
          </a:p>
          <a:p>
            <a:r>
              <a:rPr lang="en-US" sz="2200" dirty="0">
                <a:latin typeface="Times New Roman"/>
                <a:cs typeface="Times New Roman"/>
              </a:rPr>
              <a:t>These commands may be used to </a:t>
            </a:r>
          </a:p>
          <a:p>
            <a:pPr lvl="1"/>
            <a:r>
              <a:rPr lang="en-US" sz="1900" dirty="0">
                <a:latin typeface="Times New Roman"/>
                <a:cs typeface="Times New Roman"/>
              </a:rPr>
              <a:t>troubleshoot problems or</a:t>
            </a:r>
          </a:p>
          <a:p>
            <a:pPr lvl="1"/>
            <a:r>
              <a:rPr lang="en-US" sz="1900" dirty="0">
                <a:latin typeface="Times New Roman"/>
                <a:cs typeface="Times New Roman"/>
              </a:rPr>
              <a:t> to configure the router to tell it how to act.</a:t>
            </a:r>
          </a:p>
          <a:p>
            <a:endParaRPr lang="en-US" dirty="0"/>
          </a:p>
          <a:p>
            <a:endParaRPr lang="en-US" dirty="0"/>
          </a:p>
        </p:txBody>
      </p:sp>
    </p:spTree>
    <p:extLst>
      <p:ext uri="{BB962C8B-B14F-4D97-AF65-F5344CB8AC3E}">
        <p14:creationId xmlns:p14="http://schemas.microsoft.com/office/powerpoint/2010/main" val="38127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Ports</a:t>
            </a:r>
          </a:p>
        </p:txBody>
      </p:sp>
      <p:sp>
        <p:nvSpPr>
          <p:cNvPr id="3" name="Content Placeholder 2"/>
          <p:cNvSpPr>
            <a:spLocks noGrp="1"/>
          </p:cNvSpPr>
          <p:nvPr>
            <p:ph idx="1"/>
          </p:nvPr>
        </p:nvSpPr>
        <p:spPr>
          <a:xfrm>
            <a:off x="498474" y="2595562"/>
            <a:ext cx="8226426" cy="3670767"/>
          </a:xfrm>
        </p:spPr>
        <p:txBody>
          <a:bodyPr/>
          <a:lstStyle/>
          <a:p>
            <a:r>
              <a:rPr lang="en-US" dirty="0">
                <a:latin typeface="Times New Roman"/>
                <a:cs typeface="Times New Roman"/>
              </a:rPr>
              <a:t>A </a:t>
            </a:r>
            <a:r>
              <a:rPr lang="en-US" i="1" dirty="0">
                <a:latin typeface="Times New Roman"/>
                <a:cs typeface="Times New Roman"/>
              </a:rPr>
              <a:t>terminal</a:t>
            </a:r>
            <a:r>
              <a:rPr lang="en-US" dirty="0">
                <a:latin typeface="Times New Roman"/>
                <a:cs typeface="Times New Roman"/>
              </a:rPr>
              <a:t>  </a:t>
            </a:r>
            <a:r>
              <a:rPr lang="en-US" dirty="0">
                <a:latin typeface="Times New Roman"/>
                <a:cs typeface="Times New Roman"/>
                <a:sym typeface="Wingdings"/>
              </a:rPr>
              <a:t> </a:t>
            </a:r>
            <a:r>
              <a:rPr lang="en-US" dirty="0">
                <a:latin typeface="Times New Roman"/>
                <a:cs typeface="Times New Roman"/>
              </a:rPr>
              <a:t> a simple device with a display screen and a keyboard, but a terminal is not a PC.</a:t>
            </a:r>
          </a:p>
          <a:p>
            <a:r>
              <a:rPr lang="en-US" dirty="0">
                <a:latin typeface="Times New Roman"/>
                <a:cs typeface="Times New Roman"/>
              </a:rPr>
              <a:t>A </a:t>
            </a:r>
            <a:r>
              <a:rPr lang="en-US" i="1" dirty="0">
                <a:latin typeface="Times New Roman"/>
                <a:cs typeface="Times New Roman"/>
              </a:rPr>
              <a:t>terminal emulator </a:t>
            </a:r>
            <a:r>
              <a:rPr lang="en-US" dirty="0">
                <a:latin typeface="Times New Roman"/>
                <a:cs typeface="Times New Roman"/>
                <a:sym typeface="Wingdings"/>
              </a:rPr>
              <a:t> </a:t>
            </a:r>
            <a:r>
              <a:rPr lang="en-US" dirty="0">
                <a:latin typeface="Times New Roman"/>
                <a:cs typeface="Times New Roman"/>
              </a:rPr>
              <a:t>software that acts like a terminal</a:t>
            </a:r>
          </a:p>
        </p:txBody>
      </p:sp>
      <p:pic>
        <p:nvPicPr>
          <p:cNvPr id="4" name="Picture 3"/>
          <p:cNvPicPr>
            <a:picLocks noChangeAspect="1"/>
          </p:cNvPicPr>
          <p:nvPr/>
        </p:nvPicPr>
        <p:blipFill>
          <a:blip r:embed="rId3"/>
          <a:stretch>
            <a:fillRect/>
          </a:stretch>
        </p:blipFill>
        <p:spPr>
          <a:xfrm>
            <a:off x="4407422" y="4014894"/>
            <a:ext cx="4239133" cy="2449880"/>
          </a:xfrm>
          <a:prstGeom prst="rect">
            <a:avLst/>
          </a:prstGeom>
        </p:spPr>
      </p:pic>
      <p:pic>
        <p:nvPicPr>
          <p:cNvPr id="5" name="Picture 4"/>
          <p:cNvPicPr>
            <a:picLocks noChangeAspect="1"/>
          </p:cNvPicPr>
          <p:nvPr/>
        </p:nvPicPr>
        <p:blipFill>
          <a:blip r:embed="rId4"/>
          <a:stretch>
            <a:fillRect/>
          </a:stretch>
        </p:blipFill>
        <p:spPr>
          <a:xfrm>
            <a:off x="498474" y="4014894"/>
            <a:ext cx="3292655" cy="2449880"/>
          </a:xfrm>
          <a:prstGeom prst="rect">
            <a:avLst/>
          </a:prstGeom>
        </p:spPr>
      </p:pic>
    </p:spTree>
    <p:extLst>
      <p:ext uri="{BB962C8B-B14F-4D97-AF65-F5344CB8AC3E}">
        <p14:creationId xmlns:p14="http://schemas.microsoft.com/office/powerpoint/2010/main" val="1206221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Files</a:t>
            </a:r>
            <a:endParaRPr lang="en-US" dirty="0"/>
          </a:p>
        </p:txBody>
      </p:sp>
      <p:sp>
        <p:nvSpPr>
          <p:cNvPr id="3" name="Content Placeholder 2"/>
          <p:cNvSpPr>
            <a:spLocks noGrp="1"/>
          </p:cNvSpPr>
          <p:nvPr>
            <p:ph idx="1"/>
          </p:nvPr>
        </p:nvSpPr>
        <p:spPr>
          <a:xfrm>
            <a:off x="635000" y="2616729"/>
            <a:ext cx="8089900" cy="3670767"/>
          </a:xfrm>
        </p:spPr>
        <p:txBody>
          <a:bodyPr>
            <a:normAutofit/>
          </a:bodyPr>
          <a:lstStyle/>
          <a:p>
            <a:r>
              <a:rPr lang="en-US" dirty="0">
                <a:latin typeface="Times New Roman"/>
                <a:cs typeface="Times New Roman"/>
              </a:rPr>
              <a:t>The network administrator must configure each interface via the router’s console</a:t>
            </a:r>
            <a:r>
              <a:rPr lang="en-US" dirty="0" smtClean="0">
                <a:latin typeface="Times New Roman"/>
                <a:cs typeface="Times New Roman"/>
              </a:rPr>
              <a:t>.</a:t>
            </a:r>
          </a:p>
          <a:p>
            <a:r>
              <a:rPr lang="en-US" dirty="0" smtClean="0">
                <a:latin typeface="Times New Roman"/>
                <a:cs typeface="Times New Roman"/>
              </a:rPr>
              <a:t> </a:t>
            </a:r>
            <a:r>
              <a:rPr lang="en-US" dirty="0">
                <a:latin typeface="Times New Roman"/>
                <a:cs typeface="Times New Roman"/>
              </a:rPr>
              <a:t>Configuration </a:t>
            </a:r>
            <a:r>
              <a:rPr lang="en-US" dirty="0" smtClean="0">
                <a:latin typeface="Times New Roman"/>
                <a:cs typeface="Times New Roman"/>
              </a:rPr>
              <a:t>includes:</a:t>
            </a:r>
          </a:p>
          <a:p>
            <a:pPr lvl="1"/>
            <a:r>
              <a:rPr lang="en-US" dirty="0" smtClean="0">
                <a:latin typeface="Times New Roman"/>
                <a:cs typeface="Times New Roman"/>
              </a:rPr>
              <a:t> </a:t>
            </a:r>
            <a:r>
              <a:rPr lang="en-US" dirty="0">
                <a:latin typeface="Times New Roman"/>
                <a:cs typeface="Times New Roman"/>
              </a:rPr>
              <a:t>defining the interface’s </a:t>
            </a:r>
            <a:r>
              <a:rPr lang="en-US" dirty="0" smtClean="0">
                <a:latin typeface="Times New Roman"/>
                <a:cs typeface="Times New Roman"/>
              </a:rPr>
              <a:t>address,</a:t>
            </a:r>
          </a:p>
          <a:p>
            <a:pPr lvl="1"/>
            <a:r>
              <a:rPr lang="en-US" dirty="0">
                <a:latin typeface="Times New Roman"/>
                <a:cs typeface="Times New Roman"/>
              </a:rPr>
              <a:t>the types of protocols that will be used through that interface. </a:t>
            </a:r>
            <a:endParaRPr lang="en-US" dirty="0" smtClean="0">
              <a:latin typeface="Times New Roman"/>
              <a:cs typeface="Times New Roman"/>
            </a:endParaRPr>
          </a:p>
          <a:p>
            <a:pPr lvl="1"/>
            <a:r>
              <a:rPr lang="en-US" dirty="0" smtClean="0">
                <a:latin typeface="Times New Roman"/>
                <a:cs typeface="Times New Roman"/>
              </a:rPr>
              <a:t> </a:t>
            </a:r>
            <a:r>
              <a:rPr lang="en-US" dirty="0">
                <a:latin typeface="Times New Roman"/>
                <a:cs typeface="Times New Roman"/>
              </a:rPr>
              <a:t>the specific transmission technology </a:t>
            </a:r>
            <a:endParaRPr lang="en-US" dirty="0" smtClean="0">
              <a:latin typeface="Times New Roman"/>
              <a:cs typeface="Times New Roman"/>
            </a:endParaRPr>
          </a:p>
          <a:p>
            <a:pPr lvl="1"/>
            <a:r>
              <a:rPr lang="en-US" dirty="0" smtClean="0">
                <a:latin typeface="Times New Roman"/>
                <a:cs typeface="Times New Roman"/>
              </a:rPr>
              <a:t>bandwidth </a:t>
            </a:r>
            <a:r>
              <a:rPr lang="en-US" dirty="0">
                <a:latin typeface="Times New Roman"/>
                <a:cs typeface="Times New Roman"/>
              </a:rPr>
              <a:t>available on the network connected to that interface, </a:t>
            </a:r>
            <a:endParaRPr lang="en-US" dirty="0" smtClean="0">
              <a:latin typeface="Times New Roman"/>
              <a:cs typeface="Times New Roman"/>
            </a:endParaRPr>
          </a:p>
          <a:p>
            <a:pPr lvl="1"/>
            <a:r>
              <a:rPr lang="en-US" dirty="0" smtClean="0">
                <a:latin typeface="Times New Roman"/>
                <a:cs typeface="Times New Roman"/>
              </a:rPr>
              <a:t>The </a:t>
            </a:r>
            <a:r>
              <a:rPr lang="en-US" dirty="0">
                <a:latin typeface="Times New Roman"/>
                <a:cs typeface="Times New Roman"/>
              </a:rPr>
              <a:t>actual parameters that must be defined vary based on the type of network interface.</a:t>
            </a:r>
          </a:p>
          <a:p>
            <a:endParaRPr lang="en-US" dirty="0">
              <a:latin typeface="Times New Roman"/>
              <a:cs typeface="Times New Roman"/>
            </a:endParaRPr>
          </a:p>
        </p:txBody>
      </p:sp>
    </p:spTree>
    <p:extLst>
      <p:ext uri="{BB962C8B-B14F-4D97-AF65-F5344CB8AC3E}">
        <p14:creationId xmlns:p14="http://schemas.microsoft.com/office/powerpoint/2010/main" val="143215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IOS</a:t>
            </a:r>
            <a:endParaRPr lang="en-US" dirty="0"/>
          </a:p>
        </p:txBody>
      </p:sp>
      <p:sp>
        <p:nvSpPr>
          <p:cNvPr id="3" name="Content Placeholder 2"/>
          <p:cNvSpPr>
            <a:spLocks noGrp="1"/>
          </p:cNvSpPr>
          <p:nvPr>
            <p:ph idx="1"/>
          </p:nvPr>
        </p:nvSpPr>
        <p:spPr>
          <a:xfrm>
            <a:off x="656167" y="2595562"/>
            <a:ext cx="8068733" cy="3670767"/>
          </a:xfrm>
        </p:spPr>
        <p:txBody>
          <a:bodyPr/>
          <a:lstStyle/>
          <a:p>
            <a:r>
              <a:rPr lang="en-US" dirty="0" smtClean="0">
                <a:latin typeface="Times New Roman"/>
                <a:cs typeface="Times New Roman"/>
              </a:rPr>
              <a:t>Cisco </a:t>
            </a:r>
            <a:r>
              <a:rPr lang="en-US" dirty="0">
                <a:latin typeface="Times New Roman"/>
                <a:cs typeface="Times New Roman"/>
              </a:rPr>
              <a:t>IOS Software </a:t>
            </a:r>
            <a:r>
              <a:rPr lang="en-US" dirty="0" smtClean="0">
                <a:latin typeface="Times New Roman"/>
                <a:cs typeface="Times New Roman"/>
              </a:rPr>
              <a:t>run </a:t>
            </a:r>
            <a:r>
              <a:rPr lang="en-US" dirty="0">
                <a:latin typeface="Times New Roman"/>
                <a:cs typeface="Times New Roman"/>
              </a:rPr>
              <a:t>configuration </a:t>
            </a:r>
            <a:r>
              <a:rPr lang="en-US" dirty="0" smtClean="0">
                <a:latin typeface="Times New Roman"/>
                <a:cs typeface="Times New Roman"/>
              </a:rPr>
              <a:t>files that contain </a:t>
            </a:r>
            <a:r>
              <a:rPr lang="en-US" dirty="0">
                <a:latin typeface="Times New Roman"/>
                <a:cs typeface="Times New Roman"/>
              </a:rPr>
              <a:t>the instructions and parameters that control the flow of traffic in and out of the routers. </a:t>
            </a:r>
            <a:endParaRPr lang="en-US" dirty="0" smtClean="0">
              <a:latin typeface="Times New Roman"/>
              <a:cs typeface="Times New Roman"/>
            </a:endParaRPr>
          </a:p>
          <a:p>
            <a:r>
              <a:rPr lang="en-US" dirty="0">
                <a:latin typeface="Times New Roman"/>
                <a:cs typeface="Times New Roman"/>
              </a:rPr>
              <a:t>The configuration file specifies all the information the router needs to make these decisions.</a:t>
            </a:r>
          </a:p>
          <a:p>
            <a:endParaRPr lang="en-US" dirty="0">
              <a:latin typeface="Times New Roman"/>
              <a:cs typeface="Times New Roman"/>
            </a:endParaRPr>
          </a:p>
        </p:txBody>
      </p:sp>
    </p:spTree>
    <p:extLst>
      <p:ext uri="{BB962C8B-B14F-4D97-AF65-F5344CB8AC3E}">
        <p14:creationId xmlns:p14="http://schemas.microsoft.com/office/powerpoint/2010/main" val="110156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Memories</a:t>
            </a:r>
          </a:p>
        </p:txBody>
      </p:sp>
      <p:pic>
        <p:nvPicPr>
          <p:cNvPr id="4" name="Content Placeholder 5"/>
          <p:cNvPicPr>
            <a:picLocks noGrp="1" noChangeAspect="1"/>
          </p:cNvPicPr>
          <p:nvPr>
            <p:ph idx="4294967295"/>
          </p:nvPr>
        </p:nvPicPr>
        <p:blipFill rotWithShape="1">
          <a:blip r:embed="rId2"/>
          <a:srcRect t="-8964" b="-1675"/>
          <a:stretch/>
        </p:blipFill>
        <p:spPr>
          <a:xfrm>
            <a:off x="373510" y="2038256"/>
            <a:ext cx="8490357" cy="4677833"/>
          </a:xfrm>
        </p:spPr>
      </p:pic>
    </p:spTree>
    <p:extLst>
      <p:ext uri="{BB962C8B-B14F-4D97-AF65-F5344CB8AC3E}">
        <p14:creationId xmlns:p14="http://schemas.microsoft.com/office/powerpoint/2010/main" val="101988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pPr marL="465138" indent="-465138"/>
            <a:r>
              <a:rPr lang="en-US" sz="2400" dirty="0" smtClean="0">
                <a:latin typeface="Times New Roman"/>
                <a:cs typeface="Times New Roman"/>
              </a:rPr>
              <a:t>What is a router</a:t>
            </a:r>
          </a:p>
          <a:p>
            <a:pPr marL="465138" indent="-465138"/>
            <a:r>
              <a:rPr lang="en-US" sz="2400" dirty="0" smtClean="0">
                <a:latin typeface="Times New Roman"/>
                <a:cs typeface="Times New Roman"/>
              </a:rPr>
              <a:t>Router and OSI model</a:t>
            </a:r>
          </a:p>
          <a:p>
            <a:pPr marL="465138" indent="-465138"/>
            <a:r>
              <a:rPr lang="en-US" sz="2400" dirty="0" smtClean="0">
                <a:latin typeface="Times New Roman"/>
                <a:cs typeface="Times New Roman"/>
              </a:rPr>
              <a:t>Physical </a:t>
            </a:r>
            <a:r>
              <a:rPr lang="en-US" sz="2400" dirty="0">
                <a:latin typeface="Times New Roman"/>
                <a:cs typeface="Times New Roman"/>
              </a:rPr>
              <a:t>Components of a </a:t>
            </a:r>
            <a:r>
              <a:rPr lang="en-US" sz="2400" dirty="0" smtClean="0">
                <a:latin typeface="Times New Roman"/>
                <a:cs typeface="Times New Roman"/>
              </a:rPr>
              <a:t>Router</a:t>
            </a:r>
          </a:p>
          <a:p>
            <a:pPr marL="465138" indent="-465138"/>
            <a:r>
              <a:rPr lang="en-US" sz="2400" dirty="0">
                <a:latin typeface="Times New Roman"/>
                <a:cs typeface="Times New Roman"/>
              </a:rPr>
              <a:t>Router Functions</a:t>
            </a:r>
            <a:r>
              <a:rPr lang="en-US" sz="2400" dirty="0" smtClean="0">
                <a:latin typeface="Times New Roman"/>
                <a:cs typeface="Times New Roman"/>
              </a:rPr>
              <a:t> </a:t>
            </a:r>
            <a:endParaRPr lang="en-US" sz="2400" dirty="0">
              <a:latin typeface="Times New Roman"/>
              <a:cs typeface="Times New Roman"/>
            </a:endParaRPr>
          </a:p>
        </p:txBody>
      </p:sp>
    </p:spTree>
    <p:extLst>
      <p:ext uri="{BB962C8B-B14F-4D97-AF65-F5344CB8AC3E}">
        <p14:creationId xmlns:p14="http://schemas.microsoft.com/office/powerpoint/2010/main" val="282252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Memories</a:t>
            </a:r>
            <a:endParaRPr lang="en-US" dirty="0"/>
          </a:p>
        </p:txBody>
      </p:sp>
      <p:sp>
        <p:nvSpPr>
          <p:cNvPr id="3" name="Content Placeholder 2"/>
          <p:cNvSpPr>
            <a:spLocks noGrp="1"/>
          </p:cNvSpPr>
          <p:nvPr>
            <p:ph idx="1"/>
          </p:nvPr>
        </p:nvSpPr>
        <p:spPr>
          <a:xfrm>
            <a:off x="498474" y="2336801"/>
            <a:ext cx="7556313" cy="3962400"/>
          </a:xfrm>
        </p:spPr>
        <p:txBody>
          <a:bodyPr>
            <a:noAutofit/>
          </a:bodyPr>
          <a:lstStyle/>
          <a:p>
            <a:pPr marL="0" indent="0">
              <a:buNone/>
            </a:pPr>
            <a:r>
              <a:rPr lang="en-US" sz="2800" dirty="0">
                <a:latin typeface="Times New Roman"/>
                <a:cs typeface="Times New Roman"/>
              </a:rPr>
              <a:t>Routers store data </a:t>
            </a:r>
            <a:r>
              <a:rPr lang="en-US" sz="2800" dirty="0" smtClean="0">
                <a:latin typeface="Times New Roman"/>
                <a:cs typeface="Times New Roman"/>
              </a:rPr>
              <a:t>using</a:t>
            </a:r>
          </a:p>
          <a:p>
            <a:r>
              <a:rPr lang="en-US" sz="2400" dirty="0">
                <a:solidFill>
                  <a:srgbClr val="B465BB"/>
                </a:solidFill>
                <a:latin typeface="Times New Roman"/>
                <a:cs typeface="Times New Roman"/>
              </a:rPr>
              <a:t>Random Access Memory (RAM)</a:t>
            </a:r>
            <a:r>
              <a:rPr lang="en-US" sz="2400" dirty="0" smtClean="0">
                <a:solidFill>
                  <a:srgbClr val="B465BB"/>
                </a:solidFill>
                <a:latin typeface="Times New Roman"/>
                <a:cs typeface="Times New Roman"/>
              </a:rPr>
              <a:t>:</a:t>
            </a:r>
          </a:p>
          <a:p>
            <a:pPr lvl="1"/>
            <a:r>
              <a:rPr lang="en-US" sz="2000" dirty="0" smtClean="0">
                <a:latin typeface="Times New Roman"/>
                <a:cs typeface="Times New Roman"/>
              </a:rPr>
              <a:t> </a:t>
            </a:r>
            <a:r>
              <a:rPr lang="en-US" sz="2000" dirty="0">
                <a:latin typeface="Times New Roman"/>
                <a:cs typeface="Times New Roman"/>
              </a:rPr>
              <a:t>Provides temporary storage for various applications and processes, </a:t>
            </a:r>
            <a:r>
              <a:rPr lang="en-US" sz="2000" dirty="0" smtClean="0">
                <a:latin typeface="Times New Roman"/>
                <a:cs typeface="Times New Roman"/>
              </a:rPr>
              <a:t>including:</a:t>
            </a:r>
          </a:p>
          <a:p>
            <a:pPr lvl="2"/>
            <a:r>
              <a:rPr lang="en-US" sz="2000" dirty="0" smtClean="0">
                <a:latin typeface="Times New Roman"/>
                <a:cs typeface="Times New Roman"/>
              </a:rPr>
              <a:t> </a:t>
            </a:r>
            <a:r>
              <a:rPr lang="en-US" sz="2000" dirty="0">
                <a:latin typeface="Times New Roman"/>
                <a:cs typeface="Times New Roman"/>
              </a:rPr>
              <a:t>the running IOS, </a:t>
            </a:r>
            <a:endParaRPr lang="en-US" sz="2000" dirty="0" smtClean="0">
              <a:latin typeface="Times New Roman"/>
              <a:cs typeface="Times New Roman"/>
            </a:endParaRPr>
          </a:p>
          <a:p>
            <a:pPr lvl="2"/>
            <a:r>
              <a:rPr lang="en-US" sz="2000" dirty="0" smtClean="0">
                <a:latin typeface="Times New Roman"/>
                <a:cs typeface="Times New Roman"/>
              </a:rPr>
              <a:t>the </a:t>
            </a:r>
            <a:r>
              <a:rPr lang="en-US" sz="2000" dirty="0">
                <a:latin typeface="Times New Roman"/>
                <a:cs typeface="Times New Roman"/>
              </a:rPr>
              <a:t>running configuration file, </a:t>
            </a:r>
            <a:endParaRPr lang="en-US" sz="2000" dirty="0" smtClean="0">
              <a:latin typeface="Times New Roman"/>
              <a:cs typeface="Times New Roman"/>
            </a:endParaRPr>
          </a:p>
          <a:p>
            <a:pPr lvl="2"/>
            <a:r>
              <a:rPr lang="en-US" sz="2000" dirty="0" smtClean="0">
                <a:latin typeface="Times New Roman"/>
                <a:cs typeface="Times New Roman"/>
              </a:rPr>
              <a:t>various </a:t>
            </a:r>
            <a:r>
              <a:rPr lang="en-US" sz="2000" dirty="0">
                <a:latin typeface="Times New Roman"/>
                <a:cs typeface="Times New Roman"/>
              </a:rPr>
              <a:t>tables (i.e., IP routing table, Ethernet ARP table), </a:t>
            </a:r>
            <a:endParaRPr lang="en-US" sz="2000" dirty="0" smtClean="0">
              <a:latin typeface="Times New Roman"/>
              <a:cs typeface="Times New Roman"/>
            </a:endParaRPr>
          </a:p>
          <a:p>
            <a:pPr lvl="2"/>
            <a:r>
              <a:rPr lang="en-US" sz="2000" dirty="0" smtClean="0">
                <a:latin typeface="Times New Roman"/>
                <a:cs typeface="Times New Roman"/>
              </a:rPr>
              <a:t>and </a:t>
            </a:r>
            <a:r>
              <a:rPr lang="en-US" sz="2000" dirty="0">
                <a:latin typeface="Times New Roman"/>
                <a:cs typeface="Times New Roman"/>
              </a:rPr>
              <a:t>buffers for packet processing</a:t>
            </a:r>
            <a:r>
              <a:rPr lang="en-US" sz="2000" dirty="0" smtClean="0">
                <a:latin typeface="Times New Roman"/>
                <a:cs typeface="Times New Roman"/>
              </a:rPr>
              <a:t>.</a:t>
            </a:r>
          </a:p>
          <a:p>
            <a:pPr lvl="1"/>
            <a:r>
              <a:rPr lang="en-US" sz="2000" dirty="0" smtClean="0">
                <a:latin typeface="Times New Roman"/>
                <a:cs typeface="Times New Roman"/>
              </a:rPr>
              <a:t> RAM </a:t>
            </a:r>
            <a:r>
              <a:rPr lang="en-US" sz="2000" dirty="0">
                <a:latin typeface="Times New Roman"/>
                <a:cs typeface="Times New Roman"/>
              </a:rPr>
              <a:t>is referred to as volatile because it loses its contents when power is turned off</a:t>
            </a:r>
            <a:r>
              <a:rPr lang="en-US" sz="2000" dirty="0" smtClean="0">
                <a:latin typeface="Times New Roman"/>
                <a:cs typeface="Times New Roman"/>
              </a:rPr>
              <a:t>.</a:t>
            </a:r>
            <a:endParaRPr lang="en-US" sz="2000" dirty="0">
              <a:latin typeface="Times New Roman"/>
              <a:cs typeface="Times New Roman"/>
            </a:endParaRPr>
          </a:p>
        </p:txBody>
      </p:sp>
    </p:spTree>
    <p:extLst>
      <p:ext uri="{BB962C8B-B14F-4D97-AF65-F5344CB8AC3E}">
        <p14:creationId xmlns:p14="http://schemas.microsoft.com/office/powerpoint/2010/main" val="1046085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Memories</a:t>
            </a:r>
          </a:p>
        </p:txBody>
      </p:sp>
      <p:sp>
        <p:nvSpPr>
          <p:cNvPr id="3" name="Content Placeholder 2"/>
          <p:cNvSpPr>
            <a:spLocks noGrp="1"/>
          </p:cNvSpPr>
          <p:nvPr>
            <p:ph idx="1"/>
          </p:nvPr>
        </p:nvSpPr>
        <p:spPr>
          <a:xfrm>
            <a:off x="708024" y="2595562"/>
            <a:ext cx="7610476" cy="3670767"/>
          </a:xfrm>
        </p:spPr>
        <p:txBody>
          <a:bodyPr>
            <a:noAutofit/>
          </a:bodyPr>
          <a:lstStyle/>
          <a:p>
            <a:r>
              <a:rPr lang="en-US" sz="2400" dirty="0">
                <a:solidFill>
                  <a:schemeClr val="tx2">
                    <a:lumMod val="50000"/>
                    <a:lumOff val="50000"/>
                  </a:schemeClr>
                </a:solidFill>
                <a:latin typeface="Times New Roman"/>
                <a:cs typeface="Times New Roman"/>
              </a:rPr>
              <a:t>Read-Only Memory (ROM): </a:t>
            </a:r>
          </a:p>
          <a:p>
            <a:pPr lvl="1"/>
            <a:r>
              <a:rPr lang="en-US" sz="2000" dirty="0">
                <a:latin typeface="Times New Roman"/>
                <a:cs typeface="Times New Roman"/>
              </a:rPr>
              <a:t>Provides permanent storage for</a:t>
            </a:r>
          </a:p>
          <a:p>
            <a:pPr lvl="2"/>
            <a:r>
              <a:rPr lang="en-US" sz="2000" dirty="0">
                <a:latin typeface="Times New Roman"/>
                <a:cs typeface="Times New Roman"/>
              </a:rPr>
              <a:t> </a:t>
            </a:r>
            <a:r>
              <a:rPr lang="en-US" sz="2000" dirty="0" err="1">
                <a:latin typeface="Times New Roman"/>
                <a:cs typeface="Times New Roman"/>
              </a:rPr>
              <a:t>bootup</a:t>
            </a:r>
            <a:r>
              <a:rPr lang="en-US" sz="2000" dirty="0">
                <a:latin typeface="Times New Roman"/>
                <a:cs typeface="Times New Roman"/>
              </a:rPr>
              <a:t> instructions, </a:t>
            </a:r>
          </a:p>
          <a:p>
            <a:pPr lvl="2"/>
            <a:r>
              <a:rPr lang="en-US" sz="2000" dirty="0">
                <a:latin typeface="Times New Roman"/>
                <a:cs typeface="Times New Roman"/>
              </a:rPr>
              <a:t>basic diagnostic software,</a:t>
            </a:r>
          </a:p>
          <a:p>
            <a:pPr lvl="2"/>
            <a:r>
              <a:rPr lang="en-US" sz="2000" dirty="0">
                <a:latin typeface="Times New Roman"/>
                <a:cs typeface="Times New Roman"/>
              </a:rPr>
              <a:t> and a limited IOS in case the router cannot load the full featured IOS. </a:t>
            </a:r>
          </a:p>
          <a:p>
            <a:pPr lvl="1"/>
            <a:r>
              <a:rPr lang="en-US" sz="2000" dirty="0">
                <a:latin typeface="Times New Roman"/>
                <a:cs typeface="Times New Roman"/>
              </a:rPr>
              <a:t>ROM is firmware and referred to as non-volatile because it does not lose its contents when power is turned off.</a:t>
            </a:r>
          </a:p>
          <a:p>
            <a:endParaRPr lang="en-US" sz="2400" dirty="0">
              <a:latin typeface="Times New Roman"/>
              <a:cs typeface="Times New Roman"/>
            </a:endParaRPr>
          </a:p>
        </p:txBody>
      </p:sp>
    </p:spTree>
    <p:extLst>
      <p:ext uri="{BB962C8B-B14F-4D97-AF65-F5344CB8AC3E}">
        <p14:creationId xmlns:p14="http://schemas.microsoft.com/office/powerpoint/2010/main" val="3635162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Memories</a:t>
            </a:r>
          </a:p>
        </p:txBody>
      </p:sp>
      <p:sp>
        <p:nvSpPr>
          <p:cNvPr id="3" name="Content Placeholder 2"/>
          <p:cNvSpPr>
            <a:spLocks noGrp="1"/>
          </p:cNvSpPr>
          <p:nvPr>
            <p:ph idx="1"/>
          </p:nvPr>
        </p:nvSpPr>
        <p:spPr/>
        <p:txBody>
          <a:bodyPr>
            <a:normAutofit/>
          </a:bodyPr>
          <a:lstStyle/>
          <a:p>
            <a:r>
              <a:rPr lang="en-US" dirty="0">
                <a:latin typeface="Times New Roman"/>
                <a:cs typeface="Times New Roman"/>
              </a:rPr>
              <a:t>Non-Volatile Random Access Memory (NVRAM): </a:t>
            </a:r>
            <a:endParaRPr lang="en-US" dirty="0" smtClean="0">
              <a:latin typeface="Times New Roman"/>
              <a:cs typeface="Times New Roman"/>
            </a:endParaRPr>
          </a:p>
          <a:p>
            <a:pPr lvl="1"/>
            <a:r>
              <a:rPr lang="en-US" dirty="0" smtClean="0">
                <a:latin typeface="Times New Roman"/>
                <a:cs typeface="Times New Roman"/>
              </a:rPr>
              <a:t>Provides </a:t>
            </a:r>
            <a:r>
              <a:rPr lang="en-US" dirty="0">
                <a:latin typeface="Times New Roman"/>
                <a:cs typeface="Times New Roman"/>
              </a:rPr>
              <a:t>permanent storage for the startup configuration file (startup-</a:t>
            </a:r>
            <a:r>
              <a:rPr lang="en-US" dirty="0" err="1">
                <a:latin typeface="Times New Roman"/>
                <a:cs typeface="Times New Roman"/>
              </a:rPr>
              <a:t>config</a:t>
            </a:r>
            <a:r>
              <a:rPr lang="en-US" dirty="0">
                <a:latin typeface="Times New Roman"/>
                <a:cs typeface="Times New Roman"/>
              </a:rPr>
              <a:t>). </a:t>
            </a:r>
            <a:endParaRPr lang="en-US" dirty="0" smtClean="0">
              <a:latin typeface="Times New Roman"/>
              <a:cs typeface="Times New Roman"/>
            </a:endParaRPr>
          </a:p>
          <a:p>
            <a:pPr lvl="1"/>
            <a:r>
              <a:rPr lang="en-US" dirty="0" smtClean="0">
                <a:latin typeface="Times New Roman"/>
                <a:cs typeface="Times New Roman"/>
              </a:rPr>
              <a:t>NVRAM </a:t>
            </a:r>
            <a:r>
              <a:rPr lang="en-US" dirty="0">
                <a:latin typeface="Times New Roman"/>
                <a:cs typeface="Times New Roman"/>
              </a:rPr>
              <a:t>is non-volatile and does not lose its contents when power is turned off.</a:t>
            </a:r>
          </a:p>
          <a:p>
            <a:r>
              <a:rPr lang="en-US" dirty="0">
                <a:latin typeface="Times New Roman"/>
                <a:cs typeface="Times New Roman"/>
              </a:rPr>
              <a:t>Flash: </a:t>
            </a:r>
            <a:endParaRPr lang="en-US" dirty="0" smtClean="0">
              <a:latin typeface="Times New Roman"/>
              <a:cs typeface="Times New Roman"/>
            </a:endParaRPr>
          </a:p>
          <a:p>
            <a:pPr lvl="1"/>
            <a:r>
              <a:rPr lang="en-US" dirty="0" smtClean="0">
                <a:latin typeface="Times New Roman"/>
                <a:cs typeface="Times New Roman"/>
              </a:rPr>
              <a:t>Provides </a:t>
            </a:r>
            <a:r>
              <a:rPr lang="en-US" dirty="0">
                <a:latin typeface="Times New Roman"/>
                <a:cs typeface="Times New Roman"/>
              </a:rPr>
              <a:t>permanent storage for the IOS and other system-related files. </a:t>
            </a:r>
            <a:endParaRPr lang="en-US" dirty="0" smtClean="0">
              <a:latin typeface="Times New Roman"/>
              <a:cs typeface="Times New Roman"/>
            </a:endParaRPr>
          </a:p>
          <a:p>
            <a:pPr lvl="1"/>
            <a:r>
              <a:rPr lang="en-US" dirty="0" smtClean="0">
                <a:latin typeface="Times New Roman"/>
                <a:cs typeface="Times New Roman"/>
              </a:rPr>
              <a:t>The </a:t>
            </a:r>
            <a:r>
              <a:rPr lang="en-US" dirty="0">
                <a:latin typeface="Times New Roman"/>
                <a:cs typeface="Times New Roman"/>
              </a:rPr>
              <a:t>IOS is copied from flash into RAM during the </a:t>
            </a:r>
            <a:r>
              <a:rPr lang="en-US" dirty="0" err="1">
                <a:latin typeface="Times New Roman"/>
                <a:cs typeface="Times New Roman"/>
              </a:rPr>
              <a:t>bootup</a:t>
            </a:r>
            <a:r>
              <a:rPr lang="en-US" dirty="0">
                <a:latin typeface="Times New Roman"/>
                <a:cs typeface="Times New Roman"/>
              </a:rPr>
              <a:t> process</a:t>
            </a:r>
            <a:r>
              <a:rPr lang="en-US" dirty="0" smtClean="0">
                <a:latin typeface="Times New Roman"/>
                <a:cs typeface="Times New Roman"/>
              </a:rPr>
              <a:t>.</a:t>
            </a:r>
          </a:p>
          <a:p>
            <a:pPr lvl="1"/>
            <a:r>
              <a:rPr lang="en-US" dirty="0" smtClean="0">
                <a:latin typeface="Times New Roman"/>
                <a:cs typeface="Times New Roman"/>
              </a:rPr>
              <a:t> </a:t>
            </a:r>
            <a:r>
              <a:rPr lang="en-US" dirty="0">
                <a:latin typeface="Times New Roman"/>
                <a:cs typeface="Times New Roman"/>
              </a:rPr>
              <a:t>Flash is non-volatile and does not lose its contents when power is turned off.</a:t>
            </a:r>
          </a:p>
          <a:p>
            <a:endParaRPr lang="en-US" dirty="0">
              <a:latin typeface="Times New Roman"/>
              <a:cs typeface="Times New Roman"/>
            </a:endParaRPr>
          </a:p>
        </p:txBody>
      </p:sp>
    </p:spTree>
    <p:extLst>
      <p:ext uri="{BB962C8B-B14F-4D97-AF65-F5344CB8AC3E}">
        <p14:creationId xmlns:p14="http://schemas.microsoft.com/office/powerpoint/2010/main" val="3861582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Functions</a:t>
            </a:r>
            <a:endParaRPr lang="en-US" dirty="0"/>
          </a:p>
        </p:txBody>
      </p:sp>
      <p:sp>
        <p:nvSpPr>
          <p:cNvPr id="3" name="Content Placeholder 2"/>
          <p:cNvSpPr>
            <a:spLocks noGrp="1"/>
          </p:cNvSpPr>
          <p:nvPr>
            <p:ph idx="1"/>
          </p:nvPr>
        </p:nvSpPr>
        <p:spPr>
          <a:xfrm>
            <a:off x="517474" y="2595562"/>
            <a:ext cx="8207426" cy="3906838"/>
          </a:xfrm>
        </p:spPr>
        <p:txBody>
          <a:bodyPr>
            <a:normAutofit/>
          </a:bodyPr>
          <a:lstStyle/>
          <a:p>
            <a:r>
              <a:rPr lang="en-US" sz="2400" dirty="0" smtClean="0">
                <a:latin typeface="Times New Roman"/>
                <a:cs typeface="Times New Roman"/>
              </a:rPr>
              <a:t>Routers </a:t>
            </a:r>
            <a:r>
              <a:rPr lang="en-US" sz="2400" dirty="0">
                <a:latin typeface="Times New Roman"/>
                <a:cs typeface="Times New Roman"/>
              </a:rPr>
              <a:t>perform many </a:t>
            </a:r>
            <a:r>
              <a:rPr lang="en-US" sz="2400" dirty="0" smtClean="0">
                <a:latin typeface="Times New Roman"/>
                <a:cs typeface="Times New Roman"/>
              </a:rPr>
              <a:t>functions, some of them: </a:t>
            </a:r>
          </a:p>
          <a:p>
            <a:pPr lvl="1"/>
            <a:r>
              <a:rPr lang="en-US" sz="2000" dirty="0">
                <a:latin typeface="Times New Roman"/>
                <a:cs typeface="Times New Roman"/>
              </a:rPr>
              <a:t>The selection of best paths for incoming data </a:t>
            </a:r>
            <a:r>
              <a:rPr lang="en-US" sz="2000" dirty="0" smtClean="0">
                <a:latin typeface="Times New Roman"/>
                <a:cs typeface="Times New Roman"/>
              </a:rPr>
              <a:t>packets</a:t>
            </a:r>
          </a:p>
          <a:p>
            <a:pPr lvl="1"/>
            <a:r>
              <a:rPr lang="en-US" sz="2000" dirty="0" smtClean="0">
                <a:latin typeface="Times New Roman"/>
                <a:cs typeface="Times New Roman"/>
              </a:rPr>
              <a:t>The </a:t>
            </a:r>
            <a:r>
              <a:rPr lang="en-US" sz="2000" dirty="0">
                <a:latin typeface="Times New Roman"/>
                <a:cs typeface="Times New Roman"/>
              </a:rPr>
              <a:t>switching of packets to the proper outgoing </a:t>
            </a:r>
            <a:r>
              <a:rPr lang="en-US" sz="2000" dirty="0" smtClean="0">
                <a:latin typeface="Times New Roman"/>
                <a:cs typeface="Times New Roman"/>
              </a:rPr>
              <a:t>interface</a:t>
            </a:r>
          </a:p>
          <a:p>
            <a:r>
              <a:rPr lang="en-US" sz="2400" dirty="0">
                <a:latin typeface="Times New Roman"/>
                <a:cs typeface="Times New Roman"/>
              </a:rPr>
              <a:t>Routers accomplish these functions by building routing tables and exchanging the network information contained within them with other </a:t>
            </a:r>
            <a:r>
              <a:rPr lang="en-US" sz="2400" dirty="0" smtClean="0">
                <a:latin typeface="Times New Roman"/>
                <a:cs typeface="Times New Roman"/>
              </a:rPr>
              <a:t>routers.</a:t>
            </a:r>
          </a:p>
          <a:p>
            <a:pPr lvl="1"/>
            <a:r>
              <a:rPr lang="en-US" sz="2000" dirty="0" smtClean="0">
                <a:latin typeface="Times New Roman"/>
                <a:cs typeface="Times New Roman"/>
              </a:rPr>
              <a:t>finding </a:t>
            </a:r>
            <a:r>
              <a:rPr lang="en-US" sz="2000" dirty="0">
                <a:latin typeface="Times New Roman"/>
                <a:cs typeface="Times New Roman"/>
              </a:rPr>
              <a:t>other routers in the network, </a:t>
            </a:r>
            <a:endParaRPr lang="en-US" sz="2000" dirty="0" smtClean="0">
              <a:latin typeface="Times New Roman"/>
              <a:cs typeface="Times New Roman"/>
            </a:endParaRPr>
          </a:p>
          <a:p>
            <a:pPr lvl="1"/>
            <a:r>
              <a:rPr lang="en-US" sz="2000" dirty="0" smtClean="0">
                <a:latin typeface="Times New Roman"/>
                <a:cs typeface="Times New Roman"/>
              </a:rPr>
              <a:t>learning </a:t>
            </a:r>
            <a:r>
              <a:rPr lang="en-US" sz="2000" dirty="0">
                <a:latin typeface="Times New Roman"/>
                <a:cs typeface="Times New Roman"/>
              </a:rPr>
              <a:t>about potential destination networks and hosts</a:t>
            </a:r>
            <a:r>
              <a:rPr lang="en-US" sz="2000" dirty="0" smtClean="0">
                <a:latin typeface="Times New Roman"/>
                <a:cs typeface="Times New Roman"/>
              </a:rPr>
              <a:t>,</a:t>
            </a:r>
          </a:p>
          <a:p>
            <a:pPr lvl="1"/>
            <a:r>
              <a:rPr lang="en-US" sz="2000" dirty="0" smtClean="0">
                <a:latin typeface="Times New Roman"/>
                <a:cs typeface="Times New Roman"/>
              </a:rPr>
              <a:t>discovering </a:t>
            </a:r>
            <a:r>
              <a:rPr lang="en-US" sz="2000" dirty="0">
                <a:latin typeface="Times New Roman"/>
                <a:cs typeface="Times New Roman"/>
              </a:rPr>
              <a:t>and tracking potential </a:t>
            </a:r>
            <a:r>
              <a:rPr lang="en-US" sz="2000" dirty="0" smtClean="0">
                <a:latin typeface="Times New Roman"/>
                <a:cs typeface="Times New Roman"/>
              </a:rPr>
              <a:t>routes</a:t>
            </a:r>
          </a:p>
        </p:txBody>
      </p:sp>
    </p:spTree>
    <p:extLst>
      <p:ext uri="{BB962C8B-B14F-4D97-AF65-F5344CB8AC3E}">
        <p14:creationId xmlns:p14="http://schemas.microsoft.com/office/powerpoint/2010/main" val="2348784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 up</a:t>
            </a:r>
            <a:endParaRPr lang="en-US" dirty="0"/>
          </a:p>
        </p:txBody>
      </p:sp>
      <p:sp>
        <p:nvSpPr>
          <p:cNvPr id="3" name="Content Placeholder 2"/>
          <p:cNvSpPr>
            <a:spLocks noGrp="1"/>
          </p:cNvSpPr>
          <p:nvPr>
            <p:ph idx="1"/>
          </p:nvPr>
        </p:nvSpPr>
        <p:spPr>
          <a:xfrm>
            <a:off x="677333" y="2595562"/>
            <a:ext cx="8047567" cy="3670767"/>
          </a:xfrm>
        </p:spPr>
        <p:txBody>
          <a:bodyPr>
            <a:normAutofit/>
          </a:bodyPr>
          <a:lstStyle/>
          <a:p>
            <a:r>
              <a:rPr lang="en-US" sz="2400" dirty="0">
                <a:latin typeface="Times New Roman"/>
                <a:cs typeface="Times New Roman"/>
              </a:rPr>
              <a:t>Therefore, some of the more salient functions that a router provides are</a:t>
            </a:r>
          </a:p>
          <a:p>
            <a:pPr lvl="1"/>
            <a:r>
              <a:rPr lang="en-US" sz="2000" dirty="0" smtClean="0">
                <a:latin typeface="Times New Roman"/>
                <a:cs typeface="Times New Roman"/>
              </a:rPr>
              <a:t> </a:t>
            </a:r>
            <a:r>
              <a:rPr lang="en-US" sz="2000" dirty="0">
                <a:latin typeface="Times New Roman"/>
                <a:cs typeface="Times New Roman"/>
              </a:rPr>
              <a:t>Physical interconnectivity</a:t>
            </a:r>
          </a:p>
          <a:p>
            <a:pPr lvl="1"/>
            <a:r>
              <a:rPr lang="en-US" sz="2000" dirty="0" smtClean="0">
                <a:latin typeface="Times New Roman"/>
                <a:cs typeface="Times New Roman"/>
              </a:rPr>
              <a:t>Logical </a:t>
            </a:r>
            <a:r>
              <a:rPr lang="en-US" sz="2000" dirty="0">
                <a:latin typeface="Times New Roman"/>
                <a:cs typeface="Times New Roman"/>
              </a:rPr>
              <a:t>interconnectivity</a:t>
            </a:r>
          </a:p>
          <a:p>
            <a:pPr lvl="1"/>
            <a:r>
              <a:rPr lang="en-US" sz="2000" dirty="0" smtClean="0">
                <a:latin typeface="Times New Roman"/>
                <a:cs typeface="Times New Roman"/>
              </a:rPr>
              <a:t> </a:t>
            </a:r>
            <a:r>
              <a:rPr lang="en-US" sz="2000" dirty="0">
                <a:latin typeface="Times New Roman"/>
                <a:cs typeface="Times New Roman"/>
              </a:rPr>
              <a:t>Route calculation and maintenance</a:t>
            </a:r>
          </a:p>
          <a:p>
            <a:pPr lvl="1"/>
            <a:r>
              <a:rPr lang="en-US" sz="2000" dirty="0" smtClean="0">
                <a:latin typeface="Times New Roman"/>
                <a:cs typeface="Times New Roman"/>
              </a:rPr>
              <a:t>Security </a:t>
            </a:r>
            <a:endParaRPr lang="en-US" sz="2000" dirty="0">
              <a:latin typeface="Times New Roman"/>
              <a:cs typeface="Times New Roman"/>
            </a:endParaRPr>
          </a:p>
        </p:txBody>
      </p:sp>
    </p:spTree>
    <p:extLst>
      <p:ext uri="{BB962C8B-B14F-4D97-AF65-F5344CB8AC3E}">
        <p14:creationId xmlns:p14="http://schemas.microsoft.com/office/powerpoint/2010/main" val="163625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35082" y="2595562"/>
            <a:ext cx="8089818" cy="3670767"/>
          </a:xfrm>
        </p:spPr>
        <p:txBody>
          <a:bodyPr>
            <a:normAutofit/>
          </a:bodyPr>
          <a:lstStyle/>
          <a:p>
            <a:r>
              <a:rPr lang="en-US" sz="2400" dirty="0">
                <a:latin typeface="Times New Roman"/>
                <a:cs typeface="Times New Roman"/>
              </a:rPr>
              <a:t>Routers are one of the most vital components of any WAN. </a:t>
            </a:r>
          </a:p>
        </p:txBody>
      </p:sp>
      <p:pic>
        <p:nvPicPr>
          <p:cNvPr id="4" name="Picture 3"/>
          <p:cNvPicPr>
            <a:picLocks noChangeAspect="1"/>
          </p:cNvPicPr>
          <p:nvPr/>
        </p:nvPicPr>
        <p:blipFill>
          <a:blip r:embed="rId3"/>
          <a:stretch>
            <a:fillRect/>
          </a:stretch>
        </p:blipFill>
        <p:spPr>
          <a:xfrm>
            <a:off x="508000" y="3194466"/>
            <a:ext cx="8216900" cy="3480829"/>
          </a:xfrm>
          <a:prstGeom prst="rect">
            <a:avLst/>
          </a:prstGeom>
        </p:spPr>
      </p:pic>
      <p:sp>
        <p:nvSpPr>
          <p:cNvPr id="5" name="Rectangle 4"/>
          <p:cNvSpPr/>
          <p:nvPr/>
        </p:nvSpPr>
        <p:spPr>
          <a:xfrm>
            <a:off x="6503255" y="6266329"/>
            <a:ext cx="2221645" cy="4089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85577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routers</a:t>
            </a:r>
            <a:endParaRPr lang="en-US" dirty="0"/>
          </a:p>
        </p:txBody>
      </p:sp>
      <p:sp>
        <p:nvSpPr>
          <p:cNvPr id="3" name="Content Placeholder 2"/>
          <p:cNvSpPr>
            <a:spLocks noGrp="1"/>
          </p:cNvSpPr>
          <p:nvPr>
            <p:ph idx="1"/>
          </p:nvPr>
        </p:nvSpPr>
        <p:spPr>
          <a:xfrm>
            <a:off x="753430" y="2595562"/>
            <a:ext cx="8160383" cy="3670767"/>
          </a:xfrm>
        </p:spPr>
        <p:txBody>
          <a:bodyPr>
            <a:normAutofit lnSpcReduction="10000"/>
          </a:bodyPr>
          <a:lstStyle/>
          <a:p>
            <a:pPr marL="508000" indent="-508000"/>
            <a:r>
              <a:rPr lang="en-US" sz="2400" dirty="0">
                <a:latin typeface="Times New Roman"/>
                <a:cs typeface="Times New Roman"/>
              </a:rPr>
              <a:t>Routers are </a:t>
            </a:r>
            <a:r>
              <a:rPr lang="en-US" sz="2400" dirty="0" smtClean="0">
                <a:latin typeface="Times New Roman"/>
                <a:cs typeface="Times New Roman"/>
              </a:rPr>
              <a:t>intelligent </a:t>
            </a:r>
            <a:r>
              <a:rPr lang="en-US" sz="2400" dirty="0">
                <a:latin typeface="Times New Roman"/>
                <a:cs typeface="Times New Roman"/>
              </a:rPr>
              <a:t>network </a:t>
            </a:r>
            <a:r>
              <a:rPr lang="en-US" sz="2400" dirty="0" smtClean="0">
                <a:latin typeface="Times New Roman"/>
                <a:cs typeface="Times New Roman"/>
              </a:rPr>
              <a:t>devices </a:t>
            </a:r>
            <a:r>
              <a:rPr lang="en-US" sz="2400" dirty="0">
                <a:latin typeface="Times New Roman"/>
                <a:cs typeface="Times New Roman"/>
              </a:rPr>
              <a:t>designed to interconnect multiple networks. </a:t>
            </a:r>
            <a:endParaRPr lang="en-US" sz="2400" dirty="0" smtClean="0">
              <a:latin typeface="Times New Roman"/>
              <a:cs typeface="Times New Roman"/>
            </a:endParaRPr>
          </a:p>
          <a:p>
            <a:pPr marL="508000" indent="-508000"/>
            <a:r>
              <a:rPr lang="en-US" sz="2400" dirty="0" smtClean="0">
                <a:latin typeface="Times New Roman"/>
                <a:cs typeface="Times New Roman"/>
              </a:rPr>
              <a:t>So, computers on </a:t>
            </a:r>
            <a:r>
              <a:rPr lang="en-US" sz="2400" i="1" dirty="0">
                <a:solidFill>
                  <a:schemeClr val="tx2"/>
                </a:solidFill>
                <a:latin typeface="Times New Roman"/>
                <a:cs typeface="Times New Roman"/>
              </a:rPr>
              <a:t>different networks </a:t>
            </a:r>
            <a:r>
              <a:rPr lang="en-US" sz="2400" dirty="0" smtClean="0">
                <a:latin typeface="Times New Roman"/>
                <a:cs typeface="Times New Roman"/>
              </a:rPr>
              <a:t>can </a:t>
            </a:r>
            <a:r>
              <a:rPr lang="en-US" sz="2400" dirty="0">
                <a:latin typeface="Times New Roman"/>
                <a:cs typeface="Times New Roman"/>
              </a:rPr>
              <a:t>communicate with each </a:t>
            </a:r>
            <a:r>
              <a:rPr lang="en-US" sz="2400" dirty="0" smtClean="0">
                <a:latin typeface="Times New Roman"/>
                <a:cs typeface="Times New Roman"/>
              </a:rPr>
              <a:t>other. </a:t>
            </a:r>
          </a:p>
          <a:p>
            <a:pPr marL="508000" indent="-508000"/>
            <a:r>
              <a:rPr lang="en-US" sz="2400" dirty="0">
                <a:latin typeface="Times New Roman"/>
                <a:cs typeface="Times New Roman"/>
              </a:rPr>
              <a:t>Interconnected networks can be co-located or geographically dispersed</a:t>
            </a:r>
            <a:r>
              <a:rPr lang="en-US" sz="2400" dirty="0" smtClean="0">
                <a:latin typeface="Times New Roman"/>
                <a:cs typeface="Times New Roman"/>
              </a:rPr>
              <a:t>.</a:t>
            </a:r>
          </a:p>
          <a:p>
            <a:pPr marL="508000" indent="-508000"/>
            <a:r>
              <a:rPr lang="en-US" sz="2400" dirty="0">
                <a:latin typeface="Times New Roman"/>
                <a:cs typeface="Times New Roman"/>
              </a:rPr>
              <a:t>Networks that are geographically dispersed are usually interconnected via a </a:t>
            </a:r>
            <a:r>
              <a:rPr lang="en-US" sz="2400" dirty="0" smtClean="0">
                <a:latin typeface="Times New Roman"/>
                <a:cs typeface="Times New Roman"/>
              </a:rPr>
              <a:t>WAN.  </a:t>
            </a:r>
          </a:p>
          <a:p>
            <a:pPr marL="0" indent="0">
              <a:buNone/>
            </a:pPr>
            <a:endParaRPr lang="en-US" dirty="0"/>
          </a:p>
        </p:txBody>
      </p:sp>
    </p:spTree>
    <p:extLst>
      <p:ext uri="{BB962C8B-B14F-4D97-AF65-F5344CB8AC3E}">
        <p14:creationId xmlns:p14="http://schemas.microsoft.com/office/powerpoint/2010/main" val="39217285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and OSI model</a:t>
            </a:r>
            <a:endParaRPr lang="en-US" dirty="0"/>
          </a:p>
        </p:txBody>
      </p:sp>
      <p:sp>
        <p:nvSpPr>
          <p:cNvPr id="3" name="Content Placeholder 2"/>
          <p:cNvSpPr>
            <a:spLocks noGrp="1"/>
          </p:cNvSpPr>
          <p:nvPr>
            <p:ph idx="1"/>
          </p:nvPr>
        </p:nvSpPr>
        <p:spPr>
          <a:xfrm>
            <a:off x="517474" y="2595562"/>
            <a:ext cx="8207426" cy="3670767"/>
          </a:xfrm>
        </p:spPr>
        <p:txBody>
          <a:bodyPr>
            <a:normAutofit/>
          </a:bodyPr>
          <a:lstStyle/>
          <a:p>
            <a:r>
              <a:rPr lang="en-US" sz="2400" dirty="0">
                <a:latin typeface="Times New Roman"/>
                <a:cs typeface="Times New Roman"/>
              </a:rPr>
              <a:t>A router </a:t>
            </a:r>
            <a:r>
              <a:rPr lang="en-US" sz="2400" dirty="0" smtClean="0">
                <a:latin typeface="Times New Roman"/>
                <a:cs typeface="Times New Roman"/>
              </a:rPr>
              <a:t>operates </a:t>
            </a:r>
            <a:r>
              <a:rPr lang="en-US" sz="2400" dirty="0">
                <a:latin typeface="Times New Roman"/>
                <a:cs typeface="Times New Roman"/>
              </a:rPr>
              <a:t>predominantly at the first three layers of the OSI reference </a:t>
            </a:r>
            <a:r>
              <a:rPr lang="en-US" sz="2400" dirty="0" smtClean="0">
                <a:latin typeface="Times New Roman"/>
                <a:cs typeface="Times New Roman"/>
              </a:rPr>
              <a:t>model </a:t>
            </a:r>
            <a:r>
              <a:rPr lang="en-US" dirty="0" smtClean="0"/>
              <a:t>. </a:t>
            </a:r>
          </a:p>
        </p:txBody>
      </p:sp>
      <p:pic>
        <p:nvPicPr>
          <p:cNvPr id="4" name="Picture 3"/>
          <p:cNvPicPr>
            <a:picLocks noChangeAspect="1"/>
          </p:cNvPicPr>
          <p:nvPr/>
        </p:nvPicPr>
        <p:blipFill>
          <a:blip r:embed="rId3"/>
          <a:stretch>
            <a:fillRect/>
          </a:stretch>
        </p:blipFill>
        <p:spPr>
          <a:xfrm>
            <a:off x="1858837" y="3607378"/>
            <a:ext cx="5080000" cy="2222500"/>
          </a:xfrm>
          <a:prstGeom prst="rect">
            <a:avLst/>
          </a:prstGeom>
        </p:spPr>
      </p:pic>
      <p:sp>
        <p:nvSpPr>
          <p:cNvPr id="5" name="Rectangle 4"/>
          <p:cNvSpPr/>
          <p:nvPr/>
        </p:nvSpPr>
        <p:spPr>
          <a:xfrm>
            <a:off x="2035874" y="6081663"/>
            <a:ext cx="6095867" cy="369332"/>
          </a:xfrm>
          <a:prstGeom prst="rect">
            <a:avLst/>
          </a:prstGeom>
        </p:spPr>
        <p:txBody>
          <a:bodyPr wrap="square">
            <a:spAutoFit/>
          </a:bodyPr>
          <a:lstStyle/>
          <a:p>
            <a:r>
              <a:rPr lang="en-US" dirty="0"/>
              <a:t>Layer 1, 2, and 3 standards and protocols </a:t>
            </a:r>
          </a:p>
        </p:txBody>
      </p:sp>
    </p:spTree>
    <p:extLst>
      <p:ext uri="{BB962C8B-B14F-4D97-AF65-F5344CB8AC3E}">
        <p14:creationId xmlns:p14="http://schemas.microsoft.com/office/powerpoint/2010/main" val="21682082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and OSI model</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467" y="2038256"/>
            <a:ext cx="7355933" cy="4622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70737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Router and OSI model</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38731" y="2298382"/>
            <a:ext cx="8375082" cy="3898113"/>
          </a:xfrm>
          <a:prstGeom prst="rect">
            <a:avLst/>
          </a:prstGeom>
          <a:noFill/>
          <a:ln>
            <a:noFill/>
          </a:ln>
        </p:spPr>
      </p:pic>
    </p:spTree>
    <p:extLst>
      <p:ext uri="{BB962C8B-B14F-4D97-AF65-F5344CB8AC3E}">
        <p14:creationId xmlns:p14="http://schemas.microsoft.com/office/powerpoint/2010/main" val="35860926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and OSI model</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54001" y="2260601"/>
            <a:ext cx="8659812" cy="4267200"/>
          </a:xfrm>
          <a:prstGeom prst="rect">
            <a:avLst/>
          </a:prstGeom>
          <a:noFill/>
          <a:ln>
            <a:noFill/>
          </a:ln>
        </p:spPr>
      </p:pic>
    </p:spTree>
    <p:extLst>
      <p:ext uri="{BB962C8B-B14F-4D97-AF65-F5344CB8AC3E}">
        <p14:creationId xmlns:p14="http://schemas.microsoft.com/office/powerpoint/2010/main" val="10295185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a:t>
            </a:r>
            <a:endParaRPr lang="en-US" dirty="0"/>
          </a:p>
        </p:txBody>
      </p:sp>
      <p:sp>
        <p:nvSpPr>
          <p:cNvPr id="3" name="Content Placeholder 2"/>
          <p:cNvSpPr>
            <a:spLocks noGrp="1"/>
          </p:cNvSpPr>
          <p:nvPr>
            <p:ph idx="1"/>
          </p:nvPr>
        </p:nvSpPr>
        <p:spPr>
          <a:xfrm>
            <a:off x="423388" y="2595562"/>
            <a:ext cx="8301512" cy="3670767"/>
          </a:xfrm>
        </p:spPr>
        <p:txBody>
          <a:bodyPr>
            <a:noAutofit/>
          </a:bodyPr>
          <a:lstStyle/>
          <a:p>
            <a:pPr marL="465138" indent="-465138"/>
            <a:r>
              <a:rPr lang="en-US" sz="2400" dirty="0">
                <a:latin typeface="Times New Roman"/>
                <a:cs typeface="Times New Roman"/>
              </a:rPr>
              <a:t>Understanding routers and routing requires examining a router from two different perspectives: </a:t>
            </a:r>
            <a:endParaRPr lang="en-US" sz="2400" dirty="0" smtClean="0">
              <a:latin typeface="Times New Roman"/>
              <a:cs typeface="Times New Roman"/>
            </a:endParaRPr>
          </a:p>
          <a:p>
            <a:pPr marL="465138" indent="-465138"/>
            <a:endParaRPr lang="en-US" sz="2400" dirty="0">
              <a:latin typeface="Times New Roman"/>
              <a:cs typeface="Times New Roman"/>
            </a:endParaRPr>
          </a:p>
          <a:p>
            <a:pPr marL="465138" indent="-465138">
              <a:buNone/>
            </a:pPr>
            <a:endParaRPr lang="en-US" sz="2400" dirty="0">
              <a:latin typeface="Times New Roman"/>
              <a:cs typeface="Times New Roman"/>
            </a:endParaRPr>
          </a:p>
          <a:p>
            <a:pPr marL="465138" indent="-465138"/>
            <a:r>
              <a:rPr lang="en-US" sz="2400" dirty="0">
                <a:latin typeface="Times New Roman"/>
                <a:cs typeface="Times New Roman"/>
              </a:rPr>
              <a:t>Together, these physical components and logical functions enable </a:t>
            </a:r>
            <a:r>
              <a:rPr lang="en-US" sz="2400" dirty="0" smtClean="0">
                <a:latin typeface="Times New Roman"/>
                <a:cs typeface="Times New Roman"/>
              </a:rPr>
              <a:t>to </a:t>
            </a:r>
            <a:r>
              <a:rPr lang="en-US" sz="2400" dirty="0">
                <a:latin typeface="Times New Roman"/>
                <a:cs typeface="Times New Roman"/>
              </a:rPr>
              <a:t>build and use internetworks, including WANs </a:t>
            </a:r>
          </a:p>
        </p:txBody>
      </p:sp>
      <p:sp>
        <p:nvSpPr>
          <p:cNvPr id="4" name="Rectangle 3"/>
          <p:cNvSpPr/>
          <p:nvPr/>
        </p:nvSpPr>
        <p:spPr>
          <a:xfrm>
            <a:off x="2839495" y="4114800"/>
            <a:ext cx="953919" cy="369332"/>
          </a:xfrm>
          <a:prstGeom prst="rect">
            <a:avLst/>
          </a:prstGeom>
        </p:spPr>
        <p:txBody>
          <a:bodyPr wrap="none">
            <a:spAutoFit/>
          </a:bodyPr>
          <a:lstStyle/>
          <a:p>
            <a:r>
              <a:rPr lang="en-US" dirty="0">
                <a:latin typeface="Times New Roman"/>
                <a:cs typeface="Times New Roman"/>
              </a:rPr>
              <a:t>physical </a:t>
            </a:r>
          </a:p>
        </p:txBody>
      </p:sp>
      <p:sp>
        <p:nvSpPr>
          <p:cNvPr id="5" name="Rectangle 4"/>
          <p:cNvSpPr/>
          <p:nvPr/>
        </p:nvSpPr>
        <p:spPr>
          <a:xfrm>
            <a:off x="4905212" y="4132765"/>
            <a:ext cx="812805" cy="369332"/>
          </a:xfrm>
          <a:prstGeom prst="rect">
            <a:avLst/>
          </a:prstGeom>
        </p:spPr>
        <p:txBody>
          <a:bodyPr wrap="none">
            <a:spAutoFit/>
          </a:bodyPr>
          <a:lstStyle/>
          <a:p>
            <a:r>
              <a:rPr lang="en-US" dirty="0">
                <a:latin typeface="Times New Roman"/>
                <a:cs typeface="Times New Roman"/>
              </a:rPr>
              <a:t>logical </a:t>
            </a:r>
          </a:p>
        </p:txBody>
      </p:sp>
      <p:cxnSp>
        <p:nvCxnSpPr>
          <p:cNvPr id="7" name="Straight Arrow Connector 6"/>
          <p:cNvCxnSpPr/>
          <p:nvPr/>
        </p:nvCxnSpPr>
        <p:spPr>
          <a:xfrm flipH="1">
            <a:off x="3316455" y="3461266"/>
            <a:ext cx="849145" cy="653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318001" y="3461266"/>
            <a:ext cx="711199" cy="653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8863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3223</TotalTime>
  <Words>2131</Words>
  <Application>Microsoft Macintosh PowerPoint</Application>
  <PresentationFormat>On-screen Show (4:3)</PresentationFormat>
  <Paragraphs>163</Paragraphs>
  <Slides>24</Slides>
  <Notes>14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Perception</vt:lpstr>
      <vt:lpstr>Routers</vt:lpstr>
      <vt:lpstr>Outline</vt:lpstr>
      <vt:lpstr>Introduction</vt:lpstr>
      <vt:lpstr>The purpose of routers</vt:lpstr>
      <vt:lpstr>Router and OSI model</vt:lpstr>
      <vt:lpstr>Router and OSI model</vt:lpstr>
      <vt:lpstr>Router and OSI model</vt:lpstr>
      <vt:lpstr>Router and OSI model</vt:lpstr>
      <vt:lpstr>Router</vt:lpstr>
      <vt:lpstr>Physical Components of a Router </vt:lpstr>
      <vt:lpstr>PowerPoint Presentation</vt:lpstr>
      <vt:lpstr>Router Interfaces and Ports</vt:lpstr>
      <vt:lpstr>PowerPoint Presentation</vt:lpstr>
      <vt:lpstr>Router Interfaces</vt:lpstr>
      <vt:lpstr>Router Ports</vt:lpstr>
      <vt:lpstr>Router Ports</vt:lpstr>
      <vt:lpstr>Configuration Files</vt:lpstr>
      <vt:lpstr>IOS</vt:lpstr>
      <vt:lpstr>Router Memories</vt:lpstr>
      <vt:lpstr>Router Memories</vt:lpstr>
      <vt:lpstr>Router Memories</vt:lpstr>
      <vt:lpstr>Router Memories</vt:lpstr>
      <vt:lpstr>Router Functions</vt:lpstr>
      <vt:lpstr>To sum up</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 Alhariqi</dc:creator>
  <cp:lastModifiedBy>Nour Alhariqi</cp:lastModifiedBy>
  <cp:revision>44</cp:revision>
  <dcterms:created xsi:type="dcterms:W3CDTF">2016-01-24T07:51:14Z</dcterms:created>
  <dcterms:modified xsi:type="dcterms:W3CDTF">2019-01-15T15:18:52Z</dcterms:modified>
</cp:coreProperties>
</file>