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72" r:id="rId9"/>
    <p:sldId id="269" r:id="rId10"/>
    <p:sldId id="262" r:id="rId11"/>
    <p:sldId id="263" r:id="rId12"/>
    <p:sldId id="264" r:id="rId13"/>
    <p:sldId id="266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10CCDB-1D1F-4EFF-B79F-40B5D27EABC0}" type="datetimeFigureOut">
              <a:rPr lang="ar-SA" smtClean="0"/>
              <a:t>1/30/1443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A0287-7DB5-4188-A767-782A09B81864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2RARQj0X9Y" TargetMode="External"/><Relationship Id="rId2" Type="http://schemas.openxmlformats.org/officeDocument/2006/relationships/hyperlink" Target="https://www.youtube.com/watch?v=llgh0SqWj1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gwWuTDaPd4&amp;list=RDCMUCEPMCywJ6FPZpQ_aPEZt5JA&amp;start_radio=1&amp;t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07704" y="112474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DNA isolation from plant materials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95736" y="2708920"/>
            <a:ext cx="6172200" cy="1371600"/>
          </a:xfrm>
        </p:spPr>
        <p:txBody>
          <a:bodyPr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عزل الحمض النووي من النباتية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249344" cy="6120680"/>
          </a:xfrm>
        </p:spPr>
        <p:txBody>
          <a:bodyPr>
            <a:normAutofit/>
          </a:bodyPr>
          <a:lstStyle/>
          <a:p>
            <a:pPr rtl="0">
              <a:buNone/>
            </a:pPr>
            <a:r>
              <a:rPr lang="ar-SA" dirty="0" err="1" smtClean="0"/>
              <a:t>.7 .</a:t>
            </a:r>
            <a:r>
              <a:rPr lang="ar-SA" dirty="0" smtClean="0"/>
              <a:t> يضاف إلى كل أنبوب 50 ميكرولتر من  7.5مولار  من خلات الأمونيوم  او الصوديوم متبوعاً بـ 500 ميكرولتر من الإيثانول المطلق المثلج البارد.</a:t>
            </a:r>
            <a:endParaRPr lang="en-US" dirty="0" smtClean="0"/>
          </a:p>
          <a:p>
            <a:pPr>
              <a:buNone/>
            </a:pPr>
            <a:r>
              <a:rPr lang="ar-SA" dirty="0" err="1" smtClean="0"/>
              <a:t>8.</a:t>
            </a:r>
            <a:r>
              <a:rPr lang="ar-SA" dirty="0" smtClean="0"/>
              <a:t> رج الأنابيب ببطء عدة مرات لترسيب الحمض </a:t>
            </a:r>
            <a:r>
              <a:rPr lang="ar-SA" dirty="0" err="1" smtClean="0"/>
              <a:t>النووي.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00B050"/>
                </a:solidFill>
              </a:rPr>
              <a:t>بشكل عام </a:t>
            </a:r>
            <a:r>
              <a:rPr lang="ar-SA" dirty="0" smtClean="0"/>
              <a:t>، يمكن </a:t>
            </a:r>
            <a:r>
              <a:rPr lang="ar-SA" dirty="0" smtClean="0"/>
              <a:t>رؤية الحمض </a:t>
            </a:r>
            <a:r>
              <a:rPr lang="ar-SA" dirty="0" smtClean="0"/>
              <a:t>النووي ليترسب خارج المحلول . </a:t>
            </a:r>
            <a:r>
              <a:rPr lang="ar-SA" dirty="0" smtClean="0">
                <a:solidFill>
                  <a:srgbClr val="00B050"/>
                </a:solidFill>
              </a:rPr>
              <a:t>بدلاً من </a:t>
            </a:r>
            <a:r>
              <a:rPr lang="ar-SA" dirty="0" err="1" smtClean="0">
                <a:solidFill>
                  <a:srgbClr val="00B050"/>
                </a:solidFill>
              </a:rPr>
              <a:t>ذلك </a:t>
            </a:r>
            <a:r>
              <a:rPr lang="ar-SA" dirty="0" smtClean="0"/>
              <a:t>، يمكن وضع الأنابيب لمدة ساعة واحدة </a:t>
            </a:r>
            <a:r>
              <a:rPr lang="ar-SA" dirty="0" err="1" smtClean="0"/>
              <a:t>عند  </a:t>
            </a:r>
            <a:r>
              <a:rPr lang="ar-SA" dirty="0" smtClean="0"/>
              <a:t>-20 درجة مئوية بعد إضافة </a:t>
            </a:r>
            <a:r>
              <a:rPr lang="ar-SA" dirty="0" err="1" smtClean="0"/>
              <a:t>الإيثانول</a:t>
            </a:r>
            <a:r>
              <a:rPr lang="ar-SA" dirty="0" smtClean="0"/>
              <a:t> لترسيب الحمض </a:t>
            </a:r>
            <a:r>
              <a:rPr lang="ar-SA" dirty="0" err="1" smtClean="0"/>
              <a:t>النووي .</a:t>
            </a:r>
            <a:endParaRPr lang="en-US" dirty="0" smtClean="0"/>
          </a:p>
          <a:p>
            <a:pPr>
              <a:buNone/>
            </a:pPr>
            <a:r>
              <a:rPr lang="ar-SA" b="1" dirty="0" smtClean="0"/>
              <a:t> 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1176" y="532117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635190"/>
            <a:ext cx="86044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مرحلة غسل الحمض النووي: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بعد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الترسيب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يمكن إزالة الحمض النووي عن طريق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تدوير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/ دوران الماصه  ببطء في المحلول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البارد.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يلتصق الحمض النووي المترسب بالماصة ويمكن رؤيته على شكل راسب سميك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واضح.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لغسل الحمض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النووي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نقل الراسب في أنبوب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microfuge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يحتوي على 500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ميكرولتر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الجليد البارد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70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٪ من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الإيثانول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وعكس الأنبوب ببطء.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10.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(بدلاً من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ذلك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يمكن عزل الراسب عن طريق تدوير الأنبوب عند 13000 دورة في الدقيقة لمدة دقيقة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لاظهار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الراسب .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قم بإزالة الرائق  وغسل راسب  الحمض النووي بإضافة الثلج البارد بنسبة 70 ٪ من الإيثانولى مرتين  متتاليتين )).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8148" y="561146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327994"/>
            <a:ext cx="82444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11- بعد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الغسيل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يدور راسب  الحمض النووي عن طريق الطرد المركزي عند 13000 دورة في الدقيقة لمدة دقيقة واحدة.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12.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إزالة الرائق  واترك راسب  الحمض النووي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لتجف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(حوالي 15 دقيقة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13.لا تسمح للحمض النووي أن يجف أو سيكون من الصعب إعادة إذابته.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7504" y="536987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7971656" cy="6408712"/>
          </a:xfrm>
        </p:spPr>
        <p:txBody>
          <a:bodyPr/>
          <a:lstStyle/>
          <a:p>
            <a:r>
              <a:rPr lang="ar-SA" sz="2800" b="1" u="sng" dirty="0" err="1" smtClean="0">
                <a:solidFill>
                  <a:srgbClr val="00B050"/>
                </a:solidFill>
              </a:rPr>
              <a:t>إمرحلة</a:t>
            </a:r>
            <a:r>
              <a:rPr lang="ar-SA" sz="2800" b="1" u="sng" dirty="0" smtClean="0">
                <a:solidFill>
                  <a:srgbClr val="00B050"/>
                </a:solidFill>
              </a:rPr>
              <a:t> عادة تفكيك  او اذابة الحمض النووي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ar-SA" dirty="0" err="1" smtClean="0"/>
              <a:t>14.</a:t>
            </a:r>
            <a:r>
              <a:rPr lang="ar-SA" dirty="0" smtClean="0"/>
              <a:t> إعادة تعليق الحمض النووي في الماء الخالي من </a:t>
            </a:r>
            <a:r>
              <a:rPr lang="en-US" dirty="0" err="1" smtClean="0"/>
              <a:t>DNase</a:t>
            </a:r>
            <a:r>
              <a:rPr lang="en-US" dirty="0" smtClean="0"/>
              <a:t> </a:t>
            </a:r>
            <a:r>
              <a:rPr lang="ar-SA" dirty="0" err="1" smtClean="0"/>
              <a:t>المعقم </a:t>
            </a:r>
            <a:r>
              <a:rPr lang="ar-SA" dirty="0" smtClean="0"/>
              <a:t>(ما يقرب من 50-400 </a:t>
            </a:r>
            <a:r>
              <a:rPr lang="ar-SA" dirty="0" err="1" smtClean="0"/>
              <a:t>ميكرولتر</a:t>
            </a:r>
            <a:r>
              <a:rPr lang="ar-SA" dirty="0" smtClean="0"/>
              <a:t> من </a:t>
            </a:r>
            <a:r>
              <a:rPr lang="en-US" dirty="0" smtClean="0"/>
              <a:t>H2O </a:t>
            </a:r>
            <a:r>
              <a:rPr lang="ar-SA" dirty="0" smtClean="0"/>
              <a:t>؛ يمكن أن تختلف كمية المياه اللازمة لإذابة الحمض </a:t>
            </a:r>
            <a:r>
              <a:rPr lang="ar-SA" dirty="0" err="1" smtClean="0"/>
              <a:t>النووي </a:t>
            </a:r>
            <a:r>
              <a:rPr lang="ar-SA" dirty="0" smtClean="0"/>
              <a:t>، اعتمادًا على مقدار عزله</a:t>
            </a:r>
            <a:r>
              <a:rPr lang="ar-SA" dirty="0" err="1" smtClean="0"/>
              <a:t>).</a:t>
            </a:r>
            <a:r>
              <a:rPr lang="ar-SA" dirty="0" smtClean="0"/>
              <a:t> يمكن إضافة</a:t>
            </a:r>
            <a:r>
              <a:rPr lang="ar-SA" dirty="0" err="1" smtClean="0"/>
              <a:t>(</a:t>
            </a:r>
            <a:r>
              <a:rPr lang="ar-SA" dirty="0" smtClean="0"/>
              <a:t> </a:t>
            </a:r>
            <a:r>
              <a:rPr lang="en-US" dirty="0" err="1" smtClean="0"/>
              <a:t>RNaseA</a:t>
            </a:r>
            <a:r>
              <a:rPr lang="en-US" dirty="0" smtClean="0"/>
              <a:t> 10 </a:t>
            </a:r>
            <a:r>
              <a:rPr lang="ar-SA" dirty="0" err="1" smtClean="0"/>
              <a:t>ميكروغرام</a:t>
            </a:r>
            <a:r>
              <a:rPr lang="ar-SA" dirty="0" smtClean="0"/>
              <a:t> / مل) إلى الماء قبل إذابة الحمض النووي لإزالة أي </a:t>
            </a:r>
            <a:r>
              <a:rPr lang="en-US" dirty="0" smtClean="0"/>
              <a:t>RNA </a:t>
            </a:r>
            <a:r>
              <a:rPr lang="ar-SA" dirty="0" smtClean="0"/>
              <a:t>في </a:t>
            </a:r>
            <a:r>
              <a:rPr lang="ar-SA" dirty="0" err="1" smtClean="0"/>
              <a:t>المستحضر </a:t>
            </a:r>
            <a:r>
              <a:rPr lang="ar-SA" dirty="0" smtClean="0"/>
              <a:t>(10 </a:t>
            </a:r>
            <a:r>
              <a:rPr lang="ar-SA" dirty="0" err="1" smtClean="0"/>
              <a:t>ميكرولتر</a:t>
            </a:r>
            <a:r>
              <a:rPr lang="ar-SA" dirty="0" smtClean="0"/>
              <a:t> </a:t>
            </a:r>
            <a:r>
              <a:rPr lang="en-US" dirty="0" err="1" smtClean="0"/>
              <a:t>RNaseA</a:t>
            </a:r>
            <a:r>
              <a:rPr lang="en-US" dirty="0" smtClean="0"/>
              <a:t> </a:t>
            </a:r>
            <a:r>
              <a:rPr lang="ar-SA" dirty="0" smtClean="0"/>
              <a:t>في 10 مل </a:t>
            </a:r>
            <a:r>
              <a:rPr lang="en-US" dirty="0" smtClean="0"/>
              <a:t>H2O</a:t>
            </a:r>
            <a:r>
              <a:rPr lang="ar-SA" dirty="0" err="1" smtClean="0"/>
              <a:t>).</a:t>
            </a:r>
            <a:endParaRPr lang="en-US" dirty="0" smtClean="0"/>
          </a:p>
          <a:p>
            <a:r>
              <a:rPr lang="ar-SA" dirty="0" err="1" smtClean="0"/>
              <a:t>15.</a:t>
            </a:r>
            <a:r>
              <a:rPr lang="ar-SA" dirty="0" smtClean="0"/>
              <a:t> بعد إعادة </a:t>
            </a:r>
            <a:r>
              <a:rPr lang="ar-SA" dirty="0" err="1" smtClean="0"/>
              <a:t>التعليق </a:t>
            </a:r>
            <a:r>
              <a:rPr lang="ar-SA" dirty="0" smtClean="0"/>
              <a:t>، يتم تحضين الحمض النووي عند 65 درجة مئوية لمدة 20 دقيقة لتدمير أي </a:t>
            </a:r>
            <a:r>
              <a:rPr lang="en-US" dirty="0" err="1" smtClean="0"/>
              <a:t>DNases</a:t>
            </a:r>
            <a:r>
              <a:rPr lang="en-US" dirty="0" smtClean="0"/>
              <a:t> </a:t>
            </a:r>
            <a:r>
              <a:rPr lang="ar-SA" dirty="0" smtClean="0"/>
              <a:t>التي قد تكون </a:t>
            </a:r>
            <a:r>
              <a:rPr lang="ar-SA" dirty="0" err="1" smtClean="0"/>
              <a:t>موجودة </a:t>
            </a:r>
            <a:r>
              <a:rPr lang="ar-SA" dirty="0" smtClean="0"/>
              <a:t>،وتخزن عند 4 درجات مئوية.</a:t>
            </a:r>
            <a:endParaRPr lang="en-US" dirty="0" smtClean="0"/>
          </a:p>
          <a:p>
            <a:r>
              <a:rPr lang="ar-SA" dirty="0" err="1" smtClean="0"/>
              <a:t>16.</a:t>
            </a:r>
            <a:r>
              <a:rPr lang="ar-SA" dirty="0" smtClean="0"/>
              <a:t> </a:t>
            </a:r>
            <a:r>
              <a:rPr lang="ar-SA" dirty="0" err="1" smtClean="0"/>
              <a:t>التفريد</a:t>
            </a:r>
            <a:r>
              <a:rPr lang="ar-SA" dirty="0" smtClean="0"/>
              <a:t> الكهربائي للحمض النووي  سيظهر الحمض النووي </a:t>
            </a:r>
            <a:r>
              <a:rPr lang="ar-SA" dirty="0" err="1" smtClean="0"/>
              <a:t>السليم  </a:t>
            </a:r>
            <a:r>
              <a:rPr lang="ar-SA" dirty="0" smtClean="0"/>
              <a:t>، في حين أن قياس الطيف الضوئي سيعطي مؤشرًا على التركيز والنظافة.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FF0000"/>
                </a:solidFill>
              </a:rPr>
              <a:t>:الإذابھ والحفظ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" y="1556792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>
                <a:latin typeface="ArialMT"/>
              </a:rPr>
              <a:t>یتم </a:t>
            </a:r>
            <a:r>
              <a:rPr lang="ar-SA" sz="2800" dirty="0" smtClean="0">
                <a:latin typeface="ArialMT"/>
              </a:rPr>
              <a:t>تعلیق </a:t>
            </a:r>
            <a:r>
              <a:rPr lang="ar-SA" sz="2800" dirty="0" smtClean="0"/>
              <a:t>الحمض النووي </a:t>
            </a:r>
            <a:r>
              <a:rPr lang="ar-SA" sz="2800" dirty="0"/>
              <a:t>النقي </a:t>
            </a:r>
            <a:r>
              <a:rPr lang="ar-SA" sz="2800" dirty="0" smtClean="0"/>
              <a:t>بإذابتھ </a:t>
            </a:r>
            <a:r>
              <a:rPr lang="ar-SA" sz="2800" dirty="0"/>
              <a:t>في ماء مقطر معقم أو في محلول </a:t>
            </a:r>
            <a:r>
              <a:rPr lang="ar-SA" sz="2800" dirty="0" smtClean="0"/>
              <a:t>منظم مثل</a:t>
            </a:r>
            <a:endParaRPr lang="ar-SA" sz="2800" dirty="0"/>
          </a:p>
          <a:p>
            <a:r>
              <a:rPr lang="en-US" sz="2800" dirty="0"/>
              <a:t>.TE (</a:t>
            </a:r>
            <a:r>
              <a:rPr lang="en-US" sz="2800" dirty="0" err="1"/>
              <a:t>Tris</a:t>
            </a:r>
            <a:r>
              <a:rPr lang="en-US" sz="2800" dirty="0"/>
              <a:t> EDTA) buffer </a:t>
            </a:r>
            <a:r>
              <a:rPr lang="en-US" sz="2800" dirty="0" smtClean="0"/>
              <a:t>•</a:t>
            </a:r>
            <a:endParaRPr lang="en-US" sz="2800" dirty="0"/>
          </a:p>
          <a:p>
            <a:r>
              <a:rPr lang="ar-SA" sz="2800" dirty="0"/>
              <a:t>باستخدام ھذه الطریقة یمكن الحصول على حمض</a:t>
            </a:r>
          </a:p>
          <a:p>
            <a:r>
              <a:rPr lang="ar-SA" sz="2800" dirty="0"/>
              <a:t>نووي نقي وسلیم من خلایا أنسجھ نباتیھ غضة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17032"/>
            <a:ext cx="3263719" cy="2937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47" y="3769103"/>
            <a:ext cx="1994495" cy="26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34444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b="1" dirty="0" smtClean="0"/>
              <a:t>بعد </a:t>
            </a:r>
            <a:r>
              <a:rPr lang="ar-SA" b="1" dirty="0"/>
              <a:t>إذابة </a:t>
            </a:r>
            <a:r>
              <a:rPr lang="ar-SA" b="1" dirty="0" smtClean="0"/>
              <a:t>الحمض النووي </a:t>
            </a:r>
            <a:r>
              <a:rPr lang="ar-SA" b="1" dirty="0"/>
              <a:t>یحضن المحلول في حمام مائي </a:t>
            </a:r>
            <a:r>
              <a:rPr lang="ar-SA" b="1" dirty="0" smtClean="0"/>
              <a:t>٦٥</a:t>
            </a:r>
            <a:r>
              <a:rPr lang="ar-SA" b="1" dirty="0"/>
              <a:t> لمدة ۲۰ دقیقة للتخلص من أي أنزیمات محللة </a:t>
            </a:r>
            <a:r>
              <a:rPr lang="ar-SA" b="1" dirty="0" smtClean="0"/>
              <a:t>للحمض النووي</a:t>
            </a:r>
            <a:r>
              <a:rPr lang="en-US" b="1" dirty="0" smtClean="0"/>
              <a:t>DNA</a:t>
            </a:r>
            <a:r>
              <a:rPr lang="ar-SA" b="1" dirty="0"/>
              <a:t> </a:t>
            </a:r>
            <a:r>
              <a:rPr lang="ar-SA" b="1" dirty="0" smtClean="0"/>
              <a:t>مثل</a:t>
            </a:r>
          </a:p>
          <a:p>
            <a:pPr marL="0" indent="0">
              <a:buNone/>
            </a:pPr>
            <a:r>
              <a:rPr lang="en-US" b="1" dirty="0" err="1" smtClean="0"/>
              <a:t>Dnases</a:t>
            </a:r>
            <a:endParaRPr lang="ar-SA" b="1" dirty="0" smtClean="0"/>
          </a:p>
          <a:p>
            <a:pPr marL="0" indent="0">
              <a:buNone/>
            </a:pPr>
            <a:r>
              <a:rPr lang="ar-SA" b="1" dirty="0" smtClean="0"/>
              <a:t>یحفظ الحمض النووي </a:t>
            </a:r>
            <a:r>
              <a:rPr lang="ar-SA" b="1" dirty="0"/>
              <a:t>في درجة حرارة </a:t>
            </a:r>
            <a:r>
              <a:rPr lang="ar-SA" b="1" dirty="0" smtClean="0"/>
              <a:t>4 درجات مئوية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87607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>
                <a:solidFill>
                  <a:srgbClr val="00B050"/>
                </a:solidFill>
              </a:rPr>
              <a:t>فيديوهات مساعده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https://www.youtube.com/watch?v=llgh0SqWj1U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https://www.youtube.com/watch?v=p2RARQj0X9Y</a:t>
            </a:r>
            <a:endParaRPr lang="en-US" u="sng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www.youtube.com/watch?v=PgwWuTDaPd4&amp;list=RDCMUCEPMCywJ6FPZpQ_aPEZt5JA&amp;start_radio=1&amp;t=0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Autofit/>
          </a:bodyPr>
          <a:lstStyle/>
          <a:p>
            <a:r>
              <a:rPr lang="ar-SA" sz="3200" b="1" u="sng" dirty="0" smtClean="0">
                <a:solidFill>
                  <a:srgbClr val="FF0000"/>
                </a:solidFill>
              </a:rPr>
              <a:t/>
            </a:r>
            <a:br>
              <a:rPr lang="ar-SA" sz="3200" b="1" u="sng" dirty="0" smtClean="0">
                <a:solidFill>
                  <a:srgbClr val="FF0000"/>
                </a:solidFill>
              </a:rPr>
            </a:br>
            <a:r>
              <a:rPr lang="ar-SA" sz="3200" b="1" u="sng" dirty="0" smtClean="0">
                <a:solidFill>
                  <a:srgbClr val="FF0000"/>
                </a:solidFill>
              </a:rPr>
              <a:t/>
            </a:r>
            <a:br>
              <a:rPr lang="ar-SA" sz="3200" b="1" u="sng" dirty="0" smtClean="0">
                <a:solidFill>
                  <a:srgbClr val="FF0000"/>
                </a:solidFill>
              </a:rPr>
            </a:br>
            <a:r>
              <a:rPr lang="ar-SA" sz="3200" b="1" u="sng" dirty="0" smtClean="0">
                <a:solidFill>
                  <a:srgbClr val="FF0000"/>
                </a:solidFill>
              </a:rPr>
              <a:t/>
            </a:r>
            <a:br>
              <a:rPr lang="ar-SA" sz="3200" b="1" u="sng" dirty="0" smtClean="0">
                <a:solidFill>
                  <a:srgbClr val="FF0000"/>
                </a:solidFill>
              </a:rPr>
            </a:br>
            <a:r>
              <a:rPr lang="ar-SA" sz="3200" b="1" u="sng" dirty="0" smtClean="0">
                <a:solidFill>
                  <a:srgbClr val="FF0000"/>
                </a:solidFill>
              </a:rPr>
              <a:t/>
            </a:r>
            <a:br>
              <a:rPr lang="ar-SA" sz="3200" b="1" u="sng" dirty="0" smtClean="0">
                <a:solidFill>
                  <a:srgbClr val="FF0000"/>
                </a:solidFill>
              </a:rPr>
            </a:br>
            <a:r>
              <a:rPr lang="ar-SA" sz="3200" b="1" u="sng" dirty="0" smtClean="0">
                <a:solidFill>
                  <a:srgbClr val="FF0000"/>
                </a:solidFill>
              </a:rPr>
              <a:t/>
            </a:r>
            <a:br>
              <a:rPr lang="ar-SA" sz="3200" b="1" u="sng" dirty="0" smtClean="0">
                <a:solidFill>
                  <a:srgbClr val="FF0000"/>
                </a:solidFill>
              </a:rPr>
            </a:br>
            <a:endParaRPr lang="ar-SA" sz="3200" u="sng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7984" y="1049396"/>
            <a:ext cx="43194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عزل الحمض </a:t>
            </a:r>
            <a:r>
              <a:rPr kumimoji="0" lang="ar-SA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النووي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ar-S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جمع المواد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النباتية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 اوراق مثلا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مرحلة الفصل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ترسيب الحمض النووي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غسل الحمض النووي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إعادة تحليل الحمض النووي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5804" y="47251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806929"/>
            <a:ext cx="818768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b="1" u="sng" dirty="0" smtClean="0">
                <a:solidFill>
                  <a:srgbClr val="FF0000"/>
                </a:solidFill>
              </a:rPr>
              <a:t>جمع المواد النباتية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1800" dirty="0" err="1" smtClean="0"/>
              <a:t>1.</a:t>
            </a:r>
            <a:r>
              <a:rPr lang="ar-SA" sz="1800" dirty="0" smtClean="0"/>
              <a:t> </a:t>
            </a:r>
            <a:r>
              <a:rPr lang="ar-SA" sz="1800" b="1" dirty="0" smtClean="0"/>
              <a:t>أن يكون النبات نظيفًا وخاليًا من التربة والحشرات والفطريات </a:t>
            </a:r>
            <a:r>
              <a:rPr lang="ar-SA" sz="1800" b="1" dirty="0" err="1" smtClean="0"/>
              <a:t>المجهرية.</a:t>
            </a:r>
            <a:endParaRPr lang="en-US" sz="1800" b="1" dirty="0" smtClean="0"/>
          </a:p>
          <a:p>
            <a:pPr>
              <a:buNone/>
            </a:pPr>
            <a:r>
              <a:rPr lang="ar-SA" sz="1800" b="1" dirty="0" err="1" smtClean="0"/>
              <a:t>2.</a:t>
            </a:r>
            <a:r>
              <a:rPr lang="ar-SA" sz="1800" b="1" dirty="0" smtClean="0"/>
              <a:t> احتفظ بالعينة داخل حاوية نظيفة أو حقيبة قفل بسحاب.</a:t>
            </a:r>
            <a:endParaRPr lang="en-US" sz="1800" b="1" dirty="0" smtClean="0"/>
          </a:p>
          <a:p>
            <a:pPr>
              <a:buNone/>
            </a:pPr>
            <a:r>
              <a:rPr lang="ar-SA" sz="1800" b="1" dirty="0" err="1" smtClean="0"/>
              <a:t>3.</a:t>
            </a:r>
            <a:r>
              <a:rPr lang="ar-SA" sz="1800" b="1" dirty="0" smtClean="0"/>
              <a:t> يجب وضع معلومات  في الملصق داخل حقيبة قفل مضغوطة مع عينة تتضمن: اسم </a:t>
            </a:r>
            <a:r>
              <a:rPr lang="ar-SA" sz="1800" b="1" dirty="0" err="1" smtClean="0"/>
              <a:t>العينه </a:t>
            </a:r>
            <a:r>
              <a:rPr lang="ar-SA" sz="1800" b="1" dirty="0" smtClean="0"/>
              <a:t>، واسم </a:t>
            </a:r>
            <a:r>
              <a:rPr lang="ar-SA" sz="1800" b="1" dirty="0" err="1" smtClean="0"/>
              <a:t>المجموعة </a:t>
            </a:r>
            <a:r>
              <a:rPr lang="ar-SA" sz="1800" b="1" dirty="0" smtClean="0"/>
              <a:t>، وتاريخ الجمع.</a:t>
            </a:r>
            <a:endParaRPr lang="en-US" sz="1800" b="1" dirty="0" smtClean="0"/>
          </a:p>
          <a:p>
            <a:pPr>
              <a:buNone/>
            </a:pPr>
            <a:r>
              <a:rPr lang="ar-SA" sz="1800" b="1" dirty="0" err="1" smtClean="0"/>
              <a:t>4.</a:t>
            </a:r>
            <a:r>
              <a:rPr lang="ar-SA" sz="1800" b="1" dirty="0" smtClean="0"/>
              <a:t> إذا انقضى بعض الوقت قبل العمل على البروتوكول الخاص بعزل </a:t>
            </a:r>
            <a:r>
              <a:rPr lang="ar-SA" sz="1800" b="1" dirty="0" err="1" smtClean="0"/>
              <a:t>الدنا  </a:t>
            </a:r>
            <a:r>
              <a:rPr lang="ar-SA" sz="1800" b="1" dirty="0" smtClean="0"/>
              <a:t>، قم بتبريد النبات دون تجميده.</a:t>
            </a:r>
            <a:endParaRPr lang="en-US" sz="1800" b="1" dirty="0" smtClean="0"/>
          </a:p>
          <a:p>
            <a:pPr>
              <a:buNone/>
            </a:pPr>
            <a:r>
              <a:rPr lang="ar-SA" sz="1800" b="1" dirty="0" err="1" smtClean="0"/>
              <a:t>5.</a:t>
            </a:r>
            <a:r>
              <a:rPr lang="ar-SA" sz="1800" b="1" dirty="0" smtClean="0"/>
              <a:t> احصل على عينتان  من كل نبات  احدها للاستخلاص او العمل الجزيئي </a:t>
            </a:r>
            <a:r>
              <a:rPr lang="ar-SA" sz="1800" b="1" dirty="0" err="1" smtClean="0"/>
              <a:t>والاخر</a:t>
            </a:r>
            <a:r>
              <a:rPr lang="ar-SA" sz="1800" b="1" dirty="0" smtClean="0"/>
              <a:t>  لإبقائها في معشبة الجامعة.</a:t>
            </a:r>
            <a:endParaRPr lang="en-US" sz="1800" b="1" dirty="0" smtClean="0"/>
          </a:p>
          <a:p>
            <a:pPr>
              <a:buNone/>
            </a:pPr>
            <a:r>
              <a:rPr lang="ar-SA" sz="1800" b="1" dirty="0" err="1" smtClean="0"/>
              <a:t>6.</a:t>
            </a:r>
            <a:r>
              <a:rPr lang="ar-SA" sz="1800" b="1" dirty="0" smtClean="0"/>
              <a:t> للحصول على </a:t>
            </a:r>
            <a:r>
              <a:rPr lang="en-US" sz="1800" b="1" dirty="0" smtClean="0"/>
              <a:t>DAN </a:t>
            </a:r>
            <a:r>
              <a:rPr lang="ar-SA" sz="1800" b="1" dirty="0" smtClean="0"/>
              <a:t>المستخلص ستحتاج إلى قطعة صغيرة من النبات.</a:t>
            </a:r>
            <a:endParaRPr lang="en-US" sz="1800" b="1" dirty="0" smtClean="0"/>
          </a:p>
          <a:p>
            <a:pPr>
              <a:buNone/>
            </a:pPr>
            <a:r>
              <a:rPr lang="ar-SA" sz="1800" b="1" dirty="0" err="1" smtClean="0"/>
              <a:t>7.</a:t>
            </a:r>
            <a:r>
              <a:rPr lang="ar-SA" sz="1800" b="1" dirty="0" smtClean="0"/>
              <a:t> يمكن تجفيف أنسجة النبات بكفاءة عن طريق التجميد الأول في النيتروجين السائل أو الثلج </a:t>
            </a:r>
            <a:r>
              <a:rPr lang="ar-SA" sz="1800" b="1" dirty="0" err="1" smtClean="0"/>
              <a:t>الجاف </a:t>
            </a:r>
            <a:r>
              <a:rPr lang="ar-SA" sz="1800" b="1" dirty="0" smtClean="0"/>
              <a:t>/ </a:t>
            </a:r>
            <a:r>
              <a:rPr lang="ar-SA" sz="1800" b="1" dirty="0" err="1" smtClean="0"/>
              <a:t>الإيثانول</a:t>
            </a:r>
            <a:r>
              <a:rPr lang="ar-SA" sz="1800" b="1" dirty="0" smtClean="0"/>
              <a:t> قبل استخراج الحمض </a:t>
            </a:r>
            <a:r>
              <a:rPr lang="ar-SA" sz="1800" b="1" dirty="0" err="1" smtClean="0"/>
              <a:t>النووي .</a:t>
            </a:r>
            <a:endParaRPr lang="en-US" sz="1800" b="1" dirty="0" smtClean="0"/>
          </a:p>
          <a:p>
            <a:pPr>
              <a:buNone/>
            </a:pPr>
            <a:endParaRPr lang="ar-SA" sz="1800" b="1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9276" y="603529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067944" y="369332"/>
            <a:ext cx="460749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الادوات والمواد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محلول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CTAB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Hexadecyl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trimethy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l-ammonium bromide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أنابيب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ميكروفوج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هاون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ومدقة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الإيثانول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المطلق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(بارد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مثلج 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70٪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إيثانول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(بارد مثلج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7.5 م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خلات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الأمونيوم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حمام مائي بدرجة حرارة 55 درجة مئوية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الكلوروفورم: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Iso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Amyl Alcohol 24:1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ماء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(معقم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Agarose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x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محاليل منظمه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x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محلول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TBE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(قاعدة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حمض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البوريك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EDTA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(الأس الهيدروجيني 8.0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)).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جل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للتفريد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الكهربائي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محلول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إيثيديوم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بروميد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 smtClean="0">
                <a:solidFill>
                  <a:srgbClr val="FF0000"/>
                </a:solidFill>
              </a:rPr>
              <a:t>ماهي  ال    </a:t>
            </a:r>
            <a:r>
              <a:rPr lang="en-US" dirty="0">
                <a:solidFill>
                  <a:srgbClr val="FF0000"/>
                </a:solidFill>
              </a:rPr>
              <a:t>CTAB </a:t>
            </a:r>
            <a:r>
              <a:rPr lang="ar-SA" dirty="0">
                <a:solidFill>
                  <a:srgbClr val="FF0000"/>
                </a:solidFill>
              </a:rPr>
              <a:t> و</a:t>
            </a:r>
            <a:r>
              <a:rPr lang="en-US" dirty="0">
                <a:solidFill>
                  <a:srgbClr val="FF0000"/>
                </a:solidFill>
              </a:rPr>
              <a:t>EDTA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SA" dirty="0"/>
              <a:t>ھي عوامل </a:t>
            </a:r>
            <a:r>
              <a:rPr lang="ar-SA" dirty="0" smtClean="0"/>
              <a:t>خلب </a:t>
            </a:r>
            <a:r>
              <a:rPr lang="ar-SA" dirty="0"/>
              <a:t>تقوم بتجمیع وحجز الأیونات الموجبھ ثنائیة التكافؤ مثل </a:t>
            </a:r>
            <a:r>
              <a:rPr lang="ar-SA" dirty="0" smtClean="0"/>
              <a:t>ایونات</a:t>
            </a:r>
            <a:r>
              <a:rPr lang="en-US" dirty="0"/>
              <a:t>Mg</a:t>
            </a:r>
            <a:r>
              <a:rPr lang="en-US" dirty="0" smtClean="0"/>
              <a:t>++</a:t>
            </a:r>
            <a:r>
              <a:rPr lang="ar-SA" dirty="0" smtClean="0"/>
              <a:t> و</a:t>
            </a:r>
            <a:r>
              <a:rPr lang="en-US" dirty="0"/>
              <a:t>Ca ++</a:t>
            </a:r>
            <a:r>
              <a:rPr lang="ar-SA" dirty="0" smtClean="0"/>
              <a:t> </a:t>
            </a:r>
            <a:r>
              <a:rPr lang="ar-SA" dirty="0"/>
              <a:t>وبالتالي تلعب دور اً في تثبیط عمل إنزیم المحلل </a:t>
            </a:r>
            <a:r>
              <a:rPr lang="ar-SA" dirty="0" smtClean="0"/>
              <a:t>للحمض النووي</a:t>
            </a:r>
            <a:r>
              <a:rPr lang="en-US" dirty="0" smtClean="0"/>
              <a:t>DNase</a:t>
            </a:r>
            <a:r>
              <a:rPr lang="ar-SA" dirty="0"/>
              <a:t>الذي یحتاج إلى ھذه </a:t>
            </a:r>
            <a:r>
              <a:rPr lang="ar-SA" dirty="0" smtClean="0"/>
              <a:t>الأیونات لیقوم </a:t>
            </a:r>
            <a:r>
              <a:rPr lang="ar-SA" dirty="0"/>
              <a:t>بعملھ في تحلیل الحمض </a:t>
            </a:r>
            <a:r>
              <a:rPr lang="ar-SA" dirty="0" smtClean="0"/>
              <a:t>النووي</a:t>
            </a:r>
            <a:r>
              <a:rPr lang="en-US" dirty="0"/>
              <a:t>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212976"/>
            <a:ext cx="2212076" cy="27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07360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1123002"/>
            <a:ext cx="8172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طريقة </a:t>
            </a:r>
            <a:r>
              <a:rPr kumimoji="0" lang="ar-SA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العمل 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مرحلة </a:t>
            </a:r>
            <a:r>
              <a:rPr kumimoji="0" lang="ar-SA" sz="24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الفصل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طحن 0.02 ملجم من الأنسجة النباتية لتكوين  معجون ناعم في حوالي 500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ميكرولتر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محلول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CTAB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نقل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CTAB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/  و مزيج خلاصة النبات إلى أنبوب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microfuge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تحضين  خليط مستخلص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CTAB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/ النبات لمدة 15 دقيقة عند 55 درجة مئوية في حمام مائي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5693" y="53483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61628" y="548680"/>
            <a:ext cx="8403704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b="1" u="sng" dirty="0" smtClean="0">
                <a:solidFill>
                  <a:srgbClr val="00B050"/>
                </a:solidFill>
              </a:rPr>
              <a:t>مرحلة ترسيب الحمض النووي: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dirty="0" err="1" smtClean="0"/>
              <a:t>4</a:t>
            </a:r>
            <a:r>
              <a:rPr lang="ar-SA" sz="2000" dirty="0" err="1" smtClean="0"/>
              <a:t>.</a:t>
            </a:r>
            <a:r>
              <a:rPr lang="ar-SA" sz="2000" dirty="0" smtClean="0"/>
              <a:t> </a:t>
            </a:r>
            <a:r>
              <a:rPr lang="ar-SA" dirty="0" smtClean="0"/>
              <a:t>بعد </a:t>
            </a:r>
            <a:r>
              <a:rPr lang="ar-SA" dirty="0" err="1" smtClean="0"/>
              <a:t>التحضين</a:t>
            </a:r>
            <a:r>
              <a:rPr lang="ar-SA" dirty="0" smtClean="0"/>
              <a:t> ، قم بتدوير(طرد </a:t>
            </a:r>
            <a:r>
              <a:rPr lang="ar-SA" dirty="0" err="1" smtClean="0"/>
              <a:t>مركزي </a:t>
            </a:r>
            <a:r>
              <a:rPr lang="ar-SA" dirty="0" smtClean="0"/>
              <a:t>)  خليط </a:t>
            </a:r>
            <a:r>
              <a:rPr lang="en-US" dirty="0" smtClean="0"/>
              <a:t>CTAB</a:t>
            </a:r>
            <a:r>
              <a:rPr lang="ar-SA" dirty="0" smtClean="0"/>
              <a:t> / مستخلص النبات عند 12000 جم/ لمدة 5 دقائق لترسيب  حطام </a:t>
            </a:r>
            <a:r>
              <a:rPr lang="ar-SA" dirty="0" err="1" smtClean="0"/>
              <a:t>الخلية.</a:t>
            </a:r>
            <a:r>
              <a:rPr lang="ar-SA" dirty="0" smtClean="0"/>
              <a:t> نقل الرائق  الى انبوبه </a:t>
            </a:r>
            <a:r>
              <a:rPr lang="ar-SA" dirty="0" err="1" smtClean="0"/>
              <a:t>نظيفه</a:t>
            </a:r>
            <a:r>
              <a:rPr lang="ar-SA" dirty="0" smtClean="0"/>
              <a:t> من  </a:t>
            </a:r>
            <a:r>
              <a:rPr lang="en-US" dirty="0" err="1" smtClean="0"/>
              <a:t>microfuge</a:t>
            </a:r>
            <a:r>
              <a:rPr lang="ar-SA" dirty="0" err="1" smtClean="0"/>
              <a:t>.</a:t>
            </a:r>
            <a:endParaRPr lang="en-US" dirty="0" smtClean="0"/>
          </a:p>
          <a:p>
            <a:pPr>
              <a:buNone/>
            </a:pPr>
            <a:r>
              <a:rPr lang="ar-SA" dirty="0" err="1" smtClean="0"/>
              <a:t>5.</a:t>
            </a:r>
            <a:r>
              <a:rPr lang="ar-SA" dirty="0" smtClean="0"/>
              <a:t> لكل أنبوب يضاف 250 </a:t>
            </a:r>
            <a:r>
              <a:rPr lang="ar-SA" dirty="0" err="1" smtClean="0"/>
              <a:t>ميكرولتر</a:t>
            </a:r>
            <a:r>
              <a:rPr lang="ar-SA" dirty="0" smtClean="0"/>
              <a:t> من </a:t>
            </a:r>
            <a:r>
              <a:rPr lang="ar-SA" dirty="0" err="1" smtClean="0"/>
              <a:t>الكلوروفورم:</a:t>
            </a:r>
            <a:r>
              <a:rPr lang="en-US" dirty="0" err="1" smtClean="0"/>
              <a:t>Iso</a:t>
            </a:r>
            <a:r>
              <a:rPr lang="en-US" dirty="0" smtClean="0"/>
              <a:t> Amyl Alcohol</a:t>
            </a:r>
            <a:r>
              <a:rPr lang="ar-SA" dirty="0" smtClean="0"/>
              <a:t>(24:1) ويخلط المحلول عن طريق </a:t>
            </a:r>
            <a:r>
              <a:rPr lang="ar-SA" dirty="0" err="1" smtClean="0"/>
              <a:t>الرج.</a:t>
            </a:r>
            <a:r>
              <a:rPr lang="ar-SA" dirty="0" smtClean="0"/>
              <a:t> بعد </a:t>
            </a:r>
            <a:r>
              <a:rPr lang="ar-SA" dirty="0" err="1" smtClean="0"/>
              <a:t>الخلط </a:t>
            </a:r>
            <a:r>
              <a:rPr lang="ar-SA" dirty="0" smtClean="0"/>
              <a:t>، قم بتدوير(طرد </a:t>
            </a:r>
            <a:r>
              <a:rPr lang="ar-SA" dirty="0" err="1" smtClean="0"/>
              <a:t>مركزي </a:t>
            </a:r>
            <a:r>
              <a:rPr lang="ar-SA" dirty="0" smtClean="0"/>
              <a:t>) الأنابيب عند 13000 </a:t>
            </a:r>
            <a:r>
              <a:rPr lang="ar-SA" dirty="0" err="1" smtClean="0"/>
              <a:t>دورة </a:t>
            </a:r>
            <a:r>
              <a:rPr lang="ar-SA" dirty="0" smtClean="0"/>
              <a:t>/الدقيقة لمدة دقيقة واحدة.</a:t>
            </a:r>
            <a:endParaRPr lang="en-US" dirty="0" smtClean="0"/>
          </a:p>
          <a:p>
            <a:pPr>
              <a:buNone/>
            </a:pPr>
            <a:r>
              <a:rPr lang="ar-SA" dirty="0" err="1" smtClean="0"/>
              <a:t>6.</a:t>
            </a:r>
            <a:r>
              <a:rPr lang="ar-SA" dirty="0" smtClean="0"/>
              <a:t> نقل الرائق العلوي </a:t>
            </a:r>
            <a:r>
              <a:rPr lang="ar-SA" dirty="0" err="1" smtClean="0"/>
              <a:t>فقط </a:t>
            </a:r>
            <a:r>
              <a:rPr lang="ar-SA" dirty="0" smtClean="0"/>
              <a:t>(تحتوي على الحمض النووي) إلى أنبوب </a:t>
            </a:r>
            <a:r>
              <a:rPr lang="en-US" dirty="0" err="1" smtClean="0"/>
              <a:t>microfuge</a:t>
            </a:r>
            <a:r>
              <a:rPr lang="en-US" dirty="0" smtClean="0"/>
              <a:t> </a:t>
            </a:r>
            <a:r>
              <a:rPr lang="ar-SA" dirty="0" smtClean="0"/>
              <a:t>نظيف.</a:t>
            </a:r>
            <a:endParaRPr 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3480" y="56977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55406"/>
            <a:ext cx="7488832" cy="5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0368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19256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dirty="0"/>
              <a:t>یتم إزالة الجزیئات غیر قابلة للتحلل و یتم فصل </a:t>
            </a:r>
            <a:r>
              <a:rPr lang="ar-SA" dirty="0" err="1"/>
              <a:t>البروتینات</a:t>
            </a:r>
            <a:r>
              <a:rPr lang="ar-SA" dirty="0"/>
              <a:t> </a:t>
            </a:r>
            <a:r>
              <a:rPr lang="ar-SA" dirty="0" err="1" smtClean="0"/>
              <a:t>الھستونیھ</a:t>
            </a:r>
            <a:r>
              <a:rPr lang="ar-SA" dirty="0" smtClean="0"/>
              <a:t> </a:t>
            </a:r>
            <a:r>
              <a:rPr lang="ar-SA" dirty="0" err="1" smtClean="0"/>
              <a:t>والخلویھ</a:t>
            </a:r>
            <a:r>
              <a:rPr lang="ar-SA" dirty="0" smtClean="0"/>
              <a:t> </a:t>
            </a:r>
            <a:r>
              <a:rPr lang="ar-SA" dirty="0"/>
              <a:t>والمواد غیر قابلة للذوبان باستخدام الطرد المركزي ومذیبات</a:t>
            </a:r>
          </a:p>
          <a:p>
            <a:pPr marL="0" indent="0">
              <a:buNone/>
            </a:pPr>
            <a:r>
              <a:rPr lang="ar-SA" dirty="0"/>
              <a:t>عضویة كالكلوروفورم </a:t>
            </a:r>
            <a:r>
              <a:rPr lang="ar-SA" dirty="0" err="1" smtClean="0"/>
              <a:t>والفینول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</a:rPr>
              <a:t>لإزالة </a:t>
            </a:r>
            <a:r>
              <a:rPr lang="ar-SA" b="1" dirty="0">
                <a:solidFill>
                  <a:srgbClr val="FF0000"/>
                </a:solidFill>
              </a:rPr>
              <a:t>البروتینات: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1 </a:t>
            </a:r>
            <a:r>
              <a:rPr lang="ar-SA" dirty="0"/>
              <a:t>تحلیل البروتینات باستخدام انزیم محلل </a:t>
            </a:r>
            <a:r>
              <a:rPr lang="ar-SA" dirty="0" smtClean="0"/>
              <a:t>للبروتینات</a:t>
            </a:r>
            <a:r>
              <a:rPr lang="en-US" dirty="0"/>
              <a:t> protease</a:t>
            </a:r>
            <a:r>
              <a:rPr lang="ar-SA" dirty="0" smtClean="0"/>
              <a:t>   </a:t>
            </a:r>
            <a:endParaRPr lang="ar-SA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2 </a:t>
            </a:r>
            <a:r>
              <a:rPr lang="ar-SA" dirty="0"/>
              <a:t>ترسیب البروتینات باستخدام خلات الصودیوم أو الأمونیوم</a:t>
            </a:r>
          </a:p>
          <a:p>
            <a:pPr marL="0" indent="0">
              <a:buNone/>
            </a:pPr>
            <a:r>
              <a:rPr lang="en-US" dirty="0"/>
              <a:t>ammonium acetate .</a:t>
            </a:r>
          </a:p>
          <a:p>
            <a:pPr marL="0" indent="0">
              <a:buNone/>
            </a:pPr>
            <a:r>
              <a:rPr lang="ar-SA" dirty="0"/>
              <a:t>-3 فصل البروتینات باستخدام خلیط من الكلوروفورم والفینول، قبل خطوة</a:t>
            </a:r>
          </a:p>
          <a:p>
            <a:pPr marL="0" indent="0">
              <a:buNone/>
            </a:pPr>
            <a:r>
              <a:rPr lang="ar-SA" dirty="0"/>
              <a:t>ترسیب </a:t>
            </a:r>
            <a:r>
              <a:rPr lang="ar-SA" dirty="0" smtClean="0"/>
              <a:t>الحمض النووي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dirty="0"/>
              <a:t>• یجب ترسیب </a:t>
            </a:r>
            <a:r>
              <a:rPr lang="ar-SA" dirty="0" smtClean="0"/>
              <a:t>الحمض النووي </a:t>
            </a:r>
            <a:r>
              <a:rPr lang="ar-SA" dirty="0"/>
              <a:t>وتحویلھ من الصوره الذائبھ إلى الراسب</a:t>
            </a:r>
          </a:p>
          <a:p>
            <a:pPr marL="0" indent="0">
              <a:buNone/>
            </a:pPr>
            <a:r>
              <a:rPr lang="ar-SA" dirty="0"/>
              <a:t>الخیطي باستخدام الكحول الایثیلي المثلج أو كحول الایوزبروبانول لعدم</a:t>
            </a:r>
          </a:p>
          <a:p>
            <a:pPr marL="0" indent="0">
              <a:buNone/>
            </a:pPr>
            <a:r>
              <a:rPr lang="ar-SA" dirty="0"/>
              <a:t>ذوبانیة </a:t>
            </a:r>
            <a:r>
              <a:rPr lang="ar-SA" dirty="0" smtClean="0"/>
              <a:t>الحمض النووي </a:t>
            </a:r>
            <a:r>
              <a:rPr lang="ar-SA" dirty="0"/>
              <a:t>بھا حیث یتم فصل الأملاح (المواد </a:t>
            </a:r>
            <a:r>
              <a:rPr lang="ar-SA" dirty="0" smtClean="0"/>
              <a:t>الملوثة</a:t>
            </a:r>
            <a:r>
              <a:rPr lang="ar-SA" dirty="0"/>
              <a:t>للحمض النووي</a:t>
            </a:r>
            <a:r>
              <a:rPr lang="en-US" dirty="0"/>
              <a:t> </a:t>
            </a:r>
            <a:r>
              <a:rPr lang="en-US" dirty="0" smtClean="0"/>
              <a:t>DNA</a:t>
            </a:r>
            <a:r>
              <a:rPr lang="ar-SA" dirty="0"/>
              <a:t>قابلة للذوبان في الكحول). </a:t>
            </a:r>
            <a:endParaRPr lang="en-US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7226740"/>
      </p:ext>
    </p:extLst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985</Words>
  <Application>Microsoft Office PowerPoint</Application>
  <PresentationFormat>عرض على الشاشة (3:4)‏</PresentationFormat>
  <Paragraphs>78</Paragraphs>
  <Slides>16</Slides>
  <Notes>0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مشربية</vt:lpstr>
      <vt:lpstr>DNA isolation from plant materials </vt:lpstr>
      <vt:lpstr>     </vt:lpstr>
      <vt:lpstr>عرض تقديمي في PowerPoint</vt:lpstr>
      <vt:lpstr>عرض تقديمي في PowerPoint</vt:lpstr>
      <vt:lpstr>ماهي  ال    CTAB  وEDTA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:الإذابھ والحفظ</vt:lpstr>
      <vt:lpstr>عرض تقديمي في PowerPoint</vt:lpstr>
      <vt:lpstr>فيديوهات مساعده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isolation from plant materials</dc:title>
  <dc:creator>a</dc:creator>
  <cp:lastModifiedBy>pc</cp:lastModifiedBy>
  <cp:revision>32</cp:revision>
  <dcterms:created xsi:type="dcterms:W3CDTF">2020-09-04T09:13:24Z</dcterms:created>
  <dcterms:modified xsi:type="dcterms:W3CDTF">2021-09-07T05:45:49Z</dcterms:modified>
</cp:coreProperties>
</file>