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9" r:id="rId6"/>
    <p:sldId id="262" r:id="rId7"/>
    <p:sldId id="260" r:id="rId8"/>
    <p:sldId id="261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B4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66" d="100"/>
          <a:sy n="66" d="100"/>
        </p:scale>
        <p:origin x="-1506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29/04/36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29/04/36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29/04/36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29/04/36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29/04/36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29/04/36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29/04/36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000" b="1" dirty="0" err="1"/>
              <a:t>Cls</a:t>
            </a:r>
            <a:r>
              <a:rPr lang="en-GB" sz="4000" b="1" dirty="0"/>
              <a:t> 332</a:t>
            </a:r>
            <a:br>
              <a:rPr lang="en-GB" sz="4000" b="1" dirty="0"/>
            </a:br>
            <a:r>
              <a:rPr lang="en-GB" sz="4000" b="1" dirty="0"/>
              <a:t>lab </a:t>
            </a:r>
            <a:r>
              <a:rPr lang="en-GB" sz="4000" b="1" dirty="0" smtClean="0"/>
              <a:t>4</a:t>
            </a:r>
            <a:endParaRPr lang="en-US" sz="4000" b="1" dirty="0"/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400" b="1" dirty="0" err="1"/>
              <a:t>Nephelometry</a:t>
            </a:r>
            <a:r>
              <a:rPr lang="en-GB" sz="4400" b="1" dirty="0"/>
              <a:t> and </a:t>
            </a:r>
            <a:r>
              <a:rPr lang="en-GB" sz="4400" b="1" dirty="0" err="1"/>
              <a:t>Turbidimetry</a:t>
            </a:r>
            <a:r>
              <a:rPr lang="en-GB" sz="4400" b="1" dirty="0"/>
              <a:t> </a:t>
            </a:r>
            <a:br>
              <a:rPr lang="en-GB" sz="4400" b="1" dirty="0"/>
            </a:b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418125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rgbClr val="FF0000"/>
                </a:solidFill>
              </a:rPr>
              <a:t>MEASURMENTS:</a:t>
            </a:r>
            <a:br>
              <a:rPr lang="en-US" sz="4000" b="1" dirty="0">
                <a:solidFill>
                  <a:srgbClr val="FF0000"/>
                </a:solidFill>
              </a:rPr>
            </a:b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609600" y="476672"/>
            <a:ext cx="7924800" cy="5238328"/>
          </a:xfrm>
        </p:spPr>
        <p:txBody>
          <a:bodyPr>
            <a:noAutofit/>
          </a:bodyPr>
          <a:lstStyle/>
          <a:p>
            <a:pPr>
              <a:buNone/>
            </a:pPr>
            <a:endParaRPr lang="en-GB" sz="2800" dirty="0"/>
          </a:p>
          <a:p>
            <a:pPr>
              <a:buNone/>
            </a:pPr>
            <a:r>
              <a:rPr lang="en-GB" sz="2800" dirty="0" smtClean="0"/>
              <a:t>1-plug </a:t>
            </a:r>
            <a:r>
              <a:rPr lang="en-GB" sz="2800" dirty="0"/>
              <a:t>the instrument into ground outlet.</a:t>
            </a:r>
          </a:p>
          <a:p>
            <a:pPr>
              <a:buNone/>
            </a:pPr>
            <a:r>
              <a:rPr lang="en-GB" sz="2800" dirty="0"/>
              <a:t>2- choose desirable scale from 0-10</a:t>
            </a:r>
          </a:p>
          <a:p>
            <a:pPr>
              <a:buNone/>
            </a:pPr>
            <a:r>
              <a:rPr lang="en-GB" sz="2800" dirty="0"/>
              <a:t> starting with the highest conc. (for </a:t>
            </a:r>
            <a:r>
              <a:rPr lang="en-GB" sz="2800" dirty="0" err="1"/>
              <a:t>std</a:t>
            </a:r>
            <a:r>
              <a:rPr lang="en-GB" sz="2800" dirty="0"/>
              <a:t> 1=scale 10)</a:t>
            </a:r>
          </a:p>
          <a:p>
            <a:pPr>
              <a:buNone/>
            </a:pPr>
            <a:r>
              <a:rPr lang="en-GB" sz="2800" dirty="0"/>
              <a:t>3- turn power switch on.</a:t>
            </a:r>
          </a:p>
          <a:p>
            <a:pPr>
              <a:buNone/>
            </a:pPr>
            <a:r>
              <a:rPr lang="en-GB" sz="2800" dirty="0"/>
              <a:t>4-selecte desirable range by range selector at desirable position .</a:t>
            </a:r>
          </a:p>
          <a:p>
            <a:pPr>
              <a:buNone/>
            </a:pPr>
            <a:r>
              <a:rPr lang="en-GB" sz="2800" dirty="0"/>
              <a:t>5- select filter required.</a:t>
            </a:r>
          </a:p>
          <a:p>
            <a:pPr>
              <a:buNone/>
            </a:pPr>
            <a:endParaRPr lang="en-GB" sz="2800" dirty="0"/>
          </a:p>
          <a:p>
            <a:pPr>
              <a:buNone/>
            </a:pPr>
            <a:endParaRPr lang="en-GB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11776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609600" y="620688"/>
            <a:ext cx="7924800" cy="50943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800" dirty="0"/>
              <a:t>6- transfer your standards in the cleaned cell and place them in cell holder.</a:t>
            </a:r>
          </a:p>
          <a:p>
            <a:pPr>
              <a:buNone/>
            </a:pPr>
            <a:r>
              <a:rPr lang="en-GB" sz="2800" dirty="0"/>
              <a:t>7- remove the standards.</a:t>
            </a:r>
          </a:p>
          <a:p>
            <a:pPr>
              <a:buNone/>
            </a:pPr>
            <a:r>
              <a:rPr lang="en-GB" sz="2800" dirty="0"/>
              <a:t>8- fill the second cell with blank to set zero .</a:t>
            </a:r>
          </a:p>
          <a:p>
            <a:pPr>
              <a:buNone/>
            </a:pPr>
            <a:r>
              <a:rPr lang="en-GB" sz="2800" dirty="0"/>
              <a:t>9- check the reading of the standards again.</a:t>
            </a:r>
          </a:p>
          <a:p>
            <a:pPr>
              <a:buNone/>
            </a:pPr>
            <a:r>
              <a:rPr lang="en-GB" sz="2800" dirty="0"/>
              <a:t>10- measure your </a:t>
            </a:r>
            <a:r>
              <a:rPr lang="en-GB" sz="2800" dirty="0" err="1"/>
              <a:t>unkown</a:t>
            </a:r>
            <a:r>
              <a:rPr lang="en-GB" sz="2800" dirty="0"/>
              <a:t>.</a:t>
            </a:r>
          </a:p>
          <a:p>
            <a:pPr>
              <a:buNone/>
            </a:pPr>
            <a:r>
              <a:rPr lang="en-GB" sz="2800" dirty="0"/>
              <a:t>11- draw calibration curve.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8775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rgbClr val="FF0000"/>
                </a:solidFill>
              </a:rPr>
              <a:t>Precaution: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مستطيل 3"/>
          <p:cNvSpPr/>
          <p:nvPr/>
        </p:nvSpPr>
        <p:spPr>
          <a:xfrm>
            <a:off x="538425" y="1124744"/>
            <a:ext cx="806489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buNone/>
            </a:pPr>
            <a:endParaRPr lang="en-GB" sz="2800" dirty="0">
              <a:solidFill>
                <a:srgbClr val="0070C0"/>
              </a:solidFill>
            </a:endParaRPr>
          </a:p>
          <a:p>
            <a:pPr algn="l">
              <a:buNone/>
            </a:pPr>
            <a:r>
              <a:rPr lang="en-GB" sz="2800" dirty="0" smtClean="0"/>
              <a:t>-</a:t>
            </a:r>
            <a:r>
              <a:rPr lang="en-GB" sz="2800" dirty="0"/>
              <a:t>Number and size of the particles should remain </a:t>
            </a:r>
            <a:r>
              <a:rPr lang="en-GB" sz="2800" dirty="0">
                <a:solidFill>
                  <a:schemeClr val="tx2"/>
                </a:solidFill>
              </a:rPr>
              <a:t>constant</a:t>
            </a:r>
            <a:r>
              <a:rPr lang="en-GB" sz="2800" b="1" dirty="0">
                <a:solidFill>
                  <a:schemeClr val="tx2"/>
                </a:solidFill>
              </a:rPr>
              <a:t> </a:t>
            </a:r>
            <a:r>
              <a:rPr lang="en-GB" sz="2800" dirty="0"/>
              <a:t>if repeated preparation are made</a:t>
            </a:r>
            <a:endParaRPr lang="en-GB" sz="2800" dirty="0">
              <a:solidFill>
                <a:srgbClr val="0070C0"/>
              </a:solidFill>
            </a:endParaRPr>
          </a:p>
          <a:p>
            <a:pPr algn="l">
              <a:buNone/>
            </a:pPr>
            <a:r>
              <a:rPr lang="en-GB" sz="2800" dirty="0"/>
              <a:t>-</a:t>
            </a:r>
            <a:r>
              <a:rPr lang="en-GB" sz="2800"/>
              <a:t>clean </a:t>
            </a:r>
            <a:r>
              <a:rPr lang="en-GB" sz="2800" smtClean="0"/>
              <a:t>cell &amp; filter</a:t>
            </a:r>
            <a:endParaRPr lang="en-GB" sz="2800" dirty="0"/>
          </a:p>
          <a:p>
            <a:pPr algn="l">
              <a:buNone/>
            </a:pPr>
            <a:r>
              <a:rPr lang="en-GB" sz="2800" dirty="0"/>
              <a:t>- avoid air bubbles (high reading).</a:t>
            </a:r>
          </a:p>
          <a:p>
            <a:pPr algn="l">
              <a:buNone/>
            </a:pPr>
            <a:r>
              <a:rPr lang="en-GB" sz="2800" dirty="0"/>
              <a:t>-dilute sample if there is need.</a:t>
            </a:r>
          </a:p>
          <a:p>
            <a:pPr algn="l">
              <a:buNone/>
            </a:pPr>
            <a:r>
              <a:rPr lang="en-GB" sz="2800" dirty="0"/>
              <a:t>-prepare the blank ,standards, Sample at the same time.(to avoid </a:t>
            </a:r>
            <a:r>
              <a:rPr lang="en-GB" sz="2800" dirty="0" err="1"/>
              <a:t>ppt</a:t>
            </a:r>
            <a:r>
              <a:rPr lang="en-GB" sz="2800" dirty="0"/>
              <a:t>)</a:t>
            </a:r>
          </a:p>
          <a:p>
            <a:pPr algn="l">
              <a:buNone/>
            </a:pPr>
            <a:endParaRPr lang="en-GB" sz="2800" dirty="0"/>
          </a:p>
          <a:p>
            <a:pPr algn="l">
              <a:buNone/>
            </a:pPr>
            <a:endParaRPr lang="en-GB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18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rgbClr val="FF0000"/>
                </a:solidFill>
              </a:rPr>
              <a:t>Advantages and disadvantages :</a:t>
            </a:r>
            <a:r>
              <a:rPr lang="en-US" sz="3600" b="1" dirty="0"/>
              <a:t/>
            </a:r>
            <a:br>
              <a:rPr lang="en-US" sz="3600" b="1" dirty="0"/>
            </a:br>
            <a:endParaRPr lang="en-US" sz="36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609600" y="1124744"/>
            <a:ext cx="7924800" cy="4590256"/>
          </a:xfrm>
        </p:spPr>
        <p:txBody>
          <a:bodyPr>
            <a:normAutofit/>
          </a:bodyPr>
          <a:lstStyle/>
          <a:p>
            <a:pPr>
              <a:buNone/>
            </a:pPr>
            <a:endParaRPr lang="en-GB" sz="2800" dirty="0"/>
          </a:p>
          <a:p>
            <a:pPr>
              <a:buNone/>
            </a:pPr>
            <a:r>
              <a:rPr lang="en-GB" sz="2800" dirty="0" smtClean="0">
                <a:solidFill>
                  <a:schemeClr val="tx2"/>
                </a:solidFill>
              </a:rPr>
              <a:t>Advantages</a:t>
            </a:r>
            <a:r>
              <a:rPr lang="en-GB" sz="2800" dirty="0" smtClean="0"/>
              <a:t> </a:t>
            </a:r>
            <a:r>
              <a:rPr lang="en-GB" sz="2800" dirty="0"/>
              <a:t>: rapidity of procedure and simplicity  of the measurements.</a:t>
            </a:r>
          </a:p>
          <a:p>
            <a:pPr>
              <a:buNone/>
            </a:pPr>
            <a:r>
              <a:rPr lang="en-GB" sz="2800" dirty="0">
                <a:solidFill>
                  <a:schemeClr val="tx2"/>
                </a:solidFill>
              </a:rPr>
              <a:t>Disadvantages</a:t>
            </a:r>
            <a:r>
              <a:rPr lang="en-GB" sz="2800" dirty="0"/>
              <a:t>: lack of</a:t>
            </a:r>
            <a:r>
              <a:rPr lang="en-US" sz="2800" dirty="0"/>
              <a:t> accuracy</a:t>
            </a:r>
            <a:r>
              <a:rPr lang="en-GB" sz="2800" dirty="0"/>
              <a:t> of the measurements.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737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>
                <a:solidFill>
                  <a:srgbClr val="FF0000"/>
                </a:solidFill>
              </a:rPr>
              <a:t>introduction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None/>
            </a:pPr>
            <a:r>
              <a:rPr lang="en-GB" sz="3600" b="1" dirty="0">
                <a:solidFill>
                  <a:schemeClr val="tx2"/>
                </a:solidFill>
              </a:rPr>
              <a:t>Turbid metric </a:t>
            </a:r>
            <a:r>
              <a:rPr lang="en-GB" sz="3600" b="1" dirty="0" smtClean="0">
                <a:solidFill>
                  <a:schemeClr val="tx2"/>
                </a:solidFill>
              </a:rPr>
              <a:t> </a:t>
            </a:r>
            <a:r>
              <a:rPr lang="en-GB" sz="3600" b="1" dirty="0">
                <a:solidFill>
                  <a:schemeClr val="tx2"/>
                </a:solidFill>
              </a:rPr>
              <a:t>+ </a:t>
            </a:r>
            <a:r>
              <a:rPr lang="en-GB" sz="3600" b="1" dirty="0" err="1">
                <a:solidFill>
                  <a:schemeClr val="tx2"/>
                </a:solidFill>
              </a:rPr>
              <a:t>nephlometeric</a:t>
            </a:r>
            <a:r>
              <a:rPr lang="en-GB" sz="3600" b="1" dirty="0">
                <a:solidFill>
                  <a:schemeClr val="tx2"/>
                </a:solidFill>
              </a:rPr>
              <a:t> </a:t>
            </a:r>
            <a:r>
              <a:rPr lang="en-GB" sz="3600" b="1" dirty="0" smtClean="0">
                <a:solidFill>
                  <a:schemeClr val="tx2"/>
                </a:solidFill>
              </a:rPr>
              <a:t>analysis:</a:t>
            </a:r>
          </a:p>
          <a:p>
            <a:pPr>
              <a:buNone/>
            </a:pPr>
            <a:r>
              <a:rPr lang="en-GB" sz="3200" dirty="0">
                <a:solidFill>
                  <a:srgbClr val="C00000"/>
                </a:solidFill>
              </a:rPr>
              <a:t> </a:t>
            </a:r>
            <a:r>
              <a:rPr lang="en-GB" sz="3200" dirty="0" smtClean="0">
                <a:solidFill>
                  <a:srgbClr val="C00000"/>
                </a:solidFill>
              </a:rPr>
              <a:t>   </a:t>
            </a:r>
            <a:r>
              <a:rPr lang="en-GB" sz="3200" dirty="0" smtClean="0"/>
              <a:t>When </a:t>
            </a:r>
            <a:r>
              <a:rPr lang="en-GB" sz="3200" dirty="0"/>
              <a:t>part of incident radiant energy is dissipated by absorption, reflection, and refraction, while the remainder is transmit light as a function of the concentration of the dispersed phase is the basis of turbid metric analysis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438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8784976" cy="5454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429000"/>
            <a:ext cx="7632848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4338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142364786"/>
              </p:ext>
            </p:extLst>
          </p:nvPr>
        </p:nvGraphicFramePr>
        <p:xfrm>
          <a:off x="179512" y="260648"/>
          <a:ext cx="8784976" cy="51087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45044"/>
                <a:gridCol w="3672408"/>
                <a:gridCol w="2767524"/>
              </a:tblGrid>
              <a:tr h="3524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E6B4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</a:rPr>
                        <a:t>Nephlometer</a:t>
                      </a:r>
                      <a:endParaRPr lang="en-US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E6B4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</a:rPr>
                        <a:t>Turbidimeter</a:t>
                      </a:r>
                      <a:endParaRPr lang="en-US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E6B4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Definition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E6B4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chemeClr val="bg1"/>
                          </a:solidFill>
                          <a:effectLst/>
                        </a:rPr>
                        <a:t>the measurement of the intensity  of scattered light at right angles to the direction of the incident light as a function of the concentration of the dispersed phase ,It is most sensitive for very dilute suspensions (100 mg</a:t>
                      </a: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</a:rPr>
                        <a:t>/L</a:t>
                      </a:r>
                      <a:r>
                        <a:rPr lang="en-GB" sz="1600" b="1">
                          <a:solidFill>
                            <a:schemeClr val="bg1"/>
                          </a:solidFill>
                          <a:effectLst/>
                        </a:rPr>
                        <a:t>).</a:t>
                      </a:r>
                      <a:endParaRPr lang="en-US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E6B4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</a:rPr>
                        <a:t>Light passing through a medium with dispersed particles, so the intensity of light transmitted is measured.</a:t>
                      </a:r>
                      <a:endParaRPr lang="en-US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E6B4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</a:rPr>
                        <a:t>Instrument used</a:t>
                      </a:r>
                      <a:endParaRPr lang="en-US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E6B4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</a:rPr>
                        <a:t>Nephlometery machine</a:t>
                      </a:r>
                      <a:endParaRPr lang="en-US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E6B4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</a:rPr>
                        <a:t>spectrophotometer</a:t>
                      </a:r>
                      <a:endParaRPr lang="en-US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E6B4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</a:rPr>
                        <a:t>Type of light measured</a:t>
                      </a:r>
                      <a:endParaRPr lang="en-US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E6B4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</a:rPr>
                        <a:t>Scattered light</a:t>
                      </a:r>
                      <a:endParaRPr lang="en-US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E6B4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</a:rPr>
                        <a:t>Transmitted light</a:t>
                      </a:r>
                      <a:endParaRPr lang="en-US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E6B4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Arrangement of photometer 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E6B4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bg1"/>
                          </a:solidFill>
                          <a:effectLst/>
                        </a:rPr>
                        <a:t>measure the light scattered at right angle to the direction of the propagation of light from the source.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bg1"/>
                          </a:solidFill>
                          <a:effectLst/>
                        </a:rPr>
                        <a:t>It could be movable detectors which allow operator to vary the angle of detection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E6B4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bg1"/>
                          </a:solidFill>
                          <a:effectLst/>
                        </a:rPr>
                        <a:t>made in the same direction as the propagation of the light from the source.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E6B450"/>
                    </a:solidFill>
                  </a:tcPr>
                </a:tc>
              </a:tr>
              <a:tr h="11109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</a:rPr>
                        <a:t>Clinical uses</a:t>
                      </a:r>
                      <a:endParaRPr lang="en-US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E6B4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</a:rPr>
                        <a:t>Ag-Ab rxn, immunocomplex rxn,ppts, lipoprotein</a:t>
                      </a:r>
                      <a:endParaRPr lang="en-US" sz="16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E6B4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Ag-</a:t>
                      </a:r>
                      <a:r>
                        <a:rPr lang="en-US" sz="1600" b="1" dirty="0" err="1">
                          <a:solidFill>
                            <a:schemeClr val="bg1"/>
                          </a:solidFill>
                          <a:effectLst/>
                        </a:rPr>
                        <a:t>Ab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chemeClr val="bg1"/>
                          </a:solidFill>
                          <a:effectLst/>
                        </a:rPr>
                        <a:t>rxn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, </a:t>
                      </a:r>
                      <a:r>
                        <a:rPr lang="en-US" sz="1600" b="1" dirty="0" err="1">
                          <a:solidFill>
                            <a:schemeClr val="bg1"/>
                          </a:solidFill>
                          <a:effectLst/>
                        </a:rPr>
                        <a:t>immunocomplex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chemeClr val="bg1"/>
                          </a:solidFill>
                          <a:effectLst/>
                        </a:rPr>
                        <a:t>rxn,ppts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, liver dis, protein in urine or CSF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E6B4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581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08516"/>
            <a:ext cx="3384376" cy="4200604"/>
          </a:xfrm>
          <a:prstGeom prst="rect">
            <a:avLst/>
          </a:prstGeom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1" y="308516"/>
            <a:ext cx="3287688" cy="4039870"/>
          </a:xfrm>
          <a:prstGeom prst="rect">
            <a:avLst/>
          </a:prstGeom>
        </p:spPr>
      </p:pic>
      <p:sp>
        <p:nvSpPr>
          <p:cNvPr id="7" name="عنصر نائب للمحتوى 6"/>
          <p:cNvSpPr>
            <a:spLocks noGrp="1"/>
          </p:cNvSpPr>
          <p:nvPr>
            <p:ph sz="quarter" idx="13"/>
          </p:nvPr>
        </p:nvSpPr>
        <p:spPr>
          <a:xfrm>
            <a:off x="609600" y="4365104"/>
            <a:ext cx="7946504" cy="13498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800" b="1" dirty="0" err="1"/>
              <a:t>Nephelometry</a:t>
            </a:r>
            <a:r>
              <a:rPr lang="en-GB" sz="4800" b="1" dirty="0"/>
              <a:t> and </a:t>
            </a:r>
            <a:r>
              <a:rPr lang="en-GB" sz="4800" b="1" dirty="0" err="1"/>
              <a:t>Turbidimetry</a:t>
            </a:r>
            <a:r>
              <a:rPr lang="en-GB" sz="4800" b="1" dirty="0"/>
              <a:t> </a:t>
            </a:r>
            <a:br>
              <a:rPr lang="en-GB" sz="4800" b="1" dirty="0"/>
            </a:b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73166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rgbClr val="FF0000"/>
                </a:solidFill>
              </a:rPr>
              <a:t>Instrumentation</a:t>
            </a:r>
            <a:r>
              <a:rPr lang="en-US" dirty="0">
                <a:solidFill>
                  <a:srgbClr val="FF0000"/>
                </a:solidFill>
              </a:rPr>
              <a:t>:</a:t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609600" y="1052736"/>
            <a:ext cx="7924800" cy="466226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sz="2800" b="1" dirty="0" smtClean="0">
                <a:solidFill>
                  <a:schemeClr val="tx2"/>
                </a:solidFill>
              </a:rPr>
              <a:t>1- </a:t>
            </a:r>
            <a:r>
              <a:rPr lang="en-GB" sz="2800" b="1" dirty="0">
                <a:solidFill>
                  <a:schemeClr val="tx2"/>
                </a:solidFill>
              </a:rPr>
              <a:t>light source: </a:t>
            </a:r>
          </a:p>
          <a:p>
            <a:pPr>
              <a:buNone/>
            </a:pPr>
            <a:r>
              <a:rPr lang="en-GB" sz="2800" dirty="0"/>
              <a:t>Tungsten its relatively low intensity makes it less useful for samples with low light scattering. Alternatives are:</a:t>
            </a:r>
          </a:p>
          <a:p>
            <a:pPr>
              <a:buNone/>
            </a:pPr>
            <a:r>
              <a:rPr lang="en-GB" sz="2800" dirty="0"/>
              <a:t> quartz halogen lamp</a:t>
            </a:r>
            <a:r>
              <a:rPr lang="en-US" sz="2800" dirty="0"/>
              <a:t>, </a:t>
            </a:r>
            <a:r>
              <a:rPr lang="en-GB" sz="2800" dirty="0"/>
              <a:t>xenon lamp and laser which have higher intensities than tungsten lamp.</a:t>
            </a:r>
          </a:p>
          <a:p>
            <a:pPr>
              <a:buNone/>
            </a:pPr>
            <a:r>
              <a:rPr lang="en-GB" sz="2800" b="1" dirty="0">
                <a:solidFill>
                  <a:schemeClr val="tx2"/>
                </a:solidFill>
              </a:rPr>
              <a:t>2-lens assembly:</a:t>
            </a:r>
          </a:p>
          <a:p>
            <a:pPr>
              <a:buNone/>
            </a:pPr>
            <a:r>
              <a:rPr lang="en-GB" sz="2800" dirty="0"/>
              <a:t>Light enter the sample holder through lens assembly.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13234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/>
            </a:r>
            <a:br>
              <a:rPr lang="ar-SA" dirty="0" smtClean="0"/>
            </a:br>
            <a:r>
              <a:rPr lang="ar-SA" dirty="0"/>
              <a:t/>
            </a:r>
            <a:br>
              <a:rPr lang="ar-SA" dirty="0"/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609600" y="188640"/>
            <a:ext cx="7924800" cy="5526360"/>
          </a:xfrm>
        </p:spPr>
        <p:txBody>
          <a:bodyPr>
            <a:normAutofit/>
          </a:bodyPr>
          <a:lstStyle/>
          <a:p>
            <a:pPr>
              <a:buNone/>
            </a:pPr>
            <a:endParaRPr lang="ar-SA" sz="2800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GB" sz="2800" b="1" dirty="0" smtClean="0">
                <a:solidFill>
                  <a:schemeClr val="tx2"/>
                </a:solidFill>
              </a:rPr>
              <a:t>3-</a:t>
            </a:r>
            <a:r>
              <a:rPr lang="en-GB" sz="2800" dirty="0" smtClean="0"/>
              <a:t>there </a:t>
            </a:r>
            <a:r>
              <a:rPr lang="en-GB" sz="2800" dirty="0"/>
              <a:t>is provision for the insertion of filter between the sample and source of light(</a:t>
            </a:r>
            <a:r>
              <a:rPr lang="en-GB" sz="2800" b="1" dirty="0" err="1">
                <a:solidFill>
                  <a:schemeClr val="tx2"/>
                </a:solidFill>
              </a:rPr>
              <a:t>monochromato</a:t>
            </a:r>
            <a:r>
              <a:rPr lang="en-GB" sz="2800" dirty="0" err="1">
                <a:solidFill>
                  <a:schemeClr val="tx2"/>
                </a:solidFill>
              </a:rPr>
              <a:t>r</a:t>
            </a:r>
            <a:r>
              <a:rPr lang="en-GB" sz="2800" dirty="0"/>
              <a:t>).</a:t>
            </a:r>
          </a:p>
          <a:p>
            <a:pPr>
              <a:buNone/>
            </a:pPr>
            <a:r>
              <a:rPr lang="en-GB" sz="2800" b="1" dirty="0" smtClean="0">
                <a:solidFill>
                  <a:schemeClr val="tx2"/>
                </a:solidFill>
              </a:rPr>
              <a:t>4- </a:t>
            </a:r>
            <a:r>
              <a:rPr lang="en-GB" sz="2800" b="1" dirty="0">
                <a:solidFill>
                  <a:schemeClr val="tx2"/>
                </a:solidFill>
              </a:rPr>
              <a:t>detector</a:t>
            </a:r>
            <a:r>
              <a:rPr lang="en-GB" sz="2800" b="1" dirty="0">
                <a:solidFill>
                  <a:schemeClr val="tx2"/>
                </a:solidFill>
                <a:sym typeface="Wingdings" pitchFamily="2" charset="2"/>
              </a:rPr>
              <a:t> (photo –cell):</a:t>
            </a:r>
          </a:p>
          <a:p>
            <a:pPr>
              <a:buNone/>
            </a:pPr>
            <a:r>
              <a:rPr lang="en-GB" sz="2800" dirty="0">
                <a:sym typeface="Wingdings" pitchFamily="2" charset="2"/>
              </a:rPr>
              <a:t>It is shielded to minimize interference from stray light.</a:t>
            </a:r>
            <a:endParaRPr lang="en-GB" sz="2800" dirty="0"/>
          </a:p>
          <a:p>
            <a:pPr>
              <a:buNone/>
            </a:pPr>
            <a:r>
              <a:rPr lang="en-GB" sz="2800" b="1" dirty="0" smtClean="0">
                <a:solidFill>
                  <a:schemeClr val="tx2"/>
                </a:solidFill>
              </a:rPr>
              <a:t>5-Read </a:t>
            </a:r>
            <a:r>
              <a:rPr lang="en-GB" sz="2800" b="1" dirty="0">
                <a:solidFill>
                  <a:schemeClr val="tx2"/>
                </a:solidFill>
              </a:rPr>
              <a:t>out device:</a:t>
            </a:r>
          </a:p>
          <a:p>
            <a:pPr>
              <a:buNone/>
            </a:pPr>
            <a:r>
              <a:rPr lang="en-GB" sz="2800" dirty="0"/>
              <a:t>Light intensity is converted to an electrical signal by the detector 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33820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70609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Example: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609600" y="980728"/>
            <a:ext cx="7924800" cy="473427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sz="2400" dirty="0"/>
              <a:t>The turbidity of a </a:t>
            </a:r>
            <a:r>
              <a:rPr lang="en-GB" sz="2400" dirty="0">
                <a:solidFill>
                  <a:schemeClr val="tx2"/>
                </a:solidFill>
              </a:rPr>
              <a:t>dilute barium </a:t>
            </a:r>
            <a:r>
              <a:rPr lang="en-GB" sz="2400" dirty="0" smtClean="0">
                <a:solidFill>
                  <a:schemeClr val="tx2"/>
                </a:solidFill>
              </a:rPr>
              <a:t>sulphate </a:t>
            </a:r>
            <a:r>
              <a:rPr lang="en-GB" sz="2400" dirty="0" smtClean="0"/>
              <a:t>suspension</a:t>
            </a:r>
            <a:r>
              <a:rPr lang="en-GB" sz="2400" dirty="0"/>
              <a:t>.</a:t>
            </a:r>
          </a:p>
          <a:p>
            <a:pPr>
              <a:buNone/>
            </a:pPr>
            <a:r>
              <a:rPr lang="en-GB" sz="2400" dirty="0"/>
              <a:t>The concentration of the reactants must be controlled by adding pure solid barium chloride of definite grain size. </a:t>
            </a:r>
          </a:p>
          <a:p>
            <a:pPr>
              <a:buNone/>
            </a:pPr>
            <a:r>
              <a:rPr lang="en-GB" sz="2400" dirty="0" smtClean="0">
                <a:solidFill>
                  <a:schemeClr val="tx2"/>
                </a:solidFill>
              </a:rPr>
              <a:t>-NACL</a:t>
            </a:r>
            <a:r>
              <a:rPr lang="en-GB" sz="2400" dirty="0" smtClean="0"/>
              <a:t> </a:t>
            </a:r>
            <a:r>
              <a:rPr lang="en-GB" sz="2400" dirty="0"/>
              <a:t>and </a:t>
            </a:r>
            <a:r>
              <a:rPr lang="en-GB" sz="2400" dirty="0" smtClean="0">
                <a:solidFill>
                  <a:schemeClr val="tx2"/>
                </a:solidFill>
              </a:rPr>
              <a:t>HCL</a:t>
            </a:r>
            <a:r>
              <a:rPr lang="en-GB" sz="2400" dirty="0" smtClean="0"/>
              <a:t> </a:t>
            </a:r>
            <a:r>
              <a:rPr lang="en-GB" sz="2400" dirty="0"/>
              <a:t>are added before the precipitation in order to </a:t>
            </a:r>
            <a:r>
              <a:rPr lang="en-GB" sz="2400" dirty="0" smtClean="0"/>
              <a:t>inhibit the </a:t>
            </a:r>
            <a:r>
              <a:rPr lang="en-GB" sz="2400" dirty="0"/>
              <a:t>growth of microcrystal of barium </a:t>
            </a:r>
            <a:r>
              <a:rPr lang="en-GB" sz="2400" dirty="0" smtClean="0"/>
              <a:t>sulphate</a:t>
            </a:r>
          </a:p>
          <a:p>
            <a:pPr>
              <a:buNone/>
            </a:pPr>
            <a:r>
              <a:rPr lang="en-GB" sz="2400" dirty="0" smtClean="0">
                <a:solidFill>
                  <a:schemeClr val="tx2"/>
                </a:solidFill>
              </a:rPr>
              <a:t>-A </a:t>
            </a:r>
            <a:r>
              <a:rPr lang="en-GB" sz="2400" dirty="0">
                <a:solidFill>
                  <a:schemeClr val="tx2"/>
                </a:solidFill>
              </a:rPr>
              <a:t>glycerol ethanol solution </a:t>
            </a:r>
            <a:r>
              <a:rPr lang="en-GB" sz="2400" dirty="0"/>
              <a:t>helps to stabilise the turbidity.</a:t>
            </a:r>
          </a:p>
          <a:p>
            <a:pPr>
              <a:buNone/>
            </a:pPr>
            <a:r>
              <a:rPr lang="en-GB" sz="2400" dirty="0"/>
              <a:t>The reaction vessels is shaken gently in order to obtain  a uniform particle size</a:t>
            </a:r>
            <a:r>
              <a:rPr lang="en-GB" sz="2400" dirty="0" smtClean="0"/>
              <a:t>.</a:t>
            </a:r>
          </a:p>
          <a:p>
            <a:pPr>
              <a:buNone/>
            </a:pPr>
            <a:r>
              <a:rPr lang="en-GB" sz="2400" dirty="0" smtClean="0"/>
              <a:t> </a:t>
            </a:r>
            <a:r>
              <a:rPr lang="en-GB" sz="2400" dirty="0"/>
              <a:t>Each vessel should be shaken at the same rate and the same number of times.</a:t>
            </a:r>
          </a:p>
          <a:p>
            <a:pPr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4976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8640960" cy="5544616"/>
          </a:xfrm>
          <a:prstGeom prst="rect">
            <a:avLst/>
          </a:prstGeom>
          <a:gradFill>
            <a:gsLst>
              <a:gs pos="0">
                <a:schemeClr val="tx2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65828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أفق">
  <a:themeElements>
    <a:clrScheme name="أف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أف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أف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37</TotalTime>
  <Words>579</Words>
  <Application>Microsoft Office PowerPoint</Application>
  <PresentationFormat>On-screen Show (4:3)</PresentationFormat>
  <Paragraphs>72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أفق</vt:lpstr>
      <vt:lpstr>Nephelometry and Turbidimetry  </vt:lpstr>
      <vt:lpstr>introduction</vt:lpstr>
      <vt:lpstr>PowerPoint Presentation</vt:lpstr>
      <vt:lpstr>PowerPoint Presentation</vt:lpstr>
      <vt:lpstr>PowerPoint Presentation</vt:lpstr>
      <vt:lpstr>Instrumentation: </vt:lpstr>
      <vt:lpstr>  </vt:lpstr>
      <vt:lpstr>Example:</vt:lpstr>
      <vt:lpstr>PowerPoint Presentation</vt:lpstr>
      <vt:lpstr>MEASURMENTS: </vt:lpstr>
      <vt:lpstr>PowerPoint Presentation</vt:lpstr>
      <vt:lpstr>Precaution: </vt:lpstr>
      <vt:lpstr>Advantages and disadvantages 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Nephelometry and Turbidimetry</dc:title>
  <dc:creator>TOOT</dc:creator>
  <cp:lastModifiedBy>Iman</cp:lastModifiedBy>
  <cp:revision>7</cp:revision>
  <dcterms:created xsi:type="dcterms:W3CDTF">2012-09-29T10:18:26Z</dcterms:created>
  <dcterms:modified xsi:type="dcterms:W3CDTF">2015-02-18T19:10:03Z</dcterms:modified>
</cp:coreProperties>
</file>