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0" r:id="rId2"/>
  </p:sldMasterIdLst>
  <p:notesMasterIdLst>
    <p:notesMasterId r:id="rId15"/>
  </p:notesMasterIdLst>
  <p:sldIdLst>
    <p:sldId id="256" r:id="rId3"/>
    <p:sldId id="257" r:id="rId4"/>
    <p:sldId id="269" r:id="rId5"/>
    <p:sldId id="270" r:id="rId6"/>
    <p:sldId id="271" r:id="rId7"/>
    <p:sldId id="272" r:id="rId8"/>
    <p:sldId id="273" r:id="rId9"/>
    <p:sldId id="274" r:id="rId10"/>
    <p:sldId id="275" r:id="rId11"/>
    <p:sldId id="277" r:id="rId12"/>
    <p:sldId id="276" r:id="rId13"/>
    <p:sldId id="27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D2B5DE-C85A-412D-B98C-121AB8D2BCB6}"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DA937-E8AA-4F1D-B0A0-EAE8E6F74EC8}" type="slidenum">
              <a:rPr lang="en-US" smtClean="0"/>
              <a:t>‹#›</a:t>
            </a:fld>
            <a:endParaRPr lang="en-US"/>
          </a:p>
        </p:txBody>
      </p:sp>
    </p:spTree>
    <p:extLst>
      <p:ext uri="{BB962C8B-B14F-4D97-AF65-F5344CB8AC3E}">
        <p14:creationId xmlns:p14="http://schemas.microsoft.com/office/powerpoint/2010/main" val="755893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CDA937-E8AA-4F1D-B0A0-EAE8E6F74EC8}" type="slidenum">
              <a:rPr lang="en-US" smtClean="0"/>
              <a:t>2</a:t>
            </a:fld>
            <a:endParaRPr lang="en-US"/>
          </a:p>
        </p:txBody>
      </p:sp>
    </p:spTree>
    <p:extLst>
      <p:ext uri="{BB962C8B-B14F-4D97-AF65-F5344CB8AC3E}">
        <p14:creationId xmlns:p14="http://schemas.microsoft.com/office/powerpoint/2010/main" val="2987611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8E545D3-7583-4182-A5A6-0F21163121B9}" type="datetime1">
              <a:rPr lang="en-US" smtClean="0"/>
              <a:t>3/26/2017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smtClean="0"/>
              <a:t>SWE 313 - SOFTWARE PROCESS MODELING - AMAN QUADRI</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4B097-1F12-4DC2-9DA4-BCF784DF0C32}" type="datetime1">
              <a:rPr lang="en-US" smtClean="0"/>
              <a:t>3/26/2017</a:t>
            </a:fld>
            <a:endParaRPr lang="en-US" dirty="0"/>
          </a:p>
        </p:txBody>
      </p:sp>
      <p:sp>
        <p:nvSpPr>
          <p:cNvPr id="6" name="Footer Placeholder 5"/>
          <p:cNvSpPr>
            <a:spLocks noGrp="1"/>
          </p:cNvSpPr>
          <p:nvPr>
            <p:ph type="ftr" sz="quarter" idx="11"/>
          </p:nvPr>
        </p:nvSpPr>
        <p:spPr/>
        <p:txBody>
          <a:bodyPr/>
          <a:lstStyle/>
          <a:p>
            <a:r>
              <a:rPr lang="en-US" smtClean="0"/>
              <a:t>SWE 313 - SOFTWARE PROCESS MODELING - AMAN QUADRI</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961C48-0A2A-4CCE-B75E-0546B0A1311C}" type="datetime1">
              <a:rPr lang="en-US" smtClean="0"/>
              <a:t>3/26/2017</a:t>
            </a:fld>
            <a:endParaRPr lang="en-US" dirty="0"/>
          </a:p>
        </p:txBody>
      </p:sp>
      <p:sp>
        <p:nvSpPr>
          <p:cNvPr id="5" name="Footer Placeholder 4"/>
          <p:cNvSpPr>
            <a:spLocks noGrp="1"/>
          </p:cNvSpPr>
          <p:nvPr>
            <p:ph type="ftr" sz="quarter" idx="11"/>
          </p:nvPr>
        </p:nvSpPr>
        <p:spPr/>
        <p:txBody>
          <a:bodyPr/>
          <a:lstStyle/>
          <a:p>
            <a:r>
              <a:rPr lang="en-US" smtClean="0"/>
              <a:t>SWE 313 - SOFTWARE PROCESS MODELING - AMAN QUADRI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CF97D6-58D2-4441-BC9D-714E3639EB49}" type="datetime1">
              <a:rPr lang="en-US" smtClean="0"/>
              <a:t>3/26/2017</a:t>
            </a:fld>
            <a:endParaRPr lang="en-US" dirty="0"/>
          </a:p>
        </p:txBody>
      </p:sp>
      <p:sp>
        <p:nvSpPr>
          <p:cNvPr id="5" name="Footer Placeholder 4"/>
          <p:cNvSpPr>
            <a:spLocks noGrp="1"/>
          </p:cNvSpPr>
          <p:nvPr>
            <p:ph type="ftr" sz="quarter" idx="11"/>
          </p:nvPr>
        </p:nvSpPr>
        <p:spPr/>
        <p:txBody>
          <a:bodyPr/>
          <a:lstStyle/>
          <a:p>
            <a:r>
              <a:rPr lang="en-US" smtClean="0"/>
              <a:t>SWE 313 - SOFTWARE PROCESS MODELING - AMAN QUADRI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smtClean="0">
                <a:solidFill>
                  <a:schemeClr val="tx1"/>
                </a:solidFill>
                <a:effectLst/>
              </a:rPr>
              <a:t> </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smtClean="0">
                <a:solidFill>
                  <a:schemeClr val="tx1"/>
                </a:solidFill>
                <a:effectLst/>
              </a:rPr>
              <a:t> </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704310-A5F7-4397-BE0A-57E844E47113}" type="datetime1">
              <a:rPr lang="en-US" smtClean="0"/>
              <a:t>3/26/2017</a:t>
            </a:fld>
            <a:endParaRPr lang="en-US" dirty="0"/>
          </a:p>
        </p:txBody>
      </p:sp>
      <p:sp>
        <p:nvSpPr>
          <p:cNvPr id="5" name="Footer Placeholder 4"/>
          <p:cNvSpPr>
            <a:spLocks noGrp="1"/>
          </p:cNvSpPr>
          <p:nvPr>
            <p:ph type="ftr" sz="quarter" idx="11"/>
          </p:nvPr>
        </p:nvSpPr>
        <p:spPr/>
        <p:txBody>
          <a:bodyPr/>
          <a:lstStyle/>
          <a:p>
            <a:r>
              <a:rPr lang="en-US" smtClean="0"/>
              <a:t>SWE 313 - SOFTWARE PROCESS MODELING - AMAN QUADRI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CFE010-AEC5-46F9-9D48-A5CA4A1C9B7D}" type="datetime1">
              <a:rPr lang="en-US" smtClean="0"/>
              <a:t>3/26/2017</a:t>
            </a:fld>
            <a:endParaRPr lang="en-US" dirty="0"/>
          </a:p>
        </p:txBody>
      </p:sp>
      <p:sp>
        <p:nvSpPr>
          <p:cNvPr id="5" name="Footer Placeholder 4"/>
          <p:cNvSpPr>
            <a:spLocks noGrp="1"/>
          </p:cNvSpPr>
          <p:nvPr>
            <p:ph type="ftr" sz="quarter" idx="11"/>
          </p:nvPr>
        </p:nvSpPr>
        <p:spPr/>
        <p:txBody>
          <a:bodyPr/>
          <a:lstStyle/>
          <a:p>
            <a:r>
              <a:rPr lang="en-US" smtClean="0"/>
              <a:t>SWE 313 - SOFTWARE PROCESS MODELING - AMAN QUADRI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smtClean="0">
                <a:solidFill>
                  <a:schemeClr val="tx1"/>
                </a:solidFill>
                <a:effectLst/>
              </a:rPr>
              <a:t> </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smtClean="0">
                <a:solidFill>
                  <a:schemeClr val="tx1"/>
                </a:solidFill>
                <a:effectLst/>
              </a:rPr>
              <a:t> </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8F0501-ED82-4A6E-9833-5377545F8702}" type="datetime1">
              <a:rPr lang="en-US" smtClean="0"/>
              <a:t>3/26/2017</a:t>
            </a:fld>
            <a:endParaRPr lang="en-US" dirty="0"/>
          </a:p>
        </p:txBody>
      </p:sp>
      <p:sp>
        <p:nvSpPr>
          <p:cNvPr id="5" name="Footer Placeholder 4"/>
          <p:cNvSpPr>
            <a:spLocks noGrp="1"/>
          </p:cNvSpPr>
          <p:nvPr>
            <p:ph type="ftr" sz="quarter" idx="11"/>
          </p:nvPr>
        </p:nvSpPr>
        <p:spPr/>
        <p:txBody>
          <a:bodyPr/>
          <a:lstStyle/>
          <a:p>
            <a:r>
              <a:rPr lang="en-US" smtClean="0"/>
              <a:t>SWE 313 - SOFTWARE PROCESS MODELING - AMAN QUADRI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88BF40-6C90-450C-860D-A1296DE23B29}" type="datetime1">
              <a:rPr lang="en-US" smtClean="0"/>
              <a:t>3/26/2017</a:t>
            </a:fld>
            <a:endParaRPr lang="en-US" dirty="0"/>
          </a:p>
        </p:txBody>
      </p:sp>
      <p:sp>
        <p:nvSpPr>
          <p:cNvPr id="5" name="Footer Placeholder 4"/>
          <p:cNvSpPr>
            <a:spLocks noGrp="1"/>
          </p:cNvSpPr>
          <p:nvPr>
            <p:ph type="ftr" sz="quarter" idx="11"/>
          </p:nvPr>
        </p:nvSpPr>
        <p:spPr/>
        <p:txBody>
          <a:bodyPr/>
          <a:lstStyle/>
          <a:p>
            <a:r>
              <a:rPr lang="en-US" smtClean="0"/>
              <a:t>SWE 313 - SOFTWARE PROCESS MODELING - AMAN QUADRI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2B5D52-DE6D-4614-A451-CA3A8B144903}" type="datetime1">
              <a:rPr lang="en-US" smtClean="0"/>
              <a:t>3/26/2017</a:t>
            </a:fld>
            <a:endParaRPr lang="en-US" dirty="0"/>
          </a:p>
        </p:txBody>
      </p:sp>
      <p:sp>
        <p:nvSpPr>
          <p:cNvPr id="5" name="Footer Placeholder 4"/>
          <p:cNvSpPr>
            <a:spLocks noGrp="1"/>
          </p:cNvSpPr>
          <p:nvPr>
            <p:ph type="ftr" sz="quarter" idx="11"/>
          </p:nvPr>
        </p:nvSpPr>
        <p:spPr/>
        <p:txBody>
          <a:bodyPr/>
          <a:lstStyle/>
          <a:p>
            <a:r>
              <a:rPr lang="en-US" smtClean="0"/>
              <a:t>SWE 313 - SOFTWARE PROCESS MODELING - AMAN QUADRI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D91C5A-D9C7-44D1-BC04-2BE4B563E135}" type="datetime1">
              <a:rPr lang="en-US" smtClean="0"/>
              <a:t>3/26/2017</a:t>
            </a:fld>
            <a:endParaRPr lang="en-US"/>
          </a:p>
        </p:txBody>
      </p:sp>
      <p:sp>
        <p:nvSpPr>
          <p:cNvPr id="5" name="Footer Placeholder 4"/>
          <p:cNvSpPr>
            <a:spLocks noGrp="1"/>
          </p:cNvSpPr>
          <p:nvPr>
            <p:ph type="ftr" sz="quarter" idx="11"/>
          </p:nvPr>
        </p:nvSpPr>
        <p:spPr/>
        <p:txBody>
          <a:bodyPr/>
          <a:lstStyle/>
          <a:p>
            <a:r>
              <a:rPr lang="en-US" smtClean="0"/>
              <a:t>SWE 313 - SOFTWARE PROCESS MODELING - AMAN QUADRI</a:t>
            </a:r>
            <a:endParaRPr lang="en-US"/>
          </a:p>
        </p:txBody>
      </p:sp>
      <p:sp>
        <p:nvSpPr>
          <p:cNvPr id="6" name="Slide Number Placeholder 5"/>
          <p:cNvSpPr>
            <a:spLocks noGrp="1"/>
          </p:cNvSpPr>
          <p:nvPr>
            <p:ph type="sldNum" sz="quarter" idx="12"/>
          </p:nvPr>
        </p:nvSpPr>
        <p:spPr/>
        <p:txBody>
          <a:bodyPr/>
          <a:lstStyle/>
          <a:p>
            <a:fld id="{832BC110-DC76-4636-B994-72C64D6BB725}" type="slidenum">
              <a:rPr lang="en-US" smtClean="0"/>
              <a:t>‹#›</a:t>
            </a:fld>
            <a:endParaRPr lang="en-US"/>
          </a:p>
        </p:txBody>
      </p:sp>
    </p:spTree>
    <p:extLst>
      <p:ext uri="{BB962C8B-B14F-4D97-AF65-F5344CB8AC3E}">
        <p14:creationId xmlns:p14="http://schemas.microsoft.com/office/powerpoint/2010/main" val="1708723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5D58E3-76D7-4927-82EA-11C83C76C151}" type="datetime1">
              <a:rPr lang="en-US" smtClean="0"/>
              <a:t>3/26/2017</a:t>
            </a:fld>
            <a:endParaRPr lang="en-US"/>
          </a:p>
        </p:txBody>
      </p:sp>
      <p:sp>
        <p:nvSpPr>
          <p:cNvPr id="5" name="Footer Placeholder 4"/>
          <p:cNvSpPr>
            <a:spLocks noGrp="1"/>
          </p:cNvSpPr>
          <p:nvPr>
            <p:ph type="ftr" sz="quarter" idx="11"/>
          </p:nvPr>
        </p:nvSpPr>
        <p:spPr/>
        <p:txBody>
          <a:bodyPr/>
          <a:lstStyle/>
          <a:p>
            <a:r>
              <a:rPr lang="en-US" smtClean="0"/>
              <a:t>SWE 313 - SOFTWARE PROCESS MODELING - AMAN QUADRI</a:t>
            </a:r>
            <a:endParaRPr lang="en-US"/>
          </a:p>
        </p:txBody>
      </p:sp>
      <p:sp>
        <p:nvSpPr>
          <p:cNvPr id="6" name="Slide Number Placeholder 5"/>
          <p:cNvSpPr>
            <a:spLocks noGrp="1"/>
          </p:cNvSpPr>
          <p:nvPr>
            <p:ph type="sldNum" sz="quarter" idx="12"/>
          </p:nvPr>
        </p:nvSpPr>
        <p:spPr/>
        <p:txBody>
          <a:bodyPr/>
          <a:lstStyle/>
          <a:p>
            <a:fld id="{832BC110-DC76-4636-B994-72C64D6BB725}" type="slidenum">
              <a:rPr lang="en-US" smtClean="0"/>
              <a:t>‹#›</a:t>
            </a:fld>
            <a:endParaRPr lang="en-US"/>
          </a:p>
        </p:txBody>
      </p:sp>
    </p:spTree>
    <p:extLst>
      <p:ext uri="{BB962C8B-B14F-4D97-AF65-F5344CB8AC3E}">
        <p14:creationId xmlns:p14="http://schemas.microsoft.com/office/powerpoint/2010/main" val="3168956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505" y="1176865"/>
            <a:ext cx="10872028" cy="499110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8"/>
          <p:cNvSpPr>
            <a:spLocks noGrp="1"/>
          </p:cNvSpPr>
          <p:nvPr>
            <p:ph type="dt" sz="half" idx="10"/>
          </p:nvPr>
        </p:nvSpPr>
        <p:spPr>
          <a:xfrm>
            <a:off x="8677501" y="6165850"/>
            <a:ext cx="1600200" cy="279400"/>
          </a:xfrm>
        </p:spPr>
        <p:txBody>
          <a:bodyPr/>
          <a:lstStyle/>
          <a:p>
            <a:fld id="{47A7F3C0-EEBA-411C-A460-A0DD688E82BE}" type="datetime1">
              <a:rPr lang="en-US" smtClean="0"/>
              <a:t>3/26/2017</a:t>
            </a:fld>
            <a:endParaRPr lang="en-US" dirty="0"/>
          </a:p>
        </p:txBody>
      </p:sp>
      <p:sp>
        <p:nvSpPr>
          <p:cNvPr id="10" name="Footer Placeholder 9"/>
          <p:cNvSpPr>
            <a:spLocks noGrp="1"/>
          </p:cNvSpPr>
          <p:nvPr>
            <p:ph type="ftr" sz="quarter" idx="11"/>
          </p:nvPr>
        </p:nvSpPr>
        <p:spPr>
          <a:xfrm>
            <a:off x="2459569" y="6218767"/>
            <a:ext cx="7305900" cy="173566"/>
          </a:xfrm>
        </p:spPr>
        <p:txBody>
          <a:bodyPr/>
          <a:lstStyle/>
          <a:p>
            <a:pPr algn="ctr"/>
            <a:r>
              <a:rPr lang="en-US" dirty="0" smtClean="0"/>
              <a:t>SWE 313 - SOFTWARE PROCESS MODELING - AMAN QUADRI</a:t>
            </a:r>
            <a:endParaRPr lang="en-US" dirty="0"/>
          </a:p>
        </p:txBody>
      </p:sp>
      <p:sp>
        <p:nvSpPr>
          <p:cNvPr id="11" name="Slide Number Placeholder 10"/>
          <p:cNvSpPr>
            <a:spLocks noGrp="1"/>
          </p:cNvSpPr>
          <p:nvPr>
            <p:ph type="sldNum" sz="quarter" idx="12"/>
          </p:nvPr>
        </p:nvSpPr>
        <p:spPr>
          <a:xfrm>
            <a:off x="10981720" y="6157383"/>
            <a:ext cx="542697" cy="279400"/>
          </a:xfrm>
        </p:spPr>
        <p:txBody>
          <a:bodyPr/>
          <a:lstStyle/>
          <a:p>
            <a:fld id="{D57F1E4F-1CFF-5643-939E-217C01CDF565}" type="slidenum">
              <a:rPr lang="en-US" smtClean="0"/>
              <a:pPr/>
              <a:t>‹#›</a:t>
            </a:fld>
            <a:endParaRPr lang="en-US" dirty="0"/>
          </a:p>
        </p:txBody>
      </p:sp>
      <p:sp>
        <p:nvSpPr>
          <p:cNvPr id="13" name="Title 12"/>
          <p:cNvSpPr>
            <a:spLocks noGrp="1"/>
          </p:cNvSpPr>
          <p:nvPr>
            <p:ph type="title"/>
          </p:nvPr>
        </p:nvSpPr>
        <p:spPr>
          <a:xfrm>
            <a:off x="676505" y="605363"/>
            <a:ext cx="10872028" cy="520704"/>
          </a:xfrm>
        </p:spPr>
        <p:txBody>
          <a:bodyPr/>
          <a:lstStyle>
            <a:lvl1pPr algn="l">
              <a:defRPr/>
            </a:lvl1pPr>
          </a:lstStyle>
          <a:p>
            <a:r>
              <a:rPr lang="en-US" dirty="0" smtClean="0"/>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2D3289-84D8-4735-854C-8B5D80285C42}" type="datetime1">
              <a:rPr lang="en-US" smtClean="0"/>
              <a:t>3/26/2017</a:t>
            </a:fld>
            <a:endParaRPr lang="en-US"/>
          </a:p>
        </p:txBody>
      </p:sp>
      <p:sp>
        <p:nvSpPr>
          <p:cNvPr id="5" name="Footer Placeholder 4"/>
          <p:cNvSpPr>
            <a:spLocks noGrp="1"/>
          </p:cNvSpPr>
          <p:nvPr>
            <p:ph type="ftr" sz="quarter" idx="11"/>
          </p:nvPr>
        </p:nvSpPr>
        <p:spPr/>
        <p:txBody>
          <a:bodyPr/>
          <a:lstStyle/>
          <a:p>
            <a:r>
              <a:rPr lang="en-US" smtClean="0"/>
              <a:t>SWE 313 - SOFTWARE PROCESS MODELING - AMAN QUADRI</a:t>
            </a:r>
            <a:endParaRPr lang="en-US"/>
          </a:p>
        </p:txBody>
      </p:sp>
      <p:sp>
        <p:nvSpPr>
          <p:cNvPr id="6" name="Slide Number Placeholder 5"/>
          <p:cNvSpPr>
            <a:spLocks noGrp="1"/>
          </p:cNvSpPr>
          <p:nvPr>
            <p:ph type="sldNum" sz="quarter" idx="12"/>
          </p:nvPr>
        </p:nvSpPr>
        <p:spPr/>
        <p:txBody>
          <a:bodyPr/>
          <a:lstStyle/>
          <a:p>
            <a:fld id="{832BC110-DC76-4636-B994-72C64D6BB725}" type="slidenum">
              <a:rPr lang="en-US" smtClean="0"/>
              <a:t>‹#›</a:t>
            </a:fld>
            <a:endParaRPr lang="en-US"/>
          </a:p>
        </p:txBody>
      </p:sp>
    </p:spTree>
    <p:extLst>
      <p:ext uri="{BB962C8B-B14F-4D97-AF65-F5344CB8AC3E}">
        <p14:creationId xmlns:p14="http://schemas.microsoft.com/office/powerpoint/2010/main" val="4008428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82BF1F-BFA6-431A-AB8B-27B92C70985B}" type="datetime1">
              <a:rPr lang="en-US" smtClean="0"/>
              <a:t>3/26/2017</a:t>
            </a:fld>
            <a:endParaRPr lang="en-US"/>
          </a:p>
        </p:txBody>
      </p:sp>
      <p:sp>
        <p:nvSpPr>
          <p:cNvPr id="6" name="Footer Placeholder 5"/>
          <p:cNvSpPr>
            <a:spLocks noGrp="1"/>
          </p:cNvSpPr>
          <p:nvPr>
            <p:ph type="ftr" sz="quarter" idx="11"/>
          </p:nvPr>
        </p:nvSpPr>
        <p:spPr/>
        <p:txBody>
          <a:bodyPr/>
          <a:lstStyle/>
          <a:p>
            <a:r>
              <a:rPr lang="en-US" smtClean="0"/>
              <a:t>SWE 313 - SOFTWARE PROCESS MODELING - AMAN QUADRI</a:t>
            </a:r>
            <a:endParaRPr lang="en-US"/>
          </a:p>
        </p:txBody>
      </p:sp>
      <p:sp>
        <p:nvSpPr>
          <p:cNvPr id="7" name="Slide Number Placeholder 6"/>
          <p:cNvSpPr>
            <a:spLocks noGrp="1"/>
          </p:cNvSpPr>
          <p:nvPr>
            <p:ph type="sldNum" sz="quarter" idx="12"/>
          </p:nvPr>
        </p:nvSpPr>
        <p:spPr/>
        <p:txBody>
          <a:bodyPr/>
          <a:lstStyle/>
          <a:p>
            <a:fld id="{832BC110-DC76-4636-B994-72C64D6BB725}" type="slidenum">
              <a:rPr lang="en-US" smtClean="0"/>
              <a:t>‹#›</a:t>
            </a:fld>
            <a:endParaRPr lang="en-US"/>
          </a:p>
        </p:txBody>
      </p:sp>
    </p:spTree>
    <p:extLst>
      <p:ext uri="{BB962C8B-B14F-4D97-AF65-F5344CB8AC3E}">
        <p14:creationId xmlns:p14="http://schemas.microsoft.com/office/powerpoint/2010/main" val="2643855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023961-FAD0-4372-BA5B-0F0DC6964E6E}" type="datetime1">
              <a:rPr lang="en-US" smtClean="0"/>
              <a:t>3/26/2017</a:t>
            </a:fld>
            <a:endParaRPr lang="en-US"/>
          </a:p>
        </p:txBody>
      </p:sp>
      <p:sp>
        <p:nvSpPr>
          <p:cNvPr id="8" name="Footer Placeholder 7"/>
          <p:cNvSpPr>
            <a:spLocks noGrp="1"/>
          </p:cNvSpPr>
          <p:nvPr>
            <p:ph type="ftr" sz="quarter" idx="11"/>
          </p:nvPr>
        </p:nvSpPr>
        <p:spPr/>
        <p:txBody>
          <a:bodyPr/>
          <a:lstStyle/>
          <a:p>
            <a:r>
              <a:rPr lang="en-US" smtClean="0"/>
              <a:t>SWE 313 - SOFTWARE PROCESS MODELING - AMAN QUADRI</a:t>
            </a:r>
            <a:endParaRPr lang="en-US"/>
          </a:p>
        </p:txBody>
      </p:sp>
      <p:sp>
        <p:nvSpPr>
          <p:cNvPr id="9" name="Slide Number Placeholder 8"/>
          <p:cNvSpPr>
            <a:spLocks noGrp="1"/>
          </p:cNvSpPr>
          <p:nvPr>
            <p:ph type="sldNum" sz="quarter" idx="12"/>
          </p:nvPr>
        </p:nvSpPr>
        <p:spPr/>
        <p:txBody>
          <a:bodyPr/>
          <a:lstStyle/>
          <a:p>
            <a:fld id="{832BC110-DC76-4636-B994-72C64D6BB725}" type="slidenum">
              <a:rPr lang="en-US" smtClean="0"/>
              <a:t>‹#›</a:t>
            </a:fld>
            <a:endParaRPr lang="en-US"/>
          </a:p>
        </p:txBody>
      </p:sp>
    </p:spTree>
    <p:extLst>
      <p:ext uri="{BB962C8B-B14F-4D97-AF65-F5344CB8AC3E}">
        <p14:creationId xmlns:p14="http://schemas.microsoft.com/office/powerpoint/2010/main" val="3088433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50E6B7-1428-47CF-971D-940C5AB392A7}" type="datetime1">
              <a:rPr lang="en-US" smtClean="0"/>
              <a:t>3/26/2017</a:t>
            </a:fld>
            <a:endParaRPr lang="en-US"/>
          </a:p>
        </p:txBody>
      </p:sp>
      <p:sp>
        <p:nvSpPr>
          <p:cNvPr id="4" name="Footer Placeholder 3"/>
          <p:cNvSpPr>
            <a:spLocks noGrp="1"/>
          </p:cNvSpPr>
          <p:nvPr>
            <p:ph type="ftr" sz="quarter" idx="11"/>
          </p:nvPr>
        </p:nvSpPr>
        <p:spPr/>
        <p:txBody>
          <a:bodyPr/>
          <a:lstStyle/>
          <a:p>
            <a:r>
              <a:rPr lang="en-US" smtClean="0"/>
              <a:t>SWE 313 - SOFTWARE PROCESS MODELING - AMAN QUADRI</a:t>
            </a:r>
            <a:endParaRPr lang="en-US"/>
          </a:p>
        </p:txBody>
      </p:sp>
      <p:sp>
        <p:nvSpPr>
          <p:cNvPr id="5" name="Slide Number Placeholder 4"/>
          <p:cNvSpPr>
            <a:spLocks noGrp="1"/>
          </p:cNvSpPr>
          <p:nvPr>
            <p:ph type="sldNum" sz="quarter" idx="12"/>
          </p:nvPr>
        </p:nvSpPr>
        <p:spPr/>
        <p:txBody>
          <a:bodyPr/>
          <a:lstStyle/>
          <a:p>
            <a:fld id="{832BC110-DC76-4636-B994-72C64D6BB725}" type="slidenum">
              <a:rPr lang="en-US" smtClean="0"/>
              <a:t>‹#›</a:t>
            </a:fld>
            <a:endParaRPr lang="en-US"/>
          </a:p>
        </p:txBody>
      </p:sp>
    </p:spTree>
    <p:extLst>
      <p:ext uri="{BB962C8B-B14F-4D97-AF65-F5344CB8AC3E}">
        <p14:creationId xmlns:p14="http://schemas.microsoft.com/office/powerpoint/2010/main" val="1258427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27B17-C929-4FF9-AE74-B73E26D212EB}" type="datetime1">
              <a:rPr lang="en-US" smtClean="0"/>
              <a:t>3/26/2017</a:t>
            </a:fld>
            <a:endParaRPr lang="en-US"/>
          </a:p>
        </p:txBody>
      </p:sp>
      <p:sp>
        <p:nvSpPr>
          <p:cNvPr id="3" name="Footer Placeholder 2"/>
          <p:cNvSpPr>
            <a:spLocks noGrp="1"/>
          </p:cNvSpPr>
          <p:nvPr>
            <p:ph type="ftr" sz="quarter" idx="11"/>
          </p:nvPr>
        </p:nvSpPr>
        <p:spPr/>
        <p:txBody>
          <a:bodyPr/>
          <a:lstStyle/>
          <a:p>
            <a:r>
              <a:rPr lang="en-US" smtClean="0"/>
              <a:t>SWE 313 - SOFTWARE PROCESS MODELING - AMAN QUADRI</a:t>
            </a:r>
            <a:endParaRPr lang="en-US"/>
          </a:p>
        </p:txBody>
      </p:sp>
      <p:sp>
        <p:nvSpPr>
          <p:cNvPr id="4" name="Slide Number Placeholder 3"/>
          <p:cNvSpPr>
            <a:spLocks noGrp="1"/>
          </p:cNvSpPr>
          <p:nvPr>
            <p:ph type="sldNum" sz="quarter" idx="12"/>
          </p:nvPr>
        </p:nvSpPr>
        <p:spPr/>
        <p:txBody>
          <a:bodyPr/>
          <a:lstStyle/>
          <a:p>
            <a:fld id="{832BC110-DC76-4636-B994-72C64D6BB725}" type="slidenum">
              <a:rPr lang="en-US" smtClean="0"/>
              <a:t>‹#›</a:t>
            </a:fld>
            <a:endParaRPr lang="en-US"/>
          </a:p>
        </p:txBody>
      </p:sp>
    </p:spTree>
    <p:extLst>
      <p:ext uri="{BB962C8B-B14F-4D97-AF65-F5344CB8AC3E}">
        <p14:creationId xmlns:p14="http://schemas.microsoft.com/office/powerpoint/2010/main" val="2718968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126B5E-5E0E-462F-8C8F-D4DA58C47E0E}" type="datetime1">
              <a:rPr lang="en-US" smtClean="0"/>
              <a:t>3/26/2017</a:t>
            </a:fld>
            <a:endParaRPr lang="en-US"/>
          </a:p>
        </p:txBody>
      </p:sp>
      <p:sp>
        <p:nvSpPr>
          <p:cNvPr id="6" name="Footer Placeholder 5"/>
          <p:cNvSpPr>
            <a:spLocks noGrp="1"/>
          </p:cNvSpPr>
          <p:nvPr>
            <p:ph type="ftr" sz="quarter" idx="11"/>
          </p:nvPr>
        </p:nvSpPr>
        <p:spPr/>
        <p:txBody>
          <a:bodyPr/>
          <a:lstStyle/>
          <a:p>
            <a:r>
              <a:rPr lang="en-US" smtClean="0"/>
              <a:t>SWE 313 - SOFTWARE PROCESS MODELING - AMAN QUADRI</a:t>
            </a:r>
            <a:endParaRPr lang="en-US"/>
          </a:p>
        </p:txBody>
      </p:sp>
      <p:sp>
        <p:nvSpPr>
          <p:cNvPr id="7" name="Slide Number Placeholder 6"/>
          <p:cNvSpPr>
            <a:spLocks noGrp="1"/>
          </p:cNvSpPr>
          <p:nvPr>
            <p:ph type="sldNum" sz="quarter" idx="12"/>
          </p:nvPr>
        </p:nvSpPr>
        <p:spPr/>
        <p:txBody>
          <a:bodyPr/>
          <a:lstStyle/>
          <a:p>
            <a:fld id="{832BC110-DC76-4636-B994-72C64D6BB725}" type="slidenum">
              <a:rPr lang="en-US" smtClean="0"/>
              <a:t>‹#›</a:t>
            </a:fld>
            <a:endParaRPr lang="en-US"/>
          </a:p>
        </p:txBody>
      </p:sp>
    </p:spTree>
    <p:extLst>
      <p:ext uri="{BB962C8B-B14F-4D97-AF65-F5344CB8AC3E}">
        <p14:creationId xmlns:p14="http://schemas.microsoft.com/office/powerpoint/2010/main" val="2268842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E34DA8-CB1C-4C0F-9A79-ED9E898F7724}" type="datetime1">
              <a:rPr lang="en-US" smtClean="0"/>
              <a:t>3/26/2017</a:t>
            </a:fld>
            <a:endParaRPr lang="en-US"/>
          </a:p>
        </p:txBody>
      </p:sp>
      <p:sp>
        <p:nvSpPr>
          <p:cNvPr id="6" name="Footer Placeholder 5"/>
          <p:cNvSpPr>
            <a:spLocks noGrp="1"/>
          </p:cNvSpPr>
          <p:nvPr>
            <p:ph type="ftr" sz="quarter" idx="11"/>
          </p:nvPr>
        </p:nvSpPr>
        <p:spPr/>
        <p:txBody>
          <a:bodyPr/>
          <a:lstStyle/>
          <a:p>
            <a:r>
              <a:rPr lang="en-US" smtClean="0"/>
              <a:t>SWE 313 - SOFTWARE PROCESS MODELING - AMAN QUADRI</a:t>
            </a:r>
            <a:endParaRPr lang="en-US"/>
          </a:p>
        </p:txBody>
      </p:sp>
      <p:sp>
        <p:nvSpPr>
          <p:cNvPr id="7" name="Slide Number Placeholder 6"/>
          <p:cNvSpPr>
            <a:spLocks noGrp="1"/>
          </p:cNvSpPr>
          <p:nvPr>
            <p:ph type="sldNum" sz="quarter" idx="12"/>
          </p:nvPr>
        </p:nvSpPr>
        <p:spPr/>
        <p:txBody>
          <a:bodyPr/>
          <a:lstStyle/>
          <a:p>
            <a:fld id="{832BC110-DC76-4636-B994-72C64D6BB725}" type="slidenum">
              <a:rPr lang="en-US" smtClean="0"/>
              <a:t>‹#›</a:t>
            </a:fld>
            <a:endParaRPr lang="en-US"/>
          </a:p>
        </p:txBody>
      </p:sp>
    </p:spTree>
    <p:extLst>
      <p:ext uri="{BB962C8B-B14F-4D97-AF65-F5344CB8AC3E}">
        <p14:creationId xmlns:p14="http://schemas.microsoft.com/office/powerpoint/2010/main" val="888851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75681-210F-4FF6-9C2A-3F453DFA89DE}" type="datetime1">
              <a:rPr lang="en-US" smtClean="0"/>
              <a:t>3/26/2017</a:t>
            </a:fld>
            <a:endParaRPr lang="en-US"/>
          </a:p>
        </p:txBody>
      </p:sp>
      <p:sp>
        <p:nvSpPr>
          <p:cNvPr id="5" name="Footer Placeholder 4"/>
          <p:cNvSpPr>
            <a:spLocks noGrp="1"/>
          </p:cNvSpPr>
          <p:nvPr>
            <p:ph type="ftr" sz="quarter" idx="11"/>
          </p:nvPr>
        </p:nvSpPr>
        <p:spPr/>
        <p:txBody>
          <a:bodyPr/>
          <a:lstStyle/>
          <a:p>
            <a:r>
              <a:rPr lang="en-US" smtClean="0"/>
              <a:t>SWE 313 - SOFTWARE PROCESS MODELING - AMAN QUADRI</a:t>
            </a:r>
            <a:endParaRPr lang="en-US"/>
          </a:p>
        </p:txBody>
      </p:sp>
      <p:sp>
        <p:nvSpPr>
          <p:cNvPr id="6" name="Slide Number Placeholder 5"/>
          <p:cNvSpPr>
            <a:spLocks noGrp="1"/>
          </p:cNvSpPr>
          <p:nvPr>
            <p:ph type="sldNum" sz="quarter" idx="12"/>
          </p:nvPr>
        </p:nvSpPr>
        <p:spPr/>
        <p:txBody>
          <a:bodyPr/>
          <a:lstStyle/>
          <a:p>
            <a:fld id="{832BC110-DC76-4636-B994-72C64D6BB725}" type="slidenum">
              <a:rPr lang="en-US" smtClean="0"/>
              <a:t>‹#›</a:t>
            </a:fld>
            <a:endParaRPr lang="en-US"/>
          </a:p>
        </p:txBody>
      </p:sp>
    </p:spTree>
    <p:extLst>
      <p:ext uri="{BB962C8B-B14F-4D97-AF65-F5344CB8AC3E}">
        <p14:creationId xmlns:p14="http://schemas.microsoft.com/office/powerpoint/2010/main" val="3737142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E2A2A6-CE1F-4D49-879C-BC9B87479245}" type="datetime1">
              <a:rPr lang="en-US" smtClean="0"/>
              <a:t>3/26/2017</a:t>
            </a:fld>
            <a:endParaRPr lang="en-US"/>
          </a:p>
        </p:txBody>
      </p:sp>
      <p:sp>
        <p:nvSpPr>
          <p:cNvPr id="5" name="Footer Placeholder 4"/>
          <p:cNvSpPr>
            <a:spLocks noGrp="1"/>
          </p:cNvSpPr>
          <p:nvPr>
            <p:ph type="ftr" sz="quarter" idx="11"/>
          </p:nvPr>
        </p:nvSpPr>
        <p:spPr/>
        <p:txBody>
          <a:bodyPr/>
          <a:lstStyle/>
          <a:p>
            <a:r>
              <a:rPr lang="en-US" smtClean="0"/>
              <a:t>SWE 313 - SOFTWARE PROCESS MODELING - AMAN QUADRI</a:t>
            </a:r>
            <a:endParaRPr lang="en-US"/>
          </a:p>
        </p:txBody>
      </p:sp>
      <p:sp>
        <p:nvSpPr>
          <p:cNvPr id="6" name="Slide Number Placeholder 5"/>
          <p:cNvSpPr>
            <a:spLocks noGrp="1"/>
          </p:cNvSpPr>
          <p:nvPr>
            <p:ph type="sldNum" sz="quarter" idx="12"/>
          </p:nvPr>
        </p:nvSpPr>
        <p:spPr/>
        <p:txBody>
          <a:bodyPr/>
          <a:lstStyle/>
          <a:p>
            <a:fld id="{832BC110-DC76-4636-B994-72C64D6BB725}" type="slidenum">
              <a:rPr lang="en-US" smtClean="0"/>
              <a:t>‹#›</a:t>
            </a:fld>
            <a:endParaRPr lang="en-US"/>
          </a:p>
        </p:txBody>
      </p:sp>
    </p:spTree>
    <p:extLst>
      <p:ext uri="{BB962C8B-B14F-4D97-AF65-F5344CB8AC3E}">
        <p14:creationId xmlns:p14="http://schemas.microsoft.com/office/powerpoint/2010/main" val="1958733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CF77EB-06F8-4259-B6D7-92C0CB1E7D4F}" type="datetime1">
              <a:rPr lang="en-US" smtClean="0"/>
              <a:t>3/26/2017</a:t>
            </a:fld>
            <a:endParaRPr lang="en-US" dirty="0"/>
          </a:p>
        </p:txBody>
      </p:sp>
      <p:sp>
        <p:nvSpPr>
          <p:cNvPr id="5" name="Footer Placeholder 4"/>
          <p:cNvSpPr>
            <a:spLocks noGrp="1"/>
          </p:cNvSpPr>
          <p:nvPr>
            <p:ph type="ftr" sz="quarter" idx="11"/>
          </p:nvPr>
        </p:nvSpPr>
        <p:spPr/>
        <p:txBody>
          <a:bodyPr/>
          <a:lstStyle/>
          <a:p>
            <a:r>
              <a:rPr lang="en-US" smtClean="0"/>
              <a:t>SWE 313 - SOFTWARE PROCESS MODELING - AMAN QUADRI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12CCF4-AD54-44E7-B908-B043274EE15D}" type="datetime1">
              <a:rPr lang="en-US" smtClean="0"/>
              <a:t>3/26/2017</a:t>
            </a:fld>
            <a:endParaRPr lang="en-US" dirty="0"/>
          </a:p>
        </p:txBody>
      </p:sp>
      <p:sp>
        <p:nvSpPr>
          <p:cNvPr id="6" name="Footer Placeholder 5"/>
          <p:cNvSpPr>
            <a:spLocks noGrp="1"/>
          </p:cNvSpPr>
          <p:nvPr>
            <p:ph type="ftr" sz="quarter" idx="11"/>
          </p:nvPr>
        </p:nvSpPr>
        <p:spPr/>
        <p:txBody>
          <a:bodyPr/>
          <a:lstStyle/>
          <a:p>
            <a:r>
              <a:rPr lang="en-US" smtClean="0"/>
              <a:t>SWE 313 - SOFTWARE PROCESS MODELING - AMAN QUADRI</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A378A-8EAB-4B7B-8817-939B058BB750}" type="datetime1">
              <a:rPr lang="en-US" smtClean="0"/>
              <a:t>3/26/2017</a:t>
            </a:fld>
            <a:endParaRPr lang="en-US" dirty="0"/>
          </a:p>
        </p:txBody>
      </p:sp>
      <p:sp>
        <p:nvSpPr>
          <p:cNvPr id="8" name="Footer Placeholder 7"/>
          <p:cNvSpPr>
            <a:spLocks noGrp="1"/>
          </p:cNvSpPr>
          <p:nvPr>
            <p:ph type="ftr" sz="quarter" idx="11"/>
          </p:nvPr>
        </p:nvSpPr>
        <p:spPr/>
        <p:txBody>
          <a:bodyPr/>
          <a:lstStyle/>
          <a:p>
            <a:r>
              <a:rPr lang="en-US" smtClean="0"/>
              <a:t>SWE 313 - SOFTWARE PROCESS MODELING - AMAN QUADRI</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2231B2-FEA3-45FE-91D6-9C033F1F6B69}" type="datetime1">
              <a:rPr lang="en-US" smtClean="0"/>
              <a:t>3/26/2017</a:t>
            </a:fld>
            <a:endParaRPr lang="en-US" dirty="0"/>
          </a:p>
        </p:txBody>
      </p:sp>
      <p:sp>
        <p:nvSpPr>
          <p:cNvPr id="4" name="Footer Placeholder 3"/>
          <p:cNvSpPr>
            <a:spLocks noGrp="1"/>
          </p:cNvSpPr>
          <p:nvPr>
            <p:ph type="ftr" sz="quarter" idx="11"/>
          </p:nvPr>
        </p:nvSpPr>
        <p:spPr/>
        <p:txBody>
          <a:bodyPr/>
          <a:lstStyle/>
          <a:p>
            <a:r>
              <a:rPr lang="en-US" smtClean="0"/>
              <a:t>SWE 313 - SOFTWARE PROCESS MODELING - AMAN QUADRI</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805D7-499F-48E6-AEE6-BDA1C6C99D10}" type="datetime1">
              <a:rPr lang="en-US" smtClean="0"/>
              <a:t>3/26/2017</a:t>
            </a:fld>
            <a:endParaRPr lang="en-US" dirty="0"/>
          </a:p>
        </p:txBody>
      </p:sp>
      <p:sp>
        <p:nvSpPr>
          <p:cNvPr id="3" name="Footer Placeholder 2"/>
          <p:cNvSpPr>
            <a:spLocks noGrp="1"/>
          </p:cNvSpPr>
          <p:nvPr>
            <p:ph type="ftr" sz="quarter" idx="11"/>
          </p:nvPr>
        </p:nvSpPr>
        <p:spPr/>
        <p:txBody>
          <a:bodyPr/>
          <a:lstStyle/>
          <a:p>
            <a:r>
              <a:rPr lang="en-US" smtClean="0"/>
              <a:t>SWE 313 - SOFTWARE PROCESS MODELING - AMAN QUADRI</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0C31DB-0C21-49FB-AC39-6E0569F6AEC5}" type="datetime1">
              <a:rPr lang="en-US" smtClean="0"/>
              <a:t>3/26/2017</a:t>
            </a:fld>
            <a:endParaRPr lang="en-US" dirty="0"/>
          </a:p>
        </p:txBody>
      </p:sp>
      <p:sp>
        <p:nvSpPr>
          <p:cNvPr id="6" name="Footer Placeholder 5"/>
          <p:cNvSpPr>
            <a:spLocks noGrp="1"/>
          </p:cNvSpPr>
          <p:nvPr>
            <p:ph type="ftr" sz="quarter" idx="11"/>
          </p:nvPr>
        </p:nvSpPr>
        <p:spPr/>
        <p:txBody>
          <a:bodyPr/>
          <a:lstStyle/>
          <a:p>
            <a:r>
              <a:rPr lang="en-US" smtClean="0"/>
              <a:t>SWE 313 - SOFTWARE PROCESS MODELING - AMAN QUADRI</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7E6ADB-E3A8-48B0-B95F-83C10E4AABB6}" type="datetime1">
              <a:rPr lang="en-US" smtClean="0"/>
              <a:t>3/26/2017</a:t>
            </a:fld>
            <a:endParaRPr lang="en-US" dirty="0"/>
          </a:p>
        </p:txBody>
      </p:sp>
      <p:sp>
        <p:nvSpPr>
          <p:cNvPr id="6" name="Footer Placeholder 5"/>
          <p:cNvSpPr>
            <a:spLocks noGrp="1"/>
          </p:cNvSpPr>
          <p:nvPr>
            <p:ph type="ftr" sz="quarter" idx="11"/>
          </p:nvPr>
        </p:nvSpPr>
        <p:spPr/>
        <p:txBody>
          <a:bodyPr/>
          <a:lstStyle/>
          <a:p>
            <a:r>
              <a:rPr lang="en-US" smtClean="0"/>
              <a:t>SWE 313 - SOFTWARE PROCESS MODELING - AMAN QUADRI</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BACF84-A7EC-4178-B69D-F8E7175E1E2D}" type="datetime1">
              <a:rPr lang="en-US" smtClean="0"/>
              <a:t>3/26/2017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SWE 313 - SOFTWARE PROCESS MODELING - AMAN QUADRI</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CFA49B-F6C2-4AE1-9A86-450D9E39D537}" type="datetime1">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SWE 313 - SOFTWARE PROCESS MODELING - AMAN QUADRI</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BC110-DC76-4636-B994-72C64D6BB725}" type="slidenum">
              <a:rPr lang="en-US" smtClean="0"/>
              <a:t>‹#›</a:t>
            </a:fld>
            <a:endParaRPr lang="en-US"/>
          </a:p>
        </p:txBody>
      </p:sp>
    </p:spTree>
    <p:extLst>
      <p:ext uri="{BB962C8B-B14F-4D97-AF65-F5344CB8AC3E}">
        <p14:creationId xmlns:p14="http://schemas.microsoft.com/office/powerpoint/2010/main" val="86768503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4</a:t>
            </a:r>
            <a:r>
              <a:rPr lang="en-US" dirty="0" smtClean="0"/>
              <a:t>. Modelling </a:t>
            </a:r>
            <a:r>
              <a:rPr lang="en-US" dirty="0" smtClean="0"/>
              <a:t>Communications</a:t>
            </a:r>
            <a:endParaRPr lang="en-US" dirty="0"/>
          </a:p>
        </p:txBody>
      </p:sp>
      <p:sp>
        <p:nvSpPr>
          <p:cNvPr id="3" name="Subtitle 2"/>
          <p:cNvSpPr>
            <a:spLocks noGrp="1"/>
          </p:cNvSpPr>
          <p:nvPr>
            <p:ph type="subTitle" idx="1"/>
          </p:nvPr>
        </p:nvSpPr>
        <p:spPr/>
        <p:txBody>
          <a:bodyPr/>
          <a:lstStyle/>
          <a:p>
            <a:r>
              <a:rPr lang="en-US" dirty="0" smtClean="0"/>
              <a:t>HTTP://FAC.KSU.EDU.SA/AQUADRI</a:t>
            </a:r>
            <a:endParaRPr lang="en-US" dirty="0"/>
          </a:p>
        </p:txBody>
      </p:sp>
      <p:sp>
        <p:nvSpPr>
          <p:cNvPr id="4" name="Footer Placeholder 3"/>
          <p:cNvSpPr>
            <a:spLocks noGrp="1"/>
          </p:cNvSpPr>
          <p:nvPr>
            <p:ph type="ftr" sz="quarter" idx="11"/>
          </p:nvPr>
        </p:nvSpPr>
        <p:spPr>
          <a:xfrm>
            <a:off x="4547432" y="5308601"/>
            <a:ext cx="5214635" cy="279400"/>
          </a:xfrm>
        </p:spPr>
        <p:txBody>
          <a:bodyPr/>
          <a:lstStyle/>
          <a:p>
            <a:r>
              <a:rPr lang="en-US" sz="900" dirty="0" smtClean="0"/>
              <a:t>SWE 313 - SOFTWARE PROCESS MODELING - AMAN QUADRI</a:t>
            </a:r>
            <a:endParaRPr lang="en-US" sz="900" dirty="0"/>
          </a:p>
        </p:txBody>
      </p:sp>
    </p:spTree>
    <p:extLst>
      <p:ext uri="{BB962C8B-B14F-4D97-AF65-F5344CB8AC3E}">
        <p14:creationId xmlns:p14="http://schemas.microsoft.com/office/powerpoint/2010/main" val="762632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Fork : When one activity can lead to more than one activity</a:t>
            </a:r>
          </a:p>
          <a:p>
            <a:r>
              <a:rPr lang="en-US" dirty="0" smtClean="0"/>
              <a:t>Join: When more than one activity result in one single activity</a:t>
            </a:r>
          </a:p>
          <a:p>
            <a:r>
              <a:rPr lang="en-US" dirty="0" smtClean="0"/>
              <a:t>Put all the elements together (actions and forks and joins)</a:t>
            </a:r>
          </a:p>
          <a:p>
            <a:r>
              <a:rPr lang="en-US" dirty="0" smtClean="0"/>
              <a:t>*Don’t forget to add the End Activity AKA the </a:t>
            </a:r>
            <a:r>
              <a:rPr lang="en-US" b="1" dirty="0" smtClean="0"/>
              <a:t>Activity Final</a:t>
            </a:r>
          </a:p>
          <a:p>
            <a:endParaRPr lang="en-US" dirty="0"/>
          </a:p>
        </p:txBody>
      </p:sp>
      <p:sp>
        <p:nvSpPr>
          <p:cNvPr id="3" name="Footer Placeholder 2"/>
          <p:cNvSpPr>
            <a:spLocks noGrp="1"/>
          </p:cNvSpPr>
          <p:nvPr>
            <p:ph type="ftr" sz="quarter" idx="11"/>
          </p:nvPr>
        </p:nvSpPr>
        <p:spPr/>
        <p:txBody>
          <a:bodyPr/>
          <a:lstStyle/>
          <a:p>
            <a:pPr algn="ctr"/>
            <a:r>
              <a:rPr lang="en-US" smtClean="0"/>
              <a:t>SWE 313 - SOFTWARE PROCESS MODELING - AMAN QUADRI</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sp>
        <p:nvSpPr>
          <p:cNvPr id="5" name="Title 4"/>
          <p:cNvSpPr>
            <a:spLocks noGrp="1"/>
          </p:cNvSpPr>
          <p:nvPr>
            <p:ph type="title"/>
          </p:nvPr>
        </p:nvSpPr>
        <p:spPr/>
        <p:txBody>
          <a:bodyPr>
            <a:normAutofit fontScale="90000"/>
          </a:bodyPr>
          <a:lstStyle/>
          <a:p>
            <a:r>
              <a:rPr lang="en-US" dirty="0" smtClean="0"/>
              <a:t>Fork and Join - Refresher</a:t>
            </a:r>
            <a:endParaRPr lang="en-US" dirty="0"/>
          </a:p>
        </p:txBody>
      </p:sp>
    </p:spTree>
    <p:extLst>
      <p:ext uri="{BB962C8B-B14F-4D97-AF65-F5344CB8AC3E}">
        <p14:creationId xmlns:p14="http://schemas.microsoft.com/office/powerpoint/2010/main" val="524126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lgn="ctr"/>
            <a:r>
              <a:rPr lang="en-US" smtClean="0"/>
              <a:t>SWE 313 - SOFTWARE PROCESS MODELING - AMAN QUADRI</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
        <p:nvSpPr>
          <p:cNvPr id="5" name="Title 4"/>
          <p:cNvSpPr>
            <a:spLocks noGrp="1"/>
          </p:cNvSpPr>
          <p:nvPr>
            <p:ph type="title"/>
          </p:nvPr>
        </p:nvSpPr>
        <p:spPr/>
        <p:txBody>
          <a:bodyPr>
            <a:normAutofit fontScale="90000"/>
          </a:bodyPr>
          <a:lstStyle/>
          <a:p>
            <a:r>
              <a:rPr lang="en-US" dirty="0" smtClean="0"/>
              <a:t>It should look like…</a:t>
            </a:r>
            <a:endParaRPr lang="en-US" dirty="0"/>
          </a:p>
        </p:txBody>
      </p:sp>
      <p:pic>
        <p:nvPicPr>
          <p:cNvPr id="6" name="Picture 5"/>
          <p:cNvPicPr>
            <a:picLocks noChangeAspect="1"/>
          </p:cNvPicPr>
          <p:nvPr/>
        </p:nvPicPr>
        <p:blipFill>
          <a:blip r:embed="rId2"/>
          <a:stretch>
            <a:fillRect/>
          </a:stretch>
        </p:blipFill>
        <p:spPr>
          <a:xfrm>
            <a:off x="2590800" y="1131142"/>
            <a:ext cx="6256867" cy="4743657"/>
          </a:xfrm>
          <a:prstGeom prst="rect">
            <a:avLst/>
          </a:prstGeom>
        </p:spPr>
      </p:pic>
      <p:sp>
        <p:nvSpPr>
          <p:cNvPr id="7" name="Rectangle 6"/>
          <p:cNvSpPr/>
          <p:nvPr/>
        </p:nvSpPr>
        <p:spPr>
          <a:xfrm>
            <a:off x="9314241" y="5541202"/>
            <a:ext cx="2210176" cy="461665"/>
          </a:xfrm>
          <a:prstGeom prst="rect">
            <a:avLst/>
          </a:prstGeom>
          <a:noFill/>
        </p:spPr>
        <p:txBody>
          <a:bodyPr wrap="square" lIns="91440" tIns="45720" rIns="91440" bIns="45720">
            <a:spAutoFit/>
          </a:bodyPr>
          <a:lstStyle/>
          <a:p>
            <a:pPr algn="ctr"/>
            <a:r>
              <a:rPr lang="en-US" sz="2400" b="1" cap="none" spc="0" dirty="0" smtClean="0">
                <a:ln w="0"/>
                <a:solidFill>
                  <a:schemeClr val="tx1"/>
                </a:solidFill>
                <a:effectLst>
                  <a:outerShdw blurRad="38100" dist="19050" dir="2700000" algn="tl" rotWithShape="0">
                    <a:schemeClr val="dk1">
                      <a:alpha val="40000"/>
                    </a:schemeClr>
                  </a:outerShdw>
                </a:effectLst>
              </a:rPr>
              <a:t>Arrange All</a:t>
            </a:r>
            <a:endParaRPr lang="en-US" sz="2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79677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Draw the Communication Diagram and the Activity Diagram for continuing the Tetra Airlines scenario where the users can search for flights or book flights using the Sequence Diagram from the previous session.</a:t>
            </a:r>
            <a:endParaRPr lang="en-US" dirty="0"/>
          </a:p>
        </p:txBody>
      </p:sp>
      <p:sp>
        <p:nvSpPr>
          <p:cNvPr id="3" name="Footer Placeholder 2"/>
          <p:cNvSpPr>
            <a:spLocks noGrp="1"/>
          </p:cNvSpPr>
          <p:nvPr>
            <p:ph type="ftr" sz="quarter" idx="11"/>
          </p:nvPr>
        </p:nvSpPr>
        <p:spPr/>
        <p:txBody>
          <a:bodyPr/>
          <a:lstStyle/>
          <a:p>
            <a:pPr algn="ctr"/>
            <a:r>
              <a:rPr lang="en-US" smtClean="0"/>
              <a:t>SWE 313 - SOFTWARE PROCESS MODELING - AMAN QUADRI</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sp>
        <p:nvSpPr>
          <p:cNvPr id="5" name="Title 4"/>
          <p:cNvSpPr>
            <a:spLocks noGrp="1"/>
          </p:cNvSpPr>
          <p:nvPr>
            <p:ph type="title"/>
          </p:nvPr>
        </p:nvSpPr>
        <p:spPr/>
        <p:txBody>
          <a:bodyPr>
            <a:normAutofit fontScale="90000"/>
          </a:bodyPr>
          <a:lstStyle/>
          <a:p>
            <a:r>
              <a:rPr lang="en-US" dirty="0" smtClean="0"/>
              <a:t>Lab Activity</a:t>
            </a:r>
            <a:endParaRPr lang="en-US" dirty="0"/>
          </a:p>
        </p:txBody>
      </p:sp>
    </p:spTree>
    <p:extLst>
      <p:ext uri="{BB962C8B-B14F-4D97-AF65-F5344CB8AC3E}">
        <p14:creationId xmlns:p14="http://schemas.microsoft.com/office/powerpoint/2010/main" val="1624844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505" y="651932"/>
            <a:ext cx="10872028" cy="508001"/>
          </a:xfrm>
        </p:spPr>
        <p:txBody>
          <a:bodyPr>
            <a:normAutofit fontScale="90000"/>
          </a:bodyPr>
          <a:lstStyle/>
          <a:p>
            <a:r>
              <a:rPr lang="en-US" dirty="0" smtClean="0"/>
              <a:t>What are we </a:t>
            </a:r>
            <a:r>
              <a:rPr lang="en-US" dirty="0" err="1" smtClean="0"/>
              <a:t>gonna</a:t>
            </a:r>
            <a:r>
              <a:rPr lang="en-US" dirty="0" smtClean="0"/>
              <a:t> </a:t>
            </a:r>
            <a:r>
              <a:rPr lang="en-US" smtClean="0"/>
              <a:t>do today?</a:t>
            </a:r>
            <a:endParaRPr lang="en-US" dirty="0"/>
          </a:p>
        </p:txBody>
      </p:sp>
      <p:sp>
        <p:nvSpPr>
          <p:cNvPr id="3" name="Content Placeholder 2"/>
          <p:cNvSpPr>
            <a:spLocks noGrp="1"/>
          </p:cNvSpPr>
          <p:nvPr>
            <p:ph idx="1"/>
          </p:nvPr>
        </p:nvSpPr>
        <p:spPr>
          <a:xfrm>
            <a:off x="676505" y="1206500"/>
            <a:ext cx="10872028" cy="4991103"/>
          </a:xfrm>
        </p:spPr>
        <p:txBody>
          <a:bodyPr/>
          <a:lstStyle/>
          <a:p>
            <a:r>
              <a:rPr lang="en-US" b="1" u="sng" dirty="0" smtClean="0"/>
              <a:t>Coverage:</a:t>
            </a:r>
          </a:p>
          <a:p>
            <a:pPr lvl="1"/>
            <a:r>
              <a:rPr lang="en-US" b="1" dirty="0" smtClean="0"/>
              <a:t>Why communication ?</a:t>
            </a:r>
          </a:p>
          <a:p>
            <a:pPr lvl="1"/>
            <a:r>
              <a:rPr lang="en-US" b="1" dirty="0" smtClean="0"/>
              <a:t>How is it represented in UML</a:t>
            </a:r>
          </a:p>
          <a:p>
            <a:pPr lvl="1"/>
            <a:r>
              <a:rPr lang="en-US" b="1" dirty="0" smtClean="0"/>
              <a:t>Diagrams that serve the purpose</a:t>
            </a:r>
          </a:p>
          <a:p>
            <a:pPr lvl="1"/>
            <a:r>
              <a:rPr lang="en-US" b="1" dirty="0" smtClean="0"/>
              <a:t>Hands On and Lab Activity.</a:t>
            </a:r>
          </a:p>
          <a:p>
            <a:pPr lvl="1"/>
            <a:endParaRPr lang="en-US" b="1" u="sng" dirty="0" smtClean="0"/>
          </a:p>
        </p:txBody>
      </p:sp>
      <p:sp>
        <p:nvSpPr>
          <p:cNvPr id="5" name="Footer Placeholder 4"/>
          <p:cNvSpPr>
            <a:spLocks noGrp="1"/>
          </p:cNvSpPr>
          <p:nvPr>
            <p:ph type="ftr" sz="quarter" idx="11"/>
          </p:nvPr>
        </p:nvSpPr>
        <p:spPr/>
        <p:txBody>
          <a:bodyPr/>
          <a:lstStyle/>
          <a:p>
            <a:pPr algn="ctr"/>
            <a:r>
              <a:rPr lang="en-US" smtClean="0"/>
              <a:t>SWE 313 - SOFTWARE PROCESS MODELING - AMAN QUADRI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111394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Communication Diagrams are used to illustrate the message flow between objects.</a:t>
            </a:r>
          </a:p>
          <a:p>
            <a:r>
              <a:rPr lang="en-US" dirty="0" smtClean="0"/>
              <a:t>Applications use different sources of information.</a:t>
            </a:r>
          </a:p>
          <a:p>
            <a:r>
              <a:rPr lang="en-US" dirty="0" smtClean="0"/>
              <a:t>The objects has a specific purposed to serve</a:t>
            </a:r>
            <a:endParaRPr lang="en-US" dirty="0" smtClean="0"/>
          </a:p>
          <a:p>
            <a:r>
              <a:rPr lang="en-US" dirty="0" smtClean="0"/>
              <a:t>The objects depend upon each other differently (context based)</a:t>
            </a:r>
            <a:endParaRPr lang="en-US" dirty="0" smtClean="0"/>
          </a:p>
          <a:p>
            <a:r>
              <a:rPr lang="en-US" dirty="0" smtClean="0"/>
              <a:t>Relationships between objects determines the importance of the participating objects.</a:t>
            </a:r>
            <a:endParaRPr lang="en-US" dirty="0" smtClean="0"/>
          </a:p>
        </p:txBody>
      </p:sp>
      <p:sp>
        <p:nvSpPr>
          <p:cNvPr id="3" name="Footer Placeholder 2"/>
          <p:cNvSpPr>
            <a:spLocks noGrp="1"/>
          </p:cNvSpPr>
          <p:nvPr>
            <p:ph type="ftr" sz="quarter" idx="11"/>
          </p:nvPr>
        </p:nvSpPr>
        <p:spPr/>
        <p:txBody>
          <a:bodyPr/>
          <a:lstStyle/>
          <a:p>
            <a:pPr algn="ctr"/>
            <a:r>
              <a:rPr lang="en-US" smtClean="0"/>
              <a:t>SWE 313 - SOFTWARE PROCESS MODELING - AMAN QUADRI</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sp>
        <p:nvSpPr>
          <p:cNvPr id="5" name="Title 4"/>
          <p:cNvSpPr>
            <a:spLocks noGrp="1"/>
          </p:cNvSpPr>
          <p:nvPr>
            <p:ph type="title"/>
          </p:nvPr>
        </p:nvSpPr>
        <p:spPr/>
        <p:txBody>
          <a:bodyPr>
            <a:normAutofit fontScale="90000"/>
          </a:bodyPr>
          <a:lstStyle/>
          <a:p>
            <a:r>
              <a:rPr lang="en-US" dirty="0" smtClean="0"/>
              <a:t>Lets Refresh!!</a:t>
            </a:r>
            <a:endParaRPr lang="en-US" dirty="0"/>
          </a:p>
        </p:txBody>
      </p:sp>
    </p:spTree>
    <p:extLst>
      <p:ext uri="{BB962C8B-B14F-4D97-AF65-F5344CB8AC3E}">
        <p14:creationId xmlns:p14="http://schemas.microsoft.com/office/powerpoint/2010/main" val="3158520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Lets create Communication Diagram for the Sequence Diagram from Lab # 4.</a:t>
            </a:r>
          </a:p>
          <a:p>
            <a:r>
              <a:rPr lang="en-US" b="1" dirty="0"/>
              <a:t>Right click </a:t>
            </a:r>
            <a:r>
              <a:rPr lang="en-US" dirty="0"/>
              <a:t>the </a:t>
            </a:r>
            <a:r>
              <a:rPr lang="en-US" b="1" dirty="0"/>
              <a:t>Phone Book UML Model </a:t>
            </a:r>
            <a:r>
              <a:rPr lang="en-US" dirty="0"/>
              <a:t>and select </a:t>
            </a:r>
            <a:r>
              <a:rPr lang="en-US" b="1" dirty="0"/>
              <a:t>Add Diagram &gt; Communication Diagram. </a:t>
            </a:r>
            <a:endParaRPr lang="en-US" b="1" dirty="0" smtClean="0"/>
          </a:p>
          <a:p>
            <a:endParaRPr lang="en-US" b="1" dirty="0" smtClean="0"/>
          </a:p>
          <a:p>
            <a:endParaRPr lang="en-US" dirty="0" smtClean="0"/>
          </a:p>
          <a:p>
            <a:endParaRPr lang="en-US" dirty="0"/>
          </a:p>
          <a:p>
            <a:endParaRPr lang="en-US" dirty="0" smtClean="0"/>
          </a:p>
          <a:p>
            <a:endParaRPr lang="en-US" dirty="0"/>
          </a:p>
          <a:p>
            <a:endParaRPr lang="en-US" dirty="0" smtClean="0"/>
          </a:p>
          <a:p>
            <a:endParaRPr lang="en-US" dirty="0"/>
          </a:p>
          <a:p>
            <a:r>
              <a:rPr lang="en-US" dirty="0" smtClean="0"/>
              <a:t>Give it a Name.</a:t>
            </a:r>
          </a:p>
          <a:p>
            <a:endParaRPr lang="en-US" dirty="0"/>
          </a:p>
        </p:txBody>
      </p:sp>
      <p:sp>
        <p:nvSpPr>
          <p:cNvPr id="3" name="Footer Placeholder 2"/>
          <p:cNvSpPr>
            <a:spLocks noGrp="1"/>
          </p:cNvSpPr>
          <p:nvPr>
            <p:ph type="ftr" sz="quarter" idx="11"/>
          </p:nvPr>
        </p:nvSpPr>
        <p:spPr/>
        <p:txBody>
          <a:bodyPr/>
          <a:lstStyle/>
          <a:p>
            <a:pPr algn="ctr"/>
            <a:r>
              <a:rPr lang="en-US" smtClean="0"/>
              <a:t>SWE 313 - SOFTWARE PROCESS MODELING - AMAN QUADRI</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sp>
        <p:nvSpPr>
          <p:cNvPr id="5" name="Title 4"/>
          <p:cNvSpPr>
            <a:spLocks noGrp="1"/>
          </p:cNvSpPr>
          <p:nvPr>
            <p:ph type="title"/>
          </p:nvPr>
        </p:nvSpPr>
        <p:spPr/>
        <p:txBody>
          <a:bodyPr>
            <a:normAutofit fontScale="90000"/>
          </a:bodyPr>
          <a:lstStyle/>
          <a:p>
            <a:r>
              <a:rPr lang="en-US" dirty="0" smtClean="0"/>
              <a:t>Communication Diagram – Hands on</a:t>
            </a:r>
            <a:endParaRPr lang="en-US" dirty="0"/>
          </a:p>
        </p:txBody>
      </p:sp>
      <p:pic>
        <p:nvPicPr>
          <p:cNvPr id="6" name="Picture 5"/>
          <p:cNvPicPr>
            <a:picLocks noChangeAspect="1"/>
          </p:cNvPicPr>
          <p:nvPr/>
        </p:nvPicPr>
        <p:blipFill>
          <a:blip r:embed="rId2"/>
          <a:stretch>
            <a:fillRect/>
          </a:stretch>
        </p:blipFill>
        <p:spPr>
          <a:xfrm>
            <a:off x="2770187" y="2013479"/>
            <a:ext cx="7362825" cy="3457575"/>
          </a:xfrm>
          <a:prstGeom prst="rect">
            <a:avLst/>
          </a:prstGeom>
        </p:spPr>
      </p:pic>
    </p:spTree>
    <p:extLst>
      <p:ext uri="{BB962C8B-B14F-4D97-AF65-F5344CB8AC3E}">
        <p14:creationId xmlns:p14="http://schemas.microsoft.com/office/powerpoint/2010/main" val="228449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Drag the </a:t>
            </a:r>
            <a:r>
              <a:rPr lang="en-US" b="1" dirty="0" smtClean="0"/>
              <a:t>User. </a:t>
            </a:r>
            <a:r>
              <a:rPr lang="en-US" b="1" dirty="0" err="1" smtClean="0"/>
              <a:t>phoneBookView</a:t>
            </a:r>
            <a:r>
              <a:rPr lang="en-US" b="1" dirty="0" smtClean="0"/>
              <a:t>. </a:t>
            </a:r>
            <a:r>
              <a:rPr lang="en-US" b="1" dirty="0" err="1" smtClean="0"/>
              <a:t>phoneBookController</a:t>
            </a:r>
            <a:r>
              <a:rPr lang="en-US" b="1" dirty="0" smtClean="0"/>
              <a:t> </a:t>
            </a:r>
            <a:r>
              <a:rPr lang="en-US" dirty="0" smtClean="0"/>
              <a:t>and </a:t>
            </a:r>
            <a:r>
              <a:rPr lang="en-US" b="1" dirty="0" err="1" smtClean="0"/>
              <a:t>phoneBookModel</a:t>
            </a:r>
            <a:r>
              <a:rPr lang="en-US" dirty="0" smtClean="0"/>
              <a:t> from the </a:t>
            </a:r>
            <a:r>
              <a:rPr lang="en-US" b="1" dirty="0" smtClean="0"/>
              <a:t>Model </a:t>
            </a:r>
            <a:r>
              <a:rPr lang="en-US" dirty="0" smtClean="0"/>
              <a:t>in the project navigation pane.</a:t>
            </a:r>
          </a:p>
          <a:p>
            <a:r>
              <a:rPr lang="en-US" dirty="0"/>
              <a:t>Select </a:t>
            </a:r>
            <a:r>
              <a:rPr lang="en-US" b="1" dirty="0"/>
              <a:t>Message Pathway</a:t>
            </a:r>
            <a:r>
              <a:rPr lang="en-US" dirty="0"/>
              <a:t> in the Palette. As shown in the next </a:t>
            </a:r>
            <a:r>
              <a:rPr lang="en-US" dirty="0" smtClean="0"/>
              <a:t>figure. </a:t>
            </a:r>
            <a:r>
              <a:rPr lang="en-US" dirty="0"/>
              <a:t>click the </a:t>
            </a:r>
            <a:r>
              <a:rPr lang="en-US" b="1" dirty="0"/>
              <a:t>line under user: User </a:t>
            </a:r>
            <a:r>
              <a:rPr lang="en-US" dirty="0"/>
              <a:t>and then the line under Select Message Pathway in the Palette. </a:t>
            </a:r>
            <a:r>
              <a:rPr lang="en-US" dirty="0" smtClean="0"/>
              <a:t>click </a:t>
            </a:r>
            <a:r>
              <a:rPr lang="en-US" dirty="0"/>
              <a:t>the line under user: User and then the line under </a:t>
            </a:r>
            <a:r>
              <a:rPr lang="en-US" b="1" dirty="0" err="1"/>
              <a:t>phoneBookView:PhoneBookView</a:t>
            </a:r>
            <a:r>
              <a:rPr lang="en-US" b="1" dirty="0"/>
              <a:t>.</a:t>
            </a:r>
          </a:p>
        </p:txBody>
      </p:sp>
      <p:sp>
        <p:nvSpPr>
          <p:cNvPr id="3" name="Footer Placeholder 2"/>
          <p:cNvSpPr>
            <a:spLocks noGrp="1"/>
          </p:cNvSpPr>
          <p:nvPr>
            <p:ph type="ftr" sz="quarter" idx="11"/>
          </p:nvPr>
        </p:nvSpPr>
        <p:spPr/>
        <p:txBody>
          <a:bodyPr/>
          <a:lstStyle/>
          <a:p>
            <a:pPr algn="ctr"/>
            <a:r>
              <a:rPr lang="en-US" smtClean="0"/>
              <a:t>SWE 313 - SOFTWARE PROCESS MODELING - AMAN QUADRI</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sp>
        <p:nvSpPr>
          <p:cNvPr id="5" name="Title 4"/>
          <p:cNvSpPr>
            <a:spLocks noGrp="1"/>
          </p:cNvSpPr>
          <p:nvPr>
            <p:ph type="title"/>
          </p:nvPr>
        </p:nvSpPr>
        <p:spPr/>
        <p:txBody>
          <a:bodyPr>
            <a:normAutofit fontScale="90000"/>
          </a:bodyPr>
          <a:lstStyle/>
          <a:p>
            <a:r>
              <a:rPr lang="en-US" dirty="0" smtClean="0"/>
              <a:t>Contd.. 2</a:t>
            </a:r>
            <a:endParaRPr lang="en-US" dirty="0"/>
          </a:p>
        </p:txBody>
      </p:sp>
      <p:pic>
        <p:nvPicPr>
          <p:cNvPr id="6" name="Picture 5"/>
          <p:cNvPicPr>
            <a:picLocks noChangeAspect="1"/>
          </p:cNvPicPr>
          <p:nvPr/>
        </p:nvPicPr>
        <p:blipFill>
          <a:blip r:embed="rId2"/>
          <a:stretch>
            <a:fillRect/>
          </a:stretch>
        </p:blipFill>
        <p:spPr>
          <a:xfrm>
            <a:off x="2807344" y="3320520"/>
            <a:ext cx="6610350" cy="2333625"/>
          </a:xfrm>
          <a:prstGeom prst="rect">
            <a:avLst/>
          </a:prstGeom>
        </p:spPr>
      </p:pic>
    </p:spTree>
    <p:extLst>
      <p:ext uri="{BB962C8B-B14F-4D97-AF65-F5344CB8AC3E}">
        <p14:creationId xmlns:p14="http://schemas.microsoft.com/office/powerpoint/2010/main" val="4281611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Hover over the newly added Message Pathway and click the Forward Message icon. </a:t>
            </a:r>
            <a:endParaRPr lang="en-US" dirty="0" smtClean="0"/>
          </a:p>
          <a:p>
            <a:r>
              <a:rPr lang="en-US" dirty="0"/>
              <a:t>Select the operation </a:t>
            </a:r>
            <a:r>
              <a:rPr lang="en-US" b="1" dirty="0" err="1"/>
              <a:t>PhoneBookView</a:t>
            </a:r>
            <a:r>
              <a:rPr lang="en-US" b="1" dirty="0"/>
              <a:t>::</a:t>
            </a:r>
            <a:r>
              <a:rPr lang="en-US" b="1" dirty="0" err="1"/>
              <a:t>getUserInput</a:t>
            </a:r>
            <a:r>
              <a:rPr lang="en-US" b="1" dirty="0"/>
              <a:t>() </a:t>
            </a:r>
            <a:r>
              <a:rPr lang="en-US" dirty="0"/>
              <a:t>from the drop down list. Erase the reverse message that goes from </a:t>
            </a:r>
            <a:r>
              <a:rPr lang="en-US" dirty="0" err="1"/>
              <a:t>PhonebookView</a:t>
            </a:r>
            <a:r>
              <a:rPr lang="en-US" dirty="0"/>
              <a:t> to </a:t>
            </a:r>
            <a:r>
              <a:rPr lang="en-US" dirty="0" smtClean="0"/>
              <a:t>User. </a:t>
            </a:r>
            <a:r>
              <a:rPr lang="en-US" dirty="0"/>
              <a:t>which is automatically created. </a:t>
            </a:r>
            <a:endParaRPr lang="en-US" dirty="0" smtClean="0"/>
          </a:p>
          <a:p>
            <a:r>
              <a:rPr lang="en-US" dirty="0"/>
              <a:t>Repeat </a:t>
            </a:r>
            <a:r>
              <a:rPr lang="en-US" dirty="0" smtClean="0"/>
              <a:t>the above steps to </a:t>
            </a:r>
            <a:r>
              <a:rPr lang="en-US" dirty="0"/>
              <a:t>copy the operations added in the sequence diagram created in the previous section</a:t>
            </a:r>
            <a:r>
              <a:rPr lang="en-US" dirty="0" smtClean="0"/>
              <a:t>..</a:t>
            </a:r>
            <a:endParaRPr lang="en-US" dirty="0"/>
          </a:p>
        </p:txBody>
      </p:sp>
      <p:sp>
        <p:nvSpPr>
          <p:cNvPr id="3" name="Footer Placeholder 2"/>
          <p:cNvSpPr>
            <a:spLocks noGrp="1"/>
          </p:cNvSpPr>
          <p:nvPr>
            <p:ph type="ftr" sz="quarter" idx="11"/>
          </p:nvPr>
        </p:nvSpPr>
        <p:spPr/>
        <p:txBody>
          <a:bodyPr/>
          <a:lstStyle/>
          <a:p>
            <a:pPr algn="ctr"/>
            <a:r>
              <a:rPr lang="en-US" smtClean="0"/>
              <a:t>SWE 313 - SOFTWARE PROCESS MODELING - AMAN QUADRI</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sp>
        <p:nvSpPr>
          <p:cNvPr id="5" name="Title 4"/>
          <p:cNvSpPr>
            <a:spLocks noGrp="1"/>
          </p:cNvSpPr>
          <p:nvPr>
            <p:ph type="title"/>
          </p:nvPr>
        </p:nvSpPr>
        <p:spPr/>
        <p:txBody>
          <a:bodyPr>
            <a:normAutofit fontScale="90000"/>
          </a:bodyPr>
          <a:lstStyle/>
          <a:p>
            <a:r>
              <a:rPr lang="en-US" dirty="0" smtClean="0"/>
              <a:t>Contd..3	</a:t>
            </a:r>
            <a:endParaRPr lang="en-US" dirty="0"/>
          </a:p>
        </p:txBody>
      </p:sp>
    </p:spTree>
    <p:extLst>
      <p:ext uri="{BB962C8B-B14F-4D97-AF65-F5344CB8AC3E}">
        <p14:creationId xmlns:p14="http://schemas.microsoft.com/office/powerpoint/2010/main" val="4224214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lgn="ctr"/>
            <a:r>
              <a:rPr lang="en-US" smtClean="0"/>
              <a:t>SWE 313 - SOFTWARE PROCESS MODELING - AMAN QUADRI</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
        <p:nvSpPr>
          <p:cNvPr id="5" name="Title 4"/>
          <p:cNvSpPr>
            <a:spLocks noGrp="1"/>
          </p:cNvSpPr>
          <p:nvPr>
            <p:ph type="title"/>
          </p:nvPr>
        </p:nvSpPr>
        <p:spPr>
          <a:xfrm>
            <a:off x="676505" y="647067"/>
            <a:ext cx="10872028" cy="520704"/>
          </a:xfrm>
        </p:spPr>
        <p:txBody>
          <a:bodyPr>
            <a:normAutofit fontScale="90000"/>
          </a:bodyPr>
          <a:lstStyle/>
          <a:p>
            <a:r>
              <a:rPr lang="en-US" dirty="0" smtClean="0"/>
              <a:t>It should look like…</a:t>
            </a:r>
            <a:endParaRPr lang="en-US" dirty="0"/>
          </a:p>
        </p:txBody>
      </p:sp>
      <p:grpSp>
        <p:nvGrpSpPr>
          <p:cNvPr id="23" name="Group 22"/>
          <p:cNvGrpSpPr/>
          <p:nvPr/>
        </p:nvGrpSpPr>
        <p:grpSpPr>
          <a:xfrm>
            <a:off x="1930399" y="2040467"/>
            <a:ext cx="8501589" cy="2633133"/>
            <a:chOff x="1109133" y="1608667"/>
            <a:chExt cx="8501589" cy="2633133"/>
          </a:xfrm>
        </p:grpSpPr>
        <p:sp>
          <p:nvSpPr>
            <p:cNvPr id="6" name="Rectangle 5"/>
            <p:cNvSpPr/>
            <p:nvPr/>
          </p:nvSpPr>
          <p:spPr>
            <a:xfrm>
              <a:off x="1109133" y="1642533"/>
              <a:ext cx="1350436" cy="372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User:user</a:t>
              </a:r>
              <a:endParaRPr lang="en-US" dirty="0"/>
            </a:p>
          </p:txBody>
        </p:sp>
        <p:sp>
          <p:nvSpPr>
            <p:cNvPr id="7" name="Rectangle 6"/>
            <p:cNvSpPr/>
            <p:nvPr/>
          </p:nvSpPr>
          <p:spPr>
            <a:xfrm>
              <a:off x="3132667" y="3835400"/>
              <a:ext cx="1718733" cy="40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phoneBookView</a:t>
              </a:r>
              <a:endParaRPr lang="en-US" dirty="0" smtClean="0"/>
            </a:p>
          </p:txBody>
        </p:sp>
        <p:sp>
          <p:nvSpPr>
            <p:cNvPr id="8" name="Rectangle 7"/>
            <p:cNvSpPr/>
            <p:nvPr/>
          </p:nvSpPr>
          <p:spPr>
            <a:xfrm>
              <a:off x="4851400" y="1608667"/>
              <a:ext cx="2192867" cy="40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phoneBookController</a:t>
              </a:r>
              <a:endParaRPr lang="en-US" dirty="0" smtClean="0"/>
            </a:p>
          </p:txBody>
        </p:sp>
        <p:sp>
          <p:nvSpPr>
            <p:cNvPr id="9" name="Rectangle 8"/>
            <p:cNvSpPr/>
            <p:nvPr/>
          </p:nvSpPr>
          <p:spPr>
            <a:xfrm>
              <a:off x="7044267" y="3835400"/>
              <a:ext cx="2192867" cy="40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phoneBookModel</a:t>
              </a:r>
              <a:endParaRPr lang="en-US" dirty="0" smtClean="0"/>
            </a:p>
          </p:txBody>
        </p:sp>
        <p:cxnSp>
          <p:nvCxnSpPr>
            <p:cNvPr id="11" name="Straight Connector 10"/>
            <p:cNvCxnSpPr/>
            <p:nvPr/>
          </p:nvCxnSpPr>
          <p:spPr>
            <a:xfrm>
              <a:off x="2032000" y="2015067"/>
              <a:ext cx="1185333" cy="1820333"/>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28850" y="2438795"/>
              <a:ext cx="1686982" cy="307777"/>
            </a:xfrm>
            <a:prstGeom prst="rect">
              <a:avLst/>
            </a:prstGeom>
            <a:noFill/>
          </p:spPr>
          <p:txBody>
            <a:bodyPr wrap="square" rtlCol="0">
              <a:spAutoFit/>
            </a:bodyPr>
            <a:lstStyle/>
            <a:p>
              <a:r>
                <a:rPr lang="en-US" sz="1400" dirty="0" smtClean="0"/>
                <a:t>1. </a:t>
              </a:r>
              <a:r>
                <a:rPr lang="en-US" sz="1400" dirty="0" err="1" smtClean="0"/>
                <a:t>getUserInput</a:t>
              </a:r>
              <a:endParaRPr lang="en-US" sz="1400" dirty="0"/>
            </a:p>
          </p:txBody>
        </p:sp>
        <p:cxnSp>
          <p:nvCxnSpPr>
            <p:cNvPr id="13" name="Straight Connector 12"/>
            <p:cNvCxnSpPr/>
            <p:nvPr/>
          </p:nvCxnSpPr>
          <p:spPr>
            <a:xfrm flipH="1">
              <a:off x="4564591" y="2036232"/>
              <a:ext cx="691092" cy="179916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26542" y="2305816"/>
              <a:ext cx="1686982" cy="307777"/>
            </a:xfrm>
            <a:prstGeom prst="rect">
              <a:avLst/>
            </a:prstGeom>
            <a:noFill/>
          </p:spPr>
          <p:txBody>
            <a:bodyPr wrap="square" rtlCol="0">
              <a:spAutoFit/>
            </a:bodyPr>
            <a:lstStyle/>
            <a:p>
              <a:r>
                <a:rPr lang="en-US" sz="1400" dirty="0" smtClean="0"/>
                <a:t>2. </a:t>
              </a:r>
              <a:r>
                <a:rPr lang="en-US" sz="1400" dirty="0" err="1" smtClean="0"/>
                <a:t>userHasInput</a:t>
              </a:r>
              <a:endParaRPr lang="en-US" sz="1400" dirty="0"/>
            </a:p>
          </p:txBody>
        </p:sp>
        <p:cxnSp>
          <p:nvCxnSpPr>
            <p:cNvPr id="16" name="Straight Connector 15"/>
            <p:cNvCxnSpPr/>
            <p:nvPr/>
          </p:nvCxnSpPr>
          <p:spPr>
            <a:xfrm>
              <a:off x="6284382" y="2015067"/>
              <a:ext cx="1185333" cy="1820333"/>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112519" y="2935816"/>
              <a:ext cx="1686982" cy="307777"/>
            </a:xfrm>
            <a:prstGeom prst="rect">
              <a:avLst/>
            </a:prstGeom>
            <a:noFill/>
          </p:spPr>
          <p:txBody>
            <a:bodyPr wrap="square" rtlCol="0">
              <a:spAutoFit/>
            </a:bodyPr>
            <a:lstStyle/>
            <a:p>
              <a:r>
                <a:rPr lang="en-US" sz="1400" dirty="0" smtClean="0"/>
                <a:t>3. </a:t>
              </a:r>
              <a:r>
                <a:rPr lang="en-US" sz="1400" dirty="0" err="1" smtClean="0"/>
                <a:t>addEntry</a:t>
              </a:r>
              <a:endParaRPr lang="en-US" sz="1400" dirty="0"/>
            </a:p>
          </p:txBody>
        </p:sp>
        <p:cxnSp>
          <p:nvCxnSpPr>
            <p:cNvPr id="18" name="Straight Connector 17"/>
            <p:cNvCxnSpPr/>
            <p:nvPr/>
          </p:nvCxnSpPr>
          <p:spPr>
            <a:xfrm>
              <a:off x="7041091" y="2036232"/>
              <a:ext cx="1185333" cy="1820333"/>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923740" y="3471330"/>
              <a:ext cx="1686982" cy="307777"/>
            </a:xfrm>
            <a:prstGeom prst="rect">
              <a:avLst/>
            </a:prstGeom>
            <a:noFill/>
          </p:spPr>
          <p:txBody>
            <a:bodyPr wrap="square" rtlCol="0">
              <a:spAutoFit/>
            </a:bodyPr>
            <a:lstStyle/>
            <a:p>
              <a:r>
                <a:rPr lang="en-US" sz="1400" dirty="0"/>
                <a:t>4</a:t>
              </a:r>
              <a:r>
                <a:rPr lang="en-US" sz="1400" dirty="0" smtClean="0"/>
                <a:t>. </a:t>
              </a:r>
              <a:r>
                <a:rPr lang="en-US" sz="1400" dirty="0" err="1" smtClean="0"/>
                <a:t>setState</a:t>
              </a:r>
              <a:r>
                <a:rPr lang="en-US" sz="1400" dirty="0" smtClean="0"/>
                <a:t>()</a:t>
              </a:r>
              <a:endParaRPr lang="en-US" sz="1400" dirty="0"/>
            </a:p>
          </p:txBody>
        </p:sp>
        <p:cxnSp>
          <p:nvCxnSpPr>
            <p:cNvPr id="21" name="Straight Connector 20"/>
            <p:cNvCxnSpPr/>
            <p:nvPr/>
          </p:nvCxnSpPr>
          <p:spPr>
            <a:xfrm flipH="1">
              <a:off x="4204755" y="2015067"/>
              <a:ext cx="691092" cy="1799168"/>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384818" y="3086727"/>
              <a:ext cx="1686982" cy="307777"/>
            </a:xfrm>
            <a:prstGeom prst="rect">
              <a:avLst/>
            </a:prstGeom>
            <a:noFill/>
          </p:spPr>
          <p:txBody>
            <a:bodyPr wrap="square" rtlCol="0">
              <a:spAutoFit/>
            </a:bodyPr>
            <a:lstStyle/>
            <a:p>
              <a:r>
                <a:rPr lang="en-US" sz="1400" dirty="0" smtClean="0"/>
                <a:t>5. </a:t>
              </a:r>
              <a:r>
                <a:rPr lang="en-US" sz="1400" dirty="0" err="1" smtClean="0"/>
                <a:t>changeView</a:t>
              </a:r>
              <a:r>
                <a:rPr lang="en-US" sz="1400" dirty="0" smtClean="0"/>
                <a:t> </a:t>
              </a:r>
              <a:endParaRPr lang="en-US" sz="1400" dirty="0"/>
            </a:p>
          </p:txBody>
        </p:sp>
      </p:grpSp>
    </p:spTree>
    <p:extLst>
      <p:ext uri="{BB962C8B-B14F-4D97-AF65-F5344CB8AC3E}">
        <p14:creationId xmlns:p14="http://schemas.microsoft.com/office/powerpoint/2010/main" val="1223708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this part. we will cover the activity diagram to illustrate the communication.</a:t>
            </a:r>
          </a:p>
          <a:p>
            <a:pPr marL="0" indent="0">
              <a:buNone/>
            </a:pPr>
            <a:r>
              <a:rPr lang="en-US" dirty="0" smtClean="0"/>
              <a:t>1. Right </a:t>
            </a:r>
            <a:r>
              <a:rPr lang="en-US" dirty="0"/>
              <a:t>click the </a:t>
            </a:r>
            <a:r>
              <a:rPr lang="en-US" b="1" dirty="0"/>
              <a:t>Phone Book UML Model </a:t>
            </a:r>
            <a:r>
              <a:rPr lang="en-US" dirty="0"/>
              <a:t>and select </a:t>
            </a:r>
            <a:r>
              <a:rPr lang="en-US" b="1" dirty="0"/>
              <a:t>Add Diagram &gt; Activity Diagram</a:t>
            </a:r>
            <a:r>
              <a:rPr lang="en-US" b="1" dirty="0" smtClean="0"/>
              <a:t>.</a:t>
            </a:r>
          </a:p>
          <a:p>
            <a:endParaRPr lang="en-US" b="1" dirty="0" smtClean="0"/>
          </a:p>
          <a:p>
            <a:endParaRPr lang="en-US" b="1" dirty="0"/>
          </a:p>
          <a:p>
            <a:endParaRPr lang="en-US" b="1" dirty="0" smtClean="0"/>
          </a:p>
          <a:p>
            <a:endParaRPr lang="en-US" b="1" dirty="0"/>
          </a:p>
          <a:p>
            <a:endParaRPr lang="en-US" b="1" dirty="0" smtClean="0"/>
          </a:p>
          <a:p>
            <a:endParaRPr lang="en-US" b="1" dirty="0"/>
          </a:p>
          <a:p>
            <a:pPr marL="0" indent="0">
              <a:buNone/>
            </a:pPr>
            <a:r>
              <a:rPr lang="en-US" b="1" dirty="0" smtClean="0"/>
              <a:t>2. Give it a name</a:t>
            </a:r>
            <a:endParaRPr lang="en-US" b="1" dirty="0"/>
          </a:p>
        </p:txBody>
      </p:sp>
      <p:sp>
        <p:nvSpPr>
          <p:cNvPr id="3" name="Footer Placeholder 2"/>
          <p:cNvSpPr>
            <a:spLocks noGrp="1"/>
          </p:cNvSpPr>
          <p:nvPr>
            <p:ph type="ftr" sz="quarter" idx="11"/>
          </p:nvPr>
        </p:nvSpPr>
        <p:spPr/>
        <p:txBody>
          <a:bodyPr/>
          <a:lstStyle/>
          <a:p>
            <a:pPr algn="ctr"/>
            <a:r>
              <a:rPr lang="en-US" smtClean="0"/>
              <a:t>SWE 313 - SOFTWARE PROCESS MODELING - AMAN QUADRI</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
        <p:nvSpPr>
          <p:cNvPr id="5" name="Title 4"/>
          <p:cNvSpPr>
            <a:spLocks noGrp="1"/>
          </p:cNvSpPr>
          <p:nvPr>
            <p:ph type="title"/>
          </p:nvPr>
        </p:nvSpPr>
        <p:spPr/>
        <p:txBody>
          <a:bodyPr>
            <a:normAutofit fontScale="90000"/>
          </a:bodyPr>
          <a:lstStyle/>
          <a:p>
            <a:r>
              <a:rPr lang="en-US" dirty="0" smtClean="0"/>
              <a:t>Activity Diagram</a:t>
            </a:r>
            <a:endParaRPr lang="en-US" dirty="0"/>
          </a:p>
        </p:txBody>
      </p:sp>
      <p:pic>
        <p:nvPicPr>
          <p:cNvPr id="6" name="Picture 5"/>
          <p:cNvPicPr>
            <a:picLocks noChangeAspect="1"/>
          </p:cNvPicPr>
          <p:nvPr/>
        </p:nvPicPr>
        <p:blipFill>
          <a:blip r:embed="rId2"/>
          <a:stretch>
            <a:fillRect/>
          </a:stretch>
        </p:blipFill>
        <p:spPr>
          <a:xfrm>
            <a:off x="2849562" y="2846917"/>
            <a:ext cx="6238875" cy="2095500"/>
          </a:xfrm>
          <a:prstGeom prst="rect">
            <a:avLst/>
          </a:prstGeom>
        </p:spPr>
      </p:pic>
    </p:spTree>
    <p:extLst>
      <p:ext uri="{BB962C8B-B14F-4D97-AF65-F5344CB8AC3E}">
        <p14:creationId xmlns:p14="http://schemas.microsoft.com/office/powerpoint/2010/main" val="485699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dirty="0" smtClean="0"/>
              <a:t>3. </a:t>
            </a:r>
            <a:r>
              <a:rPr lang="en-US" dirty="0"/>
              <a:t>Select </a:t>
            </a:r>
            <a:r>
              <a:rPr lang="en-US" b="1" dirty="0"/>
              <a:t>Initial</a:t>
            </a:r>
            <a:r>
              <a:rPr lang="en-US" dirty="0"/>
              <a:t> from the palette and click in the pane to add it. </a:t>
            </a:r>
            <a:r>
              <a:rPr lang="en-US" b="1" dirty="0"/>
              <a:t>Add the name </a:t>
            </a:r>
            <a:r>
              <a:rPr lang="en-US" b="1" dirty="0" smtClean="0"/>
              <a:t> User </a:t>
            </a:r>
            <a:r>
              <a:rPr lang="en-US" b="1" dirty="0"/>
              <a:t>runs </a:t>
            </a:r>
            <a:r>
              <a:rPr lang="en-US" b="1" dirty="0" smtClean="0"/>
              <a:t>application.</a:t>
            </a:r>
            <a:r>
              <a:rPr lang="en-US" dirty="0" smtClean="0"/>
              <a:t> </a:t>
            </a:r>
          </a:p>
          <a:p>
            <a:pPr marL="0" indent="0">
              <a:buNone/>
            </a:pPr>
            <a:r>
              <a:rPr lang="en-US" dirty="0" smtClean="0"/>
              <a:t>4</a:t>
            </a:r>
            <a:r>
              <a:rPr lang="en-US" dirty="0"/>
              <a:t>. </a:t>
            </a:r>
            <a:r>
              <a:rPr lang="en-US" dirty="0" smtClean="0"/>
              <a:t>Add </a:t>
            </a:r>
            <a:r>
              <a:rPr lang="en-US" dirty="0"/>
              <a:t>the following Actions: </a:t>
            </a:r>
            <a:endParaRPr lang="en-US" dirty="0" smtClean="0"/>
          </a:p>
          <a:p>
            <a:pPr marL="0" indent="0">
              <a:buNone/>
            </a:pPr>
            <a:r>
              <a:rPr lang="en-US" dirty="0" smtClean="0"/>
              <a:t> </a:t>
            </a:r>
            <a:r>
              <a:rPr lang="en-US" b="1" dirty="0" smtClean="0"/>
              <a:t>System </a:t>
            </a:r>
            <a:r>
              <a:rPr lang="en-US" b="1" dirty="0"/>
              <a:t>waits for </a:t>
            </a:r>
            <a:r>
              <a:rPr lang="en-US" b="1" dirty="0" smtClean="0"/>
              <a:t>input. </a:t>
            </a:r>
          </a:p>
          <a:p>
            <a:pPr marL="0" indent="0">
              <a:buNone/>
            </a:pPr>
            <a:r>
              <a:rPr lang="en-US" dirty="0" smtClean="0"/>
              <a:t> </a:t>
            </a:r>
            <a:r>
              <a:rPr lang="en-US" b="1" dirty="0" smtClean="0"/>
              <a:t>User </a:t>
            </a:r>
            <a:r>
              <a:rPr lang="en-US" b="1" dirty="0"/>
              <a:t>enters </a:t>
            </a:r>
            <a:r>
              <a:rPr lang="en-US" b="1" dirty="0" smtClean="0"/>
              <a:t>name. </a:t>
            </a:r>
          </a:p>
          <a:p>
            <a:pPr marL="0" indent="0">
              <a:buNone/>
            </a:pPr>
            <a:r>
              <a:rPr lang="en-US" b="1" dirty="0" smtClean="0"/>
              <a:t> User </a:t>
            </a:r>
            <a:r>
              <a:rPr lang="en-US" b="1" dirty="0"/>
              <a:t>enters </a:t>
            </a:r>
            <a:r>
              <a:rPr lang="en-US" b="1" dirty="0" smtClean="0"/>
              <a:t>phone. </a:t>
            </a:r>
          </a:p>
          <a:p>
            <a:pPr marL="0" indent="0">
              <a:buNone/>
            </a:pPr>
            <a:r>
              <a:rPr lang="en-US" b="1" dirty="0" smtClean="0"/>
              <a:t> User </a:t>
            </a:r>
            <a:r>
              <a:rPr lang="en-US" b="1" dirty="0"/>
              <a:t>closes </a:t>
            </a:r>
            <a:r>
              <a:rPr lang="en-US" b="1" dirty="0" smtClean="0"/>
              <a:t>application. </a:t>
            </a:r>
          </a:p>
          <a:p>
            <a:pPr marL="0" indent="0">
              <a:buNone/>
            </a:pPr>
            <a:r>
              <a:rPr lang="en-US" b="1" dirty="0" smtClean="0"/>
              <a:t> User </a:t>
            </a:r>
            <a:r>
              <a:rPr lang="en-US" b="1" dirty="0"/>
              <a:t>clicks </a:t>
            </a:r>
            <a:r>
              <a:rPr lang="en-US" b="1" dirty="0" smtClean="0"/>
              <a:t>save. </a:t>
            </a:r>
          </a:p>
          <a:p>
            <a:pPr marL="0" indent="0">
              <a:buNone/>
            </a:pPr>
            <a:r>
              <a:rPr lang="en-US" b="1" dirty="0" smtClean="0"/>
              <a:t> System </a:t>
            </a:r>
            <a:r>
              <a:rPr lang="en-US" b="1" dirty="0"/>
              <a:t>saves </a:t>
            </a:r>
            <a:r>
              <a:rPr lang="en-US" b="1" dirty="0" smtClean="0"/>
              <a:t>entry. </a:t>
            </a:r>
          </a:p>
          <a:p>
            <a:pPr marL="0" indent="0">
              <a:buNone/>
            </a:pPr>
            <a:r>
              <a:rPr lang="en-US" b="1" dirty="0" smtClean="0"/>
              <a:t> User </a:t>
            </a:r>
            <a:r>
              <a:rPr lang="en-US" b="1" dirty="0"/>
              <a:t>clicks </a:t>
            </a:r>
            <a:r>
              <a:rPr lang="en-US" b="1" dirty="0" smtClean="0"/>
              <a:t>search. </a:t>
            </a:r>
          </a:p>
          <a:p>
            <a:pPr marL="0" indent="0">
              <a:buNone/>
            </a:pPr>
            <a:r>
              <a:rPr lang="en-US" b="1" dirty="0" smtClean="0"/>
              <a:t> System </a:t>
            </a:r>
            <a:r>
              <a:rPr lang="en-US" b="1" dirty="0"/>
              <a:t>shows search </a:t>
            </a:r>
            <a:r>
              <a:rPr lang="en-US" b="1" dirty="0" smtClean="0"/>
              <a:t>result. </a:t>
            </a:r>
          </a:p>
          <a:p>
            <a:pPr marL="0" indent="0">
              <a:buNone/>
            </a:pPr>
            <a:r>
              <a:rPr lang="en-US" b="1" dirty="0" smtClean="0"/>
              <a:t> User </a:t>
            </a:r>
            <a:r>
              <a:rPr lang="en-US" b="1" dirty="0"/>
              <a:t>closes </a:t>
            </a:r>
            <a:r>
              <a:rPr lang="en-US" b="1" dirty="0" smtClean="0"/>
              <a:t>application.</a:t>
            </a:r>
            <a:endParaRPr lang="en-US" b="1" dirty="0"/>
          </a:p>
        </p:txBody>
      </p:sp>
      <p:sp>
        <p:nvSpPr>
          <p:cNvPr id="3" name="Footer Placeholder 2"/>
          <p:cNvSpPr>
            <a:spLocks noGrp="1"/>
          </p:cNvSpPr>
          <p:nvPr>
            <p:ph type="ftr" sz="quarter" idx="11"/>
          </p:nvPr>
        </p:nvSpPr>
        <p:spPr/>
        <p:txBody>
          <a:bodyPr/>
          <a:lstStyle/>
          <a:p>
            <a:pPr algn="ctr"/>
            <a:r>
              <a:rPr lang="en-US" smtClean="0"/>
              <a:t>SWE 313 - SOFTWARE PROCESS MODELING - AMAN QUADRI</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sp>
        <p:nvSpPr>
          <p:cNvPr id="5" name="Title 4"/>
          <p:cNvSpPr>
            <a:spLocks noGrp="1"/>
          </p:cNvSpPr>
          <p:nvPr>
            <p:ph type="title"/>
          </p:nvPr>
        </p:nvSpPr>
        <p:spPr/>
        <p:txBody>
          <a:bodyPr>
            <a:normAutofit fontScale="90000"/>
          </a:bodyPr>
          <a:lstStyle/>
          <a:p>
            <a:endParaRPr lang="en-US" dirty="0"/>
          </a:p>
        </p:txBody>
      </p:sp>
    </p:spTree>
    <p:extLst>
      <p:ext uri="{BB962C8B-B14F-4D97-AF65-F5344CB8AC3E}">
        <p14:creationId xmlns:p14="http://schemas.microsoft.com/office/powerpoint/2010/main" val="34196413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174</TotalTime>
  <Words>616</Words>
  <Application>Microsoft Office PowerPoint</Application>
  <PresentationFormat>Widescreen</PresentationFormat>
  <Paragraphs>96</Paragraphs>
  <Slides>12</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Garamond</vt:lpstr>
      <vt:lpstr>Organic</vt:lpstr>
      <vt:lpstr>Custom Design</vt:lpstr>
      <vt:lpstr>4. Modelling Communications</vt:lpstr>
      <vt:lpstr>What are we gonna do today?</vt:lpstr>
      <vt:lpstr>Lets Refresh!!</vt:lpstr>
      <vt:lpstr>Communication Diagram – Hands on</vt:lpstr>
      <vt:lpstr>Contd.. 2</vt:lpstr>
      <vt:lpstr>Contd..3 </vt:lpstr>
      <vt:lpstr>It should look like…</vt:lpstr>
      <vt:lpstr>Activity Diagram</vt:lpstr>
      <vt:lpstr>PowerPoint Presentation</vt:lpstr>
      <vt:lpstr>Fork and Join - Refresher</vt:lpstr>
      <vt:lpstr>It should look like…</vt:lpstr>
      <vt:lpstr>Lab Activity</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 Quadri</dc:creator>
  <cp:lastModifiedBy>Aman Quadri</cp:lastModifiedBy>
  <cp:revision>16</cp:revision>
  <dcterms:created xsi:type="dcterms:W3CDTF">2016-10-16T07:58:21Z</dcterms:created>
  <dcterms:modified xsi:type="dcterms:W3CDTF">2017-03-26T10:09:45Z</dcterms:modified>
</cp:coreProperties>
</file>