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4">
  <p:sldMasterIdLst>
    <p:sldMasterId id="2147483816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8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5" d="100"/>
          <a:sy n="65" d="100"/>
        </p:scale>
        <p:origin x="130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6B1DCC4-9D30-4050-9A09-E325816FE43F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7B30B9-08EC-43AB-9CC9-A7CA684E7E5A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8386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7B30B9-08EC-43AB-9CC9-A7CA684E7E5A}" type="slidenum">
              <a:rPr lang="ar-SA" smtClean="0"/>
              <a:pPr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739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1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9379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934730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094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599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9217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443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2289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952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2293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930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CD57502-8039-4148-8F22-421DB5D31404}" type="datetimeFigureOut">
              <a:rPr lang="ar-SA" smtClean="0"/>
              <a:pPr/>
              <a:t>18/01/1437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018E323-44F0-40A5-9281-FE4F88A7E11F}" type="slidenum">
              <a:rPr lang="ar-SA" smtClean="0"/>
              <a:pPr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7846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4400" dirty="0" smtClean="0"/>
              <a:t>المعمل السابع </a:t>
            </a:r>
            <a:r>
              <a:rPr lang="ar-SA" sz="4400" dirty="0" smtClean="0"/>
              <a:t/>
            </a:r>
            <a:br>
              <a:rPr lang="ar-SA" sz="4400" dirty="0" smtClean="0"/>
            </a:br>
            <a:r>
              <a:rPr lang="ar-SA" sz="5400" u="sng" dirty="0" smtClean="0"/>
              <a:t/>
            </a:r>
            <a:br>
              <a:rPr lang="ar-SA" sz="5400" u="sng" dirty="0" smtClean="0"/>
            </a:br>
            <a:r>
              <a:rPr lang="ar-SA" dirty="0" smtClean="0"/>
              <a:t>الفطريات </a:t>
            </a:r>
            <a:r>
              <a:rPr lang="ar-SA" dirty="0" err="1" smtClean="0"/>
              <a:t>البازيدية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dirty="0" err="1" smtClean="0"/>
              <a:t>اعداد</a:t>
            </a:r>
            <a:r>
              <a:rPr lang="ar-SA" dirty="0" smtClean="0"/>
              <a:t> /ريم الجويعي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438400" y="314325"/>
            <a:ext cx="6324600" cy="1524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endParaRPr lang="ar-SA" dirty="0"/>
          </a:p>
        </p:txBody>
      </p:sp>
      <p:sp>
        <p:nvSpPr>
          <p:cNvPr id="74753" name="Rectangle 1"/>
          <p:cNvSpPr>
            <a:spLocks noChangeArrowheads="1"/>
          </p:cNvSpPr>
          <p:nvPr/>
        </p:nvSpPr>
        <p:spPr bwMode="auto">
          <a:xfrm>
            <a:off x="2286000" y="568493"/>
            <a:ext cx="6629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البازيدية الخصيبة 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</a:t>
            </a:r>
            <a:r>
              <a:rPr kumimoji="0" lang="en-US" sz="20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Hymenomycetes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ar-SA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Polyporus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276600" y="2163301"/>
            <a:ext cx="4114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ycotina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Basidiom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ycetes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mycetes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	Series    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Aphyllophorales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Polyporales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Polyporaceae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Polyporus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4756" name="Picture 4" descr="Polyporus_squamosus_P4140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24574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5" descr="polyporus_squamos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43400"/>
            <a:ext cx="20478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0" y="872615"/>
            <a:ext cx="8991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بوليبوراس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Polyporus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تأخذ الثمار البازيدية شكل </a:t>
            </a:r>
            <a:r>
              <a:rPr lang="ar-SA" sz="2000" dirty="0" smtClean="0">
                <a:latin typeface="Calibri" pitchFamily="34" charset="0"/>
                <a:ea typeface="Calibri" pitchFamily="34" charset="0"/>
              </a:rPr>
              <a:t>القشور (قوس  </a:t>
            </a:r>
            <a:r>
              <a:rPr lang="ar-SA" sz="2000" dirty="0">
                <a:latin typeface="Calibri" pitchFamily="34" charset="0"/>
                <a:ea typeface="Calibri" pitchFamily="34" charset="0"/>
              </a:rPr>
              <a:t>نصف دائري  جانبي </a:t>
            </a:r>
            <a:r>
              <a:rPr lang="ar-SA" sz="2000" dirty="0" smtClean="0">
                <a:latin typeface="Calibri" pitchFamily="34" charset="0"/>
                <a:ea typeface="Calibri" pitchFamily="34" charset="0"/>
              </a:rPr>
              <a:t>)او </a:t>
            </a:r>
            <a:r>
              <a:rPr lang="ar-SA" sz="2000" dirty="0" err="1" smtClean="0">
                <a:latin typeface="Calibri" pitchFamily="34" charset="0"/>
                <a:ea typeface="Calibri" pitchFamily="34" charset="0"/>
              </a:rPr>
              <a:t>أرفف</a:t>
            </a:r>
            <a:r>
              <a:rPr lang="ar-SA" sz="2000" dirty="0" smtClean="0">
                <a:latin typeface="Calibri" pitchFamily="34" charset="0"/>
                <a:ea typeface="Calibri" pitchFamily="34" charset="0"/>
              </a:rPr>
              <a:t>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لذلك تعرف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بالفطريات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الرفية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يصيب أنواع عديدة منه الأشجار  الخشبية و يهاجم  الأنسجة الخشبية وتسبب له عفنا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تبطن  الطبقة الخصيبة تراكيب أنبوبية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مفتوحية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تعرف  بالثقوب الخيشومية    في الثمرة البازيدية ،لذلك يطلق على الأنواع المختلفة له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ذات الثقوب 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PORE FUNGI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5778" name="Picture 2" descr="img059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381000" y="3447222"/>
            <a:ext cx="4495800" cy="30297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886200" y="533400"/>
            <a:ext cx="48006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6801" name="Rectangle 1"/>
          <p:cNvSpPr>
            <a:spLocks noChangeArrowheads="1"/>
          </p:cNvSpPr>
          <p:nvPr/>
        </p:nvSpPr>
        <p:spPr bwMode="auto">
          <a:xfrm>
            <a:off x="4038600" y="964774"/>
            <a:ext cx="4495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الاجاريكس</a:t>
            </a:r>
            <a:r>
              <a:rPr kumimoji="0" lang="ar-SA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86000" y="2057400"/>
            <a:ext cx="6019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solidFill>
                  <a:srgbClr val="943634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Basidiom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ar-S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الخصيبة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Agaricus</a:t>
            </a:r>
            <a:r>
              <a:rPr kumimoji="0" lang="ar-SA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3" name="Picture 3" descr="agari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32289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152400" y="381000"/>
            <a:ext cx="8477342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الاجاريكس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Agaricus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يعيش </a:t>
            </a:r>
            <a:r>
              <a:rPr kumimoji="0" lang="ar-S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مترمما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في التربة الغنية بالمواد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الدبالية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وعلى كتل الاخشاب   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يضم هذا الجنس  عددا من الأنواع الصالحة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للاكل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واشهرها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bisporus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الذي يستغل  كغذاء للإنسان ويزرع على نطاق تجاري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تعرف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فطريات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بعيش الغراب ، ويطلق على الأنواع التي تؤكل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Mushrooms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،وعلى الأنواع السامة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Toadstools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التكاثر اللاجنسي  نادر الحدوث في فطر </a:t>
            </a:r>
            <a:r>
              <a:rPr lang="en-US" sz="2000" dirty="0" err="1">
                <a:latin typeface="Calibri" pitchFamily="34" charset="0"/>
                <a:ea typeface="Calibri" pitchFamily="34" charset="0"/>
                <a:cs typeface="Arial" pitchFamily="34" charset="0"/>
              </a:rPr>
              <a:t>Agaricus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وان حدث  يتم عن طريق الأبواغ ا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لكلاميدية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اما  التكاثر الجنسي  يتم بالجراثيم البازيدية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يتكون الثالوس الفطري من هيفات  متفرعة ومقسمة بحواجز عرضية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خلايا،بكل خلية نواتين ، ويعيش مطمورا في التربة الدبالية التي ينمو عليها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228600" y="385197"/>
            <a:ext cx="8610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الثمرة البازيدية لـ</a:t>
            </a:r>
            <a:r>
              <a:rPr kumimoji="0" lang="en-US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Agaricu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وتركيبها :</a:t>
            </a:r>
            <a:endParaRPr kumimoji="0" lang="ar-S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الثمرة البازيدية عند بداية تكوينها على شكل جسم صغير كروي ، يظهر فوق سطح التربة  ويسمى الطور الزراري .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8850" name="Picture 2" descr="Agaricus_arven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981200"/>
            <a:ext cx="3019425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ستطيل 3"/>
          <p:cNvSpPr/>
          <p:nvPr/>
        </p:nvSpPr>
        <p:spPr>
          <a:xfrm>
            <a:off x="304800" y="4495800"/>
            <a:ext cx="8229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ar-SA" b="1" dirty="0"/>
              <a:t>يتكون الحامل </a:t>
            </a:r>
            <a:r>
              <a:rPr lang="ar-SA" b="1" dirty="0" err="1"/>
              <a:t>البوغي</a:t>
            </a:r>
            <a:r>
              <a:rPr lang="ar-SA" b="1" dirty="0"/>
              <a:t> للثمرة البازيدية الناضجة  من </a:t>
            </a:r>
            <a:r>
              <a:rPr lang="ar-SA" b="1" u="sng" dirty="0"/>
              <a:t>عنق اسطواني</a:t>
            </a:r>
            <a:r>
              <a:rPr lang="ar-SA" b="1" dirty="0"/>
              <a:t> قد يوجد عليه </a:t>
            </a:r>
            <a:r>
              <a:rPr lang="ar-SA" b="1" u="sng" dirty="0"/>
              <a:t>طوق</a:t>
            </a:r>
            <a:r>
              <a:rPr lang="ar-SA" b="1" dirty="0"/>
              <a:t> ،ينتهي عند طرفه العلوي </a:t>
            </a:r>
            <a:r>
              <a:rPr lang="ar-SA" b="1" u="sng" dirty="0"/>
              <a:t>بالقلنسوة</a:t>
            </a:r>
            <a:r>
              <a:rPr lang="ar-SA" b="1" dirty="0"/>
              <a:t> .وتمتد القلنسوة بشكل المظلة  ،تنتظم على السطح </a:t>
            </a:r>
            <a:r>
              <a:rPr lang="ar-SA" b="1" u="sng" dirty="0"/>
              <a:t>السفلي</a:t>
            </a:r>
            <a:r>
              <a:rPr lang="ar-SA" b="1" dirty="0"/>
              <a:t> منها صفائح خيشومية  تحمل البازيديات والابواغ البازيدية ..</a:t>
            </a:r>
            <a:r>
              <a:rPr lang="ar-SA" b="1" i="1" dirty="0"/>
              <a:t>لذلك </a:t>
            </a:r>
            <a:r>
              <a:rPr lang="ar-SA" b="1" dirty="0"/>
              <a:t>تعرف بالفطريات </a:t>
            </a:r>
            <a:r>
              <a:rPr lang="ar-SA" b="1" dirty="0" smtClean="0"/>
              <a:t>الخيشومية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()2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32766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79875" name="Picture 3" descr="img06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90800" y="2895600"/>
            <a:ext cx="4667250" cy="3476625"/>
          </a:xfrm>
          <a:prstGeom prst="rect">
            <a:avLst/>
          </a:prstGeom>
          <a:noFill/>
        </p:spPr>
      </p:pic>
      <p:sp>
        <p:nvSpPr>
          <p:cNvPr id="5" name="مربع نص 4"/>
          <p:cNvSpPr txBox="1"/>
          <p:nvPr/>
        </p:nvSpPr>
        <p:spPr>
          <a:xfrm>
            <a:off x="6019800" y="6019800"/>
            <a:ext cx="6096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28600" y="381000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ar-SA" sz="2000" dirty="0"/>
              <a:t>بدراسة قطاع عامودي للسطح السفلي للقلنسوة يتبين </a:t>
            </a:r>
            <a:r>
              <a:rPr lang="ar-SA" sz="2000" dirty="0" err="1"/>
              <a:t>ان</a:t>
            </a:r>
            <a:r>
              <a:rPr lang="ar-SA" sz="2000" dirty="0"/>
              <a:t> الصفائح الخيشومية تكون بأطوال متساوية </a:t>
            </a:r>
            <a:r>
              <a:rPr lang="ar-SA" sz="2000" b="1" u="sng" dirty="0"/>
              <a:t>وتتكون الصفائح</a:t>
            </a:r>
            <a:r>
              <a:rPr lang="ar-SA" sz="2000" dirty="0"/>
              <a:t>  من  منطقة </a:t>
            </a:r>
            <a:r>
              <a:rPr lang="ar-SA" sz="2000" b="1" dirty="0"/>
              <a:t>وسطى</a:t>
            </a:r>
            <a:r>
              <a:rPr lang="ar-SA" sz="2000" dirty="0"/>
              <a:t> تسمى </a:t>
            </a:r>
            <a:r>
              <a:rPr lang="ar-SA" sz="2000" b="1" u="sng" dirty="0" err="1"/>
              <a:t>التراما</a:t>
            </a:r>
            <a:r>
              <a:rPr lang="ar-SA" sz="2000" b="1" u="sng" dirty="0"/>
              <a:t> </a:t>
            </a:r>
            <a:r>
              <a:rPr lang="ar-SA" sz="2000" dirty="0"/>
              <a:t> وهي طبقة مفككة من الخيوط الفطرية </a:t>
            </a:r>
            <a:r>
              <a:rPr lang="ar-SA" sz="2000" dirty="0" err="1"/>
              <a:t>و</a:t>
            </a:r>
            <a:r>
              <a:rPr lang="ar-SA" sz="2000" dirty="0"/>
              <a:t> تقع خارجها على الجانبين الطبقة  </a:t>
            </a:r>
            <a:r>
              <a:rPr lang="ar-SA" sz="2000" b="1" u="sng" dirty="0"/>
              <a:t>التحت خصيبة</a:t>
            </a:r>
            <a:r>
              <a:rPr lang="ar-SA" sz="2000" dirty="0"/>
              <a:t>  يليها  </a:t>
            </a:r>
            <a:r>
              <a:rPr lang="ar-SA" sz="2000" b="1" u="sng" dirty="0"/>
              <a:t>الطبقة الخصيبة</a:t>
            </a:r>
            <a:r>
              <a:rPr lang="ar-SA" sz="2000" dirty="0"/>
              <a:t>  وتتكون من الحوامل البازيدية التي قد تتخللها الخيوط العقيمة (</a:t>
            </a:r>
            <a:r>
              <a:rPr lang="ar-SA" sz="2000" u="sng" dirty="0"/>
              <a:t>تختلف عن الموجودة بالفطريات الاسكية )هنا  الخيوط العقيمة تشبه تركيب الحامل البازيدي لكن لا تحمل أبواغ بازيدية</a:t>
            </a:r>
            <a:r>
              <a:rPr lang="ar-SA" sz="2000" dirty="0"/>
              <a:t>  ، وينتهي كل بازيديوم  أربع ذنبيات  تحمل بطرفها الأبواغ أو الجراثيم البازيدية </a:t>
            </a:r>
          </a:p>
        </p:txBody>
      </p:sp>
      <p:pic>
        <p:nvPicPr>
          <p:cNvPr id="80898" name="Picture 2" descr="()D05D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8956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 descr="img058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172200" y="3200400"/>
            <a:ext cx="2543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 descr="خياشي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800600"/>
            <a:ext cx="3305175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727938" y="408548"/>
            <a:ext cx="5181600" cy="1026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1921" name="Rectangle 1"/>
          <p:cNvSpPr>
            <a:spLocks noChangeArrowheads="1"/>
          </p:cNvSpPr>
          <p:nvPr/>
        </p:nvSpPr>
        <p:spPr bwMode="auto">
          <a:xfrm>
            <a:off x="3810000" y="633045"/>
            <a:ext cx="5105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الكوبراينيس</a:t>
            </a:r>
            <a:r>
              <a:rPr kumimoji="0" lang="ar-SA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Coprinus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2133600" y="1600200"/>
            <a:ext cx="6400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Subdivision/Basidiomycotina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 Basidiomycetes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ar-SA" sz="2000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الخصيبة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Agaricales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Coprinaceae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Coprinu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ar-SA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23" name="Picture 3" descr="coprinus-comatus-351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7146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1"/>
          <p:cNvSpPr>
            <a:spLocks noChangeArrowheads="1"/>
          </p:cNvSpPr>
          <p:nvPr/>
        </p:nvSpPr>
        <p:spPr bwMode="auto">
          <a:xfrm>
            <a:off x="304800" y="72242"/>
            <a:ext cx="81534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الكوبراينيس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Coprinus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يتميز هذا الجنس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بابواغه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السوداء  ، والخياشيم في معظم انواعه تذوب عن نضجها وتسيل بصورة  سائل اسود بلون الحبر ،أي ان الثمار البازيدية تتحلل ذاتيا  ولذلك يطلق عليها  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فطريات عيش الغراب ذات القلنسوة الحبرية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 اشهر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انواع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هذا الجنس 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Coprinus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comatu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المعروف باسم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عيش الغراب ذو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العرف الخشن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ويسهل التعرف عليه بسهولة  ،وصالح للأكل اذا جمع مبكرا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له قلنسوة اسطوانية الشكل  ،طويلة  وذات قشور كثيرة  ، يوجد  الطوق متصلا بالساق  على شكل حلقة .</a:t>
            </a:r>
          </a:p>
          <a:p>
            <a:pPr marL="0" marR="0" lvl="0" indent="0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الصفائح الخيشومية  رقيقة جدا  ،مغطاة بطبقة خصيبة من البازيديات  التي تتخللها الخيوط العقيمة  ،والابواغ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لونها اسود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31-11x1-Coprin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"/>
            <a:ext cx="3295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3" descr="coprinus-whole-4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81400"/>
            <a:ext cx="2695575" cy="2727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coprinus-05-40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3581400"/>
            <a:ext cx="2447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3" name="Picture 5" descr="coprinus-02-4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81400"/>
            <a:ext cx="250507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14400" y="304800"/>
            <a:ext cx="7010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تم تقسيم مملكة الفطريات تبعا لتصنيف العالمان الكسوبولوس وميمز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Alexopoulos &amp;Mims 1979)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)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ثلاث أقسام رئيسية وهي 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العارية        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 1.Gymnomcota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السوطية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 2.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قسم الفطريات اللاسوطية   </a:t>
            </a:r>
            <a:r>
              <a:rPr kumimoji="0" lang="ar-SA" sz="2000" b="1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</a:t>
            </a:r>
            <a:r>
              <a:rPr kumimoji="0" lang="en-US" sz="2000" b="0" i="0" u="none" strike="noStrike" cap="none" normalizeH="0" baseline="0" dirty="0" smtClean="0" bmk="OLE_LINK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Division3</a:t>
            </a:r>
            <a:r>
              <a:rPr kumimoji="0" lang="en-US" sz="2000" b="0" i="0" u="none" strike="noStrike" cap="none" normalizeH="0" baseline="0" dirty="0" smtClean="0" bmk="OLE_LINK2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</a:t>
            </a:r>
            <a:r>
              <a:rPr kumimoji="0" lang="en-US" sz="2000" b="1" i="0" u="none" strike="noStrike" cap="none" normalizeH="0" baseline="0" dirty="0" err="1" smtClean="0" bmk="OLE_LINK2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0" u="none" strike="noStrike" cap="none" normalizeH="0" baseline="0" dirty="0" err="1" smtClean="0" bmk="OLE_LINK2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3400" y="2927039"/>
            <a:ext cx="73914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ينقسم هذا القسم إلى أربع </a:t>
            </a:r>
            <a:r>
              <a:rPr lang="en-US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Subdivisions</a:t>
            </a:r>
            <a:r>
              <a:rPr lang="ar-SA" sz="2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هي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الزيجوميكوتينية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Subdivision  Zygomycotina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الاسكوميكوتينية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Subdivision   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Asco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    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البازيدوميكوتينية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Subdivision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       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الديتيروميكوتينية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Deutero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mycotina 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895600" y="609600"/>
            <a:ext cx="441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Subclass \ </a:t>
            </a:r>
            <a:r>
              <a:rPr lang="en-US" b="1" i="1" u="sng" dirty="0" err="1"/>
              <a:t>Holobasidiomycetidae</a:t>
            </a:r>
            <a:endParaRPr lang="ar-SA" dirty="0"/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5743976" y="2362200"/>
            <a:ext cx="3171424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u="sng" dirty="0"/>
              <a:t>Order\</a:t>
            </a:r>
            <a:r>
              <a:rPr lang="en-US" sz="2000" b="1" u="sng" dirty="0" err="1"/>
              <a:t>Aphyllophorales</a:t>
            </a:r>
            <a:r>
              <a:rPr lang="en-US" sz="2000" b="1" u="sng" dirty="0"/>
              <a:t> </a:t>
            </a:r>
            <a:endParaRPr lang="ar-SA" sz="2000" dirty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914400" y="2362200"/>
            <a:ext cx="3252452" cy="9906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b="1" u="sng" dirty="0"/>
              <a:t>Order\</a:t>
            </a:r>
            <a:r>
              <a:rPr lang="en-US" sz="2000" b="1" u="sng" dirty="0" err="1"/>
              <a:t>Agaricales</a:t>
            </a:r>
            <a:r>
              <a:rPr lang="en-US" sz="2000" b="1" u="sng" dirty="0"/>
              <a:t> </a:t>
            </a:r>
            <a:endParaRPr lang="ar-SA" sz="2000" dirty="0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6400800" y="3733800"/>
            <a:ext cx="21336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u="sng" dirty="0"/>
              <a:t> Family \ </a:t>
            </a:r>
            <a:r>
              <a:rPr lang="en-US" b="1" u="sng" dirty="0" err="1"/>
              <a:t>Polyporaceae</a:t>
            </a:r>
            <a:r>
              <a:rPr lang="en-US" b="1" u="sng" dirty="0"/>
              <a:t> </a:t>
            </a:r>
            <a:endParaRPr lang="ar-SA" dirty="0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429000" y="3810000"/>
            <a:ext cx="22860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u="sng" dirty="0"/>
              <a:t>Family\ </a:t>
            </a:r>
            <a:r>
              <a:rPr lang="en-US" b="1" u="sng" dirty="0" err="1"/>
              <a:t>Agaricaceae</a:t>
            </a:r>
            <a:r>
              <a:rPr lang="en-US" b="1" u="sng" dirty="0"/>
              <a:t> </a:t>
            </a:r>
            <a:endParaRPr lang="ar-SA" dirty="0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457200" y="3810000"/>
            <a:ext cx="2438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u="sng" dirty="0"/>
              <a:t>Family\</a:t>
            </a:r>
            <a:r>
              <a:rPr lang="en-US" b="1" u="sng" dirty="0" err="1"/>
              <a:t>Coprinaceae</a:t>
            </a:r>
            <a:r>
              <a:rPr lang="en-US" b="1" u="sng" dirty="0"/>
              <a:t> </a:t>
            </a:r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2895600" y="1524000"/>
            <a:ext cx="44196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/>
            <a:r>
              <a:rPr lang="en-US" b="1" u="sng" dirty="0"/>
              <a:t>Series\</a:t>
            </a:r>
            <a:r>
              <a:rPr lang="en-US" b="1" u="sng" dirty="0" err="1"/>
              <a:t>Hymenomycetes</a:t>
            </a:r>
            <a:endParaRPr lang="en-US" dirty="0"/>
          </a:p>
        </p:txBody>
      </p:sp>
      <p:sp>
        <p:nvSpPr>
          <p:cNvPr id="9" name="مستطيل 8"/>
          <p:cNvSpPr/>
          <p:nvPr/>
        </p:nvSpPr>
        <p:spPr>
          <a:xfrm>
            <a:off x="7086600" y="4724400"/>
            <a:ext cx="1285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/>
              <a:t>Polyporus</a:t>
            </a:r>
            <a:endParaRPr lang="ar-SA" dirty="0"/>
          </a:p>
        </p:txBody>
      </p:sp>
      <p:pic>
        <p:nvPicPr>
          <p:cNvPr id="86018" name="Picture 2" descr="Polyporus_squamosus_P41401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5334000"/>
            <a:ext cx="1752600" cy="1317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مستطيل 10"/>
          <p:cNvSpPr/>
          <p:nvPr/>
        </p:nvSpPr>
        <p:spPr>
          <a:xfrm>
            <a:off x="4114800" y="4800600"/>
            <a:ext cx="11368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Agaricus</a:t>
            </a:r>
            <a:endParaRPr lang="ar-SA" dirty="0"/>
          </a:p>
        </p:txBody>
      </p:sp>
      <p:pic>
        <p:nvPicPr>
          <p:cNvPr id="86019" name="Picture 3" descr="agaric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5181600"/>
            <a:ext cx="1981200" cy="1490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12"/>
          <p:cNvSpPr/>
          <p:nvPr/>
        </p:nvSpPr>
        <p:spPr>
          <a:xfrm>
            <a:off x="914400" y="4724400"/>
            <a:ext cx="116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/>
              <a:t>Coprinus</a:t>
            </a:r>
            <a:endParaRPr lang="ar-SA" dirty="0"/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86020" name="Picture 4" descr="coprinus-comatus-351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5105400"/>
            <a:ext cx="1295400" cy="1477211"/>
          </a:xfrm>
          <a:prstGeom prst="rect">
            <a:avLst/>
          </a:prstGeom>
          <a:noFill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0" y="35528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505200" y="762000"/>
            <a:ext cx="5334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57600" y="838200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400" b="1" i="0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</a:t>
            </a:r>
            <a:r>
              <a:rPr kumimoji="0" lang="ar-SA" sz="24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البازيدية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المَعَدِيَّة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990600" y="2026363"/>
            <a:ext cx="7620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تكون ثمرة بازيدية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مغلقة دائما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(او قد تتفتح بعد ان تنفصل الابواغ البازيدية عن البازيديوم).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الطبقة الخصيبة 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توجد بداخل الجراب </a:t>
            </a:r>
            <a:r>
              <a:rPr kumimoji="0" lang="ar-SA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تنطلق الجراثيم البازيدية  عن طريق فتحة محددة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 طريق تحلله .ولا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تقذف بقوة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تضم  هذه المجموعة  تسع رتب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Orders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سيتم دراسة   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Hymenogasterales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Lycoperdales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Nidulariales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2362200" y="611746"/>
            <a:ext cx="6553200" cy="136668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87041" name="Rectangle 1"/>
          <p:cNvSpPr>
            <a:spLocks noChangeArrowheads="1"/>
          </p:cNvSpPr>
          <p:nvPr/>
        </p:nvSpPr>
        <p:spPr bwMode="auto">
          <a:xfrm>
            <a:off x="2362200" y="871211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البازيدية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المَعَدِيَّة 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 </a:t>
            </a:r>
            <a:r>
              <a:rPr kumimoji="0" lang="en-US" b="1" i="0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ar-SA" b="1" i="1" u="sng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البوداكسس</a:t>
            </a: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Podaxis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362200" y="2270865"/>
            <a:ext cx="59436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Subdivision/Basidiomycotina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 Basidiomycetes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Hymenogast</a:t>
            </a:r>
            <a:r>
              <a:rPr kumimoji="0" lang="en-US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Podaxaceae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Podaxi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7043" name="Picture 3" descr="Podaxis_pistill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743200"/>
            <a:ext cx="25050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1"/>
          <p:cNvSpPr>
            <a:spLocks noChangeArrowheads="1"/>
          </p:cNvSpPr>
          <p:nvPr/>
        </p:nvSpPr>
        <p:spPr bwMode="auto">
          <a:xfrm>
            <a:off x="609600" y="838200"/>
            <a:ext cx="8001000" cy="3690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البوداكسس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Podaxis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يعرف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البوداكسس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بفطر(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العرجون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 ،من الفطريات التي تؤكل ولها قيمة غذائية عالية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فطر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مترمم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ينمو في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الاراضي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الرملية وشبه الطينية.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تنتج الثمار البازيدية تحت سطح التربة وتبرز فوقها عند النضج.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تتركب الثمرة البازيدية  الناضجة  من جزء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خارجي عقيم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يسمى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الجراب </a:t>
            </a:r>
            <a:r>
              <a:rPr kumimoji="0" lang="ar-SA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Peridium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، وجزء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داخلي خصيب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يحيط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به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الجراب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من الخارج يسمى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اللب الخصيب  .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3840349" cy="5235476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4373749" y="685800"/>
            <a:ext cx="431305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تتكون الثمرة </a:t>
            </a:r>
            <a:r>
              <a:rPr lang="ar-SA" sz="20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البازيدية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من</a:t>
            </a:r>
            <a:r>
              <a:rPr lang="ar-SA" sz="2000" u="sng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:حامل وقلنسوة 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يشكل </a:t>
            </a:r>
            <a:r>
              <a:rPr lang="ar-SA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الحامل 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عند قاعدته انتفاخ بصلي الشكل شديد الارتباط بحبيبات التربة يعرف </a:t>
            </a:r>
            <a:r>
              <a:rPr lang="ar-SA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بالقدم 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، ويتكون في الداخل </a:t>
            </a:r>
            <a:r>
              <a:rPr lang="ar-SA" sz="2000" b="1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العويمد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وهو امتداد الحامل داخل القلنسوة 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يعطي </a:t>
            </a:r>
            <a:r>
              <a:rPr lang="ar-SA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الجراب الثمري  للثمرة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</a:t>
            </a:r>
            <a:r>
              <a:rPr lang="ar-SA" sz="20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البازيدية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بريقا  مميزا ، ونفس الجراب الثمري يتكون من طبقتين طبقة داخلية  وطبقة </a:t>
            </a:r>
            <a:r>
              <a:rPr lang="ar-SA" sz="2000" b="1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خارجية  تنفصل على هيئة قشور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 وتعطي للفطر مظهرا قشريا ، وعند تمام النضج تسقط هذه القشور  وتظهر الطبقة الداخلية للجراب بلون </a:t>
            </a:r>
            <a:r>
              <a:rPr lang="ar-SA" sz="2000" dirty="0" err="1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زاهيا</a:t>
            </a:r>
            <a:r>
              <a:rPr lang="ar-SA" sz="2000" dirty="0">
                <a:solidFill>
                  <a:prstClr val="black"/>
                </a:solidFill>
                <a:latin typeface="Calibri" pitchFamily="34" charset="0"/>
                <a:ea typeface="Calibri" pitchFamily="34" charset="0"/>
              </a:rPr>
              <a:t> 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90115" name="Picture 3" descr="img0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7274"/>
            <a:ext cx="4572000" cy="6232922"/>
          </a:xfrm>
          <a:prstGeom prst="rect">
            <a:avLst/>
          </a:prstGeom>
          <a:noFill/>
        </p:spPr>
      </p:pic>
      <p:pic>
        <p:nvPicPr>
          <p:cNvPr id="5" name="Picture 2" descr="coprin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267200"/>
            <a:ext cx="3716528" cy="211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953000" y="477579"/>
            <a:ext cx="37338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الجراب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 الداخلي يحيط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بطبقة اللب  الخصيب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،ويحتوي (اللب الخصيب) على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خيوط شعرية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تمتد في صفائح التراما  ،ويحتوي على حزم البازيديات التي تترتب في شكل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عناقيد بيضاوية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 يحمل كل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بازيديوم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اربع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جراثيم بازيدية جالسة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عندما تنضج الثمار البازيدية فان نسيج الطبقة الخصيبة يتفكك ويتحول في النهاية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كتلة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مسحوقية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بنية اللون ،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وبعد تمزق الجراب الثمري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تنتشر الابواغ البازيدية الى الخارج بواسطة تيارات الهواء الى الاماكن المختلفة.</a:t>
            </a:r>
            <a:endParaRPr kumimoji="0" lang="ar-SA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429000" y="533400"/>
            <a:ext cx="51054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1137" name="Rectangle 1"/>
          <p:cNvSpPr>
            <a:spLocks noChangeArrowheads="1"/>
          </p:cNvSpPr>
          <p:nvPr/>
        </p:nvSpPr>
        <p:spPr bwMode="auto">
          <a:xfrm>
            <a:off x="3497017" y="-14158"/>
            <a:ext cx="4981575" cy="168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 </a:t>
            </a:r>
            <a:r>
              <a:rPr kumimoji="0" lang="ar-SA" sz="24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ليكوبيردون</a:t>
            </a:r>
            <a:endParaRPr kumimoji="0" lang="ar-SA" sz="24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Lycoperdon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1905000" y="2073042"/>
            <a:ext cx="6553200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Subdivision/Basidiomycotina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 Basidiomycetes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Lycoperdales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Lycoperdaceae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ar-SA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</a:t>
            </a:r>
            <a:r>
              <a:rPr kumimoji="0" lang="en-US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Lycoperdon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1139" name="Picture 3" descr="lycoperdon_perlatum_a69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267" y="2590800"/>
            <a:ext cx="30194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381000" y="372815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ليكوبيردون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Lycoperdon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الفطريات  الغير ضارة والغير سامة ولا تسبب أمراضا للنبات ، يعرف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باسم فطريات الكرات النافخة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Puffballs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جميع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انواعه صالحة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للاكل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الثمرة البازيدية كروية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كمثرية الشكل ،يحيط  بالثمرة البازيدية جراب ثمري 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طبقتين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طبقة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خارجية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متثاللة او شوكية او محببة تعرف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بالجراب الثمري الخارجي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وطبقة داخلية  تعرف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بالجراب الثمري الداخلي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ويكون مزود عند قمته  بفتحة مركزية دقيقة  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تعرف  بالبويب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وعندما تثقب الثمرة بواسطة أي قوة خارجية فان الجدار الخرجي يعمل عمل المنفاخ وينفث سحابة من الابواغ البازيدية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276600" y="533400"/>
            <a:ext cx="5334000" cy="1143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185" name="Rectangle 1"/>
          <p:cNvSpPr>
            <a:spLocks noChangeArrowheads="1"/>
          </p:cNvSpPr>
          <p:nvPr/>
        </p:nvSpPr>
        <p:spPr bwMode="auto">
          <a:xfrm>
            <a:off x="4005330" y="381000"/>
            <a:ext cx="4495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جياسترام</a:t>
            </a: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Geastrum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2590800" y="2246294"/>
            <a:ext cx="5943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Subdivision/Basidiomycotina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 Basidiomycetes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Lycoperdales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Geastrac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Geastrum</a:t>
            </a:r>
            <a:r>
              <a:rPr kumimoji="0" lang="ar-SA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3187" name="Picture 3" descr="Geastrum_saccatum(tfl-c0229-0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19400"/>
            <a:ext cx="31623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609600" y="653617"/>
            <a:ext cx="8001000" cy="3074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جياسترام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Geastrum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هو عبارة عن فطر من الفطريات النافخة تتشقق الطبقة الخارجية من الجراب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باتجاهات قطرية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وعندما تبتل بالماء  فانها تنتفخ الى عدد من الفصوص التي تلتف الى الخارج  وتلتف فتاخذ شكل النجمة ولهذا يطلق على الفطريات من هذا الجنس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اسم فطريات النجوم الارضية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الجراب الداخلي يبقى مغلقا   وفي قمته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البويب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،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واي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اهتزاز يسبب نفخ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الابواغ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الى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الخارج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4210" name="Picture 2" descr="31-11x2-Geas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45488"/>
            <a:ext cx="3733800" cy="273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590800" y="392723"/>
            <a:ext cx="5867400" cy="11430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362200" y="533400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سيتم دراسة 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Subdivision </a:t>
            </a:r>
            <a:r>
              <a:rPr lang="en-US" sz="2000" b="1" dirty="0" err="1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Basidiomycotina</a:t>
            </a:r>
            <a:endParaRPr lang="en-US" sz="2000" b="1" dirty="0">
              <a:solidFill>
                <a:srgbClr val="FF00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Class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Basidiomycetes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    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1524000"/>
            <a:ext cx="8305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تعد الفطريات البازيدية من أرقى  المجاميع الفطرية وأكثرها تعقيدا ، اغلبها فطريات كبيرة الحجم  وبعضها مجهري  ،تعيش متطفلة أو مترممة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يتكون الغزل الفطري للفطريات البازيدية من خيوط فطرية غزيرة النمو ،متفرعة  ،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مقسمة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بحواجز عرضية.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304800" y="3352800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يتم التكاثر الجنسي  بتكوين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الجراثيم البازيدية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تتولد 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خارج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تركيب خاص يعرف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بالبازيديوم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 ويكون عدد الجراثيم البازيدية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محدودا عاده أربع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لا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يوجد أعضاء  جنسية  مميزة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2" name="Picture 4" descr="basidium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7762" y="4091464"/>
            <a:ext cx="24288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5" descr="basidiosp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4915376"/>
            <a:ext cx="19240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819400" y="533400"/>
            <a:ext cx="5715000" cy="1371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233" name="Rectangle 1"/>
          <p:cNvSpPr>
            <a:spLocks noChangeArrowheads="1"/>
          </p:cNvSpPr>
          <p:nvPr/>
        </p:nvSpPr>
        <p:spPr bwMode="auto">
          <a:xfrm>
            <a:off x="3124200" y="817566"/>
            <a:ext cx="52578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جنس </a:t>
            </a:r>
            <a:r>
              <a:rPr kumimoji="0" lang="ar-SA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كيثاس</a:t>
            </a:r>
            <a:r>
              <a:rPr kumimoji="0" lang="ar-SA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400" b="1" i="1" u="sng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Cyathus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2743200" y="2057400"/>
            <a:ext cx="56388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Kingdom/ Myceteae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Division/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mastigomycota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Subdivision/Basidiomycotina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Class/ Basidiomycetes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 /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Nidulariale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Family /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Nidulari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aceae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1590675" algn="l"/>
                <a:tab pos="2638425" algn="ctr"/>
              </a:tabLst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sp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ar-SA" sz="2000" b="1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en-US" sz="2000" b="1" i="1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Cyathus</a:t>
            </a:r>
            <a:r>
              <a:rPr kumimoji="0" lang="ar-SA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/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5235" name="Picture 3" descr="cyathus_oll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590800"/>
            <a:ext cx="3581400" cy="258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85800" y="1066800"/>
            <a:ext cx="7848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مميزات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جنس </a:t>
            </a:r>
            <a:r>
              <a:rPr kumimoji="0" lang="ar-SA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كيثاس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Genus \</a:t>
            </a:r>
            <a:r>
              <a:rPr kumimoji="0" lang="en-US" sz="2000" b="1" i="1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Cyathus</a:t>
            </a:r>
            <a:r>
              <a:rPr kumimoji="0" lang="ar-SA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الثمرة البازيدية عند نضجها تتكون من عدد كبير من التجاويف  التي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تأخذ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شكل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الكاس،محاطة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بغلاف سميك  ،ويكون نسيج التراما حول كل تجويف جدارا عديد الطبقات ، وبالتالي تحتوي الثمرة البازيدية على العديد من الثميرات البازيدية الصغيرة التي تتكون  في الجزء الاسفل من  الثمرة البازيدية الام  ،وتعطي شكل ولونا يشبه بيض الطيور بالاعشاش لذلك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سميت بالفطريات ذات الثمار العشية .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bird nest fungi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6258" name="Picture 2" descr="cyathus%20striatus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760" y="3733800"/>
            <a:ext cx="3428039" cy="256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895600" y="533400"/>
            <a:ext cx="4114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i="1" u="sng" dirty="0"/>
              <a:t>:</a:t>
            </a:r>
            <a:r>
              <a:rPr lang="en-US" b="1" i="1" u="sng" dirty="0"/>
              <a:t> Subclass \ </a:t>
            </a:r>
            <a:r>
              <a:rPr lang="en-US" b="1" i="1" u="sng" dirty="0" err="1"/>
              <a:t>Holobasidiomycetidae</a:t>
            </a:r>
            <a:endParaRPr lang="ar-SA" dirty="0"/>
          </a:p>
        </p:txBody>
      </p:sp>
      <p:sp>
        <p:nvSpPr>
          <p:cNvPr id="3" name="شكل بيضاوي 2"/>
          <p:cNvSpPr/>
          <p:nvPr/>
        </p:nvSpPr>
        <p:spPr>
          <a:xfrm>
            <a:off x="2438400" y="1524000"/>
            <a:ext cx="4648200" cy="6096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u="sng" dirty="0"/>
              <a:t>Series\ </a:t>
            </a:r>
            <a:r>
              <a:rPr lang="en-US" b="1" u="sng" dirty="0" err="1"/>
              <a:t>Gasteromycetes</a:t>
            </a:r>
            <a:endParaRPr lang="ar-SA" dirty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304800" y="2743200"/>
            <a:ext cx="2133600" cy="7620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order \</a:t>
            </a:r>
            <a:r>
              <a:rPr lang="en-US" b="1" i="1" u="sng" dirty="0" err="1"/>
              <a:t>Nidulariales</a:t>
            </a:r>
            <a:endParaRPr lang="ar-SA" dirty="0"/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3581400" y="2819400"/>
            <a:ext cx="2057400" cy="914400"/>
          </a:xfrm>
          <a:prstGeom prst="round2Diag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Order\ </a:t>
            </a:r>
            <a:r>
              <a:rPr lang="en-US" b="1" i="1" u="sng" dirty="0" err="1"/>
              <a:t>Lycoperdales</a:t>
            </a:r>
            <a:r>
              <a:rPr lang="en-US" b="1" i="1" u="sng" dirty="0"/>
              <a:t> </a:t>
            </a:r>
            <a:endParaRPr lang="ar-SA" dirty="0"/>
          </a:p>
        </p:txBody>
      </p:sp>
      <p:sp>
        <p:nvSpPr>
          <p:cNvPr id="6" name="مستطيل ذو زوايا قطرية مستديرة 5"/>
          <p:cNvSpPr/>
          <p:nvPr/>
        </p:nvSpPr>
        <p:spPr>
          <a:xfrm>
            <a:off x="6629400" y="2743200"/>
            <a:ext cx="2057400" cy="8382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600" b="1" i="1" u="sng" dirty="0"/>
              <a:t>order \</a:t>
            </a:r>
            <a:r>
              <a:rPr lang="en-US" sz="1600" b="1" i="1" u="sng" dirty="0" err="1"/>
              <a:t>Hymenogastrales</a:t>
            </a:r>
            <a:endParaRPr lang="ar-SA" sz="1600" dirty="0"/>
          </a:p>
        </p:txBody>
      </p:sp>
      <p:sp>
        <p:nvSpPr>
          <p:cNvPr id="8" name="مستطيل ذو زوايا قطرية مستديرة 7"/>
          <p:cNvSpPr/>
          <p:nvPr/>
        </p:nvSpPr>
        <p:spPr>
          <a:xfrm>
            <a:off x="304800" y="3657600"/>
            <a:ext cx="2209800" cy="838200"/>
          </a:xfrm>
          <a:prstGeom prst="round2Diag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533400" y="3733800"/>
            <a:ext cx="175124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/>
            <a:r>
              <a:rPr lang="en-US" b="1" i="1" u="sng" dirty="0"/>
              <a:t>Family</a:t>
            </a:r>
            <a:r>
              <a:rPr lang="en-US" b="1" i="1" dirty="0"/>
              <a:t> </a:t>
            </a:r>
            <a:r>
              <a:rPr lang="en-US" b="1" i="1" dirty="0" smtClean="0"/>
              <a:t>\</a:t>
            </a:r>
          </a:p>
          <a:p>
            <a:r>
              <a:rPr lang="en-US" b="1" i="1" u="sng" dirty="0" err="1" smtClean="0"/>
              <a:t>Nidulariaceae</a:t>
            </a:r>
            <a:r>
              <a:rPr lang="en-US" b="1" i="1" dirty="0" smtClean="0"/>
              <a:t> </a:t>
            </a:r>
            <a:endParaRPr lang="ar-SA" dirty="0"/>
          </a:p>
        </p:txBody>
      </p:sp>
      <p:sp>
        <p:nvSpPr>
          <p:cNvPr id="10" name="مستطيل 9"/>
          <p:cNvSpPr/>
          <p:nvPr/>
        </p:nvSpPr>
        <p:spPr>
          <a:xfrm>
            <a:off x="1066800" y="4572000"/>
            <a:ext cx="10650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err="1"/>
              <a:t>Cyathus</a:t>
            </a:r>
            <a:endParaRPr lang="ar-SA" dirty="0"/>
          </a:p>
        </p:txBody>
      </p:sp>
      <p:pic>
        <p:nvPicPr>
          <p:cNvPr id="97282" name="Picture 2" descr="cyathus_olla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5029200"/>
            <a:ext cx="2133599" cy="15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3" name="Picture 3" descr="Geastrum_saccatum(tfl-c0229-08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5181600"/>
            <a:ext cx="1752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مستطيل ذو زوايا قطرية مستديرة 12"/>
          <p:cNvSpPr/>
          <p:nvPr/>
        </p:nvSpPr>
        <p:spPr>
          <a:xfrm>
            <a:off x="2895600" y="3872753"/>
            <a:ext cx="1676400" cy="775447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Family \</a:t>
            </a:r>
            <a:r>
              <a:rPr lang="en-US" b="1" i="1" u="sng" dirty="0" err="1"/>
              <a:t>Geastraceae</a:t>
            </a:r>
            <a:r>
              <a:rPr lang="en-US" b="1" i="1" u="sng" dirty="0"/>
              <a:t> </a:t>
            </a:r>
            <a:endParaRPr lang="ar-SA" dirty="0"/>
          </a:p>
        </p:txBody>
      </p:sp>
      <p:sp>
        <p:nvSpPr>
          <p:cNvPr id="14" name="مستطيل ذو زوايا قطرية مستديرة 13"/>
          <p:cNvSpPr/>
          <p:nvPr/>
        </p:nvSpPr>
        <p:spPr>
          <a:xfrm>
            <a:off x="4648200" y="3886200"/>
            <a:ext cx="1905000" cy="7620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Family \</a:t>
            </a:r>
            <a:r>
              <a:rPr lang="en-US" sz="1600" b="1" i="1" u="sng" dirty="0" err="1"/>
              <a:t>Lycoperdaceae</a:t>
            </a:r>
            <a:endParaRPr lang="ar-SA" dirty="0"/>
          </a:p>
        </p:txBody>
      </p:sp>
      <p:sp>
        <p:nvSpPr>
          <p:cNvPr id="15" name="مستطيل 14"/>
          <p:cNvSpPr/>
          <p:nvPr/>
        </p:nvSpPr>
        <p:spPr>
          <a:xfrm>
            <a:off x="3200400" y="4648200"/>
            <a:ext cx="1313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err="1"/>
              <a:t>Geastrum</a:t>
            </a:r>
            <a:r>
              <a:rPr lang="en-US" b="1" i="1" u="sng" dirty="0"/>
              <a:t> </a:t>
            </a:r>
            <a:endParaRPr lang="ar-SA" dirty="0"/>
          </a:p>
        </p:txBody>
      </p:sp>
      <p:pic>
        <p:nvPicPr>
          <p:cNvPr id="97284" name="Picture 4" descr="lycoperdon_perlatum_a698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5070786"/>
            <a:ext cx="1828800" cy="155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مستطيل 16"/>
          <p:cNvSpPr/>
          <p:nvPr/>
        </p:nvSpPr>
        <p:spPr>
          <a:xfrm>
            <a:off x="5105400" y="4648200"/>
            <a:ext cx="14345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u="sng" dirty="0" err="1"/>
              <a:t>Lycoperdon</a:t>
            </a:r>
            <a:endParaRPr lang="ar-SA" dirty="0"/>
          </a:p>
        </p:txBody>
      </p:sp>
      <p:sp>
        <p:nvSpPr>
          <p:cNvPr id="18" name="مستطيل ذو زوايا قطرية مستديرة 17"/>
          <p:cNvSpPr/>
          <p:nvPr/>
        </p:nvSpPr>
        <p:spPr>
          <a:xfrm>
            <a:off x="6858000" y="3962400"/>
            <a:ext cx="1600200" cy="609600"/>
          </a:xfrm>
          <a:prstGeom prst="round2Diag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i="1" u="sng" dirty="0"/>
              <a:t>Family</a:t>
            </a:r>
            <a:r>
              <a:rPr lang="en-US" b="1" i="1" dirty="0"/>
              <a:t> \</a:t>
            </a:r>
            <a:r>
              <a:rPr lang="en-US" b="1" i="1" u="sng" dirty="0" err="1"/>
              <a:t>Podaxaceae</a:t>
            </a:r>
            <a:endParaRPr lang="ar-SA" dirty="0"/>
          </a:p>
        </p:txBody>
      </p:sp>
      <p:sp>
        <p:nvSpPr>
          <p:cNvPr id="19" name="مستطيل 18"/>
          <p:cNvSpPr/>
          <p:nvPr/>
        </p:nvSpPr>
        <p:spPr>
          <a:xfrm>
            <a:off x="7239000" y="4724400"/>
            <a:ext cx="129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u="sng" dirty="0" err="1"/>
              <a:t>Podaxis</a:t>
            </a:r>
            <a:endParaRPr lang="ar-SA" dirty="0"/>
          </a:p>
        </p:txBody>
      </p:sp>
      <p:pic>
        <p:nvPicPr>
          <p:cNvPr id="97285" name="Picture 5" descr="Podaxis_pistilla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5181600"/>
            <a:ext cx="1905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img061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3605212" y="1302842"/>
            <a:ext cx="4524375" cy="4708905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5867400" y="4648200"/>
            <a:ext cx="644525" cy="2381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838200" y="471845"/>
            <a:ext cx="746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يحتوي الغزل الفطري الثانوي على اتحادات خلوية  تعرف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بالاتصالات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الروابط </a:t>
            </a:r>
            <a:r>
              <a:rPr kumimoji="0" lang="ar-SA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الكلابية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SA"/>
          </a:p>
        </p:txBody>
      </p:sp>
      <p:pic>
        <p:nvPicPr>
          <p:cNvPr id="54277" name="Picture 5" descr="الروابط الكلابي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265120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533400" y="352499"/>
            <a:ext cx="81592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التكاثر ا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للاجنسي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يتم عن طريق تكوين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الجراثيم الكونيدية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</a:p>
          <a:p>
            <a:pPr marL="342900" marR="0" lvl="0" indent="-342900" defTabSz="91440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البازيدية عادة تكون تراكيب خاصة تعرف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بالثمار البازيدية 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Basidiocarps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627185" y="1477834"/>
            <a:ext cx="8077200" cy="443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يقسم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Basidiomycetes 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class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الى  ثلاث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subclasses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\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البازيدية الكاملة (المتماثلة 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Subclass\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Phragmo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basidiomycetidae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البازيدية المقسمة  (المتباينة)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Subclass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\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Telio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mycetidae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457200" marR="0" lvl="0" indent="-45720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      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التيليوميسيتية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شكل بيضاوي 1"/>
          <p:cNvSpPr/>
          <p:nvPr/>
        </p:nvSpPr>
        <p:spPr>
          <a:xfrm>
            <a:off x="2590800" y="468018"/>
            <a:ext cx="4572000" cy="1055981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Basidiomycetes </a:t>
            </a:r>
            <a:endParaRPr lang="ar-SA" sz="3200" dirty="0">
              <a:solidFill>
                <a:srgbClr val="7030A0"/>
              </a:solidFill>
            </a:endParaRPr>
          </a:p>
        </p:txBody>
      </p:sp>
      <p:sp>
        <p:nvSpPr>
          <p:cNvPr id="3" name="مستطيل ذو زوايا قطرية مستديرة 2"/>
          <p:cNvSpPr/>
          <p:nvPr/>
        </p:nvSpPr>
        <p:spPr>
          <a:xfrm>
            <a:off x="6019800" y="2362200"/>
            <a:ext cx="2819400" cy="1371600"/>
          </a:xfrm>
          <a:prstGeom prst="round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err="1"/>
              <a:t>Holo</a:t>
            </a:r>
            <a:r>
              <a:rPr lang="en-US" sz="2000" b="1" u="dbl" dirty="0" err="1"/>
              <a:t>basidio</a:t>
            </a:r>
            <a:r>
              <a:rPr lang="en-US" sz="2000" dirty="0" err="1"/>
              <a:t>mycetidae</a:t>
            </a:r>
            <a:r>
              <a:rPr lang="en-US" dirty="0"/>
              <a:t> </a:t>
            </a:r>
            <a:endParaRPr lang="ar-SA" dirty="0"/>
          </a:p>
        </p:txBody>
      </p:sp>
      <p:sp>
        <p:nvSpPr>
          <p:cNvPr id="4" name="مستطيل ذو زوايا قطرية مستديرة 3"/>
          <p:cNvSpPr/>
          <p:nvPr/>
        </p:nvSpPr>
        <p:spPr>
          <a:xfrm>
            <a:off x="3124200" y="3886200"/>
            <a:ext cx="3124200" cy="1295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000" b="1" dirty="0" err="1"/>
              <a:t>Phragmo</a:t>
            </a:r>
            <a:r>
              <a:rPr lang="en-US" sz="2000" dirty="0" err="1"/>
              <a:t>basidiomycetidae</a:t>
            </a:r>
            <a:endParaRPr lang="ar-SA" sz="2000" dirty="0"/>
          </a:p>
        </p:txBody>
      </p:sp>
      <p:sp>
        <p:nvSpPr>
          <p:cNvPr id="5" name="مستطيل ذو زوايا قطرية مستديرة 4"/>
          <p:cNvSpPr/>
          <p:nvPr/>
        </p:nvSpPr>
        <p:spPr>
          <a:xfrm>
            <a:off x="304800" y="5105400"/>
            <a:ext cx="2819400" cy="1295400"/>
          </a:xfrm>
          <a:prstGeom prst="round2Diag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en-US" sz="2400" b="1" dirty="0" err="1"/>
              <a:t>Telio</a:t>
            </a:r>
            <a:r>
              <a:rPr lang="en-US" sz="2400" dirty="0" err="1"/>
              <a:t>mycetidae</a:t>
            </a:r>
            <a:r>
              <a:rPr lang="en-US" sz="2400" dirty="0"/>
              <a:t> </a:t>
            </a:r>
            <a:endParaRPr lang="ar-SA" sz="2400" dirty="0"/>
          </a:p>
        </p:txBody>
      </p:sp>
      <p:cxnSp>
        <p:nvCxnSpPr>
          <p:cNvPr id="7" name="رابط كسهم مستقيم 6"/>
          <p:cNvCxnSpPr/>
          <p:nvPr/>
        </p:nvCxnSpPr>
        <p:spPr>
          <a:xfrm rot="16200000" flipH="1">
            <a:off x="5242183" y="1844417"/>
            <a:ext cx="667311" cy="6360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6200000" flipH="1">
            <a:off x="4381500" y="2628900"/>
            <a:ext cx="1905000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رابط كسهم مستقيم 10"/>
          <p:cNvCxnSpPr/>
          <p:nvPr/>
        </p:nvCxnSpPr>
        <p:spPr>
          <a:xfrm rot="5400000">
            <a:off x="2476500" y="1866900"/>
            <a:ext cx="2743200" cy="2667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2057400" y="1302026"/>
            <a:ext cx="5791200" cy="13716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2057400" y="1556939"/>
            <a:ext cx="54864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1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اولا</a:t>
            </a:r>
            <a:r>
              <a:rPr kumimoji="0" lang="ar-SA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: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Subclass \ </a:t>
            </a:r>
            <a:r>
              <a:rPr kumimoji="0" lang="en-US" sz="2000" b="1" i="1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Holobasidiomycetidae</a:t>
            </a: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en-US" sz="20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          </a:t>
            </a:r>
            <a:r>
              <a:rPr kumimoji="0" lang="ar-SA" sz="2000" b="1" i="1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الفطريات البازيدية الكاملة (المتماثلة )</a:t>
            </a:r>
            <a:endParaRPr kumimoji="0" lang="ar-SA" sz="2000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>
            <a:off x="5711687" y="2726636"/>
            <a:ext cx="1184413" cy="11794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 rot="10800000" flipV="1">
            <a:off x="2743200" y="2763079"/>
            <a:ext cx="1219200" cy="1143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شكل بيضاوي 10"/>
          <p:cNvSpPr/>
          <p:nvPr/>
        </p:nvSpPr>
        <p:spPr>
          <a:xfrm>
            <a:off x="5105400" y="4191000"/>
            <a:ext cx="3809999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2400"/>
          </a:p>
        </p:txBody>
      </p:sp>
      <p:sp>
        <p:nvSpPr>
          <p:cNvPr id="12" name="شكل بيضاوي 11"/>
          <p:cNvSpPr/>
          <p:nvPr/>
        </p:nvSpPr>
        <p:spPr>
          <a:xfrm>
            <a:off x="381000" y="4191000"/>
            <a:ext cx="3959087" cy="1295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181600" y="4556611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البازيدية الخصيبة 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Hymenomycetes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838200" y="4515534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</a:t>
            </a:r>
            <a:r>
              <a:rPr kumimoji="0" lang="ar-SA" b="1" i="0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البازيدية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المَعَدِية  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 </a:t>
            </a:r>
            <a:r>
              <a:rPr kumimoji="0" lang="en-US" b="1" i="0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b="0" i="0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657600" y="1219200"/>
            <a:ext cx="5334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3505200" y="1371600"/>
            <a:ext cx="5410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البازيدية الخصيبة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Hymenomycetes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819400" y="2514600"/>
            <a:ext cx="60960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جميع فطريات هذه المجموعة  تنتج حواملها البازيدية في طبقة 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خصيبة منتظمة  ،وتكون طبقاتها الخصيبة متكشفة كاملا على سطح</a:t>
            </a:r>
          </a:p>
          <a:p>
            <a:pPr marL="0" marR="0" lvl="0" indent="0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الثمرة البازيدية.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ويكون </a:t>
            </a:r>
            <a:r>
              <a:rPr kumimoji="0" lang="ar-S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البازيديوم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المثالي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صولجاني الشكل 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وغير مقسم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ويحمل اربع جراثيم بازيدية على الذنيبات .يتم قذفها بقوة الى الخارج .سيتم دراسة</a:t>
            </a:r>
            <a:r>
              <a:rPr kumimoji="0" lang="ar-S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رتبتين منهما  </a:t>
            </a:r>
            <a:endParaRPr kumimoji="0" lang="ar-S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Order\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Aphyllophorales</a:t>
            </a:r>
            <a:r>
              <a:rPr kumimoji="0" lang="ar-S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و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Order\</a:t>
            </a:r>
            <a:r>
              <a:rPr kumimoji="0" lang="en-US" sz="20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Agaricales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0660" name="Picture 4" descr="basidio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109723"/>
            <a:ext cx="3115891" cy="24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مستدير الزوايا 1"/>
          <p:cNvSpPr/>
          <p:nvPr/>
        </p:nvSpPr>
        <p:spPr>
          <a:xfrm>
            <a:off x="3657600" y="1219200"/>
            <a:ext cx="5334000" cy="1143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3729" name="Rectangle 1"/>
          <p:cNvSpPr>
            <a:spLocks noChangeArrowheads="1"/>
          </p:cNvSpPr>
          <p:nvPr/>
        </p:nvSpPr>
        <p:spPr bwMode="auto">
          <a:xfrm>
            <a:off x="3962400" y="1260902"/>
            <a:ext cx="4953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2.</a:t>
            </a:r>
            <a:r>
              <a:rPr kumimoji="0" lang="ar-SA" sz="2400" b="1" i="0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مجموعة الفطريات </a:t>
            </a:r>
            <a:r>
              <a:rPr kumimoji="0" lang="ar-SA" sz="24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البازيدية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المَعَدِيَّة  </a:t>
            </a: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Series\ </a:t>
            </a:r>
            <a:r>
              <a:rPr kumimoji="0" lang="en-US" sz="2400" b="1" i="0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Gasteromycetes</a:t>
            </a:r>
            <a:endParaRPr kumimoji="0" lang="en-US" sz="2400" b="0" i="0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533400" y="3441623"/>
            <a:ext cx="7853966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الفطريات تكون ثمرة بازيدية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مغلقة دائما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(او قد تتفتح بعد ان تنفصل الابواغ البازيدية عن البازيديوم).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الطبقة الخصيبة 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توجد بداخل الجراب </a:t>
            </a:r>
            <a:r>
              <a:rPr kumimoji="0" lang="ar-SA" sz="2400" b="0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الثمري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، تنطلق الجراثيم البازيدية  عن طريق فتحة محددة </a:t>
            </a:r>
            <a:r>
              <a:rPr kumimoji="0" lang="ar-SA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او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عن طريق تحلله .ولا </a:t>
            </a:r>
            <a:r>
              <a:rPr kumimoji="0" lang="ar-SA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تقذف بقوة</a:t>
            </a:r>
            <a:r>
              <a:rPr kumimoji="0" lang="ar-SA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1" name="Picture 3" descr="Lycoperdon_Dispers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879260"/>
            <a:ext cx="3083744" cy="2092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2682</TotalTime>
  <Words>1519</Words>
  <Application>Microsoft Office PowerPoint</Application>
  <PresentationFormat>On-screen Show (4:3)</PresentationFormat>
  <Paragraphs>191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Retrospect</vt:lpstr>
      <vt:lpstr>المعمل السابع   الفطريات البازيدية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المعمل السابع / الفطريات البازيديوميكوتينية </dc:title>
  <dc:creator>ABC</dc:creator>
  <cp:lastModifiedBy>Reem Aljowaie</cp:lastModifiedBy>
  <cp:revision>51</cp:revision>
  <dcterms:created xsi:type="dcterms:W3CDTF">2009-11-20T16:56:38Z</dcterms:created>
  <dcterms:modified xsi:type="dcterms:W3CDTF">2015-10-31T14:04:17Z</dcterms:modified>
</cp:coreProperties>
</file>