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notesMasterIdLst>
    <p:notesMasterId r:id="rId56"/>
  </p:notesMasterIdLst>
  <p:sldIdLst>
    <p:sldId id="256" r:id="rId2"/>
    <p:sldId id="320" r:id="rId3"/>
    <p:sldId id="260" r:id="rId4"/>
    <p:sldId id="259" r:id="rId5"/>
    <p:sldId id="257" r:id="rId6"/>
    <p:sldId id="261" r:id="rId7"/>
    <p:sldId id="276" r:id="rId8"/>
    <p:sldId id="277" r:id="rId9"/>
    <p:sldId id="278" r:id="rId10"/>
    <p:sldId id="283" r:id="rId11"/>
    <p:sldId id="271" r:id="rId12"/>
    <p:sldId id="272" r:id="rId13"/>
    <p:sldId id="293" r:id="rId14"/>
    <p:sldId id="313" r:id="rId15"/>
    <p:sldId id="314" r:id="rId16"/>
    <p:sldId id="303" r:id="rId17"/>
    <p:sldId id="307" r:id="rId18"/>
    <p:sldId id="308" r:id="rId19"/>
    <p:sldId id="316" r:id="rId20"/>
    <p:sldId id="315" r:id="rId21"/>
    <p:sldId id="311" r:id="rId22"/>
    <p:sldId id="304" r:id="rId23"/>
    <p:sldId id="305" r:id="rId24"/>
    <p:sldId id="306" r:id="rId25"/>
    <p:sldId id="321" r:id="rId26"/>
    <p:sldId id="322" r:id="rId27"/>
    <p:sldId id="323" r:id="rId28"/>
    <p:sldId id="324" r:id="rId29"/>
    <p:sldId id="325"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5140" autoAdjust="0"/>
  </p:normalViewPr>
  <p:slideViewPr>
    <p:cSldViewPr snapToGrid="0" snapToObjects="1">
      <p:cViewPr varScale="1">
        <p:scale>
          <a:sx n="82" d="100"/>
          <a:sy n="82" d="100"/>
        </p:scale>
        <p:origin x="194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BBF5A5-FB90-7C40-996A-2EDCC00B6862}" type="datetimeFigureOut">
              <a:rPr lang="en-US" smtClean="0"/>
              <a:t>3/17/19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0BA1D-01E5-AB43-AF83-A97263126E07}" type="slidenum">
              <a:rPr lang="en-US" smtClean="0"/>
              <a:t>‹#›</a:t>
            </a:fld>
            <a:endParaRPr lang="en-US"/>
          </a:p>
        </p:txBody>
      </p:sp>
    </p:spTree>
    <p:extLst>
      <p:ext uri="{BB962C8B-B14F-4D97-AF65-F5344CB8AC3E}">
        <p14:creationId xmlns:p14="http://schemas.microsoft.com/office/powerpoint/2010/main" val="29972130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simple example. Suppose you are working in a big company and your company has just expanded to two new locations. The main site is connected to two branch offices, named Branch 1 &amp; Branch 2 and your boss wants these two branches can communicate with the main site. The most simple solution is to connect them directly (called a leased line) as shown below</a:t>
            </a:r>
          </a:p>
          <a:p>
            <a:endParaRPr lang="en-US" dirty="0"/>
          </a:p>
          <a:p>
            <a:r>
              <a:rPr lang="en-US" dirty="0"/>
              <a:t>To connect to these two branches, the main site router, </a:t>
            </a:r>
            <a:r>
              <a:rPr lang="en-US" dirty="0" err="1"/>
              <a:t>HeadQuarter</a:t>
            </a:r>
            <a:r>
              <a:rPr lang="en-US" dirty="0"/>
              <a:t>, requires two serial interfaces which a router can provide. But what happens when the company expands to 10 branches, 50 branches? For each point-to-point line, </a:t>
            </a:r>
            <a:r>
              <a:rPr lang="en-US" dirty="0" err="1"/>
              <a:t>HeadQuarter</a:t>
            </a:r>
            <a:r>
              <a:rPr lang="en-US" dirty="0"/>
              <a:t> needs a separate physical serial interface (and maybe a separate CSU/DSU if it is not integrated into the WAN card). As you can imagine, it will need many routers with many interfaces and lots of rack space for the routers and CSU/DSUs. Maybe we should use another solution for this problem? Luckily, Frame Relay can do it!</a:t>
            </a:r>
          </a:p>
          <a:p>
            <a:endParaRPr lang="en-US" dirty="0"/>
          </a:p>
          <a:p>
            <a:r>
              <a:rPr lang="en-US" dirty="0"/>
              <a:t>By using Frame Relay we only need one serial interface at the </a:t>
            </a:r>
            <a:r>
              <a:rPr lang="en-US" dirty="0" err="1"/>
              <a:t>HeadQuarter</a:t>
            </a:r>
            <a:r>
              <a:rPr lang="en-US" dirty="0"/>
              <a:t> to connect to all branches. This is also true when we expand to 10 or 50 branches. Moreover, the cost is much lesser than using leased-lines.</a:t>
            </a:r>
          </a:p>
        </p:txBody>
      </p:sp>
      <p:sp>
        <p:nvSpPr>
          <p:cNvPr id="4" name="Slide Number Placeholder 3"/>
          <p:cNvSpPr>
            <a:spLocks noGrp="1"/>
          </p:cNvSpPr>
          <p:nvPr>
            <p:ph type="sldNum" sz="quarter" idx="10"/>
          </p:nvPr>
        </p:nvSpPr>
        <p:spPr/>
        <p:txBody>
          <a:bodyPr/>
          <a:lstStyle/>
          <a:p>
            <a:fld id="{5E0DCF04-64C5-564E-85B2-F833A4719DF7}" type="slidenum">
              <a:rPr lang="en-US" smtClean="0"/>
              <a:t>4</a:t>
            </a:fld>
            <a:endParaRPr lang="en-US"/>
          </a:p>
        </p:txBody>
      </p:sp>
    </p:spTree>
    <p:extLst>
      <p:ext uri="{BB962C8B-B14F-4D97-AF65-F5344CB8AC3E}">
        <p14:creationId xmlns:p14="http://schemas.microsoft.com/office/powerpoint/2010/main" val="3613383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1675" eaLnBrk="0" fontAlgn="base" hangingPunct="0">
              <a:lnSpc>
                <a:spcPct val="90000"/>
              </a:lnSpc>
              <a:spcBef>
                <a:spcPct val="50000"/>
              </a:spcBef>
              <a:spcAft>
                <a:spcPct val="0"/>
              </a:spcAft>
              <a:buSzPct val="100000"/>
              <a:defRPr/>
            </a:pPr>
            <a:r>
              <a:rPr lang="en-US" dirty="0">
                <a:latin typeface="Arial" charset="0"/>
              </a:rPr>
              <a:t>4.2.1.1 Basic Frame Relay Configuration Commands</a:t>
            </a: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32</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use the “broadcast” keyword here because by default split-horizon will prevent routing updates from being sent back on the same interface it received. For example, if Branch 1 sends an update to </a:t>
            </a:r>
            <a:r>
              <a:rPr lang="en-US" dirty="0" err="1"/>
              <a:t>HeadQuarter</a:t>
            </a:r>
            <a:r>
              <a:rPr lang="en-US" dirty="0"/>
              <a:t> then </a:t>
            </a:r>
            <a:r>
              <a:rPr lang="en-US" dirty="0" err="1"/>
              <a:t>HeadQuarter</a:t>
            </a:r>
            <a:r>
              <a:rPr lang="en-US" dirty="0"/>
              <a:t> can’t send that update to Branch 2 because they are received and sent on the same interface. By using the “broadcast” keyword, we are telling the </a:t>
            </a:r>
            <a:r>
              <a:rPr lang="en-US" dirty="0" err="1"/>
              <a:t>HeadQuarter</a:t>
            </a:r>
            <a:r>
              <a:rPr lang="en-US" dirty="0"/>
              <a:t> to send a copy of any broadcast or multicast packet received on that interface to the virtual circuit specified by the DLCI value in the “frame-relay map” statement. In fact the copied packet will be sent via unicast (not broadcast) so sometimes it is called “pseudo-broadcast”.</a:t>
            </a:r>
          </a:p>
        </p:txBody>
      </p:sp>
      <p:sp>
        <p:nvSpPr>
          <p:cNvPr id="4" name="Slide Number Placeholder 3"/>
          <p:cNvSpPr>
            <a:spLocks noGrp="1"/>
          </p:cNvSpPr>
          <p:nvPr>
            <p:ph type="sldNum" sz="quarter" idx="10"/>
          </p:nvPr>
        </p:nvSpPr>
        <p:spPr/>
        <p:txBody>
          <a:bodyPr/>
          <a:lstStyle/>
          <a:p>
            <a:fld id="{5E0DCF04-64C5-564E-85B2-F833A4719DF7}" type="slidenum">
              <a:rPr lang="en-US" smtClean="0"/>
              <a:t>36</a:t>
            </a:fld>
            <a:endParaRPr lang="en-US"/>
          </a:p>
        </p:txBody>
      </p:sp>
    </p:spTree>
    <p:extLst>
      <p:ext uri="{BB962C8B-B14F-4D97-AF65-F5344CB8AC3E}">
        <p14:creationId xmlns:p14="http://schemas.microsoft.com/office/powerpoint/2010/main" val="2950110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1675" eaLnBrk="0" fontAlgn="base" hangingPunct="0">
              <a:lnSpc>
                <a:spcPct val="90000"/>
              </a:lnSpc>
              <a:spcBef>
                <a:spcPct val="50000"/>
              </a:spcBef>
              <a:spcAft>
                <a:spcPct val="0"/>
              </a:spcAft>
              <a:buSzPct val="100000"/>
              <a:defRPr/>
            </a:pPr>
            <a:r>
              <a:rPr lang="en-US" dirty="0">
                <a:latin typeface="Arial" charset="0"/>
              </a:rPr>
              <a:t>4.2.1.2 Configuring a Static Frame Relay Map</a:t>
            </a: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38</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1675" eaLnBrk="0" fontAlgn="base" hangingPunct="0">
              <a:lnSpc>
                <a:spcPct val="90000"/>
              </a:lnSpc>
              <a:spcBef>
                <a:spcPct val="50000"/>
              </a:spcBef>
              <a:spcAft>
                <a:spcPct val="0"/>
              </a:spcAft>
              <a:buSzPct val="100000"/>
              <a:defRPr/>
            </a:pPr>
            <a:r>
              <a:rPr lang="en-US" dirty="0">
                <a:latin typeface="Arial" charset="0"/>
              </a:rPr>
              <a:t>4.1.2.6 Frame Relay Address Mapping</a:t>
            </a:r>
            <a:endParaRPr lang="en-US" dirty="0"/>
          </a:p>
        </p:txBody>
      </p:sp>
      <p:sp>
        <p:nvSpPr>
          <p:cNvPr id="4" name="Slide Number Placeholder 3"/>
          <p:cNvSpPr>
            <a:spLocks noGrp="1"/>
          </p:cNvSpPr>
          <p:nvPr>
            <p:ph type="sldNum" sz="quarter" idx="10"/>
          </p:nvPr>
        </p:nvSpPr>
        <p:spPr/>
        <p:txBody>
          <a:bodyPr/>
          <a:lstStyle/>
          <a:p>
            <a:pPr>
              <a:defRPr/>
            </a:pPr>
            <a:fld id="{FB004549-1125-4930-988B-40FFE37DB1EA}" type="slidenum">
              <a:rPr lang="en-US" smtClean="0"/>
              <a:pPr>
                <a:defRPr/>
              </a:pPr>
              <a:t>41</a:t>
            </a:fld>
            <a:endParaRPr lang="en-US" dirty="0"/>
          </a:p>
        </p:txBody>
      </p:sp>
    </p:spTree>
    <p:extLst>
      <p:ext uri="{BB962C8B-B14F-4D97-AF65-F5344CB8AC3E}">
        <p14:creationId xmlns:p14="http://schemas.microsoft.com/office/powerpoint/2010/main" val="2480383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https://www.youtube.com/watch?v=mjjWp5RjMX0</a:t>
            </a:r>
          </a:p>
          <a:p>
            <a:r>
              <a:rPr lang="en-US" dirty="0"/>
              <a:t>https://www.youtube.com/watch?v=mjjWp5RjMX0</a:t>
            </a:r>
          </a:p>
          <a:p>
            <a:r>
              <a:rPr lang="en-US" dirty="0"/>
              <a:t>https://www.youtube.com/watch?v=luEQzT__dAk</a:t>
            </a:r>
          </a:p>
          <a:p>
            <a:r>
              <a:rPr lang="en-US" dirty="0"/>
              <a:t>https://www.youtube.com/watch?v=JpUveApljiw</a:t>
            </a:r>
          </a:p>
          <a:p>
            <a:endParaRPr lang="x-none" dirty="0"/>
          </a:p>
        </p:txBody>
      </p:sp>
      <p:sp>
        <p:nvSpPr>
          <p:cNvPr id="4" name="عنصر نائب لرقم الشريحة 3"/>
          <p:cNvSpPr>
            <a:spLocks noGrp="1"/>
          </p:cNvSpPr>
          <p:nvPr>
            <p:ph type="sldNum" sz="quarter" idx="10"/>
          </p:nvPr>
        </p:nvSpPr>
        <p:spPr/>
        <p:txBody>
          <a:bodyPr/>
          <a:lstStyle/>
          <a:p>
            <a:fld id="{DA95C92E-7CEF-4021-BDBF-8382E7C5D178}" type="slidenum">
              <a:rPr lang="x-none" smtClean="0"/>
              <a:t>43</a:t>
            </a:fld>
            <a:endParaRPr lang="x-none"/>
          </a:p>
        </p:txBody>
      </p:sp>
    </p:spTree>
    <p:extLst>
      <p:ext uri="{BB962C8B-B14F-4D97-AF65-F5344CB8AC3E}">
        <p14:creationId xmlns:p14="http://schemas.microsoft.com/office/powerpoint/2010/main" val="267727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Network providers implement Frame Relay to support voice and data traffic between LANs over a WAN. Each end user gets a private line, or leased line, to a Frame Relay node. The Frame Relay network handles the transmission over a frequently changing path transparent to all end users. As shown in the figure, Frame Relay provides a solution to allow the communications between multiple sites using a single access circuit to the provider.</a:t>
            </a:r>
          </a:p>
        </p:txBody>
      </p:sp>
      <p:sp>
        <p:nvSpPr>
          <p:cNvPr id="4" name="Slide Number Placeholder 3"/>
          <p:cNvSpPr>
            <a:spLocks noGrp="1"/>
          </p:cNvSpPr>
          <p:nvPr>
            <p:ph type="sldNum" sz="quarter" idx="10"/>
          </p:nvPr>
        </p:nvSpPr>
        <p:spPr/>
        <p:txBody>
          <a:bodyPr/>
          <a:lstStyle/>
          <a:p>
            <a:fld id="{8840BA1D-01E5-AB43-AF83-A97263126E07}" type="slidenum">
              <a:rPr lang="en-US" smtClean="0"/>
              <a:t>6</a:t>
            </a:fld>
            <a:endParaRPr lang="en-US"/>
          </a:p>
        </p:txBody>
      </p:sp>
    </p:spTree>
    <p:extLst>
      <p:ext uri="{BB962C8B-B14F-4D97-AF65-F5344CB8AC3E}">
        <p14:creationId xmlns:p14="http://schemas.microsoft.com/office/powerpoint/2010/main" val="2268101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Frame Relay is statistically multiplexed, meaning that it transmits only one frame at a time, but that many logical connections can co-exist on a single physical line. </a:t>
            </a:r>
          </a:p>
          <a:p>
            <a:endParaRPr lang="en-US" dirty="0"/>
          </a:p>
        </p:txBody>
      </p:sp>
      <p:sp>
        <p:nvSpPr>
          <p:cNvPr id="4" name="Slide Number Placeholder 3"/>
          <p:cNvSpPr>
            <a:spLocks noGrp="1"/>
          </p:cNvSpPr>
          <p:nvPr>
            <p:ph type="sldNum" sz="quarter" idx="10"/>
          </p:nvPr>
        </p:nvSpPr>
        <p:spPr/>
        <p:txBody>
          <a:bodyPr/>
          <a:lstStyle/>
          <a:p>
            <a:fld id="{8840BA1D-01E5-AB43-AF83-A97263126E07}" type="slidenum">
              <a:rPr lang="en-US" smtClean="0"/>
              <a:t>11</a:t>
            </a:fld>
            <a:endParaRPr lang="en-US"/>
          </a:p>
        </p:txBody>
      </p:sp>
    </p:spTree>
    <p:extLst>
      <p:ext uri="{BB962C8B-B14F-4D97-AF65-F5344CB8AC3E}">
        <p14:creationId xmlns:p14="http://schemas.microsoft.com/office/powerpoint/2010/main" val="33537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Keep in mind that the DLCI has only local significance and may be different at each end of a VC.</a:t>
            </a:r>
          </a:p>
          <a:p>
            <a:endParaRPr lang="en-US" dirty="0"/>
          </a:p>
        </p:txBody>
      </p:sp>
      <p:sp>
        <p:nvSpPr>
          <p:cNvPr id="4" name="Slide Number Placeholder 3"/>
          <p:cNvSpPr>
            <a:spLocks noGrp="1"/>
          </p:cNvSpPr>
          <p:nvPr>
            <p:ph type="sldNum" sz="quarter" idx="10"/>
          </p:nvPr>
        </p:nvSpPr>
        <p:spPr/>
        <p:txBody>
          <a:bodyPr/>
          <a:lstStyle/>
          <a:p>
            <a:fld id="{8840BA1D-01E5-AB43-AF83-A97263126E07}" type="slidenum">
              <a:rPr lang="en-US" smtClean="0"/>
              <a:t>12</a:t>
            </a:fld>
            <a:endParaRPr lang="en-US"/>
          </a:p>
        </p:txBody>
      </p:sp>
    </p:spTree>
    <p:extLst>
      <p:ext uri="{BB962C8B-B14F-4D97-AF65-F5344CB8AC3E}">
        <p14:creationId xmlns:p14="http://schemas.microsoft.com/office/powerpoint/2010/main" val="426855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 Relay DLCIs have local significance, which means that the values themselves are not unique in the Frame Relay WAN.</a:t>
            </a:r>
          </a:p>
          <a:p>
            <a:r>
              <a:rPr lang="en-US" dirty="0"/>
              <a:t> A DLCI identifies a VC to the equipment at an endpoint. A DLCI has no significance beyond the single link. </a:t>
            </a:r>
          </a:p>
          <a:p>
            <a:r>
              <a:rPr lang="en-US" dirty="0"/>
              <a:t>Two devices connected by a VC may use a different DLCI value to refer to the same connection.</a:t>
            </a:r>
          </a:p>
          <a:p>
            <a:endParaRPr lang="en-US" dirty="0"/>
          </a:p>
        </p:txBody>
      </p:sp>
      <p:sp>
        <p:nvSpPr>
          <p:cNvPr id="4" name="Slide Number Placeholder 3"/>
          <p:cNvSpPr>
            <a:spLocks noGrp="1"/>
          </p:cNvSpPr>
          <p:nvPr>
            <p:ph type="sldNum" sz="quarter" idx="10"/>
          </p:nvPr>
        </p:nvSpPr>
        <p:spPr/>
        <p:txBody>
          <a:bodyPr/>
          <a:lstStyle/>
          <a:p>
            <a:fld id="{8840BA1D-01E5-AB43-AF83-A97263126E07}" type="slidenum">
              <a:rPr lang="en-US" smtClean="0"/>
              <a:t>13</a:t>
            </a:fld>
            <a:endParaRPr lang="en-US"/>
          </a:p>
        </p:txBody>
      </p:sp>
    </p:spTree>
    <p:extLst>
      <p:ext uri="{BB962C8B-B14F-4D97-AF65-F5344CB8AC3E}">
        <p14:creationId xmlns:p14="http://schemas.microsoft.com/office/powerpoint/2010/main" val="67920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use the “broadcast” keyword here because by default split-horizon will prevent routing updates from being sent back on the same interface it received. For example, if Branch 1 sends an update to </a:t>
            </a:r>
            <a:r>
              <a:rPr lang="en-US" dirty="0" err="1"/>
              <a:t>HeadQuarter</a:t>
            </a:r>
            <a:r>
              <a:rPr lang="en-US" dirty="0"/>
              <a:t> then </a:t>
            </a:r>
            <a:r>
              <a:rPr lang="en-US" dirty="0" err="1"/>
              <a:t>HeadQuarter</a:t>
            </a:r>
            <a:r>
              <a:rPr lang="en-US" dirty="0"/>
              <a:t> can’t send that update to Branch 2 because they are received and sent on the same interface. By using the “broadcast” keyword, we are telling the </a:t>
            </a:r>
            <a:r>
              <a:rPr lang="en-US" dirty="0" err="1"/>
              <a:t>HeadQuarter</a:t>
            </a:r>
            <a:r>
              <a:rPr lang="en-US" dirty="0"/>
              <a:t> to send a copy of any broadcast or multicast packet received on that interface to the virtual circuit specified by the DLCI value in the “frame-relay map” statement. In fact the copied packet will be sent via unicast (not broadcast) so sometimes it is called “pseudo-broadcast”.</a:t>
            </a:r>
          </a:p>
        </p:txBody>
      </p:sp>
      <p:sp>
        <p:nvSpPr>
          <p:cNvPr id="4" name="Slide Number Placeholder 3"/>
          <p:cNvSpPr>
            <a:spLocks noGrp="1"/>
          </p:cNvSpPr>
          <p:nvPr>
            <p:ph type="sldNum" sz="quarter" idx="10"/>
          </p:nvPr>
        </p:nvSpPr>
        <p:spPr/>
        <p:txBody>
          <a:bodyPr/>
          <a:lstStyle/>
          <a:p>
            <a:fld id="{5E0DCF04-64C5-564E-85B2-F833A4719DF7}" type="slidenum">
              <a:rPr lang="en-US" smtClean="0"/>
              <a:t>18</a:t>
            </a:fld>
            <a:endParaRPr lang="en-US"/>
          </a:p>
        </p:txBody>
      </p:sp>
    </p:spTree>
    <p:extLst>
      <p:ext uri="{BB962C8B-B14F-4D97-AF65-F5344CB8AC3E}">
        <p14:creationId xmlns:p14="http://schemas.microsoft.com/office/powerpoint/2010/main" val="2950110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 LAPF header is too simplistic and does not provide all the fields needed by Frame Relay routers. More specifically, there is no Protocol Type field in LAPF. Each data link layer needs such a field to define the type of Layer 3 packet carried by the data link frame. If Frame Relay uses only LAPF header, routers cannot support multiprotocol traffic because there is no way to identify the type of Layer 3 protocol.</a:t>
            </a:r>
          </a:p>
        </p:txBody>
      </p:sp>
      <p:sp>
        <p:nvSpPr>
          <p:cNvPr id="4" name="Slide Number Placeholder 3"/>
          <p:cNvSpPr>
            <a:spLocks noGrp="1"/>
          </p:cNvSpPr>
          <p:nvPr>
            <p:ph type="sldNum" sz="quarter" idx="10"/>
          </p:nvPr>
        </p:nvSpPr>
        <p:spPr/>
        <p:txBody>
          <a:bodyPr/>
          <a:lstStyle/>
          <a:p>
            <a:fld id="{5E0DCF04-64C5-564E-85B2-F833A4719DF7}" type="slidenum">
              <a:rPr lang="en-US" smtClean="0"/>
              <a:t>22</a:t>
            </a:fld>
            <a:endParaRPr lang="en-US"/>
          </a:p>
        </p:txBody>
      </p:sp>
    </p:spTree>
    <p:extLst>
      <p:ext uri="{BB962C8B-B14F-4D97-AF65-F5344CB8AC3E}">
        <p14:creationId xmlns:p14="http://schemas.microsoft.com/office/powerpoint/2010/main" val="200050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There are two Frame Relay encapsulation types: the Cisco encapsulation and the IETF Frame Relay encapsulation, which is in conformance with RFC 1490 and RFC 2427. The former is often used to connect two Cisco routers while the latter is used to connect a Cisco router to a non-Cisco router.</a:t>
            </a:r>
          </a:p>
          <a:p>
            <a:endParaRPr lang="en-US" dirty="0"/>
          </a:p>
        </p:txBody>
      </p:sp>
      <p:sp>
        <p:nvSpPr>
          <p:cNvPr id="4" name="Slide Number Placeholder 3"/>
          <p:cNvSpPr>
            <a:spLocks noGrp="1"/>
          </p:cNvSpPr>
          <p:nvPr>
            <p:ph type="sldNum" sz="quarter" idx="10"/>
          </p:nvPr>
        </p:nvSpPr>
        <p:spPr/>
        <p:txBody>
          <a:bodyPr/>
          <a:lstStyle/>
          <a:p>
            <a:fld id="{5E0DCF04-64C5-564E-85B2-F833A4719DF7}" type="slidenum">
              <a:rPr lang="en-US" smtClean="0"/>
              <a:t>23</a:t>
            </a:fld>
            <a:endParaRPr lang="en-US"/>
          </a:p>
        </p:txBody>
      </p:sp>
    </p:spTree>
    <p:extLst>
      <p:ext uri="{BB962C8B-B14F-4D97-AF65-F5344CB8AC3E}">
        <p14:creationId xmlns:p14="http://schemas.microsoft.com/office/powerpoint/2010/main" val="253016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If you fail to match the Frame Relay encapsulation (both sides cisco or both </a:t>
            </a:r>
            <a:r>
              <a:rPr lang="en-US" dirty="0" err="1"/>
              <a:t>ietf</a:t>
            </a:r>
            <a:r>
              <a:rPr lang="en-US" dirty="0"/>
              <a:t>) on the two routers, the connection does not come up. However, if you have Cisco routers at both ends of the connection (a likely scenario), and you don’t explicitly configure Frame Relay encapsulation, both routers default to cisco and the connection does get established.  Frame Relay switches do not care about the Frame Relay encapsulation. In Cisco IOS Software configuration, the Cisco </a:t>
            </a:r>
            <a:r>
              <a:rPr lang="en-US" dirty="0" err="1"/>
              <a:t>proprietarty</a:t>
            </a:r>
            <a:r>
              <a:rPr lang="en-US" dirty="0"/>
              <a:t> encapsulation is called cisco while the other one is called </a:t>
            </a:r>
            <a:r>
              <a:rPr lang="en-US" dirty="0" err="1"/>
              <a:t>ietf</a:t>
            </a:r>
            <a:r>
              <a:rPr lang="en-US" dirty="0"/>
              <a:t>.</a:t>
            </a:r>
          </a:p>
          <a:p>
            <a:endParaRPr lang="en-US" dirty="0"/>
          </a:p>
        </p:txBody>
      </p:sp>
      <p:sp>
        <p:nvSpPr>
          <p:cNvPr id="4" name="Slide Number Placeholder 3"/>
          <p:cNvSpPr>
            <a:spLocks noGrp="1"/>
          </p:cNvSpPr>
          <p:nvPr>
            <p:ph type="sldNum" sz="quarter" idx="10"/>
          </p:nvPr>
        </p:nvSpPr>
        <p:spPr/>
        <p:txBody>
          <a:bodyPr/>
          <a:lstStyle/>
          <a:p>
            <a:fld id="{5E0DCF04-64C5-564E-85B2-F833A4719DF7}" type="slidenum">
              <a:rPr lang="en-US" smtClean="0"/>
              <a:t>24</a:t>
            </a:fld>
            <a:endParaRPr lang="en-US"/>
          </a:p>
        </p:txBody>
      </p:sp>
    </p:spTree>
    <p:extLst>
      <p:ext uri="{BB962C8B-B14F-4D97-AF65-F5344CB8AC3E}">
        <p14:creationId xmlns:p14="http://schemas.microsoft.com/office/powerpoint/2010/main" val="1370408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359130-FB27-7149-96DE-0B5D837E88CA}" type="datetimeFigureOut">
              <a:rPr lang="en-US" smtClean="0"/>
              <a:t>3/17/19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A0AEB-3F75-E045-ABDB-3D6427375FC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59130-FB27-7149-96DE-0B5D837E88CA}" type="datetimeFigureOut">
              <a:rPr lang="en-US" smtClean="0"/>
              <a:t>3/17/19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A0AEB-3F75-E045-ABDB-3D6427375FC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5359130-FB27-7149-96DE-0B5D837E88CA}" type="datetimeFigureOut">
              <a:rPr lang="en-US" smtClean="0"/>
              <a:t>3/17/19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A0AEB-3F75-E045-ABDB-3D6427375FC0}"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359130-FB27-7149-96DE-0B5D837E88CA}" type="datetimeFigureOut">
              <a:rPr lang="en-US" smtClean="0"/>
              <a:t>3/17/19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A0AEB-3F75-E045-ABDB-3D6427375FC0}"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359130-FB27-7149-96DE-0B5D837E88CA}" type="datetimeFigureOut">
              <a:rPr lang="en-US" smtClean="0"/>
              <a:t>3/17/19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5A0AEB-3F75-E045-ABDB-3D6427375FC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25359130-FB27-7149-96DE-0B5D837E88CA}" type="datetimeFigureOut">
              <a:rPr lang="en-US" smtClean="0"/>
              <a:t>3/17/19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A0AEB-3F75-E045-ABDB-3D6427375FC0}"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359130-FB27-7149-96DE-0B5D837E88CA}" type="datetimeFigureOut">
              <a:rPr lang="en-US" smtClean="0"/>
              <a:t>3/17/19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5A0AEB-3F75-E045-ABDB-3D6427375FC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359130-FB27-7149-96DE-0B5D837E88CA}" type="datetimeFigureOut">
              <a:rPr lang="en-US" smtClean="0"/>
              <a:t>3/17/19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5A0AEB-3F75-E045-ABDB-3D6427375FC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5359130-FB27-7149-96DE-0B5D837E88CA}" type="datetimeFigureOut">
              <a:rPr lang="en-US" smtClean="0"/>
              <a:t>3/17/19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5A0AEB-3F75-E045-ABDB-3D6427375FC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5359130-FB27-7149-96DE-0B5D837E88CA}" type="datetimeFigureOut">
              <a:rPr lang="en-US" smtClean="0"/>
              <a:t>3/17/19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A0AEB-3F75-E045-ABDB-3D6427375FC0}"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359130-FB27-7149-96DE-0B5D837E88CA}" type="datetimeFigureOut">
              <a:rPr lang="en-US" smtClean="0"/>
              <a:t>3/17/19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5A0AEB-3F75-E045-ABDB-3D6427375FC0}"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5359130-FB27-7149-96DE-0B5D837E88CA}" type="datetimeFigureOut">
              <a:rPr lang="en-US" smtClean="0"/>
              <a:t>3/17/19</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85A0AEB-3F75-E045-ABDB-3D6427375FC0}"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Frame Relay</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17245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5333" y="4275666"/>
            <a:ext cx="5266267" cy="2306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 name="Text Box 7"/>
          <p:cNvSpPr txBox="1">
            <a:spLocks noChangeArrowheads="1"/>
          </p:cNvSpPr>
          <p:nvPr/>
        </p:nvSpPr>
        <p:spPr bwMode="auto">
          <a:xfrm>
            <a:off x="5223934" y="3552825"/>
            <a:ext cx="3505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dirty="0">
                <a:latin typeface="Arial" charset="0"/>
              </a:rPr>
              <a:t>A </a:t>
            </a:r>
            <a:r>
              <a:rPr lang="en-US" sz="1800" b="1" dirty="0">
                <a:latin typeface="Arial" charset="0"/>
              </a:rPr>
              <a:t>PVC</a:t>
            </a:r>
            <a:r>
              <a:rPr lang="en-US" sz="1800" dirty="0">
                <a:latin typeface="Arial" charset="0"/>
              </a:rPr>
              <a:t> between the same two DTEs will always be the same.</a:t>
            </a: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03325"/>
            <a:ext cx="5156200" cy="2349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 name="Text Box 6"/>
          <p:cNvSpPr txBox="1">
            <a:spLocks noChangeArrowheads="1"/>
          </p:cNvSpPr>
          <p:nvPr/>
        </p:nvSpPr>
        <p:spPr bwMode="auto">
          <a:xfrm>
            <a:off x="381000" y="262466"/>
            <a:ext cx="35052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800" dirty="0">
                <a:latin typeface="Arial" charset="0"/>
              </a:rPr>
              <a:t>An </a:t>
            </a:r>
            <a:r>
              <a:rPr lang="en-US" sz="1800" b="1" dirty="0">
                <a:latin typeface="Arial" charset="0"/>
              </a:rPr>
              <a:t>SVC</a:t>
            </a:r>
            <a:r>
              <a:rPr lang="en-US" sz="1800" dirty="0">
                <a:latin typeface="Arial" charset="0"/>
              </a:rPr>
              <a:t> between the same two DTEs may change.</a:t>
            </a:r>
          </a:p>
        </p:txBody>
      </p:sp>
      <p:sp>
        <p:nvSpPr>
          <p:cNvPr id="2" name="Rectangle 1"/>
          <p:cNvSpPr/>
          <p:nvPr/>
        </p:nvSpPr>
        <p:spPr>
          <a:xfrm>
            <a:off x="5363598" y="1652676"/>
            <a:ext cx="3724096" cy="1200329"/>
          </a:xfrm>
          <a:prstGeom prst="rect">
            <a:avLst/>
          </a:prstGeom>
        </p:spPr>
        <p:txBody>
          <a:bodyPr wrap="none">
            <a:spAutoFit/>
          </a:bodyPr>
          <a:lstStyle/>
          <a:p>
            <a:pPr marL="285750" indent="-285750">
              <a:buFont typeface="Arial"/>
              <a:buChar char="•"/>
            </a:pPr>
            <a:r>
              <a:rPr lang="en-US" dirty="0">
                <a:latin typeface="Calibri"/>
                <a:cs typeface="Calibri"/>
              </a:rPr>
              <a:t> is temporary connections</a:t>
            </a:r>
          </a:p>
          <a:p>
            <a:pPr marL="285750" indent="-285750">
              <a:buFont typeface="Arial"/>
              <a:buChar char="•"/>
            </a:pPr>
            <a:r>
              <a:rPr lang="en-US" dirty="0">
                <a:latin typeface="Calibri"/>
                <a:cs typeface="Calibri"/>
              </a:rPr>
              <a:t>is set up dynamically when needed</a:t>
            </a:r>
          </a:p>
          <a:p>
            <a:pPr marL="285750" indent="-285750">
              <a:buFont typeface="Arial"/>
              <a:buChar char="•"/>
            </a:pPr>
            <a:r>
              <a:rPr lang="en-US" dirty="0">
                <a:latin typeface="Calibri"/>
                <a:cs typeface="Calibri"/>
              </a:rPr>
              <a:t>require call setup and termination </a:t>
            </a:r>
            <a:br>
              <a:rPr lang="en-US" dirty="0">
                <a:latin typeface="Calibri"/>
                <a:cs typeface="Calibri"/>
              </a:rPr>
            </a:br>
            <a:r>
              <a:rPr lang="en-US" dirty="0">
                <a:latin typeface="Calibri"/>
                <a:cs typeface="Calibri"/>
              </a:rPr>
              <a:t>for each connection. </a:t>
            </a:r>
            <a:endParaRPr lang="en-US" dirty="0"/>
          </a:p>
        </p:txBody>
      </p:sp>
      <p:sp>
        <p:nvSpPr>
          <p:cNvPr id="3" name="Rectangle 2"/>
          <p:cNvSpPr/>
          <p:nvPr/>
        </p:nvSpPr>
        <p:spPr>
          <a:xfrm>
            <a:off x="381000" y="5038559"/>
            <a:ext cx="3993401" cy="923330"/>
          </a:xfrm>
          <a:prstGeom prst="rect">
            <a:avLst/>
          </a:prstGeom>
        </p:spPr>
        <p:txBody>
          <a:bodyPr wrap="none">
            <a:spAutoFit/>
          </a:bodyPr>
          <a:lstStyle/>
          <a:p>
            <a:pPr marL="285750" indent="-285750">
              <a:buFont typeface="Arial"/>
              <a:buChar char="•"/>
            </a:pPr>
            <a:r>
              <a:rPr lang="en-US" dirty="0">
                <a:latin typeface="Calibri"/>
                <a:cs typeface="Calibri"/>
              </a:rPr>
              <a:t>A predefined VC.</a:t>
            </a:r>
          </a:p>
          <a:p>
            <a:pPr marL="285750" indent="-285750">
              <a:buFont typeface="Arial"/>
              <a:buChar char="•"/>
            </a:pPr>
            <a:r>
              <a:rPr lang="en-US" dirty="0">
                <a:latin typeface="Calibri"/>
                <a:cs typeface="Calibri"/>
              </a:rPr>
              <a:t>Is equated to a leased line in concept.</a:t>
            </a:r>
          </a:p>
          <a:p>
            <a:pPr>
              <a:spcAft>
                <a:spcPts val="1200"/>
              </a:spcAft>
            </a:pPr>
            <a:r>
              <a:rPr lang="en-US" dirty="0">
                <a:latin typeface="Calibri"/>
                <a:cs typeface="Calibri"/>
              </a:rPr>
              <a:t> </a:t>
            </a:r>
          </a:p>
        </p:txBody>
      </p:sp>
    </p:spTree>
    <p:extLst>
      <p:ext uri="{BB962C8B-B14F-4D97-AF65-F5344CB8AC3E}">
        <p14:creationId xmlns:p14="http://schemas.microsoft.com/office/powerpoint/2010/main" val="1994581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524400"/>
            <a:ext cx="7408333" cy="3450696"/>
          </a:xfrm>
        </p:spPr>
        <p:txBody>
          <a:bodyPr/>
          <a:lstStyle/>
          <a:p>
            <a:r>
              <a:rPr lang="en-US" dirty="0">
                <a:latin typeface="Calibri"/>
                <a:cs typeface="Calibri"/>
              </a:rPr>
              <a:t>The router or FRAD, connected to the Frame Relay network, may have multiple VCs connecting it to various endpoints. </a:t>
            </a:r>
          </a:p>
        </p:txBody>
      </p:sp>
      <p:sp>
        <p:nvSpPr>
          <p:cNvPr id="3" name="Title 2"/>
          <p:cNvSpPr>
            <a:spLocks noGrp="1"/>
          </p:cNvSpPr>
          <p:nvPr>
            <p:ph type="title"/>
          </p:nvPr>
        </p:nvSpPr>
        <p:spPr/>
        <p:txBody>
          <a:bodyPr/>
          <a:lstStyle/>
          <a:p>
            <a:r>
              <a:rPr lang="en-US" dirty="0"/>
              <a:t>Multiple Virtual Circuits</a:t>
            </a:r>
          </a:p>
        </p:txBody>
      </p:sp>
      <p:pic>
        <p:nvPicPr>
          <p:cNvPr id="4" name="Picture 3"/>
          <p:cNvPicPr>
            <a:picLocks noChangeAspect="1"/>
          </p:cNvPicPr>
          <p:nvPr/>
        </p:nvPicPr>
        <p:blipFill>
          <a:blip r:embed="rId3"/>
          <a:stretch>
            <a:fillRect/>
          </a:stretch>
        </p:blipFill>
        <p:spPr>
          <a:xfrm>
            <a:off x="1179139" y="3901037"/>
            <a:ext cx="6734701" cy="2956963"/>
          </a:xfrm>
          <a:prstGeom prst="rect">
            <a:avLst/>
          </a:prstGeom>
        </p:spPr>
      </p:pic>
    </p:spTree>
    <p:extLst>
      <p:ext uri="{BB962C8B-B14F-4D97-AF65-F5344CB8AC3E}">
        <p14:creationId xmlns:p14="http://schemas.microsoft.com/office/powerpoint/2010/main" val="3917649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Multiple VCs on a single physical line are distinguished by assigning  each VC an identifier called data-link connection identifiers (DLCI) . </a:t>
            </a:r>
          </a:p>
        </p:txBody>
      </p:sp>
      <p:sp>
        <p:nvSpPr>
          <p:cNvPr id="3" name="Title 2"/>
          <p:cNvSpPr>
            <a:spLocks noGrp="1"/>
          </p:cNvSpPr>
          <p:nvPr>
            <p:ph type="title"/>
          </p:nvPr>
        </p:nvSpPr>
        <p:spPr/>
        <p:txBody>
          <a:bodyPr/>
          <a:lstStyle/>
          <a:p>
            <a:r>
              <a:rPr lang="en-US" dirty="0"/>
              <a:t>Multiple Virtual Circuits</a:t>
            </a:r>
          </a:p>
        </p:txBody>
      </p:sp>
    </p:spTree>
    <p:extLst>
      <p:ext uri="{BB962C8B-B14F-4D97-AF65-F5344CB8AC3E}">
        <p14:creationId xmlns:p14="http://schemas.microsoft.com/office/powerpoint/2010/main" val="98026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2494055"/>
            <a:ext cx="8229600" cy="3450696"/>
          </a:xfrm>
        </p:spPr>
        <p:txBody>
          <a:bodyPr/>
          <a:lstStyle/>
          <a:p>
            <a:r>
              <a:rPr lang="en-US" dirty="0">
                <a:latin typeface="Calibri"/>
                <a:cs typeface="Calibri"/>
              </a:rPr>
              <a:t>VCs are identified by DLCIs. </a:t>
            </a:r>
          </a:p>
          <a:p>
            <a:r>
              <a:rPr lang="en-US" dirty="0">
                <a:latin typeface="Calibri"/>
                <a:cs typeface="Calibri"/>
              </a:rPr>
              <a:t>Frame Relay DLCIs have local significance, that means that their values are unique per router, but not necessarily in the other routers.</a:t>
            </a:r>
          </a:p>
          <a:p>
            <a:r>
              <a:rPr lang="en-US" dirty="0">
                <a:latin typeface="Calibri"/>
                <a:cs typeface="Calibri"/>
              </a:rPr>
              <a:t>DLCI values typically are assigned by the Frame Relay service provider.</a:t>
            </a:r>
          </a:p>
          <a:p>
            <a:endParaRPr lang="en-US" dirty="0"/>
          </a:p>
        </p:txBody>
      </p:sp>
      <p:sp>
        <p:nvSpPr>
          <p:cNvPr id="3" name="Title 2"/>
          <p:cNvSpPr>
            <a:spLocks noGrp="1"/>
          </p:cNvSpPr>
          <p:nvPr>
            <p:ph type="title"/>
          </p:nvPr>
        </p:nvSpPr>
        <p:spPr/>
        <p:txBody>
          <a:bodyPr/>
          <a:lstStyle/>
          <a:p>
            <a:r>
              <a:rPr lang="en-US" dirty="0"/>
              <a:t>DLCI</a:t>
            </a:r>
          </a:p>
        </p:txBody>
      </p:sp>
      <p:pic>
        <p:nvPicPr>
          <p:cNvPr id="4" name="Picture 3"/>
          <p:cNvPicPr>
            <a:picLocks noChangeAspect="1"/>
          </p:cNvPicPr>
          <p:nvPr/>
        </p:nvPicPr>
        <p:blipFill>
          <a:blip r:embed="rId3"/>
          <a:stretch>
            <a:fillRect/>
          </a:stretch>
        </p:blipFill>
        <p:spPr>
          <a:xfrm>
            <a:off x="1846639" y="5055751"/>
            <a:ext cx="5143500" cy="1778000"/>
          </a:xfrm>
          <a:prstGeom prst="rect">
            <a:avLst/>
          </a:prstGeom>
        </p:spPr>
      </p:pic>
    </p:spTree>
    <p:extLst>
      <p:ext uri="{BB962C8B-B14F-4D97-AF65-F5344CB8AC3E}">
        <p14:creationId xmlns:p14="http://schemas.microsoft.com/office/powerpoint/2010/main" val="1733680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idx="4294967295"/>
          </p:nvPr>
        </p:nvSpPr>
        <p:spPr>
          <a:xfrm>
            <a:off x="874325" y="152400"/>
            <a:ext cx="7015431" cy="609600"/>
          </a:xfrm>
        </p:spPr>
        <p:txBody>
          <a:bodyPr>
            <a:normAutofit fontScale="90000"/>
          </a:bodyPr>
          <a:lstStyle/>
          <a:p>
            <a:r>
              <a:rPr lang="en-US" dirty="0"/>
              <a:t>Frame Relay Switch</a:t>
            </a:r>
          </a:p>
        </p:txBody>
      </p:sp>
      <p:pic>
        <p:nvPicPr>
          <p:cNvPr id="58373" name="Picture 1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633537"/>
            <a:ext cx="2105025" cy="981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8375" name="Picture 1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07809"/>
            <a:ext cx="2038350" cy="981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8379" name="Picture 10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961074"/>
            <a:ext cx="207645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8381" name="Picture 10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027874"/>
            <a:ext cx="2057400"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 name="Picture 1"/>
          <p:cNvPicPr>
            <a:picLocks noChangeAspect="1"/>
          </p:cNvPicPr>
          <p:nvPr/>
        </p:nvPicPr>
        <p:blipFill>
          <a:blip r:embed="rId6"/>
          <a:stretch>
            <a:fillRect/>
          </a:stretch>
        </p:blipFill>
        <p:spPr>
          <a:xfrm>
            <a:off x="3056971" y="1772890"/>
            <a:ext cx="5691004" cy="3254984"/>
          </a:xfrm>
          <a:prstGeom prst="rect">
            <a:avLst/>
          </a:prstGeom>
        </p:spPr>
      </p:pic>
      <p:sp>
        <p:nvSpPr>
          <p:cNvPr id="3" name="Rectangle 2"/>
          <p:cNvSpPr/>
          <p:nvPr/>
        </p:nvSpPr>
        <p:spPr>
          <a:xfrm>
            <a:off x="3659942" y="5095144"/>
            <a:ext cx="4572000" cy="923330"/>
          </a:xfrm>
          <a:prstGeom prst="rect">
            <a:avLst/>
          </a:prstGeom>
        </p:spPr>
        <p:txBody>
          <a:bodyPr>
            <a:spAutoFit/>
          </a:bodyPr>
          <a:lstStyle/>
          <a:p>
            <a:r>
              <a:rPr lang="en-US" dirty="0">
                <a:latin typeface="Calibri"/>
                <a:cs typeface="Calibri"/>
              </a:rPr>
              <a:t>Frame Relay creates a VC by storing input-port to output-port mapping in the memory of each switch </a:t>
            </a:r>
            <a:endParaRPr lang="en-US" dirty="0"/>
          </a:p>
        </p:txBody>
      </p:sp>
    </p:spTree>
    <p:extLst>
      <p:ext uri="{BB962C8B-B14F-4D97-AF65-F5344CB8AC3E}">
        <p14:creationId xmlns:p14="http://schemas.microsoft.com/office/powerpoint/2010/main" val="4189180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Frame Relay Address Mapping</a:t>
            </a:r>
          </a:p>
        </p:txBody>
      </p:sp>
      <p:pic>
        <p:nvPicPr>
          <p:cNvPr id="5"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3136" b="-13136"/>
          <a:stretch>
            <a:fillRect/>
          </a:stretch>
        </p:blipFill>
        <p:spPr bwMode="auto">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23023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 Relay Address Mapping</a:t>
            </a:r>
          </a:p>
        </p:txBody>
      </p:sp>
      <p:sp>
        <p:nvSpPr>
          <p:cNvPr id="3" name="Content Placeholder 2"/>
          <p:cNvSpPr>
            <a:spLocks noGrp="1"/>
          </p:cNvSpPr>
          <p:nvPr>
            <p:ph idx="1"/>
          </p:nvPr>
        </p:nvSpPr>
        <p:spPr/>
        <p:txBody>
          <a:bodyPr/>
          <a:lstStyle/>
          <a:p>
            <a:r>
              <a:rPr lang="en-US" dirty="0"/>
              <a:t>Before DLCI can be used to route traffic, it must be associated with the IP address of its remote router</a:t>
            </a:r>
          </a:p>
          <a:p>
            <a:endParaRPr lang="en-US" dirty="0"/>
          </a:p>
        </p:txBody>
      </p:sp>
      <p:pic>
        <p:nvPicPr>
          <p:cNvPr id="4" name="Picture 3"/>
          <p:cNvPicPr>
            <a:picLocks noChangeAspect="1"/>
          </p:cNvPicPr>
          <p:nvPr/>
        </p:nvPicPr>
        <p:blipFill>
          <a:blip r:embed="rId2"/>
          <a:stretch>
            <a:fillRect/>
          </a:stretch>
        </p:blipFill>
        <p:spPr>
          <a:xfrm>
            <a:off x="1731553" y="4157663"/>
            <a:ext cx="5778500" cy="1968500"/>
          </a:xfrm>
          <a:prstGeom prst="rect">
            <a:avLst/>
          </a:prstGeom>
        </p:spPr>
      </p:pic>
    </p:spTree>
    <p:extLst>
      <p:ext uri="{BB962C8B-B14F-4D97-AF65-F5344CB8AC3E}">
        <p14:creationId xmlns:p14="http://schemas.microsoft.com/office/powerpoint/2010/main" val="3667929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 Relay Address Mapping</a:t>
            </a:r>
          </a:p>
        </p:txBody>
      </p:sp>
      <p:sp>
        <p:nvSpPr>
          <p:cNvPr id="3" name="Content Placeholder 2"/>
          <p:cNvSpPr>
            <a:spLocks noGrp="1"/>
          </p:cNvSpPr>
          <p:nvPr>
            <p:ph idx="1"/>
          </p:nvPr>
        </p:nvSpPr>
        <p:spPr/>
        <p:txBody>
          <a:bodyPr/>
          <a:lstStyle/>
          <a:p>
            <a:r>
              <a:rPr lang="en-US" dirty="0"/>
              <a:t>The </a:t>
            </a:r>
            <a:r>
              <a:rPr lang="en-US" dirty="0" err="1"/>
              <a:t>HeadQuarter</a:t>
            </a:r>
            <a:r>
              <a:rPr lang="en-US" dirty="0"/>
              <a:t> will need to map Branch 1 IP address to DLCI 23 &amp; map Branch 2 IP address to DLCI 51. </a:t>
            </a:r>
          </a:p>
          <a:p>
            <a:r>
              <a:rPr lang="en-US" dirty="0"/>
              <a:t>After that it can encapsulate data inside a Frame Relay frame with an appropriate DLCI number and send to the destination. </a:t>
            </a:r>
          </a:p>
        </p:txBody>
      </p:sp>
    </p:spTree>
    <p:extLst>
      <p:ext uri="{BB962C8B-B14F-4D97-AF65-F5344CB8AC3E}">
        <p14:creationId xmlns:p14="http://schemas.microsoft.com/office/powerpoint/2010/main" val="1728680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of DLCI</a:t>
            </a:r>
          </a:p>
        </p:txBody>
      </p:sp>
      <p:sp>
        <p:nvSpPr>
          <p:cNvPr id="3" name="Content Placeholder 2"/>
          <p:cNvSpPr>
            <a:spLocks noGrp="1"/>
          </p:cNvSpPr>
          <p:nvPr>
            <p:ph idx="1"/>
          </p:nvPr>
        </p:nvSpPr>
        <p:spPr/>
        <p:txBody>
          <a:bodyPr/>
          <a:lstStyle/>
          <a:p>
            <a:pPr>
              <a:spcAft>
                <a:spcPts val="1200"/>
              </a:spcAft>
            </a:pPr>
            <a:r>
              <a:rPr lang="en-US" dirty="0">
                <a:latin typeface="Calibri"/>
                <a:cs typeface="Calibri"/>
              </a:rPr>
              <a:t>The mapping of DLCIs to Layer 3 addresses can be handled manually or dynamically.</a:t>
            </a:r>
          </a:p>
          <a:p>
            <a:pPr>
              <a:spcAft>
                <a:spcPts val="1200"/>
              </a:spcAft>
            </a:pPr>
            <a:r>
              <a:rPr lang="en-US" dirty="0">
                <a:latin typeface="Calibri"/>
                <a:cs typeface="Calibri"/>
              </a:rPr>
              <a:t> </a:t>
            </a:r>
            <a:r>
              <a:rPr lang="en-US" dirty="0">
                <a:solidFill>
                  <a:srgbClr val="0000FF"/>
                </a:solidFill>
                <a:latin typeface="Calibri"/>
                <a:cs typeface="Calibri"/>
              </a:rPr>
              <a:t>Manually</a:t>
            </a:r>
            <a:r>
              <a:rPr lang="en-US" dirty="0">
                <a:latin typeface="Calibri"/>
                <a:cs typeface="Calibri"/>
              </a:rPr>
              <a:t> (</a:t>
            </a:r>
            <a:r>
              <a:rPr lang="en-US" dirty="0">
                <a:solidFill>
                  <a:srgbClr val="0000FF"/>
                </a:solidFill>
                <a:latin typeface="Calibri"/>
                <a:cs typeface="Calibri"/>
              </a:rPr>
              <a:t>static</a:t>
            </a:r>
            <a:r>
              <a:rPr lang="en-US" dirty="0">
                <a:latin typeface="Calibri"/>
                <a:cs typeface="Calibri"/>
              </a:rPr>
              <a:t>): the administrators can statically assign a DLCI to the remote IP address.</a:t>
            </a:r>
          </a:p>
          <a:p>
            <a:pPr>
              <a:spcAft>
                <a:spcPts val="1200"/>
              </a:spcAft>
            </a:pPr>
            <a:r>
              <a:rPr lang="en-US" dirty="0">
                <a:solidFill>
                  <a:srgbClr val="0000FF"/>
                </a:solidFill>
                <a:latin typeface="Calibri"/>
                <a:cs typeface="Calibri"/>
              </a:rPr>
              <a:t>Dynamic</a:t>
            </a:r>
            <a:r>
              <a:rPr lang="en-US" dirty="0">
                <a:latin typeface="Calibri"/>
                <a:cs typeface="Calibri"/>
              </a:rPr>
              <a:t>: the router can send an Inverse ARP Request to the other end of the PVC for its Layer 3 address. </a:t>
            </a:r>
          </a:p>
          <a:p>
            <a:endParaRPr lang="en-US" dirty="0"/>
          </a:p>
          <a:p>
            <a:endParaRPr lang="en-US" dirty="0"/>
          </a:p>
        </p:txBody>
      </p:sp>
    </p:spTree>
    <p:extLst>
      <p:ext uri="{BB962C8B-B14F-4D97-AF65-F5344CB8AC3E}">
        <p14:creationId xmlns:p14="http://schemas.microsoft.com/office/powerpoint/2010/main" val="4028141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4606079"/>
            <a:ext cx="7408333" cy="1864463"/>
          </a:xfrm>
        </p:spPr>
        <p:txBody>
          <a:bodyPr/>
          <a:lstStyle/>
          <a:p>
            <a:r>
              <a:rPr lang="en-US" dirty="0">
                <a:latin typeface="Calibri"/>
                <a:cs typeface="Calibri"/>
              </a:rPr>
              <a:t>Once the router learns from the switch about available PVCs and their corresponding DLCIs, the router can send an </a:t>
            </a:r>
            <a:r>
              <a:rPr lang="en-US" b="1" dirty="0">
                <a:latin typeface="Calibri"/>
                <a:cs typeface="Calibri"/>
              </a:rPr>
              <a:t>Inverse ARP</a:t>
            </a:r>
            <a:r>
              <a:rPr lang="en-US" dirty="0">
                <a:latin typeface="Calibri"/>
                <a:cs typeface="Calibri"/>
              </a:rPr>
              <a:t> request to the other end of the PVC. (unless statically mapped )</a:t>
            </a:r>
          </a:p>
          <a:p>
            <a:endParaRPr lang="en-US" dirty="0"/>
          </a:p>
        </p:txBody>
      </p:sp>
      <p:sp>
        <p:nvSpPr>
          <p:cNvPr id="3" name="Title 2"/>
          <p:cNvSpPr>
            <a:spLocks noGrp="1"/>
          </p:cNvSpPr>
          <p:nvPr>
            <p:ph type="title"/>
          </p:nvPr>
        </p:nvSpPr>
        <p:spPr/>
        <p:txBody>
          <a:bodyPr/>
          <a:lstStyle/>
          <a:p>
            <a:r>
              <a:rPr lang="en-US" dirty="0"/>
              <a:t>Inverse ARP</a:t>
            </a:r>
          </a:p>
        </p:txBody>
      </p:sp>
      <p:pic>
        <p:nvPicPr>
          <p:cNvPr id="4"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149" y="2520519"/>
            <a:ext cx="6049357" cy="1925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 name="Picture 1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670663"/>
            <a:ext cx="1285875" cy="561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 name="Line 1032"/>
          <p:cNvSpPr>
            <a:spLocks noChangeShapeType="1"/>
          </p:cNvSpPr>
          <p:nvPr/>
        </p:nvSpPr>
        <p:spPr bwMode="auto">
          <a:xfrm flipH="1">
            <a:off x="3467100" y="3184795"/>
            <a:ext cx="381000" cy="457200"/>
          </a:xfrm>
          <a:prstGeom prst="line">
            <a:avLst/>
          </a:prstGeom>
          <a:noFill/>
          <a:ln w="381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 name="Text Box 1033"/>
          <p:cNvSpPr txBox="1">
            <a:spLocks noChangeArrowheads="1"/>
          </p:cNvSpPr>
          <p:nvPr/>
        </p:nvSpPr>
        <p:spPr bwMode="auto">
          <a:xfrm>
            <a:off x="4000500" y="2314831"/>
            <a:ext cx="3810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b="1" dirty="0">
                <a:latin typeface="Arial" charset="0"/>
              </a:rPr>
              <a:t>1</a:t>
            </a:r>
          </a:p>
        </p:txBody>
      </p:sp>
      <p:sp>
        <p:nvSpPr>
          <p:cNvPr id="8" name="Text Box 1034"/>
          <p:cNvSpPr txBox="1">
            <a:spLocks noChangeArrowheads="1"/>
          </p:cNvSpPr>
          <p:nvPr/>
        </p:nvSpPr>
        <p:spPr bwMode="auto">
          <a:xfrm>
            <a:off x="1562100" y="2314831"/>
            <a:ext cx="3810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b="1">
                <a:latin typeface="Arial" charset="0"/>
              </a:rPr>
              <a:t>2</a:t>
            </a:r>
          </a:p>
        </p:txBody>
      </p:sp>
    </p:spTree>
    <p:extLst>
      <p:ext uri="{BB962C8B-B14F-4D97-AF65-F5344CB8AC3E}">
        <p14:creationId xmlns:p14="http://schemas.microsoft.com/office/powerpoint/2010/main" val="413895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Why do we need Frame Relay?</a:t>
            </a:r>
          </a:p>
          <a:p>
            <a:r>
              <a:rPr lang="en-US" dirty="0"/>
              <a:t>Frame Relay Network</a:t>
            </a:r>
          </a:p>
          <a:p>
            <a:r>
              <a:rPr lang="en-US" dirty="0"/>
              <a:t>Frame Relay Network as a NBMA network</a:t>
            </a:r>
          </a:p>
          <a:p>
            <a:r>
              <a:rPr lang="en-US" dirty="0"/>
              <a:t>Virtual Circuits</a:t>
            </a:r>
          </a:p>
          <a:p>
            <a:r>
              <a:rPr lang="en-US" dirty="0"/>
              <a:t>DLCI</a:t>
            </a:r>
          </a:p>
          <a:p>
            <a:r>
              <a:rPr lang="en-US" dirty="0"/>
              <a:t>Mapping of DLCI</a:t>
            </a:r>
          </a:p>
          <a:p>
            <a:r>
              <a:rPr lang="en-US" dirty="0"/>
              <a:t>Frame Relay Frame</a:t>
            </a:r>
          </a:p>
        </p:txBody>
      </p:sp>
      <p:sp>
        <p:nvSpPr>
          <p:cNvPr id="3" name="Title 2"/>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871059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26"/>
          <p:cNvSpPr>
            <a:spLocks noGrp="1" noChangeArrowheads="1"/>
          </p:cNvSpPr>
          <p:nvPr>
            <p:ph type="title"/>
          </p:nvPr>
        </p:nvSpPr>
        <p:spPr/>
        <p:txBody>
          <a:bodyPr/>
          <a:lstStyle/>
          <a:p>
            <a:r>
              <a:rPr lang="en-US" dirty="0"/>
              <a:t>Inverse ARP</a:t>
            </a:r>
          </a:p>
        </p:txBody>
      </p:sp>
      <p:sp>
        <p:nvSpPr>
          <p:cNvPr id="105475" name="Rectangle 1027"/>
          <p:cNvSpPr>
            <a:spLocks noGrp="1" noChangeArrowheads="1"/>
          </p:cNvSpPr>
          <p:nvPr>
            <p:ph type="body" idx="1"/>
          </p:nvPr>
        </p:nvSpPr>
        <p:spPr>
          <a:xfrm>
            <a:off x="381000" y="2819609"/>
            <a:ext cx="8534400" cy="3733591"/>
          </a:xfrm>
        </p:spPr>
        <p:txBody>
          <a:bodyPr/>
          <a:lstStyle/>
          <a:p>
            <a:pPr>
              <a:spcAft>
                <a:spcPts val="1200"/>
              </a:spcAft>
            </a:pPr>
            <a:r>
              <a:rPr lang="en-US" sz="2000" dirty="0">
                <a:latin typeface="Calibri"/>
                <a:cs typeface="Calibri"/>
              </a:rPr>
              <a:t>For each supported and configured protocol on the interface, the router sends an Inverse ARP request for each DLCI. (unless statically mapped)</a:t>
            </a:r>
          </a:p>
          <a:p>
            <a:pPr>
              <a:spcAft>
                <a:spcPts val="1200"/>
              </a:spcAft>
            </a:pPr>
            <a:r>
              <a:rPr lang="en-US" sz="2000" dirty="0">
                <a:latin typeface="Calibri"/>
                <a:cs typeface="Calibri"/>
              </a:rPr>
              <a:t>In effect, the Inverse ARP request asks the remote station for its Layer 3 address. </a:t>
            </a:r>
          </a:p>
          <a:p>
            <a:pPr>
              <a:spcAft>
                <a:spcPts val="1200"/>
              </a:spcAft>
            </a:pPr>
            <a:r>
              <a:rPr lang="en-US" sz="2000" dirty="0">
                <a:latin typeface="Calibri"/>
                <a:cs typeface="Calibri"/>
              </a:rPr>
              <a:t>At the same time, it provides the remote system with the Layer 3 address of the local system. </a:t>
            </a:r>
          </a:p>
          <a:p>
            <a:pPr>
              <a:spcAft>
                <a:spcPts val="1200"/>
              </a:spcAft>
            </a:pPr>
            <a:r>
              <a:rPr lang="en-US" sz="2000" dirty="0">
                <a:latin typeface="Calibri"/>
                <a:cs typeface="Calibri"/>
              </a:rPr>
              <a:t>The return information from the Inverse ARP is then used to build the Frame Relay map.</a:t>
            </a:r>
          </a:p>
        </p:txBody>
      </p:sp>
    </p:spTree>
    <p:extLst>
      <p:ext uri="{BB962C8B-B14F-4D97-AF65-F5344CB8AC3E}">
        <p14:creationId xmlns:p14="http://schemas.microsoft.com/office/powerpoint/2010/main" val="1554759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04800"/>
            <a:ext cx="9144000" cy="6242538"/>
          </a:xfrm>
          <a:prstGeom prst="rect">
            <a:avLst/>
          </a:prstGeom>
        </p:spPr>
      </p:pic>
      <p:sp>
        <p:nvSpPr>
          <p:cNvPr id="3" name="Rectangle 2"/>
          <p:cNvSpPr/>
          <p:nvPr/>
        </p:nvSpPr>
        <p:spPr>
          <a:xfrm>
            <a:off x="214966" y="5473005"/>
            <a:ext cx="2669780" cy="1384995"/>
          </a:xfrm>
          <a:prstGeom prst="rect">
            <a:avLst/>
          </a:prstGeom>
        </p:spPr>
        <p:txBody>
          <a:bodyPr wrap="square">
            <a:spAutoFit/>
          </a:bodyPr>
          <a:lstStyle/>
          <a:p>
            <a:r>
              <a:rPr lang="en-US" sz="1400" dirty="0"/>
              <a:t>Now all the routers have a pair of DLCI &amp; IP address of the router at the other end so data can be forwarded to the right destination.</a:t>
            </a:r>
          </a:p>
          <a:p>
            <a:endParaRPr lang="en-US" sz="1400" dirty="0"/>
          </a:p>
        </p:txBody>
      </p:sp>
    </p:spTree>
    <p:extLst>
      <p:ext uri="{BB962C8B-B14F-4D97-AF65-F5344CB8AC3E}">
        <p14:creationId xmlns:p14="http://schemas.microsoft.com/office/powerpoint/2010/main" val="1805114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Frame Relay Frame</a:t>
            </a:r>
          </a:p>
        </p:txBody>
      </p:sp>
      <p:sp>
        <p:nvSpPr>
          <p:cNvPr id="3" name="Content Placeholder 2"/>
          <p:cNvSpPr>
            <a:spLocks noGrp="1"/>
          </p:cNvSpPr>
          <p:nvPr>
            <p:ph idx="1"/>
          </p:nvPr>
        </p:nvSpPr>
        <p:spPr>
          <a:xfrm>
            <a:off x="872067" y="2482186"/>
            <a:ext cx="7408333" cy="3450696"/>
          </a:xfrm>
        </p:spPr>
        <p:txBody>
          <a:bodyPr>
            <a:normAutofit/>
          </a:bodyPr>
          <a:lstStyle/>
          <a:p>
            <a:r>
              <a:rPr lang="en-US" dirty="0">
                <a:latin typeface="Calibri"/>
                <a:cs typeface="Calibri"/>
              </a:rPr>
              <a:t>Frame Relay is a data link protocol and the customer router encapsulates each Layer 3 packet inside a Frame Relay frame comprising a header and trailer before it is sent out the access link.</a:t>
            </a:r>
          </a:p>
          <a:p>
            <a:r>
              <a:rPr lang="en-US" dirty="0">
                <a:latin typeface="Calibri"/>
                <a:cs typeface="Calibri"/>
              </a:rPr>
              <a:t> The header and trailer used is actually defined by the Link Access Procedure Frame Bearer Services (LAPF) specification</a:t>
            </a:r>
          </a:p>
        </p:txBody>
      </p:sp>
      <p:pic>
        <p:nvPicPr>
          <p:cNvPr id="4" name="Picture 3"/>
          <p:cNvPicPr>
            <a:picLocks noChangeAspect="1"/>
          </p:cNvPicPr>
          <p:nvPr/>
        </p:nvPicPr>
        <p:blipFill>
          <a:blip r:embed="rId3"/>
          <a:stretch>
            <a:fillRect/>
          </a:stretch>
        </p:blipFill>
        <p:spPr>
          <a:xfrm>
            <a:off x="571596" y="5568569"/>
            <a:ext cx="8115204" cy="1285846"/>
          </a:xfrm>
          <a:prstGeom prst="rect">
            <a:avLst/>
          </a:prstGeom>
        </p:spPr>
      </p:pic>
    </p:spTree>
    <p:extLst>
      <p:ext uri="{BB962C8B-B14F-4D97-AF65-F5344CB8AC3E}">
        <p14:creationId xmlns:p14="http://schemas.microsoft.com/office/powerpoint/2010/main" val="395586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 Relay Frame</a:t>
            </a:r>
          </a:p>
        </p:txBody>
      </p:sp>
      <p:sp>
        <p:nvSpPr>
          <p:cNvPr id="3" name="Content Placeholder 2"/>
          <p:cNvSpPr>
            <a:spLocks noGrp="1"/>
          </p:cNvSpPr>
          <p:nvPr>
            <p:ph idx="1"/>
          </p:nvPr>
        </p:nvSpPr>
        <p:spPr/>
        <p:txBody>
          <a:bodyPr/>
          <a:lstStyle/>
          <a:p>
            <a:r>
              <a:rPr lang="en-US" dirty="0"/>
              <a:t>The simple LAPF header was extended to compensate for the absence of a Protocol Type field:</a:t>
            </a:r>
          </a:p>
        </p:txBody>
      </p:sp>
      <p:pic>
        <p:nvPicPr>
          <p:cNvPr id="4" name="Picture 3"/>
          <p:cNvPicPr>
            <a:picLocks noChangeAspect="1"/>
          </p:cNvPicPr>
          <p:nvPr/>
        </p:nvPicPr>
        <p:blipFill>
          <a:blip r:embed="rId3"/>
          <a:stretch>
            <a:fillRect/>
          </a:stretch>
        </p:blipFill>
        <p:spPr>
          <a:xfrm>
            <a:off x="457200" y="3584438"/>
            <a:ext cx="8172996" cy="2893968"/>
          </a:xfrm>
          <a:prstGeom prst="rect">
            <a:avLst/>
          </a:prstGeom>
        </p:spPr>
      </p:pic>
    </p:spTree>
    <p:extLst>
      <p:ext uri="{BB962C8B-B14F-4D97-AF65-F5344CB8AC3E}">
        <p14:creationId xmlns:p14="http://schemas.microsoft.com/office/powerpoint/2010/main" val="1709273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 Relay Frame</a:t>
            </a:r>
          </a:p>
        </p:txBody>
      </p:sp>
      <p:sp>
        <p:nvSpPr>
          <p:cNvPr id="3" name="Content Placeholder 2"/>
          <p:cNvSpPr>
            <a:spLocks noGrp="1"/>
          </p:cNvSpPr>
          <p:nvPr>
            <p:ph idx="1"/>
          </p:nvPr>
        </p:nvSpPr>
        <p:spPr>
          <a:xfrm>
            <a:off x="457200" y="2321758"/>
            <a:ext cx="8488918" cy="3941649"/>
          </a:xfrm>
        </p:spPr>
        <p:txBody>
          <a:bodyPr>
            <a:normAutofit fontScale="92500" lnSpcReduction="10000"/>
          </a:bodyPr>
          <a:lstStyle/>
          <a:p>
            <a:pPr>
              <a:lnSpc>
                <a:spcPct val="110000"/>
              </a:lnSpc>
              <a:spcAft>
                <a:spcPts val="600"/>
              </a:spcAft>
            </a:pPr>
            <a:r>
              <a:rPr lang="en-US" dirty="0">
                <a:latin typeface="Calibri"/>
                <a:cs typeface="Calibri"/>
              </a:rPr>
              <a:t>Header</a:t>
            </a:r>
          </a:p>
          <a:p>
            <a:pPr lvl="1">
              <a:lnSpc>
                <a:spcPct val="110000"/>
              </a:lnSpc>
              <a:spcAft>
                <a:spcPts val="600"/>
              </a:spcAft>
            </a:pPr>
            <a:r>
              <a:rPr lang="en-US" dirty="0">
                <a:latin typeface="Calibri"/>
                <a:cs typeface="Calibri"/>
              </a:rPr>
              <a:t>DLCI ,</a:t>
            </a:r>
          </a:p>
          <a:p>
            <a:pPr lvl="1">
              <a:lnSpc>
                <a:spcPct val="110000"/>
              </a:lnSpc>
              <a:spcAft>
                <a:spcPts val="600"/>
              </a:spcAft>
            </a:pPr>
            <a:r>
              <a:rPr lang="en-US" dirty="0">
                <a:latin typeface="Calibri"/>
                <a:cs typeface="Calibri"/>
              </a:rPr>
              <a:t> fields related to congestion management</a:t>
            </a:r>
          </a:p>
          <a:p>
            <a:pPr>
              <a:lnSpc>
                <a:spcPct val="110000"/>
              </a:lnSpc>
              <a:spcAft>
                <a:spcPts val="600"/>
              </a:spcAft>
            </a:pPr>
            <a:r>
              <a:rPr lang="en-US" dirty="0">
                <a:latin typeface="Calibri"/>
                <a:cs typeface="Calibri"/>
              </a:rPr>
              <a:t>Data</a:t>
            </a:r>
            <a:r>
              <a:rPr lang="tr-TR" dirty="0">
                <a:latin typeface="Calibri"/>
                <a:cs typeface="Calibri"/>
              </a:rPr>
              <a:t> – </a:t>
            </a:r>
            <a:r>
              <a:rPr lang="tr-TR" dirty="0" err="1">
                <a:latin typeface="Calibri"/>
                <a:cs typeface="Calibri"/>
              </a:rPr>
              <a:t>Contains</a:t>
            </a:r>
            <a:r>
              <a:rPr lang="tr-TR" dirty="0">
                <a:latin typeface="Calibri"/>
                <a:cs typeface="Calibri"/>
              </a:rPr>
              <a:t> </a:t>
            </a:r>
            <a:r>
              <a:rPr lang="tr-TR" dirty="0" err="1">
                <a:latin typeface="Calibri"/>
                <a:cs typeface="Calibri"/>
              </a:rPr>
              <a:t>encapsulated</a:t>
            </a:r>
            <a:r>
              <a:rPr lang="tr-TR" dirty="0">
                <a:latin typeface="Calibri"/>
                <a:cs typeface="Calibri"/>
              </a:rPr>
              <a:t> </a:t>
            </a:r>
            <a:r>
              <a:rPr lang="tr-TR" dirty="0" err="1">
                <a:latin typeface="Calibri"/>
                <a:cs typeface="Calibri"/>
              </a:rPr>
              <a:t>upper-layer</a:t>
            </a:r>
            <a:r>
              <a:rPr lang="tr-TR" dirty="0">
                <a:latin typeface="Calibri"/>
                <a:cs typeface="Calibri"/>
              </a:rPr>
              <a:t> data</a:t>
            </a:r>
            <a:endParaRPr lang="en-US" dirty="0">
              <a:latin typeface="Calibri"/>
              <a:cs typeface="Calibri"/>
            </a:endParaRPr>
          </a:p>
          <a:p>
            <a:pPr>
              <a:lnSpc>
                <a:spcPct val="110000"/>
              </a:lnSpc>
              <a:spcAft>
                <a:spcPts val="600"/>
              </a:spcAft>
            </a:pPr>
            <a:r>
              <a:rPr lang="en-US" dirty="0">
                <a:latin typeface="Calibri"/>
                <a:cs typeface="Calibri"/>
              </a:rPr>
              <a:t>Trailer</a:t>
            </a:r>
          </a:p>
          <a:p>
            <a:pPr lvl="1">
              <a:lnSpc>
                <a:spcPct val="110000"/>
              </a:lnSpc>
              <a:spcAft>
                <a:spcPts val="600"/>
              </a:spcAft>
            </a:pPr>
            <a:r>
              <a:rPr lang="en-US" dirty="0">
                <a:latin typeface="Calibri"/>
                <a:cs typeface="Calibri"/>
              </a:rPr>
              <a:t>Frame Relay provides no error recovery mechanism. It only provides CRC error detection.</a:t>
            </a:r>
          </a:p>
          <a:p>
            <a:pPr>
              <a:lnSpc>
                <a:spcPct val="110000"/>
              </a:lnSpc>
              <a:spcAft>
                <a:spcPts val="600"/>
              </a:spcAft>
            </a:pPr>
            <a:r>
              <a:rPr lang="en-US" dirty="0">
                <a:latin typeface="Calibri"/>
                <a:cs typeface="Calibri"/>
              </a:rPr>
              <a:t>You should keep in mind that Frame Relay encapsulation should match on the routers at the two ends of a VC. </a:t>
            </a:r>
          </a:p>
        </p:txBody>
      </p:sp>
    </p:spTree>
    <p:extLst>
      <p:ext uri="{BB962C8B-B14F-4D97-AF65-F5344CB8AC3E}">
        <p14:creationId xmlns:p14="http://schemas.microsoft.com/office/powerpoint/2010/main" val="691172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Frame Relay Configuration</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369072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Building the network and configuring the cloud</a:t>
            </a:r>
            <a:endParaRPr lang="en-US" sz="1100" dirty="0"/>
          </a:p>
          <a:p>
            <a:r>
              <a:rPr lang="en-US" dirty="0"/>
              <a:t>Basic Frame Relay Configuration Steps </a:t>
            </a:r>
          </a:p>
          <a:p>
            <a:pPr lvl="1"/>
            <a:r>
              <a:rPr lang="en-US" dirty="0"/>
              <a:t>Frame Relay Encapsulation</a:t>
            </a:r>
            <a:r>
              <a:rPr lang="en-US" sz="1800" dirty="0"/>
              <a:t> </a:t>
            </a:r>
          </a:p>
          <a:p>
            <a:pPr lvl="1"/>
            <a:r>
              <a:rPr lang="en-US" dirty="0"/>
              <a:t>Configuring a Static Frame Relay Map</a:t>
            </a:r>
          </a:p>
          <a:p>
            <a:endParaRPr lang="en-US" dirty="0"/>
          </a:p>
        </p:txBody>
      </p:sp>
    </p:spTree>
    <p:extLst>
      <p:ext uri="{BB962C8B-B14F-4D97-AF65-F5344CB8AC3E}">
        <p14:creationId xmlns:p14="http://schemas.microsoft.com/office/powerpoint/2010/main" val="38509769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the Network</a:t>
            </a:r>
          </a:p>
        </p:txBody>
      </p:sp>
      <p:pic>
        <p:nvPicPr>
          <p:cNvPr id="7" name="Picture 6"/>
          <p:cNvPicPr>
            <a:picLocks noChangeAspect="1"/>
          </p:cNvPicPr>
          <p:nvPr/>
        </p:nvPicPr>
        <p:blipFill>
          <a:blip r:embed="rId2"/>
          <a:stretch>
            <a:fillRect/>
          </a:stretch>
        </p:blipFill>
        <p:spPr>
          <a:xfrm>
            <a:off x="1626258" y="2859411"/>
            <a:ext cx="5295900" cy="3759200"/>
          </a:xfrm>
          <a:prstGeom prst="rect">
            <a:avLst/>
          </a:prstGeom>
        </p:spPr>
      </p:pic>
    </p:spTree>
    <p:extLst>
      <p:ext uri="{BB962C8B-B14F-4D97-AF65-F5344CB8AC3E}">
        <p14:creationId xmlns:p14="http://schemas.microsoft.com/office/powerpoint/2010/main" val="2388624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pic>
        <p:nvPicPr>
          <p:cNvPr id="3" name="صورة 6"/>
          <p:cNvPicPr/>
          <p:nvPr/>
        </p:nvPicPr>
        <p:blipFill>
          <a:blip r:embed="rId2"/>
          <a:stretch>
            <a:fillRect/>
          </a:stretch>
        </p:blipFill>
        <p:spPr>
          <a:xfrm>
            <a:off x="1126153" y="2783828"/>
            <a:ext cx="6780875" cy="3791824"/>
          </a:xfrm>
          <a:prstGeom prst="rect">
            <a:avLst/>
          </a:prstGeom>
        </p:spPr>
      </p:pic>
    </p:spTree>
    <p:extLst>
      <p:ext uri="{BB962C8B-B14F-4D97-AF65-F5344CB8AC3E}">
        <p14:creationId xmlns:p14="http://schemas.microsoft.com/office/powerpoint/2010/main" val="360154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a:t>
            </a:r>
          </a:p>
        </p:txBody>
      </p:sp>
      <p:graphicFrame>
        <p:nvGraphicFramePr>
          <p:cNvPr id="3" name="Object 2"/>
          <p:cNvGraphicFramePr>
            <a:graphicFrameLocks noChangeAspect="1"/>
          </p:cNvGraphicFramePr>
          <p:nvPr>
            <p:extLst>
              <p:ext uri="{D42A27DB-BD31-4B8C-83A1-F6EECF244321}">
                <p14:modId xmlns:p14="http://schemas.microsoft.com/office/powerpoint/2010/main" val="2845856663"/>
              </p:ext>
            </p:extLst>
          </p:nvPr>
        </p:nvGraphicFramePr>
        <p:xfrm>
          <a:off x="1797050" y="2871553"/>
          <a:ext cx="5549900" cy="3683000"/>
        </p:xfrm>
        <a:graphic>
          <a:graphicData uri="http://schemas.openxmlformats.org/presentationml/2006/ole">
            <mc:AlternateContent xmlns:mc="http://schemas.openxmlformats.org/markup-compatibility/2006">
              <mc:Choice xmlns:v="urn:schemas-microsoft-com:vml" Requires="v">
                <p:oleObj spid="_x0000_s1031" name="Document" r:id="rId3" imgW="5549900" imgH="3683000" progId="Word.Document.12">
                  <p:embed/>
                </p:oleObj>
              </mc:Choice>
              <mc:Fallback>
                <p:oleObj name="Document" r:id="rId3" imgW="5549900" imgH="3683000" progId="Word.Document.12">
                  <p:embed/>
                  <p:pic>
                    <p:nvPicPr>
                      <p:cNvPr id="0" name=""/>
                      <p:cNvPicPr/>
                      <p:nvPr/>
                    </p:nvPicPr>
                    <p:blipFill>
                      <a:blip r:embed="rId4"/>
                      <a:stretch>
                        <a:fillRect/>
                      </a:stretch>
                    </p:blipFill>
                    <p:spPr>
                      <a:xfrm>
                        <a:off x="1797050" y="2871553"/>
                        <a:ext cx="5549900" cy="3683000"/>
                      </a:xfrm>
                      <a:prstGeom prst="rect">
                        <a:avLst/>
                      </a:prstGeom>
                    </p:spPr>
                  </p:pic>
                </p:oleObj>
              </mc:Fallback>
            </mc:AlternateContent>
          </a:graphicData>
        </a:graphic>
      </p:graphicFrame>
    </p:spTree>
    <p:extLst>
      <p:ext uri="{BB962C8B-B14F-4D97-AF65-F5344CB8AC3E}">
        <p14:creationId xmlns:p14="http://schemas.microsoft.com/office/powerpoint/2010/main" val="1413347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wan2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0415" y="162671"/>
            <a:ext cx="7837550" cy="37390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3" descr="wan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6625" y="4251454"/>
            <a:ext cx="4878028" cy="2459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35791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the cloud ( Frame Relay network)</a:t>
            </a:r>
          </a:p>
        </p:txBody>
      </p:sp>
      <p:sp>
        <p:nvSpPr>
          <p:cNvPr id="3" name="Content Placeholder 2"/>
          <p:cNvSpPr>
            <a:spLocks noGrp="1"/>
          </p:cNvSpPr>
          <p:nvPr>
            <p:ph idx="1"/>
          </p:nvPr>
        </p:nvSpPr>
        <p:spPr>
          <a:xfrm>
            <a:off x="872067" y="2425612"/>
            <a:ext cx="7408333" cy="3450696"/>
          </a:xfrm>
        </p:spPr>
        <p:txBody>
          <a:bodyPr/>
          <a:lstStyle/>
          <a:p>
            <a:pPr lvl="0"/>
            <a:r>
              <a:rPr lang="en-US" dirty="0"/>
              <a:t>Configure the DLCIs on the all the active serial interfaces of the cloud</a:t>
            </a:r>
          </a:p>
          <a:p>
            <a:pPr marL="0" indent="0">
              <a:buNone/>
            </a:pPr>
            <a:endParaRPr lang="en-US" dirty="0"/>
          </a:p>
        </p:txBody>
      </p:sp>
      <p:pic>
        <p:nvPicPr>
          <p:cNvPr id="4" name="صورة 3"/>
          <p:cNvPicPr/>
          <p:nvPr/>
        </p:nvPicPr>
        <p:blipFill>
          <a:blip r:embed="rId2"/>
          <a:stretch>
            <a:fillRect/>
          </a:stretch>
        </p:blipFill>
        <p:spPr>
          <a:xfrm>
            <a:off x="1431636" y="3319070"/>
            <a:ext cx="6419273" cy="3371273"/>
          </a:xfrm>
          <a:prstGeom prst="rect">
            <a:avLst/>
          </a:prstGeom>
        </p:spPr>
      </p:pic>
    </p:spTree>
    <p:extLst>
      <p:ext uri="{BB962C8B-B14F-4D97-AF65-F5344CB8AC3E}">
        <p14:creationId xmlns:p14="http://schemas.microsoft.com/office/powerpoint/2010/main" val="1667957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Configuring the cloud ( Frame Relay network)</a:t>
            </a:r>
          </a:p>
        </p:txBody>
      </p:sp>
      <p:sp>
        <p:nvSpPr>
          <p:cNvPr id="3" name="Content Placeholder 2"/>
          <p:cNvSpPr>
            <a:spLocks noGrp="1"/>
          </p:cNvSpPr>
          <p:nvPr>
            <p:ph idx="1"/>
          </p:nvPr>
        </p:nvSpPr>
        <p:spPr>
          <a:xfrm>
            <a:off x="872067" y="2425612"/>
            <a:ext cx="7408333" cy="3450696"/>
          </a:xfrm>
        </p:spPr>
        <p:txBody>
          <a:bodyPr/>
          <a:lstStyle/>
          <a:p>
            <a:r>
              <a:rPr lang="en-US" dirty="0"/>
              <a:t>Setup the VCs </a:t>
            </a:r>
          </a:p>
        </p:txBody>
      </p:sp>
      <p:pic>
        <p:nvPicPr>
          <p:cNvPr id="4" name="صورة 5"/>
          <p:cNvPicPr/>
          <p:nvPr/>
        </p:nvPicPr>
        <p:blipFill>
          <a:blip r:embed="rId2"/>
          <a:stretch>
            <a:fillRect/>
          </a:stretch>
        </p:blipFill>
        <p:spPr>
          <a:xfrm>
            <a:off x="1431636" y="3121458"/>
            <a:ext cx="6188364" cy="3736542"/>
          </a:xfrm>
          <a:prstGeom prst="rect">
            <a:avLst/>
          </a:prstGeom>
        </p:spPr>
      </p:pic>
    </p:spTree>
    <p:extLst>
      <p:ext uri="{BB962C8B-B14F-4D97-AF65-F5344CB8AC3E}">
        <p14:creationId xmlns:p14="http://schemas.microsoft.com/office/powerpoint/2010/main" val="4086994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1800" dirty="0"/>
            </a:br>
            <a:r>
              <a:rPr lang="en-US" dirty="0"/>
              <a:t>Basic Frame Relay Configuration Steps</a:t>
            </a:r>
          </a:p>
        </p:txBody>
      </p:sp>
      <p:pic>
        <p:nvPicPr>
          <p:cNvPr id="5" name="Content Placeholder 3"/>
          <p:cNvPicPr>
            <a:picLocks noChangeAspect="1"/>
          </p:cNvPicPr>
          <p:nvPr/>
        </p:nvPicPr>
        <p:blipFill rotWithShape="1">
          <a:blip r:embed="rId3"/>
          <a:srcRect l="341" t="56558" r="49005" b="19334"/>
          <a:stretch/>
        </p:blipFill>
        <p:spPr>
          <a:xfrm>
            <a:off x="1677248" y="2952066"/>
            <a:ext cx="4983824" cy="1863508"/>
          </a:xfrm>
          <a:prstGeom prst="rect">
            <a:avLst/>
          </a:prstGeom>
          <a:ln>
            <a:solidFill>
              <a:schemeClr val="tx1"/>
            </a:solidFill>
            <a:bevel/>
          </a:ln>
        </p:spPr>
      </p:pic>
    </p:spTree>
    <p:extLst>
      <p:ext uri="{BB962C8B-B14F-4D97-AF65-F5344CB8AC3E}">
        <p14:creationId xmlns:p14="http://schemas.microsoft.com/office/powerpoint/2010/main" val="1936765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Rick Graziani  graziani@cabrillo.edu</a:t>
            </a:r>
          </a:p>
        </p:txBody>
      </p:sp>
      <p:sp>
        <p:nvSpPr>
          <p:cNvPr id="7" name="Slide Number Placeholder 4"/>
          <p:cNvSpPr>
            <a:spLocks noGrp="1"/>
          </p:cNvSpPr>
          <p:nvPr>
            <p:ph type="sldNum" sz="quarter" idx="11"/>
          </p:nvPr>
        </p:nvSpPr>
        <p:spPr/>
        <p:txBody>
          <a:bodyPr/>
          <a:lstStyle/>
          <a:p>
            <a:fld id="{74BD9707-075F-7C42-BB96-18E2DC1862B2}" type="slidenum">
              <a:rPr lang="en-US"/>
              <a:pPr/>
              <a:t>33</a:t>
            </a:fld>
            <a:endParaRPr lang="en-US"/>
          </a:p>
        </p:txBody>
      </p:sp>
      <p:sp>
        <p:nvSpPr>
          <p:cNvPr id="74754" name="Rectangle 2"/>
          <p:cNvSpPr>
            <a:spLocks noGrp="1" noChangeArrowheads="1"/>
          </p:cNvSpPr>
          <p:nvPr>
            <p:ph type="body" idx="1"/>
          </p:nvPr>
        </p:nvSpPr>
        <p:spPr>
          <a:xfrm>
            <a:off x="457200" y="3534833"/>
            <a:ext cx="7772400" cy="1494367"/>
          </a:xfrm>
        </p:spPr>
        <p:txBody>
          <a:bodyPr>
            <a:normAutofit fontScale="85000" lnSpcReduction="20000"/>
          </a:bodyPr>
          <a:lstStyle/>
          <a:p>
            <a:pPr>
              <a:spcBef>
                <a:spcPts val="500"/>
              </a:spcBef>
              <a:spcAft>
                <a:spcPts val="500"/>
              </a:spcAft>
            </a:pPr>
            <a:r>
              <a:rPr lang="en-US" b="1" dirty="0"/>
              <a:t>cisco</a:t>
            </a:r>
            <a:r>
              <a:rPr lang="en-US" dirty="0"/>
              <a:t> -  Default. </a:t>
            </a:r>
          </a:p>
          <a:p>
            <a:pPr lvl="1">
              <a:spcBef>
                <a:spcPts val="500"/>
              </a:spcBef>
              <a:spcAft>
                <a:spcPts val="500"/>
              </a:spcAft>
            </a:pPr>
            <a:r>
              <a:rPr lang="en-US" dirty="0"/>
              <a:t>Use this if connecting to another Cisco router.</a:t>
            </a:r>
          </a:p>
          <a:p>
            <a:pPr>
              <a:spcBef>
                <a:spcPts val="500"/>
              </a:spcBef>
              <a:spcAft>
                <a:spcPts val="500"/>
              </a:spcAft>
            </a:pPr>
            <a:r>
              <a:rPr lang="en-US" b="1" dirty="0" err="1"/>
              <a:t>Ietf</a:t>
            </a:r>
            <a:r>
              <a:rPr lang="en-US" dirty="0"/>
              <a:t>  -</a:t>
            </a:r>
          </a:p>
          <a:p>
            <a:pPr lvl="1">
              <a:spcBef>
                <a:spcPts val="500"/>
              </a:spcBef>
              <a:spcAft>
                <a:spcPts val="500"/>
              </a:spcAft>
            </a:pPr>
            <a:r>
              <a:rPr lang="en-US" dirty="0"/>
              <a:t> Select this if connecting to a non-Cisco router.</a:t>
            </a:r>
          </a:p>
        </p:txBody>
      </p:sp>
      <p:sp>
        <p:nvSpPr>
          <p:cNvPr id="74755" name="Rectangle 3"/>
          <p:cNvSpPr>
            <a:spLocks noChangeArrowheads="1"/>
          </p:cNvSpPr>
          <p:nvPr/>
        </p:nvSpPr>
        <p:spPr bwMode="auto">
          <a:xfrm>
            <a:off x="228600" y="2540000"/>
            <a:ext cx="8534400" cy="4572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9999"/>
              </a:buClr>
              <a:buSzPct val="125000"/>
              <a:buFont typeface="Arial" charset="0"/>
              <a:buNone/>
            </a:pPr>
            <a:r>
              <a:rPr lang="en-US" sz="1800">
                <a:latin typeface="Courier New" charset="0"/>
                <a:cs typeface="Courier New" charset="0"/>
              </a:rPr>
              <a:t>Router(config-if)#</a:t>
            </a:r>
            <a:r>
              <a:rPr lang="en-US" sz="1800" b="1">
                <a:latin typeface="Courier New" charset="0"/>
                <a:cs typeface="Courier New" charset="0"/>
              </a:rPr>
              <a:t>encapsulation frame-relay</a:t>
            </a:r>
            <a:r>
              <a:rPr lang="en-US" sz="1800">
                <a:latin typeface="Courier New" charset="0"/>
                <a:cs typeface="Courier New" charset="0"/>
              </a:rPr>
              <a:t> </a:t>
            </a:r>
            <a:r>
              <a:rPr lang="en-US" sz="1800" b="1">
                <a:latin typeface="Courier New" charset="0"/>
                <a:cs typeface="Courier New" charset="0"/>
              </a:rPr>
              <a:t>{cisco | ietf}</a:t>
            </a:r>
            <a:endParaRPr lang="en-US" sz="1800">
              <a:latin typeface="Arial" charset="0"/>
            </a:endParaRPr>
          </a:p>
        </p:txBody>
      </p:sp>
      <p:sp>
        <p:nvSpPr>
          <p:cNvPr id="74756" name="Rectangle 4"/>
          <p:cNvSpPr>
            <a:spLocks noGrp="1" noChangeArrowheads="1"/>
          </p:cNvSpPr>
          <p:nvPr>
            <p:ph type="title"/>
          </p:nvPr>
        </p:nvSpPr>
        <p:spPr>
          <a:xfrm>
            <a:off x="457200" y="41805"/>
            <a:ext cx="8229600" cy="1143000"/>
          </a:xfrm>
          <a:noFill/>
          <a:ln/>
        </p:spPr>
        <p:txBody>
          <a:bodyPr/>
          <a:lstStyle/>
          <a:p>
            <a:r>
              <a:rPr lang="en-US" dirty="0"/>
              <a:t>Frame Relay Encapsulation</a:t>
            </a:r>
            <a:r>
              <a:rPr lang="en-US" sz="3600" b="0" dirty="0"/>
              <a:t> </a:t>
            </a:r>
          </a:p>
        </p:txBody>
      </p:sp>
    </p:spTree>
    <p:extLst>
      <p:ext uri="{BB962C8B-B14F-4D97-AF65-F5344CB8AC3E}">
        <p14:creationId xmlns:p14="http://schemas.microsoft.com/office/powerpoint/2010/main" val="3831528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62AC4BD2-9334-6A4B-B679-6B06804B4AD4}" type="slidenum">
              <a:rPr lang="en-US"/>
              <a:pPr/>
              <a:t>34</a:t>
            </a:fld>
            <a:endParaRPr lang="en-US"/>
          </a:p>
        </p:txBody>
      </p:sp>
      <p:sp>
        <p:nvSpPr>
          <p:cNvPr id="73730" name="Rectangle 2"/>
          <p:cNvSpPr>
            <a:spLocks noGrp="1" noChangeArrowheads="1"/>
          </p:cNvSpPr>
          <p:nvPr>
            <p:ph type="body" idx="4294967295"/>
          </p:nvPr>
        </p:nvSpPr>
        <p:spPr>
          <a:xfrm>
            <a:off x="529167" y="3352800"/>
            <a:ext cx="8001000" cy="2819400"/>
          </a:xfrm>
          <a:ln>
            <a:solidFill>
              <a:schemeClr val="tx1"/>
            </a:solidFill>
            <a:miter lim="800000"/>
            <a:headEnd/>
            <a:tailEnd/>
          </a:ln>
        </p:spPr>
        <p:txBody>
          <a:bodyPr>
            <a:normAutofit fontScale="92500" lnSpcReduction="10000"/>
          </a:bodyPr>
          <a:lstStyle/>
          <a:p>
            <a:pPr>
              <a:buFont typeface="Arial" charset="0"/>
              <a:buNone/>
            </a:pPr>
            <a:r>
              <a:rPr lang="en-US" sz="1800" b="1" dirty="0">
                <a:latin typeface="Courier New" charset="0"/>
              </a:rPr>
              <a:t>R1(</a:t>
            </a:r>
            <a:r>
              <a:rPr lang="en-US" sz="1800" b="1" dirty="0" err="1">
                <a:latin typeface="Courier New" charset="0"/>
              </a:rPr>
              <a:t>config</a:t>
            </a:r>
            <a:r>
              <a:rPr lang="en-US" sz="1800" b="1" dirty="0">
                <a:latin typeface="Courier New" charset="0"/>
              </a:rPr>
              <a:t>)# interface serial 2/0</a:t>
            </a:r>
          </a:p>
          <a:p>
            <a:pPr>
              <a:buFont typeface="Arial" charset="0"/>
              <a:buNone/>
            </a:pPr>
            <a:r>
              <a:rPr lang="en-US" sz="1800" b="1" dirty="0">
                <a:latin typeface="Courier New" charset="0"/>
              </a:rPr>
              <a:t>R1(config-if)# </a:t>
            </a:r>
            <a:r>
              <a:rPr lang="en-US" sz="1800" b="1" dirty="0" err="1">
                <a:latin typeface="Courier New" charset="0"/>
              </a:rPr>
              <a:t>ip</a:t>
            </a:r>
            <a:r>
              <a:rPr lang="en-US" sz="1800" b="1" dirty="0">
                <a:latin typeface="Courier New" charset="0"/>
              </a:rPr>
              <a:t> address 10.0.0.1 255.0.0.0</a:t>
            </a:r>
            <a:endParaRPr lang="ar-SA" sz="1800" b="1" dirty="0">
              <a:latin typeface="Courier New" charset="0"/>
            </a:endParaRPr>
          </a:p>
          <a:p>
            <a:pPr>
              <a:buNone/>
            </a:pPr>
            <a:r>
              <a:rPr lang="en-US" sz="1800" b="1" dirty="0">
                <a:latin typeface="Courier New" charset="0"/>
              </a:rPr>
              <a:t>R1(config-if)# no shutdown</a:t>
            </a:r>
            <a:endParaRPr lang="ar-SA" sz="1800" b="1" dirty="0">
              <a:latin typeface="Courier New" charset="0"/>
            </a:endParaRPr>
          </a:p>
          <a:p>
            <a:pPr>
              <a:buFont typeface="Arial" charset="0"/>
              <a:buNone/>
            </a:pPr>
            <a:r>
              <a:rPr lang="en-US" sz="1800" b="1" dirty="0">
                <a:latin typeface="Courier New" charset="0"/>
              </a:rPr>
              <a:t>R1(config-if)# encapsulation frame-relay</a:t>
            </a:r>
          </a:p>
          <a:p>
            <a:pPr>
              <a:buFont typeface="Arial" charset="0"/>
              <a:buNone/>
            </a:pPr>
            <a:endParaRPr lang="en-US" sz="1800" b="1" dirty="0">
              <a:latin typeface="Courier New" charset="0"/>
            </a:endParaRPr>
          </a:p>
          <a:p>
            <a:pPr>
              <a:buFont typeface="Arial" charset="0"/>
              <a:buNone/>
            </a:pPr>
            <a:r>
              <a:rPr lang="en-US" sz="1800" b="1" dirty="0">
                <a:latin typeface="Courier New" charset="0"/>
              </a:rPr>
              <a:t>R2(</a:t>
            </a:r>
            <a:r>
              <a:rPr lang="en-US" sz="1800" b="1" dirty="0" err="1">
                <a:latin typeface="Courier New" charset="0"/>
              </a:rPr>
              <a:t>config</a:t>
            </a:r>
            <a:r>
              <a:rPr lang="en-US" sz="1800" b="1" dirty="0">
                <a:latin typeface="Courier New" charset="0"/>
              </a:rPr>
              <a:t>)# interface serial 2/0</a:t>
            </a:r>
          </a:p>
          <a:p>
            <a:pPr>
              <a:buFont typeface="Arial" charset="0"/>
              <a:buNone/>
            </a:pPr>
            <a:r>
              <a:rPr lang="en-US" sz="1800" b="1" dirty="0">
                <a:latin typeface="Courier New" charset="0"/>
              </a:rPr>
              <a:t>R2(config-if)# </a:t>
            </a:r>
            <a:r>
              <a:rPr lang="en-US" sz="1800" b="1" dirty="0" err="1">
                <a:latin typeface="Courier New" charset="0"/>
              </a:rPr>
              <a:t>ip</a:t>
            </a:r>
            <a:r>
              <a:rPr lang="en-US" sz="1800" b="1" dirty="0">
                <a:latin typeface="Courier New" charset="0"/>
              </a:rPr>
              <a:t> address 10.0.0.2 255.0.0.0</a:t>
            </a:r>
          </a:p>
          <a:p>
            <a:pPr>
              <a:buNone/>
            </a:pPr>
            <a:r>
              <a:rPr lang="en-US" sz="1800" b="1" dirty="0">
                <a:latin typeface="Courier New" charset="0"/>
              </a:rPr>
              <a:t>R2(config-if)# no shutdown</a:t>
            </a:r>
          </a:p>
          <a:p>
            <a:pPr>
              <a:buFont typeface="Arial" charset="0"/>
              <a:buNone/>
            </a:pPr>
            <a:r>
              <a:rPr lang="en-US" sz="1800" b="1" dirty="0">
                <a:latin typeface="Courier New" charset="0"/>
              </a:rPr>
              <a:t>R2(</a:t>
            </a:r>
            <a:r>
              <a:rPr lang="en-US" sz="1800" b="1" dirty="0" err="1">
                <a:latin typeface="Courier New" charset="0"/>
              </a:rPr>
              <a:t>config</a:t>
            </a:r>
            <a:r>
              <a:rPr lang="en-US" sz="1800" b="1" dirty="0">
                <a:latin typeface="Courier New" charset="0"/>
              </a:rPr>
              <a:t>-if)# encapsulation frame-relay</a:t>
            </a:r>
          </a:p>
        </p:txBody>
      </p:sp>
      <p:pic>
        <p:nvPicPr>
          <p:cNvPr id="7" name="Picture 6"/>
          <p:cNvPicPr>
            <a:picLocks noChangeAspect="1"/>
          </p:cNvPicPr>
          <p:nvPr/>
        </p:nvPicPr>
        <p:blipFill rotWithShape="1">
          <a:blip r:embed="rId2"/>
          <a:srcRect b="57727"/>
          <a:stretch/>
        </p:blipFill>
        <p:spPr>
          <a:xfrm>
            <a:off x="1581405" y="1094197"/>
            <a:ext cx="5894331" cy="1589108"/>
          </a:xfrm>
          <a:prstGeom prst="rect">
            <a:avLst/>
          </a:prstGeom>
        </p:spPr>
      </p:pic>
    </p:spTree>
    <p:extLst>
      <p:ext uri="{BB962C8B-B14F-4D97-AF65-F5344CB8AC3E}">
        <p14:creationId xmlns:p14="http://schemas.microsoft.com/office/powerpoint/2010/main" val="3795501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Verifies Frame Relay Configuration</a:t>
            </a:r>
          </a:p>
        </p:txBody>
      </p:sp>
      <p:pic>
        <p:nvPicPr>
          <p:cNvPr id="5" name="Picture 4"/>
          <p:cNvPicPr>
            <a:picLocks noChangeAspect="1"/>
          </p:cNvPicPr>
          <p:nvPr/>
        </p:nvPicPr>
        <p:blipFill>
          <a:blip r:embed="rId2"/>
          <a:stretch>
            <a:fillRect/>
          </a:stretch>
        </p:blipFill>
        <p:spPr>
          <a:xfrm>
            <a:off x="1104900" y="1933894"/>
            <a:ext cx="6921500" cy="4127500"/>
          </a:xfrm>
          <a:prstGeom prst="rect">
            <a:avLst/>
          </a:prstGeom>
        </p:spPr>
      </p:pic>
    </p:spTree>
    <p:extLst>
      <p:ext uri="{BB962C8B-B14F-4D97-AF65-F5344CB8AC3E}">
        <p14:creationId xmlns:p14="http://schemas.microsoft.com/office/powerpoint/2010/main" val="1706346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Mapping of DLCI</a:t>
            </a:r>
          </a:p>
        </p:txBody>
      </p:sp>
      <p:sp>
        <p:nvSpPr>
          <p:cNvPr id="3" name="Content Placeholder 2"/>
          <p:cNvSpPr>
            <a:spLocks noGrp="1"/>
          </p:cNvSpPr>
          <p:nvPr>
            <p:ph idx="1"/>
          </p:nvPr>
        </p:nvSpPr>
        <p:spPr/>
        <p:txBody>
          <a:bodyPr/>
          <a:lstStyle/>
          <a:p>
            <a:r>
              <a:rPr lang="en-US" dirty="0"/>
              <a:t>The mapping of DLCIs to Layer 3 addresses can be handled manually or dynamically.</a:t>
            </a:r>
          </a:p>
          <a:p>
            <a:r>
              <a:rPr lang="en-US" dirty="0"/>
              <a:t> </a:t>
            </a:r>
            <a:r>
              <a:rPr lang="en-US" dirty="0">
                <a:solidFill>
                  <a:srgbClr val="0000FF"/>
                </a:solidFill>
              </a:rPr>
              <a:t>Manually</a:t>
            </a:r>
            <a:r>
              <a:rPr lang="en-US" dirty="0"/>
              <a:t> (</a:t>
            </a:r>
            <a:r>
              <a:rPr lang="en-US" dirty="0">
                <a:solidFill>
                  <a:srgbClr val="0000FF"/>
                </a:solidFill>
              </a:rPr>
              <a:t>static</a:t>
            </a:r>
            <a:r>
              <a:rPr lang="en-US" dirty="0"/>
              <a:t>): the administrators can statically assign a DLCI to the remote IP address.</a:t>
            </a:r>
          </a:p>
          <a:p>
            <a:r>
              <a:rPr lang="en-US" dirty="0">
                <a:solidFill>
                  <a:srgbClr val="0000FF"/>
                </a:solidFill>
              </a:rPr>
              <a:t>Dynamic</a:t>
            </a:r>
            <a:r>
              <a:rPr lang="en-US" dirty="0"/>
              <a:t>: the router can send an Inverse ARP Request to the other end of the PVC for its Layer 3 address. </a:t>
            </a:r>
          </a:p>
          <a:p>
            <a:endParaRPr lang="en-US" dirty="0"/>
          </a:p>
          <a:p>
            <a:endParaRPr lang="en-US" dirty="0"/>
          </a:p>
        </p:txBody>
      </p:sp>
    </p:spTree>
    <p:extLst>
      <p:ext uri="{BB962C8B-B14F-4D97-AF65-F5344CB8AC3E}">
        <p14:creationId xmlns:p14="http://schemas.microsoft.com/office/powerpoint/2010/main" val="2374998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p:txBody>
          <a:bodyPr/>
          <a:lstStyle/>
          <a:p>
            <a:r>
              <a:rPr lang="en-US"/>
              <a:t>Rick Graziani  graziani@cabrillo.edu</a:t>
            </a:r>
          </a:p>
        </p:txBody>
      </p:sp>
      <p:sp>
        <p:nvSpPr>
          <p:cNvPr id="7" name="Slide Number Placeholder 4"/>
          <p:cNvSpPr>
            <a:spLocks noGrp="1"/>
          </p:cNvSpPr>
          <p:nvPr>
            <p:ph type="sldNum" sz="quarter" idx="12"/>
          </p:nvPr>
        </p:nvSpPr>
        <p:spPr/>
        <p:txBody>
          <a:bodyPr/>
          <a:lstStyle/>
          <a:p>
            <a:fld id="{81633D4A-15C8-3F46-BB38-42C117956CDD}" type="slidenum">
              <a:rPr lang="en-US"/>
              <a:pPr/>
              <a:t>37</a:t>
            </a:fld>
            <a:endParaRPr lang="en-US"/>
          </a:p>
        </p:txBody>
      </p:sp>
      <p:sp>
        <p:nvSpPr>
          <p:cNvPr id="76802" name="Rectangle 2"/>
          <p:cNvSpPr>
            <a:spLocks noGrp="1" noChangeArrowheads="1"/>
          </p:cNvSpPr>
          <p:nvPr>
            <p:ph type="body" idx="4294967295"/>
          </p:nvPr>
        </p:nvSpPr>
        <p:spPr>
          <a:xfrm>
            <a:off x="404960" y="3509433"/>
            <a:ext cx="8382000" cy="1066800"/>
          </a:xfrm>
          <a:ln>
            <a:solidFill>
              <a:schemeClr val="tx1"/>
            </a:solidFill>
            <a:miter lim="800000"/>
            <a:headEnd/>
            <a:tailEnd/>
          </a:ln>
        </p:spPr>
        <p:txBody>
          <a:bodyPr>
            <a:normAutofit/>
          </a:bodyPr>
          <a:lstStyle/>
          <a:p>
            <a:pPr>
              <a:buFont typeface="Arial" charset="0"/>
              <a:buNone/>
            </a:pPr>
            <a:r>
              <a:rPr lang="en-US" sz="1800" dirty="0">
                <a:latin typeface="Courier New" charset="0"/>
              </a:rPr>
              <a:t>R1# </a:t>
            </a:r>
            <a:r>
              <a:rPr lang="en-US" sz="1800" b="1" dirty="0">
                <a:latin typeface="Courier New" charset="0"/>
              </a:rPr>
              <a:t>show frame-relay map</a:t>
            </a:r>
            <a:endParaRPr lang="en-US" sz="1800" dirty="0">
              <a:latin typeface="Courier New" charset="0"/>
            </a:endParaRPr>
          </a:p>
          <a:p>
            <a:pPr>
              <a:buFont typeface="Arial" charset="0"/>
              <a:buNone/>
            </a:pPr>
            <a:r>
              <a:rPr lang="en-US" sz="1800" dirty="0">
                <a:latin typeface="Courier New" charset="0"/>
              </a:rPr>
              <a:t>Serial0 (up): </a:t>
            </a:r>
            <a:r>
              <a:rPr lang="en-US" sz="1800" dirty="0" err="1">
                <a:latin typeface="Courier New" charset="0"/>
              </a:rPr>
              <a:t>ip</a:t>
            </a:r>
            <a:r>
              <a:rPr lang="en-US" sz="1800" dirty="0">
                <a:latin typeface="Courier New" charset="0"/>
              </a:rPr>
              <a:t> 10.0.0.2 </a:t>
            </a:r>
            <a:r>
              <a:rPr lang="en-US" sz="1800" dirty="0" err="1">
                <a:latin typeface="Courier New" charset="0"/>
              </a:rPr>
              <a:t>dlci</a:t>
            </a:r>
            <a:r>
              <a:rPr lang="en-US" sz="1800" dirty="0">
                <a:latin typeface="Courier New" charset="0"/>
              </a:rPr>
              <a:t> 102, </a:t>
            </a:r>
            <a:r>
              <a:rPr lang="en-US" sz="1800" b="1" i="1" dirty="0">
                <a:latin typeface="Courier New" charset="0"/>
              </a:rPr>
              <a:t>dynamic</a:t>
            </a:r>
            <a:r>
              <a:rPr lang="en-US" sz="1800" dirty="0">
                <a:latin typeface="Courier New" charset="0"/>
              </a:rPr>
              <a:t>, broadcast, status defined, active</a:t>
            </a:r>
          </a:p>
        </p:txBody>
      </p:sp>
      <p:sp>
        <p:nvSpPr>
          <p:cNvPr id="76805" name="Rectangle 5"/>
          <p:cNvSpPr>
            <a:spLocks noChangeArrowheads="1"/>
          </p:cNvSpPr>
          <p:nvPr/>
        </p:nvSpPr>
        <p:spPr bwMode="auto">
          <a:xfrm>
            <a:off x="381000" y="4876800"/>
            <a:ext cx="8534400"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rgbClr val="009999"/>
              </a:buClr>
              <a:buSzPct val="125000"/>
              <a:buFont typeface="Arial" charset="0"/>
              <a:buChar char="•"/>
            </a:pPr>
            <a:r>
              <a:rPr lang="en-US" sz="2000" b="1" i="1" dirty="0">
                <a:latin typeface="Arial" charset="0"/>
              </a:rPr>
              <a:t>dynamic</a:t>
            </a:r>
            <a:r>
              <a:rPr lang="en-US" sz="2000" dirty="0">
                <a:latin typeface="Arial" charset="0"/>
              </a:rPr>
              <a:t> refers to the router learning the IP address via Inverse ARP</a:t>
            </a:r>
          </a:p>
        </p:txBody>
      </p:sp>
      <p:pic>
        <p:nvPicPr>
          <p:cNvPr id="8" name="Picture 7"/>
          <p:cNvPicPr>
            <a:picLocks noChangeAspect="1"/>
          </p:cNvPicPr>
          <p:nvPr/>
        </p:nvPicPr>
        <p:blipFill rotWithShape="1">
          <a:blip r:embed="rId2"/>
          <a:srcRect b="57727"/>
          <a:stretch/>
        </p:blipFill>
        <p:spPr>
          <a:xfrm>
            <a:off x="1581405" y="1094197"/>
            <a:ext cx="5894331" cy="1589108"/>
          </a:xfrm>
          <a:prstGeom prst="rect">
            <a:avLst/>
          </a:prstGeom>
        </p:spPr>
      </p:pic>
    </p:spTree>
    <p:extLst>
      <p:ext uri="{BB962C8B-B14F-4D97-AF65-F5344CB8AC3E}">
        <p14:creationId xmlns:p14="http://schemas.microsoft.com/office/powerpoint/2010/main" val="22922460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1800" dirty="0"/>
            </a:br>
            <a:r>
              <a:rPr lang="en-US" dirty="0"/>
              <a:t>Configuring a Static Frame Relay Map</a:t>
            </a:r>
          </a:p>
        </p:txBody>
      </p:sp>
      <p:pic>
        <p:nvPicPr>
          <p:cNvPr id="4" name="Content Placeholder 3"/>
          <p:cNvPicPr>
            <a:picLocks noGrp="1" noChangeAspect="1"/>
          </p:cNvPicPr>
          <p:nvPr>
            <p:ph idx="1"/>
          </p:nvPr>
        </p:nvPicPr>
        <p:blipFill>
          <a:blip r:embed="rId3"/>
          <a:srcRect l="-8386" r="-8386"/>
          <a:stretch>
            <a:fillRect/>
          </a:stretch>
        </p:blipFill>
        <p:spPr>
          <a:xfrm>
            <a:off x="655638" y="2014552"/>
            <a:ext cx="7940675" cy="4310062"/>
          </a:xfrm>
        </p:spPr>
      </p:pic>
    </p:spTree>
    <p:extLst>
      <p:ext uri="{BB962C8B-B14F-4D97-AF65-F5344CB8AC3E}">
        <p14:creationId xmlns:p14="http://schemas.microsoft.com/office/powerpoint/2010/main" val="3336643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8D65B1CB-7E1F-1C40-8CA4-51C6FC56F16E}" type="slidenum">
              <a:rPr lang="en-US"/>
              <a:pPr/>
              <a:t>39</a:t>
            </a:fld>
            <a:endParaRPr lang="en-US"/>
          </a:p>
        </p:txBody>
      </p:sp>
      <p:sp>
        <p:nvSpPr>
          <p:cNvPr id="109570" name="Rectangle 2"/>
          <p:cNvSpPr>
            <a:spLocks noGrp="1" noChangeArrowheads="1"/>
          </p:cNvSpPr>
          <p:nvPr>
            <p:ph type="title"/>
          </p:nvPr>
        </p:nvSpPr>
        <p:spPr/>
        <p:txBody>
          <a:bodyPr>
            <a:normAutofit fontScale="90000"/>
          </a:bodyPr>
          <a:lstStyle/>
          <a:p>
            <a:br>
              <a:rPr lang="en-US" sz="1800" dirty="0"/>
            </a:br>
            <a:r>
              <a:rPr lang="en-US" dirty="0"/>
              <a:t>Configuring a Static Frame Relay Map</a:t>
            </a:r>
          </a:p>
        </p:txBody>
      </p:sp>
      <p:sp>
        <p:nvSpPr>
          <p:cNvPr id="109571" name="Rectangle 3"/>
          <p:cNvSpPr>
            <a:spLocks noGrp="1" noChangeArrowheads="1"/>
          </p:cNvSpPr>
          <p:nvPr>
            <p:ph type="body" idx="1"/>
          </p:nvPr>
        </p:nvSpPr>
        <p:spPr>
          <a:xfrm>
            <a:off x="304800" y="2644298"/>
            <a:ext cx="8534400" cy="3604101"/>
          </a:xfrm>
        </p:spPr>
        <p:txBody>
          <a:bodyPr/>
          <a:lstStyle/>
          <a:p>
            <a:r>
              <a:rPr lang="en-US" sz="2000" dirty="0">
                <a:cs typeface="Arial" charset="0"/>
              </a:rPr>
              <a:t>Use the </a:t>
            </a:r>
            <a:r>
              <a:rPr lang="en-US" sz="2000" b="1" dirty="0">
                <a:latin typeface="Courier New" charset="0"/>
                <a:cs typeface="Courier New" charset="0"/>
              </a:rPr>
              <a:t>frame-relay map</a:t>
            </a:r>
            <a:r>
              <a:rPr lang="en-US" sz="2000" dirty="0">
                <a:cs typeface="Arial" charset="0"/>
              </a:rPr>
              <a:t> command to configure static address mapping. </a:t>
            </a:r>
          </a:p>
          <a:p>
            <a:r>
              <a:rPr lang="en-US" sz="2000" dirty="0">
                <a:cs typeface="Arial" charset="0"/>
              </a:rPr>
              <a:t>Once a static map for a given DLCI is configured, Inverse ARP is disabled on that DLCI. </a:t>
            </a:r>
          </a:p>
          <a:p>
            <a:r>
              <a:rPr lang="en-US" sz="2000" dirty="0">
                <a:cs typeface="Arial" charset="0"/>
              </a:rPr>
              <a:t>The </a:t>
            </a:r>
            <a:r>
              <a:rPr lang="en-US" sz="2000" b="1" dirty="0">
                <a:latin typeface="Courier New" charset="0"/>
                <a:cs typeface="Courier New" charset="0"/>
              </a:rPr>
              <a:t>broadcast</a:t>
            </a:r>
            <a:r>
              <a:rPr lang="en-US" sz="2000" dirty="0">
                <a:cs typeface="Arial" charset="0"/>
              </a:rPr>
              <a:t> keyword is commonly used with the </a:t>
            </a:r>
            <a:r>
              <a:rPr lang="en-US" sz="2000" b="1" dirty="0">
                <a:latin typeface="Courier New" charset="0"/>
                <a:cs typeface="Courier New" charset="0"/>
              </a:rPr>
              <a:t>frame-relay map</a:t>
            </a:r>
            <a:r>
              <a:rPr lang="en-US" sz="2000" dirty="0">
                <a:cs typeface="Arial" charset="0"/>
              </a:rPr>
              <a:t> command. </a:t>
            </a:r>
          </a:p>
          <a:p>
            <a:r>
              <a:rPr lang="en-US" sz="2000" dirty="0">
                <a:cs typeface="Arial" charset="0"/>
              </a:rPr>
              <a:t>The </a:t>
            </a:r>
            <a:r>
              <a:rPr lang="en-US" sz="2000" b="1" dirty="0">
                <a:latin typeface="Courier New" charset="0"/>
                <a:cs typeface="Courier New" charset="0"/>
              </a:rPr>
              <a:t>broadcast</a:t>
            </a:r>
            <a:r>
              <a:rPr lang="en-US" sz="2000" dirty="0">
                <a:cs typeface="Arial" charset="0"/>
              </a:rPr>
              <a:t> keyword simplifies the configuration of OSPF for </a:t>
            </a:r>
            <a:r>
              <a:rPr lang="en-US" sz="2000" dirty="0" err="1">
                <a:cs typeface="Arial" charset="0"/>
              </a:rPr>
              <a:t>nonbroadcast</a:t>
            </a:r>
            <a:r>
              <a:rPr lang="en-US" sz="2000" dirty="0">
                <a:cs typeface="Arial" charset="0"/>
              </a:rPr>
              <a:t> networks that use Frame Relay. </a:t>
            </a:r>
            <a:endParaRPr lang="en-US" sz="2000" dirty="0"/>
          </a:p>
        </p:txBody>
      </p:sp>
    </p:spTree>
    <p:extLst>
      <p:ext uri="{BB962C8B-B14F-4D97-AF65-F5344CB8AC3E}">
        <p14:creationId xmlns:p14="http://schemas.microsoft.com/office/powerpoint/2010/main" val="116480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a:t>Frame Relay is  a more complex technology than point-to-point WAN links but also provides more features and benefits</a:t>
            </a:r>
          </a:p>
        </p:txBody>
      </p:sp>
      <p:sp>
        <p:nvSpPr>
          <p:cNvPr id="2" name="Title 1"/>
          <p:cNvSpPr>
            <a:spLocks noGrp="1"/>
          </p:cNvSpPr>
          <p:nvPr>
            <p:ph type="title"/>
          </p:nvPr>
        </p:nvSpPr>
        <p:spPr/>
        <p:txBody>
          <a:bodyPr>
            <a:normAutofit/>
          </a:bodyPr>
          <a:lstStyle/>
          <a:p>
            <a:r>
              <a:rPr lang="en-US" dirty="0"/>
              <a:t>Why do we need Frame Relay?</a:t>
            </a:r>
          </a:p>
        </p:txBody>
      </p:sp>
      <p:pic>
        <p:nvPicPr>
          <p:cNvPr id="5" name="Picture 4"/>
          <p:cNvPicPr>
            <a:picLocks noChangeAspect="1"/>
          </p:cNvPicPr>
          <p:nvPr/>
        </p:nvPicPr>
        <p:blipFill>
          <a:blip r:embed="rId3"/>
          <a:stretch>
            <a:fillRect/>
          </a:stretch>
        </p:blipFill>
        <p:spPr>
          <a:xfrm>
            <a:off x="872067" y="4468962"/>
            <a:ext cx="3426814" cy="2097949"/>
          </a:xfrm>
          <a:prstGeom prst="rect">
            <a:avLst/>
          </a:prstGeom>
        </p:spPr>
      </p:pic>
      <p:pic>
        <p:nvPicPr>
          <p:cNvPr id="7" name="Picture 6"/>
          <p:cNvPicPr>
            <a:picLocks noChangeAspect="1"/>
          </p:cNvPicPr>
          <p:nvPr/>
        </p:nvPicPr>
        <p:blipFill>
          <a:blip r:embed="rId4"/>
          <a:stretch>
            <a:fillRect/>
          </a:stretch>
        </p:blipFill>
        <p:spPr>
          <a:xfrm>
            <a:off x="5080510" y="4468962"/>
            <a:ext cx="3606289" cy="2119570"/>
          </a:xfrm>
          <a:prstGeom prst="rect">
            <a:avLst/>
          </a:prstGeom>
        </p:spPr>
      </p:pic>
    </p:spTree>
    <p:extLst>
      <p:ext uri="{BB962C8B-B14F-4D97-AF65-F5344CB8AC3E}">
        <p14:creationId xmlns:p14="http://schemas.microsoft.com/office/powerpoint/2010/main" val="590123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3"/>
          <p:cNvSpPr>
            <a:spLocks noGrp="1"/>
          </p:cNvSpPr>
          <p:nvPr>
            <p:ph type="ftr" sz="quarter" idx="11"/>
          </p:nvPr>
        </p:nvSpPr>
        <p:spPr/>
        <p:txBody>
          <a:bodyPr/>
          <a:lstStyle/>
          <a:p>
            <a:r>
              <a:rPr lang="en-US"/>
              <a:t>Rick Graziani  graziani@cabrillo.edu</a:t>
            </a:r>
          </a:p>
        </p:txBody>
      </p:sp>
      <p:sp>
        <p:nvSpPr>
          <p:cNvPr id="18" name="Slide Number Placeholder 4"/>
          <p:cNvSpPr>
            <a:spLocks noGrp="1"/>
          </p:cNvSpPr>
          <p:nvPr>
            <p:ph type="sldNum" sz="quarter" idx="12"/>
          </p:nvPr>
        </p:nvSpPr>
        <p:spPr/>
        <p:txBody>
          <a:bodyPr/>
          <a:lstStyle/>
          <a:p>
            <a:fld id="{6AC0B264-61D9-6048-A005-D321C271E9C9}" type="slidenum">
              <a:rPr lang="en-US"/>
              <a:pPr/>
              <a:t>40</a:t>
            </a:fld>
            <a:endParaRPr lang="en-US"/>
          </a:p>
        </p:txBody>
      </p:sp>
      <p:pic>
        <p:nvPicPr>
          <p:cNvPr id="1105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075" y="0"/>
            <a:ext cx="7400925" cy="532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10600" name="Line 8"/>
          <p:cNvSpPr>
            <a:spLocks noChangeShapeType="1"/>
          </p:cNvSpPr>
          <p:nvPr/>
        </p:nvSpPr>
        <p:spPr bwMode="auto">
          <a:xfrm>
            <a:off x="6553200" y="4953000"/>
            <a:ext cx="1219200" cy="0"/>
          </a:xfrm>
          <a:prstGeom prst="line">
            <a:avLst/>
          </a:prstGeom>
          <a:noFill/>
          <a:ln w="254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10601" name="Text Box 9"/>
          <p:cNvSpPr txBox="1">
            <a:spLocks noChangeArrowheads="1"/>
          </p:cNvSpPr>
          <p:nvPr/>
        </p:nvSpPr>
        <p:spPr bwMode="auto">
          <a:xfrm>
            <a:off x="4419600" y="5334000"/>
            <a:ext cx="16764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solidFill>
                  <a:srgbClr val="FF0000"/>
                </a:solidFill>
                <a:latin typeface="Arial" charset="0"/>
              </a:rPr>
              <a:t>Remote IP Address</a:t>
            </a:r>
          </a:p>
        </p:txBody>
      </p:sp>
      <p:sp>
        <p:nvSpPr>
          <p:cNvPr id="110602" name="Line 10"/>
          <p:cNvSpPr>
            <a:spLocks noChangeShapeType="1"/>
          </p:cNvSpPr>
          <p:nvPr/>
        </p:nvSpPr>
        <p:spPr bwMode="auto">
          <a:xfrm flipV="1">
            <a:off x="5791200" y="4953000"/>
            <a:ext cx="914400" cy="5334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10603" name="Line 11"/>
          <p:cNvSpPr>
            <a:spLocks noChangeShapeType="1"/>
          </p:cNvSpPr>
          <p:nvPr/>
        </p:nvSpPr>
        <p:spPr bwMode="auto">
          <a:xfrm>
            <a:off x="7848600" y="4953000"/>
            <a:ext cx="533400" cy="0"/>
          </a:xfrm>
          <a:prstGeom prst="line">
            <a:avLst/>
          </a:prstGeom>
          <a:noFill/>
          <a:ln w="25400">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10604" name="Text Box 12"/>
          <p:cNvSpPr txBox="1">
            <a:spLocks noChangeArrowheads="1"/>
          </p:cNvSpPr>
          <p:nvPr/>
        </p:nvSpPr>
        <p:spPr bwMode="auto">
          <a:xfrm>
            <a:off x="6553200" y="5257800"/>
            <a:ext cx="16764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5400">
                <a:solidFill>
                  <a:srgbClr val="FF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solidFill>
                  <a:schemeClr val="accent2"/>
                </a:solidFill>
                <a:latin typeface="Arial" charset="0"/>
              </a:rPr>
              <a:t>Local DLCI</a:t>
            </a:r>
          </a:p>
        </p:txBody>
      </p:sp>
      <p:sp>
        <p:nvSpPr>
          <p:cNvPr id="110605" name="Line 13"/>
          <p:cNvSpPr>
            <a:spLocks noChangeShapeType="1"/>
          </p:cNvSpPr>
          <p:nvPr/>
        </p:nvSpPr>
        <p:spPr bwMode="auto">
          <a:xfrm flipV="1">
            <a:off x="7543800" y="4953000"/>
            <a:ext cx="457200" cy="381000"/>
          </a:xfrm>
          <a:prstGeom prst="line">
            <a:avLst/>
          </a:prstGeom>
          <a:noFill/>
          <a:ln w="25400">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10606" name="Rectangle 14"/>
          <p:cNvSpPr>
            <a:spLocks noChangeArrowheads="1"/>
          </p:cNvSpPr>
          <p:nvPr/>
        </p:nvSpPr>
        <p:spPr bwMode="auto">
          <a:xfrm>
            <a:off x="3657600" y="1143000"/>
            <a:ext cx="990600" cy="381000"/>
          </a:xfrm>
          <a:prstGeom prst="rect">
            <a:avLst/>
          </a:prstGeom>
          <a:noFill/>
          <a:ln w="2540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0607" name="Rectangle 15"/>
          <p:cNvSpPr>
            <a:spLocks noChangeArrowheads="1"/>
          </p:cNvSpPr>
          <p:nvPr/>
        </p:nvSpPr>
        <p:spPr bwMode="auto">
          <a:xfrm>
            <a:off x="7239000" y="1982788"/>
            <a:ext cx="1219200" cy="530225"/>
          </a:xfrm>
          <a:prstGeom prst="rect">
            <a:avLst/>
          </a:prstGeom>
          <a:noFill/>
          <a:ln w="25400">
            <a:solidFill>
              <a:srgbClr val="FF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 name="Rectangle 1"/>
          <p:cNvSpPr/>
          <p:nvPr/>
        </p:nvSpPr>
        <p:spPr>
          <a:xfrm>
            <a:off x="3657600" y="4953000"/>
            <a:ext cx="647700" cy="30480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5487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08000" y="1430221"/>
            <a:ext cx="8233833" cy="2376525"/>
          </a:xfrm>
          <a:prstGeom prst="rect">
            <a:avLst/>
          </a:prstGeom>
        </p:spPr>
      </p:pic>
    </p:spTree>
    <p:extLst>
      <p:ext uri="{BB962C8B-B14F-4D97-AF65-F5344CB8AC3E}">
        <p14:creationId xmlns:p14="http://schemas.microsoft.com/office/powerpoint/2010/main" val="4083273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Layer 3 Addressing with Frame Relay</a:t>
            </a:r>
          </a:p>
        </p:txBody>
      </p:sp>
      <p:sp>
        <p:nvSpPr>
          <p:cNvPr id="3" name="Content Placeholder 2"/>
          <p:cNvSpPr>
            <a:spLocks noGrp="1"/>
          </p:cNvSpPr>
          <p:nvPr>
            <p:ph idx="1"/>
          </p:nvPr>
        </p:nvSpPr>
        <p:spPr/>
        <p:txBody>
          <a:bodyPr>
            <a:normAutofit lnSpcReduction="10000"/>
          </a:bodyPr>
          <a:lstStyle/>
          <a:p>
            <a:pPr algn="l" rtl="0"/>
            <a:r>
              <a:rPr lang="en-US" dirty="0">
                <a:latin typeface="Calibri"/>
                <a:cs typeface="Calibri"/>
              </a:rPr>
              <a:t>Cisco's Frame Relay implementation defines three different options for assigning subnets and IP addresses on Frame Relay interfaces:</a:t>
            </a:r>
          </a:p>
          <a:p>
            <a:pPr algn="l" rtl="0"/>
            <a:endParaRPr lang="en-US" dirty="0">
              <a:latin typeface="Calibri"/>
              <a:cs typeface="Calibri"/>
            </a:endParaRPr>
          </a:p>
          <a:p>
            <a:pPr lvl="1" algn="l" rtl="0"/>
            <a:r>
              <a:rPr lang="en-US" dirty="0">
                <a:latin typeface="Calibri"/>
                <a:cs typeface="Calibri"/>
              </a:rPr>
              <a:t>One subnet containing all Frame Relay DTEs</a:t>
            </a:r>
          </a:p>
          <a:p>
            <a:pPr algn="l" rtl="0"/>
            <a:endParaRPr lang="en-US" dirty="0">
              <a:latin typeface="Calibri"/>
              <a:cs typeface="Calibri"/>
            </a:endParaRPr>
          </a:p>
          <a:p>
            <a:pPr lvl="1" algn="l" rtl="0"/>
            <a:r>
              <a:rPr lang="en-US" dirty="0">
                <a:latin typeface="Calibri"/>
                <a:cs typeface="Calibri"/>
              </a:rPr>
              <a:t>One subnet per VC</a:t>
            </a:r>
          </a:p>
          <a:p>
            <a:pPr algn="l" rtl="0"/>
            <a:endParaRPr lang="en-US" dirty="0">
              <a:latin typeface="Calibri"/>
              <a:cs typeface="Calibri"/>
            </a:endParaRPr>
          </a:p>
          <a:p>
            <a:pPr lvl="1" algn="l" rtl="0"/>
            <a:r>
              <a:rPr lang="en-US" dirty="0">
                <a:latin typeface="Calibri"/>
                <a:cs typeface="Calibri"/>
              </a:rPr>
              <a:t>A hybrid of the first two options</a:t>
            </a:r>
          </a:p>
        </p:txBody>
      </p:sp>
    </p:spTree>
    <p:extLst>
      <p:ext uri="{BB962C8B-B14F-4D97-AF65-F5344CB8AC3E}">
        <p14:creationId xmlns:p14="http://schemas.microsoft.com/office/powerpoint/2010/main" val="1943138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1143000"/>
          </a:xfrm>
        </p:spPr>
        <p:txBody>
          <a:bodyPr>
            <a:normAutofit fontScale="90000"/>
          </a:bodyPr>
          <a:lstStyle/>
          <a:p>
            <a:r>
              <a:rPr lang="en-US" dirty="0"/>
              <a:t>One Subnet Containing All Frame Relay DTEs</a:t>
            </a:r>
          </a:p>
        </p:txBody>
      </p:sp>
      <p:sp>
        <p:nvSpPr>
          <p:cNvPr id="3" name="Content Placeholder 2"/>
          <p:cNvSpPr>
            <a:spLocks noGrp="1"/>
          </p:cNvSpPr>
          <p:nvPr>
            <p:ph idx="1"/>
          </p:nvPr>
        </p:nvSpPr>
        <p:spPr>
          <a:xfrm>
            <a:off x="457200" y="2636912"/>
            <a:ext cx="4618856" cy="3489251"/>
          </a:xfrm>
        </p:spPr>
        <p:txBody>
          <a:bodyPr>
            <a:normAutofit/>
          </a:bodyPr>
          <a:lstStyle/>
          <a:p>
            <a:pPr algn="l" rtl="0"/>
            <a:r>
              <a:rPr lang="en-US" dirty="0">
                <a:latin typeface="Calibri"/>
                <a:cs typeface="Calibri"/>
              </a:rPr>
              <a:t>Is the using of a single subnet for the Frame Relay network. </a:t>
            </a:r>
          </a:p>
          <a:p>
            <a:pPr algn="l" rtl="0"/>
            <a:r>
              <a:rPr lang="en-US" dirty="0">
                <a:latin typeface="Calibri"/>
                <a:cs typeface="Calibri"/>
              </a:rPr>
              <a:t>The single-subnet option is typically used when a full mesh of VCs exists.</a:t>
            </a:r>
          </a:p>
        </p:txBody>
      </p:sp>
      <p:pic>
        <p:nvPicPr>
          <p:cNvPr id="4" name="Picture 3"/>
          <p:cNvPicPr>
            <a:picLocks noChangeAspect="1"/>
          </p:cNvPicPr>
          <p:nvPr/>
        </p:nvPicPr>
        <p:blipFill>
          <a:blip r:embed="rId3"/>
          <a:stretch>
            <a:fillRect/>
          </a:stretch>
        </p:blipFill>
        <p:spPr>
          <a:xfrm>
            <a:off x="5148064" y="1556792"/>
            <a:ext cx="3635064" cy="4535048"/>
          </a:xfrm>
          <a:prstGeom prst="rect">
            <a:avLst/>
          </a:prstGeom>
        </p:spPr>
      </p:pic>
    </p:spTree>
    <p:extLst>
      <p:ext uri="{BB962C8B-B14F-4D97-AF65-F5344CB8AC3E}">
        <p14:creationId xmlns:p14="http://schemas.microsoft.com/office/powerpoint/2010/main" val="2957327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One Subnet Per VC</a:t>
            </a:r>
          </a:p>
        </p:txBody>
      </p:sp>
      <p:pic>
        <p:nvPicPr>
          <p:cNvPr id="5" name="Picture 4"/>
          <p:cNvPicPr>
            <a:picLocks noChangeAspect="1"/>
          </p:cNvPicPr>
          <p:nvPr/>
        </p:nvPicPr>
        <p:blipFill>
          <a:blip r:embed="rId2"/>
          <a:stretch>
            <a:fillRect/>
          </a:stretch>
        </p:blipFill>
        <p:spPr>
          <a:xfrm>
            <a:off x="457200" y="1605190"/>
            <a:ext cx="8229600" cy="4887449"/>
          </a:xfrm>
          <a:prstGeom prst="rect">
            <a:avLst/>
          </a:prstGeom>
        </p:spPr>
      </p:pic>
    </p:spTree>
    <p:extLst>
      <p:ext uri="{BB962C8B-B14F-4D97-AF65-F5344CB8AC3E}">
        <p14:creationId xmlns:p14="http://schemas.microsoft.com/office/powerpoint/2010/main" val="6089572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One Subnet Per VC</a:t>
            </a:r>
            <a:endParaRPr lang="x-none" dirty="0"/>
          </a:p>
        </p:txBody>
      </p:sp>
      <p:sp>
        <p:nvSpPr>
          <p:cNvPr id="3" name="عنصر نائب للمحتوى 2"/>
          <p:cNvSpPr>
            <a:spLocks noGrp="1"/>
          </p:cNvSpPr>
          <p:nvPr>
            <p:ph idx="1"/>
          </p:nvPr>
        </p:nvSpPr>
        <p:spPr/>
        <p:txBody>
          <a:bodyPr>
            <a:normAutofit/>
          </a:bodyPr>
          <a:lstStyle/>
          <a:p>
            <a:pPr algn="l" rtl="0"/>
            <a:r>
              <a:rPr lang="en-US" dirty="0">
                <a:latin typeface="Calibri"/>
                <a:cs typeface="Calibri"/>
              </a:rPr>
              <a:t>The single-subnet-per-VC works better with a partially meshed or star Frame Relay network.</a:t>
            </a:r>
          </a:p>
          <a:p>
            <a:pPr algn="l" rtl="0"/>
            <a:r>
              <a:rPr lang="en-US" dirty="0">
                <a:latin typeface="Calibri"/>
                <a:cs typeface="Calibri"/>
              </a:rPr>
              <a:t>The single-subnet-per-VC alternative matches the logic behind a set of point-to-point links.</a:t>
            </a:r>
          </a:p>
          <a:p>
            <a:pPr algn="l" rtl="0"/>
            <a:r>
              <a:rPr lang="en-US" dirty="0">
                <a:latin typeface="Calibri"/>
                <a:cs typeface="Calibri"/>
              </a:rPr>
              <a:t>Using multiple subnets instead of one larger subnet wastes some IP addresses, but it overcomes some issues with distance vector routing protocols.</a:t>
            </a:r>
          </a:p>
          <a:p>
            <a:pPr algn="l" rtl="0"/>
            <a:endParaRPr lang="x-none" dirty="0"/>
          </a:p>
        </p:txBody>
      </p:sp>
    </p:spTree>
    <p:extLst>
      <p:ext uri="{BB962C8B-B14F-4D97-AF65-F5344CB8AC3E}">
        <p14:creationId xmlns:p14="http://schemas.microsoft.com/office/powerpoint/2010/main" val="3267045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Hybrid Approach</a:t>
            </a:r>
          </a:p>
        </p:txBody>
      </p:sp>
      <p:pic>
        <p:nvPicPr>
          <p:cNvPr id="4" name="Picture 3"/>
          <p:cNvPicPr>
            <a:picLocks noChangeAspect="1"/>
          </p:cNvPicPr>
          <p:nvPr/>
        </p:nvPicPr>
        <p:blipFill>
          <a:blip r:embed="rId2"/>
          <a:stretch>
            <a:fillRect/>
          </a:stretch>
        </p:blipFill>
        <p:spPr>
          <a:xfrm>
            <a:off x="755576" y="2852936"/>
            <a:ext cx="7416824" cy="3573016"/>
          </a:xfrm>
          <a:prstGeom prst="rect">
            <a:avLst/>
          </a:prstGeom>
        </p:spPr>
      </p:pic>
      <p:sp>
        <p:nvSpPr>
          <p:cNvPr id="3" name="Rectangle 2"/>
          <p:cNvSpPr/>
          <p:nvPr/>
        </p:nvSpPr>
        <p:spPr>
          <a:xfrm>
            <a:off x="179512" y="1844824"/>
            <a:ext cx="4572000" cy="1200329"/>
          </a:xfrm>
          <a:prstGeom prst="rect">
            <a:avLst/>
          </a:prstGeom>
        </p:spPr>
        <p:txBody>
          <a:bodyPr>
            <a:spAutoFit/>
          </a:bodyPr>
          <a:lstStyle/>
          <a:p>
            <a:pPr algn="ctr"/>
            <a:r>
              <a:rPr lang="en-US" dirty="0"/>
              <a:t>Routers 1,2 , and 3 create a smaller full mesh between each other. </a:t>
            </a:r>
          </a:p>
          <a:p>
            <a:pPr algn="ctr"/>
            <a:r>
              <a:rPr lang="en-US" dirty="0"/>
              <a:t>This allows Routers 1,2, and 3 to use one subnet.</a:t>
            </a:r>
          </a:p>
        </p:txBody>
      </p:sp>
      <p:cxnSp>
        <p:nvCxnSpPr>
          <p:cNvPr id="6" name="Straight Arrow Connector 5"/>
          <p:cNvCxnSpPr/>
          <p:nvPr/>
        </p:nvCxnSpPr>
        <p:spPr>
          <a:xfrm>
            <a:off x="2051720" y="2996952"/>
            <a:ext cx="720080" cy="7920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5868144" y="2708920"/>
            <a:ext cx="3070071" cy="369332"/>
          </a:xfrm>
          <a:prstGeom prst="rect">
            <a:avLst/>
          </a:prstGeom>
        </p:spPr>
        <p:txBody>
          <a:bodyPr wrap="none">
            <a:spAutoFit/>
          </a:bodyPr>
          <a:lstStyle/>
          <a:p>
            <a:r>
              <a:rPr lang="en-US" dirty="0"/>
              <a:t>Is treated as a separate subnet</a:t>
            </a:r>
          </a:p>
        </p:txBody>
      </p:sp>
      <p:cxnSp>
        <p:nvCxnSpPr>
          <p:cNvPr id="9" name="Straight Arrow Connector 8"/>
          <p:cNvCxnSpPr/>
          <p:nvPr/>
        </p:nvCxnSpPr>
        <p:spPr>
          <a:xfrm flipH="1">
            <a:off x="6300192" y="3068960"/>
            <a:ext cx="504056" cy="792088"/>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5141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Hybrid Approach</a:t>
            </a:r>
          </a:p>
        </p:txBody>
      </p:sp>
      <p:sp>
        <p:nvSpPr>
          <p:cNvPr id="3" name="Content Placeholder 2"/>
          <p:cNvSpPr>
            <a:spLocks noGrp="1"/>
          </p:cNvSpPr>
          <p:nvPr>
            <p:ph idx="1"/>
          </p:nvPr>
        </p:nvSpPr>
        <p:spPr/>
        <p:txBody>
          <a:bodyPr/>
          <a:lstStyle/>
          <a:p>
            <a:pPr algn="l"/>
            <a:r>
              <a:rPr lang="en-US" dirty="0"/>
              <a:t>We are going to have both point-to-point and multipoint sub-interfaces</a:t>
            </a:r>
            <a:r>
              <a:rPr lang="en-US"/>
              <a:t>. </a:t>
            </a:r>
          </a:p>
          <a:p>
            <a:pPr algn="l"/>
            <a:r>
              <a:rPr lang="en-US"/>
              <a:t>Multipoint interfaces are logical Frame Relay sub-interfaces but they can terminate more than one PVCs just like physical serial interfaces.</a:t>
            </a:r>
          </a:p>
        </p:txBody>
      </p:sp>
    </p:spTree>
    <p:extLst>
      <p:ext uri="{BB962C8B-B14F-4D97-AF65-F5344CB8AC3E}">
        <p14:creationId xmlns:p14="http://schemas.microsoft.com/office/powerpoint/2010/main" val="5132377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Frame Relay </a:t>
            </a:r>
            <a:r>
              <a:rPr lang="en-US" dirty="0" err="1"/>
              <a:t>Subinterfaces</a:t>
            </a:r>
            <a:endParaRPr lang="x-none" dirty="0"/>
          </a:p>
        </p:txBody>
      </p:sp>
      <p:sp>
        <p:nvSpPr>
          <p:cNvPr id="3" name="عنصر نائب للمحتوى 2"/>
          <p:cNvSpPr>
            <a:spLocks noGrp="1"/>
          </p:cNvSpPr>
          <p:nvPr>
            <p:ph idx="1"/>
          </p:nvPr>
        </p:nvSpPr>
        <p:spPr/>
        <p:txBody>
          <a:bodyPr/>
          <a:lstStyle/>
          <a:p>
            <a:pPr algn="l" rtl="0"/>
            <a:r>
              <a:rPr lang="en-US" dirty="0">
                <a:latin typeface="Calibri"/>
                <a:cs typeface="Calibri"/>
              </a:rPr>
              <a:t>Frame Relay can partition a physical interface into multiple virtual interfaces called </a:t>
            </a:r>
            <a:r>
              <a:rPr lang="en-US" i="1" dirty="0" err="1">
                <a:latin typeface="Calibri"/>
                <a:cs typeface="Calibri"/>
              </a:rPr>
              <a:t>subinterfaces</a:t>
            </a:r>
            <a:r>
              <a:rPr lang="en-US" dirty="0">
                <a:latin typeface="Calibri"/>
                <a:cs typeface="Calibri"/>
              </a:rPr>
              <a:t>. </a:t>
            </a:r>
          </a:p>
          <a:p>
            <a:pPr algn="l" rtl="0"/>
            <a:r>
              <a:rPr lang="en-US" dirty="0">
                <a:latin typeface="Calibri"/>
                <a:cs typeface="Calibri"/>
              </a:rPr>
              <a:t>A </a:t>
            </a:r>
            <a:r>
              <a:rPr lang="en-US" dirty="0" err="1">
                <a:latin typeface="Calibri"/>
                <a:cs typeface="Calibri"/>
              </a:rPr>
              <a:t>subinterface</a:t>
            </a:r>
            <a:r>
              <a:rPr lang="en-US" dirty="0">
                <a:latin typeface="Calibri"/>
                <a:cs typeface="Calibri"/>
              </a:rPr>
              <a:t> is simply a logical interface that is directly associated with a physical interface.</a:t>
            </a:r>
          </a:p>
          <a:p>
            <a:pPr algn="l" rtl="0"/>
            <a:r>
              <a:rPr lang="en-US" dirty="0">
                <a:latin typeface="Calibri"/>
                <a:cs typeface="Calibri"/>
              </a:rPr>
              <a:t>Therefore, a Frame Relay </a:t>
            </a:r>
            <a:r>
              <a:rPr lang="en-US" dirty="0" err="1">
                <a:latin typeface="Calibri"/>
                <a:cs typeface="Calibri"/>
              </a:rPr>
              <a:t>subinterface</a:t>
            </a:r>
            <a:r>
              <a:rPr lang="en-US" dirty="0">
                <a:latin typeface="Calibri"/>
                <a:cs typeface="Calibri"/>
              </a:rPr>
              <a:t> can be configured for each of the PVCs coming into a physical serial interface.</a:t>
            </a:r>
            <a:endParaRPr lang="x-none" dirty="0">
              <a:latin typeface="Calibri"/>
              <a:cs typeface="Calibri"/>
            </a:endParaRPr>
          </a:p>
        </p:txBody>
      </p:sp>
    </p:spTree>
    <p:extLst>
      <p:ext uri="{BB962C8B-B14F-4D97-AF65-F5344CB8AC3E}">
        <p14:creationId xmlns:p14="http://schemas.microsoft.com/office/powerpoint/2010/main" val="28600864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Frame Relay </a:t>
            </a:r>
            <a:r>
              <a:rPr lang="en-US" dirty="0" err="1"/>
              <a:t>Subinterfaces</a:t>
            </a:r>
            <a:endParaRPr lang="x-none" dirty="0"/>
          </a:p>
        </p:txBody>
      </p:sp>
      <p:sp>
        <p:nvSpPr>
          <p:cNvPr id="3" name="عنصر نائب للمحتوى 2"/>
          <p:cNvSpPr>
            <a:spLocks noGrp="1"/>
          </p:cNvSpPr>
          <p:nvPr>
            <p:ph idx="1"/>
          </p:nvPr>
        </p:nvSpPr>
        <p:spPr/>
        <p:txBody>
          <a:bodyPr>
            <a:normAutofit/>
          </a:bodyPr>
          <a:lstStyle/>
          <a:p>
            <a:pPr algn="l" rtl="0"/>
            <a:r>
              <a:rPr lang="en-US" dirty="0">
                <a:latin typeface="Calibri"/>
                <a:cs typeface="Calibri"/>
              </a:rPr>
              <a:t>Frame Relay </a:t>
            </a:r>
            <a:r>
              <a:rPr lang="en-US" dirty="0" err="1">
                <a:latin typeface="Calibri"/>
                <a:cs typeface="Calibri"/>
              </a:rPr>
              <a:t>subinterfaces</a:t>
            </a:r>
            <a:r>
              <a:rPr lang="en-US" dirty="0">
                <a:latin typeface="Calibri"/>
                <a:cs typeface="Calibri"/>
              </a:rPr>
              <a:t> can be configured in either point-to-point or multipoint mode:</a:t>
            </a:r>
          </a:p>
          <a:p>
            <a:pPr algn="l" rtl="0"/>
            <a:endParaRPr lang="x-non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996952"/>
            <a:ext cx="7056784" cy="31683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442739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2675467"/>
            <a:ext cx="8229600" cy="3450696"/>
          </a:xfrm>
        </p:spPr>
        <p:txBody>
          <a:bodyPr>
            <a:normAutofit lnSpcReduction="10000"/>
          </a:bodyPr>
          <a:lstStyle/>
          <a:p>
            <a:pPr>
              <a:lnSpc>
                <a:spcPct val="110000"/>
              </a:lnSpc>
              <a:spcAft>
                <a:spcPts val="600"/>
              </a:spcAft>
            </a:pPr>
            <a:r>
              <a:rPr lang="en-US" dirty="0">
                <a:latin typeface="Calibri"/>
                <a:cs typeface="Calibri"/>
              </a:rPr>
              <a:t>An alternative to dedicated, expensive, leased WAN lines is Frame Relay. </a:t>
            </a:r>
          </a:p>
          <a:p>
            <a:pPr>
              <a:lnSpc>
                <a:spcPct val="110000"/>
              </a:lnSpc>
              <a:spcAft>
                <a:spcPts val="600"/>
              </a:spcAft>
            </a:pPr>
            <a:r>
              <a:rPr lang="en-US" dirty="0">
                <a:latin typeface="Calibri"/>
                <a:cs typeface="Calibri"/>
              </a:rPr>
              <a:t>Frame Relay is a high-performance WAN protocol that operates at the physical and data link layers of the OSI reference model. </a:t>
            </a:r>
          </a:p>
          <a:p>
            <a:pPr>
              <a:lnSpc>
                <a:spcPct val="110000"/>
              </a:lnSpc>
              <a:spcAft>
                <a:spcPts val="600"/>
              </a:spcAft>
            </a:pPr>
            <a:r>
              <a:rPr lang="en-US" dirty="0">
                <a:latin typeface="Calibri"/>
                <a:cs typeface="Calibri"/>
              </a:rPr>
              <a:t>Frame Relay provides a cost-efficient solution for communications between multiple remote sites by using a single access circuit from each site to the provider.</a:t>
            </a:r>
          </a:p>
          <a:p>
            <a:pPr marL="0" indent="0">
              <a:lnSpc>
                <a:spcPct val="110000"/>
              </a:lnSpc>
              <a:spcAft>
                <a:spcPts val="600"/>
              </a:spcAft>
              <a:buNone/>
            </a:pPr>
            <a:endParaRPr lang="en-US" dirty="0">
              <a:latin typeface="Calibri"/>
              <a:cs typeface="Calibri"/>
            </a:endParaRPr>
          </a:p>
        </p:txBody>
      </p:sp>
      <p:sp>
        <p:nvSpPr>
          <p:cNvPr id="2" name="Title 1"/>
          <p:cNvSpPr>
            <a:spLocks noGrp="1"/>
          </p:cNvSpPr>
          <p:nvPr>
            <p:ph type="title"/>
          </p:nvPr>
        </p:nvSpPr>
        <p:spPr/>
        <p:txBody>
          <a:bodyPr>
            <a:normAutofit/>
          </a:bodyPr>
          <a:lstStyle/>
          <a:p>
            <a:r>
              <a:rPr lang="en-US" dirty="0"/>
              <a:t>Why do we need Frame Relay?</a:t>
            </a:r>
          </a:p>
        </p:txBody>
      </p:sp>
    </p:spTree>
    <p:extLst>
      <p:ext uri="{BB962C8B-B14F-4D97-AF65-F5344CB8AC3E}">
        <p14:creationId xmlns:p14="http://schemas.microsoft.com/office/powerpoint/2010/main" val="17831848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a:cs typeface="Calibri"/>
              </a:rPr>
              <a:t>Point-to-Point </a:t>
            </a:r>
            <a:r>
              <a:rPr lang="en-US" dirty="0" err="1">
                <a:latin typeface="Calibri"/>
                <a:cs typeface="Calibri"/>
              </a:rPr>
              <a:t>Subinterface</a:t>
            </a:r>
            <a:r>
              <a:rPr lang="en-US" dirty="0">
                <a:latin typeface="Calibri"/>
                <a:cs typeface="Calibri"/>
              </a:rPr>
              <a:t> </a:t>
            </a:r>
            <a:endParaRPr lang="en-US" dirty="0"/>
          </a:p>
        </p:txBody>
      </p:sp>
      <p:sp>
        <p:nvSpPr>
          <p:cNvPr id="3" name="Content Placeholder 2"/>
          <p:cNvSpPr>
            <a:spLocks noGrp="1"/>
          </p:cNvSpPr>
          <p:nvPr>
            <p:ph idx="1"/>
          </p:nvPr>
        </p:nvSpPr>
        <p:spPr/>
        <p:txBody>
          <a:bodyPr>
            <a:normAutofit lnSpcReduction="10000"/>
          </a:bodyPr>
          <a:lstStyle/>
          <a:p>
            <a:r>
              <a:rPr lang="en-US" dirty="0">
                <a:latin typeface="Calibri"/>
                <a:cs typeface="Calibri"/>
              </a:rPr>
              <a:t>A single point-to-point </a:t>
            </a:r>
            <a:r>
              <a:rPr lang="en-US" dirty="0" err="1">
                <a:latin typeface="Calibri"/>
                <a:cs typeface="Calibri"/>
              </a:rPr>
              <a:t>subinterface</a:t>
            </a:r>
            <a:r>
              <a:rPr lang="en-US" dirty="0">
                <a:latin typeface="Calibri"/>
                <a:cs typeface="Calibri"/>
              </a:rPr>
              <a:t> establishes one PVC connection to another physical interface or </a:t>
            </a:r>
            <a:r>
              <a:rPr lang="en-US" dirty="0" err="1">
                <a:latin typeface="Calibri"/>
                <a:cs typeface="Calibri"/>
              </a:rPr>
              <a:t>subinterface</a:t>
            </a:r>
            <a:r>
              <a:rPr lang="en-US" dirty="0">
                <a:latin typeface="Calibri"/>
                <a:cs typeface="Calibri"/>
              </a:rPr>
              <a:t> on a remote router.</a:t>
            </a:r>
          </a:p>
          <a:p>
            <a:r>
              <a:rPr lang="en-US" dirty="0">
                <a:latin typeface="Calibri"/>
                <a:cs typeface="Calibri"/>
              </a:rPr>
              <a:t> In this case, each pair of the point-to-point routers is on its own subnet, and each point-to-point </a:t>
            </a:r>
            <a:r>
              <a:rPr lang="en-US" dirty="0" err="1">
                <a:latin typeface="Calibri"/>
                <a:cs typeface="Calibri"/>
              </a:rPr>
              <a:t>subinterface</a:t>
            </a:r>
            <a:r>
              <a:rPr lang="en-US" dirty="0">
                <a:latin typeface="Calibri"/>
                <a:cs typeface="Calibri"/>
              </a:rPr>
              <a:t> has a single DLCI.</a:t>
            </a:r>
          </a:p>
          <a:p>
            <a:r>
              <a:rPr lang="en-US" dirty="0"/>
              <a:t>In a point-to-point environment, each </a:t>
            </a:r>
            <a:r>
              <a:rPr lang="en-US" dirty="0" err="1"/>
              <a:t>subinterface</a:t>
            </a:r>
            <a:r>
              <a:rPr lang="en-US" dirty="0"/>
              <a:t> acts like a separate, conventional point-to-point interface. </a:t>
            </a:r>
            <a:endParaRPr lang="en-US" dirty="0">
              <a:solidFill>
                <a:srgbClr val="0070C0"/>
              </a:solidFill>
            </a:endParaRPr>
          </a:p>
          <a:p>
            <a:pPr marL="0" indent="0">
              <a:buNone/>
            </a:pPr>
            <a:endParaRPr lang="en-US" dirty="0">
              <a:latin typeface="Calibri"/>
              <a:cs typeface="Calibri"/>
            </a:endParaRPr>
          </a:p>
          <a:p>
            <a:endParaRPr lang="en-US" dirty="0"/>
          </a:p>
        </p:txBody>
      </p:sp>
    </p:spTree>
    <p:extLst>
      <p:ext uri="{BB962C8B-B14F-4D97-AF65-F5344CB8AC3E}">
        <p14:creationId xmlns:p14="http://schemas.microsoft.com/office/powerpoint/2010/main" val="5329542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Multipoint </a:t>
            </a:r>
            <a:r>
              <a:rPr lang="en-US" dirty="0" err="1"/>
              <a:t>Subinterface</a:t>
            </a:r>
            <a:endParaRPr lang="x-none" dirty="0"/>
          </a:p>
        </p:txBody>
      </p:sp>
      <p:sp>
        <p:nvSpPr>
          <p:cNvPr id="3" name="عنصر نائب للمحتوى 2"/>
          <p:cNvSpPr>
            <a:spLocks noGrp="1"/>
          </p:cNvSpPr>
          <p:nvPr>
            <p:ph idx="1"/>
          </p:nvPr>
        </p:nvSpPr>
        <p:spPr/>
        <p:txBody>
          <a:bodyPr>
            <a:normAutofit/>
          </a:bodyPr>
          <a:lstStyle/>
          <a:p>
            <a:r>
              <a:rPr lang="en-US" dirty="0">
                <a:latin typeface="Calibri"/>
                <a:cs typeface="Calibri"/>
              </a:rPr>
              <a:t>A single multipoint </a:t>
            </a:r>
            <a:r>
              <a:rPr lang="en-US" dirty="0" err="1">
                <a:latin typeface="Calibri"/>
                <a:cs typeface="Calibri"/>
              </a:rPr>
              <a:t>subinterface</a:t>
            </a:r>
            <a:r>
              <a:rPr lang="en-US" dirty="0">
                <a:latin typeface="Calibri"/>
                <a:cs typeface="Calibri"/>
              </a:rPr>
              <a:t> establishes multiple PVC connections to multiple physical interfaces or </a:t>
            </a:r>
            <a:r>
              <a:rPr lang="en-US" dirty="0" err="1">
                <a:latin typeface="Calibri"/>
                <a:cs typeface="Calibri"/>
              </a:rPr>
              <a:t>subinterfaces</a:t>
            </a:r>
            <a:r>
              <a:rPr lang="en-US" dirty="0">
                <a:latin typeface="Calibri"/>
                <a:cs typeface="Calibri"/>
              </a:rPr>
              <a:t> on remote routers.</a:t>
            </a:r>
          </a:p>
          <a:p>
            <a:pPr algn="l" rtl="0"/>
            <a:r>
              <a:rPr lang="en-US" dirty="0">
                <a:latin typeface="Calibri"/>
                <a:cs typeface="Calibri"/>
              </a:rPr>
              <a:t>All the participating interfaces are in the same subnet.</a:t>
            </a:r>
            <a:endParaRPr lang="x-none" dirty="0">
              <a:latin typeface="Calibri"/>
              <a:cs typeface="Calibri"/>
            </a:endParaRPr>
          </a:p>
        </p:txBody>
      </p:sp>
    </p:spTree>
    <p:extLst>
      <p:ext uri="{BB962C8B-B14F-4D97-AF65-F5344CB8AC3E}">
        <p14:creationId xmlns:p14="http://schemas.microsoft.com/office/powerpoint/2010/main" val="35793678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488" y="1700808"/>
            <a:ext cx="7776864" cy="49685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عنوان 3"/>
          <p:cNvSpPr>
            <a:spLocks noGrp="1"/>
          </p:cNvSpPr>
          <p:nvPr>
            <p:ph type="title"/>
          </p:nvPr>
        </p:nvSpPr>
        <p:spPr/>
        <p:txBody>
          <a:bodyPr>
            <a:normAutofit fontScale="90000"/>
          </a:bodyPr>
          <a:lstStyle/>
          <a:p>
            <a:r>
              <a:rPr lang="en-US" dirty="0"/>
              <a:t>Assigning IP address to point-to-point </a:t>
            </a:r>
            <a:r>
              <a:rPr lang="en-US" dirty="0" err="1"/>
              <a:t>subinterfacses</a:t>
            </a:r>
            <a:endParaRPr lang="x-none" dirty="0"/>
          </a:p>
        </p:txBody>
      </p:sp>
      <p:cxnSp>
        <p:nvCxnSpPr>
          <p:cNvPr id="8" name="رابط مستقيم 7"/>
          <p:cNvCxnSpPr/>
          <p:nvPr/>
        </p:nvCxnSpPr>
        <p:spPr>
          <a:xfrm>
            <a:off x="2339752" y="4941168"/>
            <a:ext cx="194421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1" name="رابط مستقيم 10"/>
          <p:cNvCxnSpPr/>
          <p:nvPr/>
        </p:nvCxnSpPr>
        <p:spPr>
          <a:xfrm>
            <a:off x="2219158" y="5285349"/>
            <a:ext cx="972108" cy="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39775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fontScale="90000"/>
          </a:bodyPr>
          <a:lstStyle/>
          <a:p>
            <a:r>
              <a:rPr lang="en-US" dirty="0"/>
              <a:t>Mapping DLCI in point-to-point </a:t>
            </a:r>
            <a:r>
              <a:rPr lang="en-US" dirty="0" err="1"/>
              <a:t>subinterfacses</a:t>
            </a:r>
            <a:endParaRPr lang="x-none"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66888"/>
            <a:ext cx="8352928" cy="48304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 name="رابط كسهم مستقيم 5"/>
          <p:cNvCxnSpPr/>
          <p:nvPr/>
        </p:nvCxnSpPr>
        <p:spPr>
          <a:xfrm>
            <a:off x="179512" y="5013176"/>
            <a:ext cx="432048" cy="720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a:off x="185581" y="6021288"/>
            <a:ext cx="432048" cy="7200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8518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Multipoint </a:t>
            </a:r>
            <a:r>
              <a:rPr lang="en-US" dirty="0" err="1"/>
              <a:t>subinterface</a:t>
            </a:r>
            <a:endParaRPr lang="x-none"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666875"/>
            <a:ext cx="8280920" cy="49304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674880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22342" y="1916645"/>
            <a:ext cx="6928451" cy="4030947"/>
          </a:xfrm>
          <a:prstGeom prst="rect">
            <a:avLst/>
          </a:prstGeom>
        </p:spPr>
      </p:pic>
      <p:sp>
        <p:nvSpPr>
          <p:cNvPr id="6" name="Rectangle 5"/>
          <p:cNvSpPr/>
          <p:nvPr/>
        </p:nvSpPr>
        <p:spPr>
          <a:xfrm>
            <a:off x="814664" y="6143261"/>
            <a:ext cx="6303678" cy="369332"/>
          </a:xfrm>
          <a:prstGeom prst="rect">
            <a:avLst/>
          </a:prstGeom>
        </p:spPr>
        <p:txBody>
          <a:bodyPr wrap="square">
            <a:spAutoFit/>
          </a:bodyPr>
          <a:lstStyle/>
          <a:p>
            <a:pPr marL="285750" indent="-285750">
              <a:buFont typeface="Arial"/>
              <a:buChar char="•"/>
            </a:pPr>
            <a:r>
              <a:rPr lang="en-US" dirty="0"/>
              <a:t>The capacity between any two sites can vary.</a:t>
            </a:r>
          </a:p>
        </p:txBody>
      </p:sp>
    </p:spTree>
    <p:extLst>
      <p:ext uri="{BB962C8B-B14F-4D97-AF65-F5344CB8AC3E}">
        <p14:creationId xmlns:p14="http://schemas.microsoft.com/office/powerpoint/2010/main" val="255604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clrChange>
              <a:clrFrom>
                <a:srgbClr val="FFFFFF"/>
              </a:clrFrom>
              <a:clrTo>
                <a:srgbClr val="FFFFFF">
                  <a:alpha val="0"/>
                </a:srgbClr>
              </a:clrTo>
            </a:clrChange>
          </a:blip>
          <a:srcRect l="-21077" r="-21077"/>
          <a:stretch>
            <a:fillRect/>
          </a:stretch>
        </p:blipFill>
        <p:spPr>
          <a:xfrm>
            <a:off x="441784" y="1914074"/>
            <a:ext cx="8154529" cy="4693163"/>
          </a:xfrm>
          <a:prstGeom prst="rect">
            <a:avLst/>
          </a:prstGeom>
          <a:ln>
            <a:solidFill>
              <a:schemeClr val="tx1"/>
            </a:solidFill>
            <a:bevel/>
          </a:ln>
        </p:spPr>
      </p:pic>
      <p:sp>
        <p:nvSpPr>
          <p:cNvPr id="5" name="Title 4"/>
          <p:cNvSpPr>
            <a:spLocks noGrp="1"/>
          </p:cNvSpPr>
          <p:nvPr>
            <p:ph type="title"/>
          </p:nvPr>
        </p:nvSpPr>
        <p:spPr/>
        <p:txBody>
          <a:bodyPr/>
          <a:lstStyle/>
          <a:p>
            <a:r>
              <a:rPr lang="en-US" dirty="0"/>
              <a:t>Frame Relay Network</a:t>
            </a:r>
          </a:p>
        </p:txBody>
      </p:sp>
      <p:sp>
        <p:nvSpPr>
          <p:cNvPr id="6" name="Rectangle 5"/>
          <p:cNvSpPr/>
          <p:nvPr/>
        </p:nvSpPr>
        <p:spPr>
          <a:xfrm>
            <a:off x="4151851" y="1914074"/>
            <a:ext cx="1650236" cy="369332"/>
          </a:xfrm>
          <a:prstGeom prst="rect">
            <a:avLst/>
          </a:prstGeom>
        </p:spPr>
        <p:txBody>
          <a:bodyPr wrap="none">
            <a:spAutoFit/>
          </a:bodyPr>
          <a:lstStyle/>
          <a:p>
            <a:r>
              <a:rPr lang="en-US" i="1" dirty="0"/>
              <a:t>access switches</a:t>
            </a:r>
            <a:endParaRPr lang="en-US" dirty="0"/>
          </a:p>
        </p:txBody>
      </p:sp>
      <p:sp>
        <p:nvSpPr>
          <p:cNvPr id="7" name="Rectangle 6"/>
          <p:cNvSpPr/>
          <p:nvPr/>
        </p:nvSpPr>
        <p:spPr>
          <a:xfrm>
            <a:off x="4304251" y="5394280"/>
            <a:ext cx="1650236" cy="369332"/>
          </a:xfrm>
          <a:prstGeom prst="rect">
            <a:avLst/>
          </a:prstGeom>
        </p:spPr>
        <p:txBody>
          <a:bodyPr wrap="none">
            <a:spAutoFit/>
          </a:bodyPr>
          <a:lstStyle/>
          <a:p>
            <a:r>
              <a:rPr lang="en-US" i="1" dirty="0"/>
              <a:t>access switches</a:t>
            </a:r>
            <a:endParaRPr lang="en-US" dirty="0"/>
          </a:p>
        </p:txBody>
      </p:sp>
      <p:sp>
        <p:nvSpPr>
          <p:cNvPr id="8" name="Rectangle 7"/>
          <p:cNvSpPr/>
          <p:nvPr/>
        </p:nvSpPr>
        <p:spPr>
          <a:xfrm>
            <a:off x="1708772" y="3888526"/>
            <a:ext cx="1650236" cy="369332"/>
          </a:xfrm>
          <a:prstGeom prst="rect">
            <a:avLst/>
          </a:prstGeom>
        </p:spPr>
        <p:txBody>
          <a:bodyPr wrap="none">
            <a:spAutoFit/>
          </a:bodyPr>
          <a:lstStyle/>
          <a:p>
            <a:r>
              <a:rPr lang="en-US" i="1" dirty="0"/>
              <a:t>access switches</a:t>
            </a:r>
            <a:endParaRPr lang="en-US" dirty="0"/>
          </a:p>
        </p:txBody>
      </p:sp>
      <p:cxnSp>
        <p:nvCxnSpPr>
          <p:cNvPr id="10" name="Straight Arrow Connector 9"/>
          <p:cNvCxnSpPr/>
          <p:nvPr/>
        </p:nvCxnSpPr>
        <p:spPr>
          <a:xfrm flipH="1">
            <a:off x="5062104" y="2283406"/>
            <a:ext cx="184076" cy="3484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4804397" y="5076240"/>
            <a:ext cx="184076" cy="3484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8" idx="3"/>
          </p:cNvCxnSpPr>
          <p:nvPr/>
        </p:nvCxnSpPr>
        <p:spPr>
          <a:xfrm>
            <a:off x="3359008" y="4073192"/>
            <a:ext cx="180400" cy="221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896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 Relay Network</a:t>
            </a:r>
          </a:p>
        </p:txBody>
      </p:sp>
      <p:sp>
        <p:nvSpPr>
          <p:cNvPr id="3" name="Content Placeholder 2"/>
          <p:cNvSpPr>
            <a:spLocks noGrp="1"/>
          </p:cNvSpPr>
          <p:nvPr>
            <p:ph idx="1"/>
          </p:nvPr>
        </p:nvSpPr>
        <p:spPr/>
        <p:txBody>
          <a:bodyPr/>
          <a:lstStyle/>
          <a:p>
            <a:pPr>
              <a:spcAft>
                <a:spcPts val="1800"/>
              </a:spcAft>
            </a:pPr>
            <a:r>
              <a:rPr lang="en-US" dirty="0">
                <a:latin typeface="Calibri"/>
                <a:cs typeface="Calibri"/>
              </a:rPr>
              <a:t>A Frame Relay network is made up of a large number of Frame Relay switches dispersed all over the coverage area of a Frame Relay service provider (e.g. region or country)</a:t>
            </a:r>
          </a:p>
          <a:p>
            <a:pPr>
              <a:spcAft>
                <a:spcPts val="1800"/>
              </a:spcAft>
            </a:pPr>
            <a:r>
              <a:rPr lang="en-US" dirty="0">
                <a:latin typeface="Calibri"/>
                <a:cs typeface="Calibri"/>
              </a:rPr>
              <a:t>The switches are interconnected in a complex mesh topology. </a:t>
            </a:r>
          </a:p>
          <a:p>
            <a:pPr marL="0" indent="0">
              <a:buNone/>
            </a:pPr>
            <a:endParaRPr lang="en-US" dirty="0">
              <a:latin typeface="Calibri"/>
              <a:cs typeface="Calibri"/>
            </a:endParaRPr>
          </a:p>
        </p:txBody>
      </p:sp>
    </p:spTree>
    <p:extLst>
      <p:ext uri="{BB962C8B-B14F-4D97-AF65-F5344CB8AC3E}">
        <p14:creationId xmlns:p14="http://schemas.microsoft.com/office/powerpoint/2010/main" val="804406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 Relay Network</a:t>
            </a:r>
          </a:p>
        </p:txBody>
      </p:sp>
      <p:sp>
        <p:nvSpPr>
          <p:cNvPr id="3" name="Content Placeholder 2"/>
          <p:cNvSpPr>
            <a:spLocks noGrp="1"/>
          </p:cNvSpPr>
          <p:nvPr>
            <p:ph idx="1"/>
          </p:nvPr>
        </p:nvSpPr>
        <p:spPr/>
        <p:txBody>
          <a:bodyPr>
            <a:normAutofit/>
          </a:bodyPr>
          <a:lstStyle/>
          <a:p>
            <a:pPr>
              <a:spcAft>
                <a:spcPts val="1200"/>
              </a:spcAft>
            </a:pPr>
            <a:r>
              <a:rPr lang="en-US" dirty="0">
                <a:latin typeface="Calibri"/>
                <a:cs typeface="Calibri"/>
              </a:rPr>
              <a:t>Frame Relay switches:</a:t>
            </a:r>
          </a:p>
          <a:p>
            <a:pPr lvl="1">
              <a:spcAft>
                <a:spcPts val="1200"/>
              </a:spcAft>
            </a:pPr>
            <a:r>
              <a:rPr lang="en-US" dirty="0">
                <a:latin typeface="Calibri"/>
                <a:cs typeface="Calibri"/>
              </a:rPr>
              <a:t>Terminate user circuits, in addition to connecting to other switches, and are called </a:t>
            </a:r>
            <a:r>
              <a:rPr lang="en-US" i="1" dirty="0">
                <a:solidFill>
                  <a:srgbClr val="008000"/>
                </a:solidFill>
                <a:latin typeface="Calibri"/>
                <a:cs typeface="Calibri"/>
              </a:rPr>
              <a:t>access switches</a:t>
            </a:r>
            <a:r>
              <a:rPr lang="en-US" dirty="0">
                <a:latin typeface="Calibri"/>
                <a:cs typeface="Calibri"/>
              </a:rPr>
              <a:t>. </a:t>
            </a:r>
          </a:p>
          <a:p>
            <a:pPr lvl="1">
              <a:spcAft>
                <a:spcPts val="1200"/>
              </a:spcAft>
            </a:pPr>
            <a:r>
              <a:rPr lang="en-US" dirty="0">
                <a:latin typeface="Calibri"/>
                <a:cs typeface="Calibri"/>
              </a:rPr>
              <a:t>Other Frame Relay switches do not terminate user circuits, connecting to other Frame Relay switches only, and make the backbone of the Frame Relay network.</a:t>
            </a:r>
          </a:p>
        </p:txBody>
      </p:sp>
    </p:spTree>
    <p:extLst>
      <p:ext uri="{BB962C8B-B14F-4D97-AF65-F5344CB8AC3E}">
        <p14:creationId xmlns:p14="http://schemas.microsoft.com/office/powerpoint/2010/main" val="36646129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1877</TotalTime>
  <Words>2549</Words>
  <Application>Microsoft Macintosh PowerPoint</Application>
  <PresentationFormat>On-screen Show (4:3)</PresentationFormat>
  <Paragraphs>207</Paragraphs>
  <Slides>54</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1" baseType="lpstr">
      <vt:lpstr>Arial</vt:lpstr>
      <vt:lpstr>Calibri</vt:lpstr>
      <vt:lpstr>Candara</vt:lpstr>
      <vt:lpstr>Courier New</vt:lpstr>
      <vt:lpstr>Symbol</vt:lpstr>
      <vt:lpstr>Waveform</vt:lpstr>
      <vt:lpstr>Document</vt:lpstr>
      <vt:lpstr>Frame Relay</vt:lpstr>
      <vt:lpstr>Outline</vt:lpstr>
      <vt:lpstr>PowerPoint Presentation</vt:lpstr>
      <vt:lpstr>Why do we need Frame Relay?</vt:lpstr>
      <vt:lpstr>Why do we need Frame Relay?</vt:lpstr>
      <vt:lpstr>PowerPoint Presentation</vt:lpstr>
      <vt:lpstr>Frame Relay Network</vt:lpstr>
      <vt:lpstr>Frame Relay Network</vt:lpstr>
      <vt:lpstr>Frame Relay Network</vt:lpstr>
      <vt:lpstr>PowerPoint Presentation</vt:lpstr>
      <vt:lpstr>Multiple Virtual Circuits</vt:lpstr>
      <vt:lpstr>Multiple Virtual Circuits</vt:lpstr>
      <vt:lpstr>DLCI</vt:lpstr>
      <vt:lpstr>Frame Relay Switch</vt:lpstr>
      <vt:lpstr>Frame Relay Address Mapping</vt:lpstr>
      <vt:lpstr>Frame Relay Address Mapping</vt:lpstr>
      <vt:lpstr>Frame Relay Address Mapping</vt:lpstr>
      <vt:lpstr>Mapping of DLCI</vt:lpstr>
      <vt:lpstr>Inverse ARP</vt:lpstr>
      <vt:lpstr>Inverse ARP</vt:lpstr>
      <vt:lpstr>PowerPoint Presentation</vt:lpstr>
      <vt:lpstr>Frame Relay Frame</vt:lpstr>
      <vt:lpstr>Frame Relay Frame</vt:lpstr>
      <vt:lpstr>Frame Relay Frame</vt:lpstr>
      <vt:lpstr>Frame Relay Configuration</vt:lpstr>
      <vt:lpstr>Outline</vt:lpstr>
      <vt:lpstr>Building the Network</vt:lpstr>
      <vt:lpstr>Evaluation</vt:lpstr>
      <vt:lpstr>Evaluation</vt:lpstr>
      <vt:lpstr>Configuring the cloud ( Frame Relay network)</vt:lpstr>
      <vt:lpstr>Configuring the cloud ( Frame Relay network)</vt:lpstr>
      <vt:lpstr> Basic Frame Relay Configuration Steps</vt:lpstr>
      <vt:lpstr>Frame Relay Encapsulation </vt:lpstr>
      <vt:lpstr>PowerPoint Presentation</vt:lpstr>
      <vt:lpstr>Verifies Frame Relay Configuration</vt:lpstr>
      <vt:lpstr>Mapping of DLCI</vt:lpstr>
      <vt:lpstr>PowerPoint Presentation</vt:lpstr>
      <vt:lpstr> Configuring a Static Frame Relay Map</vt:lpstr>
      <vt:lpstr> Configuring a Static Frame Relay Map</vt:lpstr>
      <vt:lpstr>PowerPoint Presentation</vt:lpstr>
      <vt:lpstr>PowerPoint Presentation</vt:lpstr>
      <vt:lpstr>Layer 3 Addressing with Frame Relay</vt:lpstr>
      <vt:lpstr>One Subnet Containing All Frame Relay DTEs</vt:lpstr>
      <vt:lpstr>One Subnet Per VC</vt:lpstr>
      <vt:lpstr>One Subnet Per VC</vt:lpstr>
      <vt:lpstr>Hybrid Approach</vt:lpstr>
      <vt:lpstr>Hybrid Approach</vt:lpstr>
      <vt:lpstr>Frame Relay Subinterfaces</vt:lpstr>
      <vt:lpstr>Frame Relay Subinterfaces</vt:lpstr>
      <vt:lpstr>Point-to-Point Subinterface </vt:lpstr>
      <vt:lpstr>Multipoint Subinterface</vt:lpstr>
      <vt:lpstr>Assigning IP address to point-to-point subinterfacses</vt:lpstr>
      <vt:lpstr>Mapping DLCI in point-to-point subinterfacses</vt:lpstr>
      <vt:lpstr>Multipoint subinterface</vt:lpstr>
    </vt:vector>
  </TitlesOfParts>
  <Company>KSU</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Nour Alhariqi</dc:creator>
  <cp:lastModifiedBy>Microsoft Office User</cp:lastModifiedBy>
  <cp:revision>71</cp:revision>
  <dcterms:created xsi:type="dcterms:W3CDTF">2016-04-02T13:24:27Z</dcterms:created>
  <dcterms:modified xsi:type="dcterms:W3CDTF">2019-03-17T07:46:12Z</dcterms:modified>
</cp:coreProperties>
</file>