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8" r:id="rId3"/>
    <p:sldId id="312" r:id="rId4"/>
    <p:sldId id="285" r:id="rId5"/>
    <p:sldId id="284" r:id="rId6"/>
    <p:sldId id="307" r:id="rId7"/>
    <p:sldId id="311" r:id="rId8"/>
    <p:sldId id="303" r:id="rId9"/>
    <p:sldId id="309" r:id="rId10"/>
    <p:sldId id="310" r:id="rId11"/>
    <p:sldId id="282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  <a:srgbClr val="800080"/>
    <a:srgbClr val="339966"/>
    <a:srgbClr val="009900"/>
    <a:srgbClr val="FF3300"/>
    <a:srgbClr val="FFCC00"/>
    <a:srgbClr val="99FF33"/>
    <a:srgbClr val="0066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2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1B1641-919F-4BFB-AFD4-7937F09ABF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15D0F-C2C7-43B9-AA94-80E4516119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DB6B8-8BFA-4C67-9C43-1BC4045D46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EDD56-BBD0-4079-A186-575C6B1871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D1E58-361D-42EE-ABEF-19B73A1E9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8A746-AE5E-41AA-8D31-0E455B2C23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9CE7A-E7C2-4675-969E-226AF3A864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00C90-2EFC-4C7E-8848-8F2897BF40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8D3F35-02EF-43A5-8FD6-57D083EA96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95420-28C8-4F3E-8BA1-10CCEFD448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5CFD7-00A9-4D3C-AC60-9A75300396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3399"/>
            </a:gs>
            <a:gs pos="100000">
              <a:srgbClr val="800080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90924A1-36ED-4236-ABCB-C57E923B10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0"/>
          <p:cNvGrpSpPr>
            <a:grpSpLocks/>
          </p:cNvGrpSpPr>
          <p:nvPr/>
        </p:nvGrpSpPr>
        <p:grpSpPr bwMode="auto">
          <a:xfrm>
            <a:off x="0" y="304800"/>
            <a:ext cx="9144000" cy="366713"/>
            <a:chOff x="0" y="192"/>
            <a:chExt cx="5760" cy="231"/>
          </a:xfrm>
        </p:grpSpPr>
        <p:sp>
          <p:nvSpPr>
            <p:cNvPr id="2053" name="Text Box 5"/>
            <p:cNvSpPr txBox="1">
              <a:spLocks noChangeArrowheads="1"/>
            </p:cNvSpPr>
            <p:nvPr/>
          </p:nvSpPr>
          <p:spPr bwMode="auto">
            <a:xfrm>
              <a:off x="192" y="192"/>
              <a:ext cx="13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chemeClr val="bg1"/>
                  </a:solidFill>
                  <a:latin typeface="Monotype Corsiva" pitchFamily="66" charset="0"/>
                  <a:cs typeface="Arial" charset="0"/>
                </a:rPr>
                <a:t>Lab Exercise # </a:t>
              </a:r>
              <a:r>
                <a:rPr lang="en-US" dirty="0" smtClean="0">
                  <a:solidFill>
                    <a:schemeClr val="bg1"/>
                  </a:solidFill>
                  <a:latin typeface="Monotype Corsiva" pitchFamily="66" charset="0"/>
                  <a:cs typeface="Arial" charset="0"/>
                </a:rPr>
                <a:t>3</a:t>
              </a:r>
              <a:endParaRPr lang="en-US" dirty="0">
                <a:solidFill>
                  <a:schemeClr val="bg1"/>
                </a:solidFill>
                <a:latin typeface="Monotype Corsiva" pitchFamily="66" charset="0"/>
                <a:cs typeface="Arial" charset="0"/>
              </a:endParaRPr>
            </a:p>
          </p:txBody>
        </p:sp>
        <p:sp>
          <p:nvSpPr>
            <p:cNvPr id="2054" name="Text Box 6"/>
            <p:cNvSpPr txBox="1">
              <a:spLocks noChangeArrowheads="1"/>
            </p:cNvSpPr>
            <p:nvPr/>
          </p:nvSpPr>
          <p:spPr bwMode="auto">
            <a:xfrm>
              <a:off x="5040" y="192"/>
              <a:ext cx="6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chemeClr val="bg1"/>
                  </a:solidFill>
                  <a:latin typeface="Monotype Corsiva" pitchFamily="66" charset="0"/>
                  <a:cs typeface="Arial" charset="0"/>
                </a:rPr>
                <a:t>Zoo- </a:t>
              </a:r>
              <a:r>
                <a:rPr lang="en-US" dirty="0" smtClean="0">
                  <a:solidFill>
                    <a:schemeClr val="bg1"/>
                  </a:solidFill>
                  <a:latin typeface="Monotype Corsiva" pitchFamily="66" charset="0"/>
                  <a:cs typeface="Arial" charset="0"/>
                </a:rPr>
                <a:t>109</a:t>
              </a:r>
              <a:endParaRPr lang="en-US" dirty="0">
                <a:solidFill>
                  <a:schemeClr val="bg1"/>
                </a:solidFill>
                <a:latin typeface="Monotype Corsiva" pitchFamily="66" charset="0"/>
                <a:cs typeface="Arial" charset="0"/>
              </a:endParaRPr>
            </a:p>
          </p:txBody>
        </p:sp>
        <p:sp>
          <p:nvSpPr>
            <p:cNvPr id="2055" name="Line 7"/>
            <p:cNvSpPr>
              <a:spLocks noChangeShapeType="1"/>
            </p:cNvSpPr>
            <p:nvPr/>
          </p:nvSpPr>
          <p:spPr bwMode="auto">
            <a:xfrm>
              <a:off x="0" y="384"/>
              <a:ext cx="576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4" name="WordArt 10"/>
          <p:cNvSpPr>
            <a:spLocks noChangeArrowheads="1" noChangeShapeType="1" noTextEdit="1"/>
          </p:cNvSpPr>
          <p:nvPr/>
        </p:nvSpPr>
        <p:spPr bwMode="auto">
          <a:xfrm>
            <a:off x="1447800" y="4114800"/>
            <a:ext cx="64770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Study of histological structure </a:t>
            </a:r>
          </a:p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of different organs</a:t>
            </a:r>
          </a:p>
        </p:txBody>
      </p:sp>
      <p:sp>
        <p:nvSpPr>
          <p:cNvPr id="7179" name="WordArt 11"/>
          <p:cNvSpPr>
            <a:spLocks noChangeArrowheads="1" noChangeShapeType="1" noTextEdit="1"/>
          </p:cNvSpPr>
          <p:nvPr/>
        </p:nvSpPr>
        <p:spPr bwMode="auto">
          <a:xfrm>
            <a:off x="2590800" y="1828800"/>
            <a:ext cx="3886200" cy="876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100000">
                      <a:srgbClr val="FFCC00"/>
                    </a:gs>
                  </a:gsLst>
                  <a:lin ang="18900000" scaled="1"/>
                </a:gradFill>
                <a:latin typeface="Arial Black"/>
              </a:rPr>
              <a:t>HISTOLOGY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nimBg="1"/>
      <p:bldP spid="717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5936" y="2595554"/>
            <a:ext cx="5067300" cy="3800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10400" y="36576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Mast Cells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06986" y="5696369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White Blood Cells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56400" y="25831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Collagen Fibers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08371" y="301379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Elastic Fibers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19900" y="469796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Fibroblast cells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638800" y="3124200"/>
            <a:ext cx="1447800" cy="14851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5714095" y="2788036"/>
            <a:ext cx="902608" cy="22575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5273224" y="3556703"/>
            <a:ext cx="1483176" cy="20695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44070" y="304800"/>
            <a:ext cx="76617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The Functions of </a:t>
            </a:r>
            <a:r>
              <a:rPr lang="en-US" b="1" dirty="0" smtClean="0">
                <a:solidFill>
                  <a:schemeClr val="bg1"/>
                </a:solidFill>
              </a:rPr>
              <a:t>Areolar Connective  Tissue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Areolar tissue binds skin to the muscles beneath. </a:t>
            </a:r>
            <a:r>
              <a:rPr lang="en-US" dirty="0" smtClean="0">
                <a:solidFill>
                  <a:schemeClr val="bg1"/>
                </a:solidFill>
              </a:rPr>
              <a:t>This </a:t>
            </a:r>
            <a:r>
              <a:rPr lang="en-US" dirty="0">
                <a:solidFill>
                  <a:schemeClr val="bg1"/>
                </a:solidFill>
              </a:rPr>
              <a:t>loose connective tissue also forms a link between organs - while also enabling a high degree of </a:t>
            </a:r>
            <a:r>
              <a:rPr lang="en-US" dirty="0" smtClean="0">
                <a:solidFill>
                  <a:schemeClr val="bg1"/>
                </a:solidFill>
              </a:rPr>
              <a:t>movement </a:t>
            </a:r>
            <a:r>
              <a:rPr lang="en-US" dirty="0">
                <a:solidFill>
                  <a:schemeClr val="bg1"/>
                </a:solidFill>
              </a:rPr>
              <a:t>between adjacent body </a:t>
            </a:r>
            <a:r>
              <a:rPr lang="en-US" dirty="0" smtClean="0">
                <a:solidFill>
                  <a:schemeClr val="bg1"/>
                </a:solidFill>
              </a:rPr>
              <a:t>parts. The </a:t>
            </a:r>
            <a:r>
              <a:rPr lang="en-US" dirty="0">
                <a:solidFill>
                  <a:schemeClr val="bg1"/>
                </a:solidFill>
              </a:rPr>
              <a:t>key functions of areolar </a:t>
            </a:r>
            <a:r>
              <a:rPr lang="en-US" dirty="0" smtClean="0">
                <a:solidFill>
                  <a:schemeClr val="bg1"/>
                </a:solidFill>
              </a:rPr>
              <a:t>tissue: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Support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Strength, and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Elasticity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5548999" y="4953000"/>
            <a:ext cx="1207401" cy="2286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5701396" y="6016170"/>
            <a:ext cx="1279976" cy="99063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9760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13"/>
          <p:cNvGrpSpPr>
            <a:grpSpLocks/>
          </p:cNvGrpSpPr>
          <p:nvPr/>
        </p:nvGrpSpPr>
        <p:grpSpPr bwMode="auto">
          <a:xfrm>
            <a:off x="0" y="304800"/>
            <a:ext cx="9144000" cy="366713"/>
            <a:chOff x="0" y="192"/>
            <a:chExt cx="5760" cy="231"/>
          </a:xfrm>
        </p:grpSpPr>
        <p:sp>
          <p:nvSpPr>
            <p:cNvPr id="12292" name="Text Box 5"/>
            <p:cNvSpPr txBox="1">
              <a:spLocks noChangeArrowheads="1"/>
            </p:cNvSpPr>
            <p:nvPr/>
          </p:nvSpPr>
          <p:spPr bwMode="auto">
            <a:xfrm>
              <a:off x="192" y="192"/>
              <a:ext cx="13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Monotype Corsiva" pitchFamily="66" charset="0"/>
                  <a:cs typeface="Arial" charset="0"/>
                </a:rPr>
                <a:t>Lab Exercise # 5</a:t>
              </a:r>
            </a:p>
          </p:txBody>
        </p:sp>
        <p:sp>
          <p:nvSpPr>
            <p:cNvPr id="12293" name="Text Box 6"/>
            <p:cNvSpPr txBox="1">
              <a:spLocks noChangeArrowheads="1"/>
            </p:cNvSpPr>
            <p:nvPr/>
          </p:nvSpPr>
          <p:spPr bwMode="auto">
            <a:xfrm>
              <a:off x="5040" y="192"/>
              <a:ext cx="6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chemeClr val="bg1"/>
                  </a:solidFill>
                  <a:latin typeface="Monotype Corsiva" pitchFamily="66" charset="0"/>
                  <a:cs typeface="Arial" charset="0"/>
                </a:rPr>
                <a:t>Zoo- </a:t>
              </a:r>
              <a:r>
                <a:rPr lang="en-US" dirty="0" smtClean="0">
                  <a:solidFill>
                    <a:schemeClr val="bg1"/>
                  </a:solidFill>
                  <a:latin typeface="Monotype Corsiva" pitchFamily="66" charset="0"/>
                  <a:cs typeface="Arial" charset="0"/>
                </a:rPr>
                <a:t>109</a:t>
              </a:r>
              <a:endParaRPr lang="en-US" dirty="0">
                <a:solidFill>
                  <a:schemeClr val="bg1"/>
                </a:solidFill>
                <a:latin typeface="Monotype Corsiva" pitchFamily="66" charset="0"/>
                <a:cs typeface="Arial" charset="0"/>
              </a:endParaRPr>
            </a:p>
          </p:txBody>
        </p:sp>
        <p:sp>
          <p:nvSpPr>
            <p:cNvPr id="12294" name="Line 7"/>
            <p:cNvSpPr>
              <a:spLocks noChangeShapeType="1"/>
            </p:cNvSpPr>
            <p:nvPr/>
          </p:nvSpPr>
          <p:spPr bwMode="auto">
            <a:xfrm>
              <a:off x="0" y="384"/>
              <a:ext cx="576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297" name="WordArt 9"/>
          <p:cNvSpPr>
            <a:spLocks noChangeArrowheads="1" noChangeShapeType="1" noTextEdit="1"/>
          </p:cNvSpPr>
          <p:nvPr/>
        </p:nvSpPr>
        <p:spPr bwMode="auto">
          <a:xfrm>
            <a:off x="2209800" y="3124200"/>
            <a:ext cx="4800600" cy="6477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9" name="TextBox 3"/>
          <p:cNvSpPr txBox="1">
            <a:spLocks noChangeArrowheads="1"/>
          </p:cNvSpPr>
          <p:nvPr/>
        </p:nvSpPr>
        <p:spPr bwMode="auto">
          <a:xfrm>
            <a:off x="609600" y="3810000"/>
            <a:ext cx="1447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Calibri" pitchFamily="34" charset="0"/>
                <a:cs typeface="Arial" charset="0"/>
              </a:rPr>
              <a:t>Epithelial Tissue</a:t>
            </a: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1295400" y="2897188"/>
            <a:ext cx="6324600" cy="836612"/>
            <a:chOff x="912" y="961"/>
            <a:chExt cx="3984" cy="527"/>
          </a:xfrm>
        </p:grpSpPr>
        <p:cxnSp>
          <p:nvCxnSpPr>
            <p:cNvPr id="24582" name="Straight Arrow Connector 7"/>
            <p:cNvCxnSpPr>
              <a:cxnSpLocks noChangeShapeType="1"/>
            </p:cNvCxnSpPr>
            <p:nvPr/>
          </p:nvCxnSpPr>
          <p:spPr bwMode="auto">
            <a:xfrm rot="5400000">
              <a:off x="769" y="1343"/>
              <a:ext cx="288" cy="1"/>
            </a:xfrm>
            <a:prstGeom prst="straightConnector1">
              <a:avLst/>
            </a:prstGeom>
            <a:noFill/>
            <a:ln w="19050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  <p:cxnSp>
          <p:nvCxnSpPr>
            <p:cNvPr id="24583" name="Straight Arrow Connector 16"/>
            <p:cNvCxnSpPr>
              <a:cxnSpLocks noChangeShapeType="1"/>
            </p:cNvCxnSpPr>
            <p:nvPr/>
          </p:nvCxnSpPr>
          <p:spPr bwMode="auto">
            <a:xfrm rot="5400000">
              <a:off x="4752" y="1343"/>
              <a:ext cx="288" cy="1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  <p:cxnSp>
          <p:nvCxnSpPr>
            <p:cNvPr id="24584" name="Straight Connector 18"/>
            <p:cNvCxnSpPr>
              <a:cxnSpLocks noChangeShapeType="1"/>
            </p:cNvCxnSpPr>
            <p:nvPr/>
          </p:nvCxnSpPr>
          <p:spPr bwMode="auto">
            <a:xfrm>
              <a:off x="912" y="1200"/>
              <a:ext cx="3984" cy="0"/>
            </a:xfrm>
            <a:prstGeom prst="line">
              <a:avLst/>
            </a:prstGeom>
            <a:noFill/>
            <a:ln w="19050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24585" name="Straight Connector 44"/>
            <p:cNvCxnSpPr>
              <a:cxnSpLocks noChangeShapeType="1"/>
            </p:cNvCxnSpPr>
            <p:nvPr/>
          </p:nvCxnSpPr>
          <p:spPr bwMode="auto">
            <a:xfrm rot="5400000">
              <a:off x="2903" y="1080"/>
              <a:ext cx="240" cy="2"/>
            </a:xfrm>
            <a:prstGeom prst="line">
              <a:avLst/>
            </a:prstGeom>
            <a:noFill/>
            <a:ln w="19050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24586" name="Straight Arrow Connector 7"/>
            <p:cNvCxnSpPr>
              <a:cxnSpLocks noChangeShapeType="1"/>
            </p:cNvCxnSpPr>
            <p:nvPr/>
          </p:nvCxnSpPr>
          <p:spPr bwMode="auto">
            <a:xfrm rot="5400000">
              <a:off x="2161" y="1343"/>
              <a:ext cx="288" cy="1"/>
            </a:xfrm>
            <a:prstGeom prst="straightConnector1">
              <a:avLst/>
            </a:prstGeom>
            <a:noFill/>
            <a:ln w="19050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  <p:cxnSp>
          <p:nvCxnSpPr>
            <p:cNvPr id="24587" name="Straight Arrow Connector 7"/>
            <p:cNvCxnSpPr>
              <a:cxnSpLocks noChangeShapeType="1"/>
            </p:cNvCxnSpPr>
            <p:nvPr/>
          </p:nvCxnSpPr>
          <p:spPr bwMode="auto">
            <a:xfrm rot="5400000">
              <a:off x="3552" y="1343"/>
              <a:ext cx="288" cy="1"/>
            </a:xfrm>
            <a:prstGeom prst="straightConnector1">
              <a:avLst/>
            </a:prstGeom>
            <a:noFill/>
            <a:ln w="19050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</p:grpSp>
      <p:sp>
        <p:nvSpPr>
          <p:cNvPr id="44057" name="TextBox 3"/>
          <p:cNvSpPr txBox="1">
            <a:spLocks noChangeArrowheads="1"/>
          </p:cNvSpPr>
          <p:nvPr/>
        </p:nvSpPr>
        <p:spPr bwMode="auto">
          <a:xfrm>
            <a:off x="3581400" y="24384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99FF33"/>
                </a:solidFill>
                <a:latin typeface="Calibri" pitchFamily="34" charset="0"/>
                <a:cs typeface="Arial" charset="0"/>
              </a:rPr>
              <a:t>Type of Tissues</a:t>
            </a:r>
          </a:p>
        </p:txBody>
      </p:sp>
      <p:sp>
        <p:nvSpPr>
          <p:cNvPr id="44058" name="TextBox 3"/>
          <p:cNvSpPr txBox="1">
            <a:spLocks noChangeArrowheads="1"/>
          </p:cNvSpPr>
          <p:nvPr/>
        </p:nvSpPr>
        <p:spPr bwMode="auto">
          <a:xfrm>
            <a:off x="2743200" y="3810000"/>
            <a:ext cx="1752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Calibri" pitchFamily="34" charset="0"/>
                <a:cs typeface="Arial" charset="0"/>
              </a:rPr>
              <a:t>Muscular Tissue</a:t>
            </a:r>
          </a:p>
        </p:txBody>
      </p:sp>
      <p:sp>
        <p:nvSpPr>
          <p:cNvPr id="44059" name="TextBox 3"/>
          <p:cNvSpPr txBox="1">
            <a:spLocks noChangeArrowheads="1"/>
          </p:cNvSpPr>
          <p:nvPr/>
        </p:nvSpPr>
        <p:spPr bwMode="auto">
          <a:xfrm>
            <a:off x="5029200" y="3810000"/>
            <a:ext cx="144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Connective tissue</a:t>
            </a:r>
          </a:p>
        </p:txBody>
      </p:sp>
      <p:sp>
        <p:nvSpPr>
          <p:cNvPr id="44060" name="TextBox 3"/>
          <p:cNvSpPr txBox="1">
            <a:spLocks noChangeArrowheads="1"/>
          </p:cNvSpPr>
          <p:nvPr/>
        </p:nvSpPr>
        <p:spPr bwMode="auto">
          <a:xfrm>
            <a:off x="6934200" y="3810000"/>
            <a:ext cx="1676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Calibri" pitchFamily="34" charset="0"/>
                <a:cs typeface="Arial" charset="0"/>
              </a:rPr>
              <a:t>Nervous Tissue</a:t>
            </a:r>
          </a:p>
        </p:txBody>
      </p:sp>
      <p:sp>
        <p:nvSpPr>
          <p:cNvPr id="24592" name="Line 16"/>
          <p:cNvSpPr>
            <a:spLocks noChangeShapeType="1"/>
          </p:cNvSpPr>
          <p:nvPr/>
        </p:nvSpPr>
        <p:spPr bwMode="auto">
          <a:xfrm>
            <a:off x="2743200" y="4648200"/>
            <a:ext cx="15240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>
            <a:off x="3505200" y="4419600"/>
            <a:ext cx="0" cy="2286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94" name="Line 18"/>
          <p:cNvSpPr>
            <a:spLocks noChangeShapeType="1"/>
          </p:cNvSpPr>
          <p:nvPr/>
        </p:nvSpPr>
        <p:spPr bwMode="auto">
          <a:xfrm>
            <a:off x="2743200" y="4648200"/>
            <a:ext cx="0" cy="2286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95" name="Line 19"/>
          <p:cNvSpPr>
            <a:spLocks noChangeShapeType="1"/>
          </p:cNvSpPr>
          <p:nvPr/>
        </p:nvSpPr>
        <p:spPr bwMode="auto">
          <a:xfrm>
            <a:off x="4267200" y="4648200"/>
            <a:ext cx="0" cy="2286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96" name="Line 20"/>
          <p:cNvSpPr>
            <a:spLocks noChangeShapeType="1"/>
          </p:cNvSpPr>
          <p:nvPr/>
        </p:nvSpPr>
        <p:spPr bwMode="auto">
          <a:xfrm>
            <a:off x="7010400" y="4648200"/>
            <a:ext cx="15240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97" name="Line 21"/>
          <p:cNvSpPr>
            <a:spLocks noChangeShapeType="1"/>
          </p:cNvSpPr>
          <p:nvPr/>
        </p:nvSpPr>
        <p:spPr bwMode="auto">
          <a:xfrm>
            <a:off x="7772400" y="4419600"/>
            <a:ext cx="0" cy="2286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98" name="Line 22"/>
          <p:cNvSpPr>
            <a:spLocks noChangeShapeType="1"/>
          </p:cNvSpPr>
          <p:nvPr/>
        </p:nvSpPr>
        <p:spPr bwMode="auto">
          <a:xfrm>
            <a:off x="7010400" y="4648200"/>
            <a:ext cx="0" cy="2286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99" name="Line 23"/>
          <p:cNvSpPr>
            <a:spLocks noChangeShapeType="1"/>
          </p:cNvSpPr>
          <p:nvPr/>
        </p:nvSpPr>
        <p:spPr bwMode="auto">
          <a:xfrm>
            <a:off x="8534400" y="4648200"/>
            <a:ext cx="0" cy="2286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067" name="TextBox 3"/>
          <p:cNvSpPr txBox="1">
            <a:spLocks noChangeArrowheads="1"/>
          </p:cNvSpPr>
          <p:nvPr/>
        </p:nvSpPr>
        <p:spPr bwMode="auto">
          <a:xfrm>
            <a:off x="2266950" y="4910138"/>
            <a:ext cx="144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  <a:cs typeface="Arial" charset="0"/>
              </a:rPr>
              <a:t>Skeletal Muscle</a:t>
            </a:r>
          </a:p>
        </p:txBody>
      </p:sp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3833813" y="4910138"/>
            <a:ext cx="144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  <a:cs typeface="Arial" charset="0"/>
              </a:rPr>
              <a:t>Cardiac  Muscle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324600" y="48768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  <a:cs typeface="Arial" charset="0"/>
              </a:rPr>
              <a:t>Spinal Cord</a:t>
            </a: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8077200" y="48768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  <a:cs typeface="Arial" charset="0"/>
              </a:rPr>
              <a:t>Neuron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4267200" y="5715000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Hyaline Cartilage</a:t>
            </a:r>
          </a:p>
        </p:txBody>
      </p:sp>
      <p:grpSp>
        <p:nvGrpSpPr>
          <p:cNvPr id="24606" name="Group 4"/>
          <p:cNvGrpSpPr>
            <a:grpSpLocks/>
          </p:cNvGrpSpPr>
          <p:nvPr/>
        </p:nvGrpSpPr>
        <p:grpSpPr bwMode="auto">
          <a:xfrm>
            <a:off x="152400" y="457200"/>
            <a:ext cx="9144000" cy="366713"/>
            <a:chOff x="0" y="192"/>
            <a:chExt cx="5760" cy="231"/>
          </a:xfrm>
        </p:grpSpPr>
        <p:sp>
          <p:nvSpPr>
            <p:cNvPr id="24607" name="Text Box 5"/>
            <p:cNvSpPr txBox="1">
              <a:spLocks noChangeArrowheads="1"/>
            </p:cNvSpPr>
            <p:nvPr/>
          </p:nvSpPr>
          <p:spPr bwMode="auto">
            <a:xfrm>
              <a:off x="192" y="192"/>
              <a:ext cx="13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chemeClr val="bg1"/>
                  </a:solidFill>
                  <a:latin typeface="Monotype Corsiva" pitchFamily="66" charset="0"/>
                  <a:cs typeface="Arial" charset="0"/>
                </a:rPr>
                <a:t>Lab Exercise # </a:t>
              </a:r>
              <a:r>
                <a:rPr lang="en-US" dirty="0" smtClean="0">
                  <a:solidFill>
                    <a:schemeClr val="bg1"/>
                  </a:solidFill>
                  <a:latin typeface="Monotype Corsiva" pitchFamily="66" charset="0"/>
                  <a:cs typeface="Arial" charset="0"/>
                </a:rPr>
                <a:t>3</a:t>
              </a:r>
              <a:endParaRPr lang="en-US" dirty="0">
                <a:solidFill>
                  <a:schemeClr val="bg1"/>
                </a:solidFill>
                <a:latin typeface="Monotype Corsiva" pitchFamily="66" charset="0"/>
                <a:cs typeface="Arial" charset="0"/>
              </a:endParaRPr>
            </a:p>
          </p:txBody>
        </p:sp>
        <p:sp>
          <p:nvSpPr>
            <p:cNvPr id="24608" name="Text Box 6"/>
            <p:cNvSpPr txBox="1">
              <a:spLocks noChangeArrowheads="1"/>
            </p:cNvSpPr>
            <p:nvPr/>
          </p:nvSpPr>
          <p:spPr bwMode="auto">
            <a:xfrm>
              <a:off x="5040" y="192"/>
              <a:ext cx="6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chemeClr val="bg1"/>
                  </a:solidFill>
                  <a:latin typeface="Monotype Corsiva" pitchFamily="66" charset="0"/>
                  <a:cs typeface="Arial" charset="0"/>
                </a:rPr>
                <a:t>Zoo- </a:t>
              </a:r>
              <a:r>
                <a:rPr lang="en-US" dirty="0" smtClean="0">
                  <a:solidFill>
                    <a:schemeClr val="bg1"/>
                  </a:solidFill>
                  <a:latin typeface="Monotype Corsiva" pitchFamily="66" charset="0"/>
                  <a:cs typeface="Arial" charset="0"/>
                </a:rPr>
                <a:t>109</a:t>
              </a:r>
              <a:endParaRPr lang="en-US" dirty="0">
                <a:solidFill>
                  <a:schemeClr val="bg1"/>
                </a:solidFill>
                <a:latin typeface="Monotype Corsiva" pitchFamily="66" charset="0"/>
                <a:cs typeface="Arial" charset="0"/>
              </a:endParaRPr>
            </a:p>
          </p:txBody>
        </p:sp>
        <p:sp>
          <p:nvSpPr>
            <p:cNvPr id="24609" name="Line 7"/>
            <p:cNvSpPr>
              <a:spLocks noChangeShapeType="1"/>
            </p:cNvSpPr>
            <p:nvPr/>
          </p:nvSpPr>
          <p:spPr bwMode="auto">
            <a:xfrm>
              <a:off x="0" y="384"/>
              <a:ext cx="576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610" name="Rectangle 8"/>
          <p:cNvSpPr>
            <a:spLocks noChangeArrowheads="1"/>
          </p:cNvSpPr>
          <p:nvPr/>
        </p:nvSpPr>
        <p:spPr bwMode="auto">
          <a:xfrm>
            <a:off x="914400" y="990600"/>
            <a:ext cx="7696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HISTOLOGY is the branch of Biology that studies the microscopic structure of the tissues, organs and systems under the microscope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685800" y="5943600"/>
            <a:ext cx="3810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*Blood Vessels: Arteries and Veins</a:t>
            </a:r>
          </a:p>
        </p:txBody>
      </p:sp>
      <p:sp>
        <p:nvSpPr>
          <p:cNvPr id="34" name="Line 20"/>
          <p:cNvSpPr>
            <a:spLocks noChangeShapeType="1"/>
          </p:cNvSpPr>
          <p:nvPr/>
        </p:nvSpPr>
        <p:spPr bwMode="auto">
          <a:xfrm>
            <a:off x="4953000" y="5486400"/>
            <a:ext cx="15240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" name="Line 22"/>
          <p:cNvSpPr>
            <a:spLocks noChangeShapeType="1"/>
          </p:cNvSpPr>
          <p:nvPr/>
        </p:nvSpPr>
        <p:spPr bwMode="auto">
          <a:xfrm>
            <a:off x="4953000" y="5486400"/>
            <a:ext cx="0" cy="2286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" name="Line 23"/>
          <p:cNvSpPr>
            <a:spLocks noChangeShapeType="1"/>
          </p:cNvSpPr>
          <p:nvPr/>
        </p:nvSpPr>
        <p:spPr bwMode="auto">
          <a:xfrm>
            <a:off x="6477000" y="5486400"/>
            <a:ext cx="0" cy="2286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cxnSp>
        <p:nvCxnSpPr>
          <p:cNvPr id="9" name="Straight Connector 8"/>
          <p:cNvCxnSpPr>
            <a:stCxn id="44059" idx="2"/>
          </p:cNvCxnSpPr>
          <p:nvPr/>
        </p:nvCxnSpPr>
        <p:spPr>
          <a:xfrm>
            <a:off x="5753100" y="4451350"/>
            <a:ext cx="0" cy="1035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"/>
          <p:cNvSpPr txBox="1">
            <a:spLocks noChangeArrowheads="1"/>
          </p:cNvSpPr>
          <p:nvPr/>
        </p:nvSpPr>
        <p:spPr bwMode="auto">
          <a:xfrm>
            <a:off x="6096000" y="5715000"/>
            <a:ext cx="27051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Areolar Connective Tissue</a:t>
            </a:r>
            <a:endParaRPr lang="en-US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0" name="TextBox 3"/>
          <p:cNvSpPr txBox="1">
            <a:spLocks noChangeArrowheads="1"/>
          </p:cNvSpPr>
          <p:nvPr/>
        </p:nvSpPr>
        <p:spPr bwMode="auto">
          <a:xfrm>
            <a:off x="279401" y="4511675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Simple Squamous</a:t>
            </a:r>
            <a:endParaRPr lang="en-US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1" name="TextBox 3"/>
          <p:cNvSpPr txBox="1">
            <a:spLocks noChangeArrowheads="1"/>
          </p:cNvSpPr>
          <p:nvPr/>
        </p:nvSpPr>
        <p:spPr bwMode="auto">
          <a:xfrm>
            <a:off x="304800" y="4814887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Simple Columnar</a:t>
            </a:r>
            <a:endParaRPr lang="en-US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4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4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4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4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4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44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24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24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24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24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24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24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2000" fill="hold"/>
                                        <p:tgtEl>
                                          <p:spTgt spid="24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24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9" grpId="0"/>
      <p:bldP spid="44057" grpId="0"/>
      <p:bldP spid="44058" grpId="0"/>
      <p:bldP spid="44059" grpId="0"/>
      <p:bldP spid="44060" grpId="0"/>
      <p:bldP spid="24592" grpId="0" animBg="1"/>
      <p:bldP spid="24593" grpId="0" animBg="1"/>
      <p:bldP spid="24594" grpId="0" animBg="1"/>
      <p:bldP spid="24595" grpId="0" animBg="1"/>
      <p:bldP spid="24596" grpId="0" animBg="1"/>
      <p:bldP spid="24597" grpId="0" animBg="1"/>
      <p:bldP spid="24598" grpId="0" animBg="1"/>
      <p:bldP spid="24599" grpId="0" animBg="1"/>
      <p:bldP spid="44067" grpId="0"/>
      <p:bldP spid="2" grpId="0"/>
      <p:bldP spid="4" grpId="0"/>
      <p:bldP spid="5" grpId="0"/>
      <p:bldP spid="6" grpId="0"/>
      <p:bldP spid="7" grpId="0"/>
      <p:bldP spid="34" grpId="0" animBg="1"/>
      <p:bldP spid="35" grpId="0" animBg="1"/>
      <p:bldP spid="36" grpId="0" animBg="1"/>
      <p:bldP spid="39" grpId="0"/>
      <p:bldP spid="40" grpId="0"/>
      <p:bldP spid="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609600"/>
            <a:ext cx="7162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FFFF00"/>
                </a:solidFill>
              </a:rPr>
              <a:t>There are 3 types of muscle tissue</a:t>
            </a:r>
            <a:r>
              <a:rPr lang="en-US" dirty="0" smtClean="0">
                <a:solidFill>
                  <a:srgbClr val="FFFF00"/>
                </a:solidFill>
              </a:rPr>
              <a:t>: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FFFF00"/>
                </a:solidFill>
              </a:rPr>
              <a:t>Skeletal muscle tissue</a:t>
            </a:r>
            <a:r>
              <a:rPr lang="en-US" dirty="0">
                <a:solidFill>
                  <a:srgbClr val="FFFF00"/>
                </a:solidFill>
              </a:rPr>
              <a:t>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FFFF00"/>
                </a:solidFill>
              </a:rPr>
              <a:t>Cardiac muscle tissue</a:t>
            </a:r>
            <a:r>
              <a:rPr lang="en-US" dirty="0">
                <a:solidFill>
                  <a:srgbClr val="FFFF00"/>
                </a:solidFill>
              </a:rPr>
              <a:t>, and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FFFF00"/>
                </a:solidFill>
              </a:rPr>
              <a:t>Smooth muscle tissue</a:t>
            </a:r>
            <a:r>
              <a:rPr lang="en-US" dirty="0">
                <a:solidFill>
                  <a:srgbClr val="FFFF00"/>
                </a:solidFill>
              </a:rPr>
              <a:t>.</a:t>
            </a:r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752600" y="2163763"/>
            <a:ext cx="5715000" cy="4152901"/>
            <a:chOff x="1752600" y="2163763"/>
            <a:chExt cx="5715000" cy="4152901"/>
          </a:xfrm>
        </p:grpSpPr>
        <p:pic>
          <p:nvPicPr>
            <p:cNvPr id="10253" name="Picture 13" descr="http://study.com/cimages/multimages/16/Muscle_Tissue-1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2163763"/>
              <a:ext cx="5715000" cy="4152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1752600" y="5885544"/>
              <a:ext cx="5715000" cy="3730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643848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" descr="Skelmus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600200"/>
            <a:ext cx="4572000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15"/>
          <p:cNvSpPr>
            <a:spLocks noChangeArrowheads="1"/>
          </p:cNvSpPr>
          <p:nvPr/>
        </p:nvSpPr>
        <p:spPr bwMode="auto">
          <a:xfrm>
            <a:off x="381000" y="4465638"/>
            <a:ext cx="8458200" cy="189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1600">
                <a:solidFill>
                  <a:schemeClr val="bg1"/>
                </a:solidFill>
              </a:rPr>
              <a:t> Skeletal muscle is made up of individual components known as </a:t>
            </a:r>
            <a:r>
              <a:rPr lang="en-US" sz="1600" i="1">
                <a:solidFill>
                  <a:schemeClr val="bg1"/>
                </a:solidFill>
              </a:rPr>
              <a:t>muscle fibers</a:t>
            </a:r>
            <a:r>
              <a:rPr lang="en-US" sz="1600">
                <a:solidFill>
                  <a:schemeClr val="bg1"/>
                </a:solidFill>
              </a:rPr>
              <a:t>.</a:t>
            </a:r>
          </a:p>
          <a:p>
            <a:pPr eaLnBrk="0" hangingPunct="0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1600">
                <a:solidFill>
                  <a:schemeClr val="bg1"/>
                </a:solidFill>
              </a:rPr>
              <a:t> Each muscle fiber is formed of still finer fibers, myofibrils. </a:t>
            </a:r>
          </a:p>
          <a:p>
            <a:pPr eaLnBrk="0" hangingPunct="0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1600">
                <a:solidFill>
                  <a:schemeClr val="bg1"/>
                </a:solidFill>
              </a:rPr>
              <a:t> The identifying features of these muscles are haphazard distribution of nuclei among the muscle fibers. </a:t>
            </a:r>
          </a:p>
          <a:p>
            <a:pPr eaLnBrk="0" hangingPunct="0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1600">
                <a:solidFill>
                  <a:schemeClr val="bg1"/>
                </a:solidFill>
              </a:rPr>
              <a:t> The fibers are also transversely marked with lines or striations, dark and light bands. </a:t>
            </a:r>
          </a:p>
          <a:p>
            <a:pPr eaLnBrk="0" hangingPunct="0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1600">
                <a:solidFill>
                  <a:schemeClr val="bg1"/>
                </a:solidFill>
              </a:rPr>
              <a:t> Each muscle fiber is encased in a membrane, myolemma</a:t>
            </a:r>
            <a:r>
              <a:rPr lang="en-US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4102" name="Text Box 21"/>
          <p:cNvSpPr txBox="1">
            <a:spLocks noChangeArrowheads="1"/>
          </p:cNvSpPr>
          <p:nvPr/>
        </p:nvSpPr>
        <p:spPr bwMode="auto">
          <a:xfrm>
            <a:off x="3048000" y="838200"/>
            <a:ext cx="2514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The Muscular Tissue </a:t>
            </a:r>
          </a:p>
          <a:p>
            <a:pPr algn="ctr"/>
            <a:r>
              <a:rPr lang="en-US" b="1">
                <a:solidFill>
                  <a:schemeClr val="bg1"/>
                </a:solidFill>
              </a:rPr>
              <a:t>Striated Muscle</a:t>
            </a:r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3505200" y="3886200"/>
            <a:ext cx="189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Skeletal muscle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6"/>
          <p:cNvGrpSpPr>
            <a:grpSpLocks/>
          </p:cNvGrpSpPr>
          <p:nvPr/>
        </p:nvGrpSpPr>
        <p:grpSpPr bwMode="auto">
          <a:xfrm>
            <a:off x="0" y="304800"/>
            <a:ext cx="9144000" cy="366713"/>
            <a:chOff x="0" y="192"/>
            <a:chExt cx="5760" cy="231"/>
          </a:xfrm>
        </p:grpSpPr>
        <p:sp>
          <p:nvSpPr>
            <p:cNvPr id="5127" name="Text Box 5"/>
            <p:cNvSpPr txBox="1">
              <a:spLocks noChangeArrowheads="1"/>
            </p:cNvSpPr>
            <p:nvPr/>
          </p:nvSpPr>
          <p:spPr bwMode="auto">
            <a:xfrm>
              <a:off x="192" y="192"/>
              <a:ext cx="13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chemeClr val="bg1"/>
                  </a:solidFill>
                  <a:latin typeface="Monotype Corsiva" pitchFamily="66" charset="0"/>
                  <a:cs typeface="Arial" charset="0"/>
                </a:rPr>
                <a:t>Lab Exercise # </a:t>
              </a:r>
              <a:r>
                <a:rPr lang="en-US" dirty="0" smtClean="0">
                  <a:solidFill>
                    <a:schemeClr val="bg1"/>
                  </a:solidFill>
                  <a:latin typeface="Monotype Corsiva" pitchFamily="66" charset="0"/>
                  <a:cs typeface="Arial" charset="0"/>
                </a:rPr>
                <a:t>3</a:t>
              </a:r>
              <a:endParaRPr lang="en-US" dirty="0">
                <a:solidFill>
                  <a:schemeClr val="bg1"/>
                </a:solidFill>
                <a:latin typeface="Monotype Corsiva" pitchFamily="66" charset="0"/>
                <a:cs typeface="Arial" charset="0"/>
              </a:endParaRPr>
            </a:p>
          </p:txBody>
        </p:sp>
        <p:sp>
          <p:nvSpPr>
            <p:cNvPr id="5128" name="Text Box 6"/>
            <p:cNvSpPr txBox="1">
              <a:spLocks noChangeArrowheads="1"/>
            </p:cNvSpPr>
            <p:nvPr/>
          </p:nvSpPr>
          <p:spPr bwMode="auto">
            <a:xfrm>
              <a:off x="5040" y="192"/>
              <a:ext cx="6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chemeClr val="bg1"/>
                  </a:solidFill>
                  <a:latin typeface="Monotype Corsiva" pitchFamily="66" charset="0"/>
                  <a:cs typeface="Arial" charset="0"/>
                </a:rPr>
                <a:t>Zoo- </a:t>
              </a:r>
              <a:r>
                <a:rPr lang="en-US" dirty="0" smtClean="0">
                  <a:solidFill>
                    <a:schemeClr val="bg1"/>
                  </a:solidFill>
                  <a:latin typeface="Monotype Corsiva" pitchFamily="66" charset="0"/>
                  <a:cs typeface="Arial" charset="0"/>
                </a:rPr>
                <a:t>109</a:t>
              </a:r>
              <a:endParaRPr lang="en-US" dirty="0">
                <a:solidFill>
                  <a:schemeClr val="bg1"/>
                </a:solidFill>
                <a:latin typeface="Monotype Corsiva" pitchFamily="66" charset="0"/>
                <a:cs typeface="Arial" charset="0"/>
              </a:endParaRPr>
            </a:p>
          </p:txBody>
        </p:sp>
        <p:sp>
          <p:nvSpPr>
            <p:cNvPr id="5129" name="Line 7"/>
            <p:cNvSpPr>
              <a:spLocks noChangeShapeType="1"/>
            </p:cNvSpPr>
            <p:nvPr/>
          </p:nvSpPr>
          <p:spPr bwMode="auto">
            <a:xfrm>
              <a:off x="0" y="384"/>
              <a:ext cx="576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3" name="Rectangle 11"/>
          <p:cNvSpPr>
            <a:spLocks noChangeArrowheads="1"/>
          </p:cNvSpPr>
          <p:nvPr/>
        </p:nvSpPr>
        <p:spPr bwMode="auto">
          <a:xfrm>
            <a:off x="533400" y="4338638"/>
            <a:ext cx="8153400" cy="183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>
              <a:buFontTx/>
              <a:buChar char="•"/>
            </a:pPr>
            <a:r>
              <a:rPr lang="en-US" sz="1600">
                <a:solidFill>
                  <a:schemeClr val="bg1"/>
                </a:solidFill>
              </a:rPr>
              <a:t> Muscle fibers form the unit of cardiac muscle like striated muscle.</a:t>
            </a:r>
          </a:p>
          <a:p>
            <a:pPr algn="just" eaLnBrk="0" hangingPunct="0">
              <a:buFontTx/>
              <a:buChar char="•"/>
            </a:pPr>
            <a:endParaRPr lang="en-US" sz="1600">
              <a:solidFill>
                <a:schemeClr val="bg1"/>
              </a:solidFill>
            </a:endParaRPr>
          </a:p>
          <a:p>
            <a:pPr algn="just" eaLnBrk="0" hangingPunct="0">
              <a:buFontTx/>
              <a:buChar char="•"/>
            </a:pPr>
            <a:r>
              <a:rPr lang="en-US" sz="1600">
                <a:solidFill>
                  <a:schemeClr val="bg1"/>
                </a:solidFill>
              </a:rPr>
              <a:t> Cardiac Muscle have all structures like that of striated muscles except the nucleus are very well arranged and equally distributed one in each muscle fiber. </a:t>
            </a:r>
          </a:p>
          <a:p>
            <a:pPr algn="just" eaLnBrk="0" hangingPunct="0">
              <a:buFontTx/>
              <a:buChar char="•"/>
            </a:pPr>
            <a:endParaRPr lang="en-US" sz="1600">
              <a:solidFill>
                <a:schemeClr val="bg1"/>
              </a:solidFill>
            </a:endParaRPr>
          </a:p>
          <a:p>
            <a:pPr algn="just" eaLnBrk="0" hangingPunct="0">
              <a:buFontTx/>
              <a:buChar char="•"/>
            </a:pPr>
            <a:r>
              <a:rPr lang="en-US" sz="1600">
                <a:solidFill>
                  <a:schemeClr val="bg1"/>
                </a:solidFill>
              </a:rPr>
              <a:t> Cardiac muscle fiber is jointed and each joint form a deep impression which is generally called Intercalated Disc</a:t>
            </a:r>
            <a:r>
              <a:rPr lang="en-US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5125" name="Picture 10" descr="CardiacMusc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757238"/>
            <a:ext cx="3816350" cy="298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2" name="Line 12"/>
          <p:cNvSpPr>
            <a:spLocks noChangeShapeType="1"/>
          </p:cNvSpPr>
          <p:nvPr/>
        </p:nvSpPr>
        <p:spPr bwMode="auto">
          <a:xfrm flipH="1">
            <a:off x="4800600" y="1905000"/>
            <a:ext cx="152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6324600" y="17526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</a:rPr>
              <a:t>Nucleus</a:t>
            </a:r>
          </a:p>
        </p:txBody>
      </p:sp>
      <p:sp>
        <p:nvSpPr>
          <p:cNvPr id="5134" name="Line 14"/>
          <p:cNvSpPr>
            <a:spLocks noChangeShapeType="1"/>
          </p:cNvSpPr>
          <p:nvPr/>
        </p:nvSpPr>
        <p:spPr bwMode="auto">
          <a:xfrm flipH="1">
            <a:off x="4419600" y="2743200"/>
            <a:ext cx="16764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6248400" y="25908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</a:rPr>
              <a:t>Intercalated Disc</a:t>
            </a:r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3200400" y="3810000"/>
            <a:ext cx="1873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Cardiac muscle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914400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149" name="Group 6"/>
          <p:cNvGrpSpPr>
            <a:grpSpLocks/>
          </p:cNvGrpSpPr>
          <p:nvPr/>
        </p:nvGrpSpPr>
        <p:grpSpPr bwMode="auto">
          <a:xfrm>
            <a:off x="0" y="304800"/>
            <a:ext cx="9144000" cy="366713"/>
            <a:chOff x="0" y="192"/>
            <a:chExt cx="5760" cy="231"/>
          </a:xfrm>
        </p:grpSpPr>
        <p:sp>
          <p:nvSpPr>
            <p:cNvPr id="6150" name="Text Box 5"/>
            <p:cNvSpPr txBox="1">
              <a:spLocks noChangeArrowheads="1"/>
            </p:cNvSpPr>
            <p:nvPr/>
          </p:nvSpPr>
          <p:spPr bwMode="auto">
            <a:xfrm>
              <a:off x="192" y="192"/>
              <a:ext cx="13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chemeClr val="bg1"/>
                  </a:solidFill>
                  <a:latin typeface="Monotype Corsiva" pitchFamily="66" charset="0"/>
                  <a:cs typeface="Arial" charset="0"/>
                </a:rPr>
                <a:t>Lab Exercise # </a:t>
              </a:r>
              <a:r>
                <a:rPr lang="en-US" dirty="0" smtClean="0">
                  <a:solidFill>
                    <a:schemeClr val="bg1"/>
                  </a:solidFill>
                  <a:latin typeface="Monotype Corsiva" pitchFamily="66" charset="0"/>
                  <a:cs typeface="Arial" charset="0"/>
                </a:rPr>
                <a:t>3</a:t>
              </a:r>
              <a:endParaRPr lang="en-US" dirty="0">
                <a:solidFill>
                  <a:schemeClr val="bg1"/>
                </a:solidFill>
                <a:latin typeface="Monotype Corsiva" pitchFamily="66" charset="0"/>
                <a:cs typeface="Arial" charset="0"/>
              </a:endParaRPr>
            </a:p>
          </p:txBody>
        </p:sp>
        <p:sp>
          <p:nvSpPr>
            <p:cNvPr id="6151" name="Text Box 6"/>
            <p:cNvSpPr txBox="1">
              <a:spLocks noChangeArrowheads="1"/>
            </p:cNvSpPr>
            <p:nvPr/>
          </p:nvSpPr>
          <p:spPr bwMode="auto">
            <a:xfrm>
              <a:off x="5040" y="192"/>
              <a:ext cx="6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chemeClr val="bg1"/>
                  </a:solidFill>
                  <a:latin typeface="Monotype Corsiva" pitchFamily="66" charset="0"/>
                  <a:cs typeface="Arial" charset="0"/>
                </a:rPr>
                <a:t>Zoo- </a:t>
              </a:r>
              <a:r>
                <a:rPr lang="en-US" dirty="0" smtClean="0">
                  <a:solidFill>
                    <a:schemeClr val="bg1"/>
                  </a:solidFill>
                  <a:latin typeface="Monotype Corsiva" pitchFamily="66" charset="0"/>
                  <a:cs typeface="Arial" charset="0"/>
                </a:rPr>
                <a:t>109</a:t>
              </a:r>
              <a:endParaRPr lang="en-US" dirty="0">
                <a:solidFill>
                  <a:schemeClr val="bg1"/>
                </a:solidFill>
                <a:latin typeface="Monotype Corsiva" pitchFamily="66" charset="0"/>
                <a:cs typeface="Arial" charset="0"/>
              </a:endParaRPr>
            </a:p>
          </p:txBody>
        </p:sp>
        <p:sp>
          <p:nvSpPr>
            <p:cNvPr id="6152" name="Line 7"/>
            <p:cNvSpPr>
              <a:spLocks noChangeShapeType="1"/>
            </p:cNvSpPr>
            <p:nvPr/>
          </p:nvSpPr>
          <p:spPr bwMode="auto">
            <a:xfrm>
              <a:off x="0" y="384"/>
              <a:ext cx="576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Types of Connective Tissu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8041"/>
            <a:ext cx="7389012" cy="643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1215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cartilage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833563"/>
            <a:ext cx="4114800" cy="243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457200" y="4648200"/>
            <a:ext cx="822960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600">
                <a:solidFill>
                  <a:schemeClr val="bg1"/>
                </a:solidFill>
              </a:rPr>
              <a:t> Hyaline cartilage is covered externally by a fibrous membrane, called the</a:t>
            </a:r>
            <a:r>
              <a:rPr lang="en-US" sz="1600"/>
              <a:t> </a:t>
            </a:r>
            <a:r>
              <a:rPr lang="en-US" sz="1600">
                <a:solidFill>
                  <a:schemeClr val="bg1"/>
                </a:solidFill>
              </a:rPr>
              <a:t>perichondrium.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600">
                <a:solidFill>
                  <a:schemeClr val="bg1"/>
                </a:solidFill>
              </a:rPr>
              <a:t> The chondrocytes cells are round or oval in shape and are located in group of two or four in each cavity, Lacunae.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600">
                <a:solidFill>
                  <a:schemeClr val="bg1"/>
                </a:solidFill>
              </a:rPr>
              <a:t> It contains lots of empty spaces in between the cells. The matter that support the cells and cavities is thick and is called the matrix. </a:t>
            </a:r>
          </a:p>
        </p:txBody>
      </p:sp>
      <p:grpSp>
        <p:nvGrpSpPr>
          <p:cNvPr id="9220" name="Group 6"/>
          <p:cNvGrpSpPr>
            <a:grpSpLocks/>
          </p:cNvGrpSpPr>
          <p:nvPr/>
        </p:nvGrpSpPr>
        <p:grpSpPr bwMode="auto">
          <a:xfrm>
            <a:off x="0" y="304800"/>
            <a:ext cx="9144000" cy="366713"/>
            <a:chOff x="0" y="192"/>
            <a:chExt cx="5760" cy="231"/>
          </a:xfrm>
        </p:grpSpPr>
        <p:sp>
          <p:nvSpPr>
            <p:cNvPr id="9221" name="Text Box 5"/>
            <p:cNvSpPr txBox="1">
              <a:spLocks noChangeArrowheads="1"/>
            </p:cNvSpPr>
            <p:nvPr/>
          </p:nvSpPr>
          <p:spPr bwMode="auto">
            <a:xfrm>
              <a:off x="192" y="192"/>
              <a:ext cx="13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chemeClr val="bg1"/>
                  </a:solidFill>
                  <a:latin typeface="Monotype Corsiva" pitchFamily="66" charset="0"/>
                  <a:cs typeface="Arial" charset="0"/>
                </a:rPr>
                <a:t>Lab Exercise # </a:t>
              </a:r>
              <a:r>
                <a:rPr lang="en-US" dirty="0" smtClean="0">
                  <a:solidFill>
                    <a:schemeClr val="bg1"/>
                  </a:solidFill>
                  <a:latin typeface="Monotype Corsiva" pitchFamily="66" charset="0"/>
                  <a:cs typeface="Arial" charset="0"/>
                </a:rPr>
                <a:t>3</a:t>
              </a:r>
              <a:endParaRPr lang="en-US" dirty="0">
                <a:solidFill>
                  <a:schemeClr val="bg1"/>
                </a:solidFill>
                <a:latin typeface="Monotype Corsiva" pitchFamily="66" charset="0"/>
                <a:cs typeface="Arial" charset="0"/>
              </a:endParaRPr>
            </a:p>
          </p:txBody>
        </p:sp>
        <p:sp>
          <p:nvSpPr>
            <p:cNvPr id="9222" name="Text Box 6"/>
            <p:cNvSpPr txBox="1">
              <a:spLocks noChangeArrowheads="1"/>
            </p:cNvSpPr>
            <p:nvPr/>
          </p:nvSpPr>
          <p:spPr bwMode="auto">
            <a:xfrm>
              <a:off x="5040" y="192"/>
              <a:ext cx="6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chemeClr val="bg1"/>
                  </a:solidFill>
                  <a:latin typeface="Monotype Corsiva" pitchFamily="66" charset="0"/>
                  <a:cs typeface="Arial" charset="0"/>
                </a:rPr>
                <a:t>Zoo- </a:t>
              </a:r>
              <a:r>
                <a:rPr lang="en-US" dirty="0" smtClean="0">
                  <a:solidFill>
                    <a:schemeClr val="bg1"/>
                  </a:solidFill>
                  <a:latin typeface="Monotype Corsiva" pitchFamily="66" charset="0"/>
                  <a:cs typeface="Arial" charset="0"/>
                </a:rPr>
                <a:t>109</a:t>
              </a:r>
              <a:endParaRPr lang="en-US" dirty="0">
                <a:solidFill>
                  <a:schemeClr val="bg1"/>
                </a:solidFill>
                <a:latin typeface="Monotype Corsiva" pitchFamily="66" charset="0"/>
                <a:cs typeface="Arial" charset="0"/>
              </a:endParaRPr>
            </a:p>
          </p:txBody>
        </p:sp>
        <p:sp>
          <p:nvSpPr>
            <p:cNvPr id="9223" name="Line 7"/>
            <p:cNvSpPr>
              <a:spLocks noChangeShapeType="1"/>
            </p:cNvSpPr>
            <p:nvPr/>
          </p:nvSpPr>
          <p:spPr bwMode="auto">
            <a:xfrm>
              <a:off x="0" y="384"/>
              <a:ext cx="576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26" name="Text Box 21"/>
          <p:cNvSpPr txBox="1">
            <a:spLocks noChangeArrowheads="1"/>
          </p:cNvSpPr>
          <p:nvPr/>
        </p:nvSpPr>
        <p:spPr bwMode="auto">
          <a:xfrm>
            <a:off x="3048000" y="838200"/>
            <a:ext cx="3124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The Connective Tissue </a:t>
            </a:r>
          </a:p>
          <a:p>
            <a:pPr algn="ctr"/>
            <a:endParaRPr lang="en-US" b="1">
              <a:solidFill>
                <a:schemeClr val="bg1"/>
              </a:solidFill>
            </a:endParaRPr>
          </a:p>
          <a:p>
            <a:pPr algn="ctr"/>
            <a:r>
              <a:rPr lang="en-US" b="1">
                <a:solidFill>
                  <a:schemeClr val="bg1"/>
                </a:solidFill>
              </a:rPr>
              <a:t>Hyaline Cartilage</a:t>
            </a:r>
          </a:p>
        </p:txBody>
      </p:sp>
      <p:graphicFrame>
        <p:nvGraphicFramePr>
          <p:cNvPr id="9227" name="Object 11"/>
          <p:cNvGraphicFramePr>
            <a:graphicFrameLocks noChangeAspect="1"/>
          </p:cNvGraphicFramePr>
          <p:nvPr/>
        </p:nvGraphicFramePr>
        <p:xfrm>
          <a:off x="838200" y="1985963"/>
          <a:ext cx="3074988" cy="2182812"/>
        </p:xfrm>
        <a:graphic>
          <a:graphicData uri="http://schemas.openxmlformats.org/presentationml/2006/ole">
            <p:oleObj spid="_x0000_s9238" name="Image" r:id="rId4" imgW="2999238" imgH="193828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reolar CT Slide, Cross-section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200400"/>
            <a:ext cx="4953000" cy="343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1065074"/>
            <a:ext cx="8305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The term </a:t>
            </a:r>
            <a:r>
              <a:rPr lang="en-US" b="1" dirty="0">
                <a:solidFill>
                  <a:schemeClr val="bg1"/>
                </a:solidFill>
              </a:rPr>
              <a:t>areolar CT</a:t>
            </a:r>
            <a:r>
              <a:rPr lang="en-US" dirty="0">
                <a:solidFill>
                  <a:schemeClr val="bg1"/>
                </a:solidFill>
              </a:rPr>
              <a:t> means tissue with 'small open spaces' (areola) and refers to the appearance of small airy pockets between the network of cells and fibers. </a:t>
            </a:r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Three </a:t>
            </a:r>
            <a:r>
              <a:rPr lang="en-US" dirty="0">
                <a:solidFill>
                  <a:schemeClr val="bg1"/>
                </a:solidFill>
              </a:rPr>
              <a:t>main types of cells (</a:t>
            </a:r>
            <a:r>
              <a:rPr lang="en-US" b="1" dirty="0">
                <a:solidFill>
                  <a:schemeClr val="bg1"/>
                </a:solidFill>
              </a:rPr>
              <a:t>fibroblasts</a:t>
            </a:r>
            <a:r>
              <a:rPr lang="en-US" dirty="0">
                <a:solidFill>
                  <a:schemeClr val="bg1"/>
                </a:solidFill>
              </a:rPr>
              <a:t>, </a:t>
            </a:r>
            <a:r>
              <a:rPr lang="en-US" b="1" dirty="0">
                <a:solidFill>
                  <a:schemeClr val="bg1"/>
                </a:solidFill>
              </a:rPr>
              <a:t>white blood cells</a:t>
            </a:r>
            <a:r>
              <a:rPr lang="en-US" dirty="0">
                <a:solidFill>
                  <a:schemeClr val="bg1"/>
                </a:solidFill>
              </a:rPr>
              <a:t>, and </a:t>
            </a:r>
            <a:r>
              <a:rPr lang="en-US" b="1" dirty="0">
                <a:solidFill>
                  <a:schemeClr val="bg1"/>
                </a:solidFill>
              </a:rPr>
              <a:t>mast cells</a:t>
            </a:r>
            <a:r>
              <a:rPr lang="en-US" dirty="0" smtClean="0">
                <a:solidFill>
                  <a:schemeClr val="bg1"/>
                </a:solidFill>
              </a:rPr>
              <a:t>)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Three </a:t>
            </a:r>
            <a:r>
              <a:rPr lang="en-US" dirty="0">
                <a:solidFill>
                  <a:schemeClr val="bg1"/>
                </a:solidFill>
              </a:rPr>
              <a:t>types of fibers (</a:t>
            </a:r>
            <a:r>
              <a:rPr lang="en-US" b="1" dirty="0">
                <a:solidFill>
                  <a:schemeClr val="bg1"/>
                </a:solidFill>
              </a:rPr>
              <a:t>collagen </a:t>
            </a:r>
            <a:r>
              <a:rPr lang="en-US" b="1" dirty="0" err="1">
                <a:solidFill>
                  <a:schemeClr val="bg1"/>
                </a:solidFill>
              </a:rPr>
              <a:t>fibers</a:t>
            </a:r>
            <a:r>
              <a:rPr lang="en-US" dirty="0" err="1">
                <a:solidFill>
                  <a:schemeClr val="bg1"/>
                </a:solidFill>
              </a:rPr>
              <a:t>,</a:t>
            </a:r>
            <a:r>
              <a:rPr lang="en-US" b="1" dirty="0" err="1">
                <a:solidFill>
                  <a:schemeClr val="bg1"/>
                </a:solidFill>
              </a:rPr>
              <a:t>elastin</a:t>
            </a:r>
            <a:r>
              <a:rPr lang="en-US" b="1" dirty="0">
                <a:solidFill>
                  <a:schemeClr val="bg1"/>
                </a:solidFill>
              </a:rPr>
              <a:t> fibers</a:t>
            </a:r>
            <a:r>
              <a:rPr lang="en-US" dirty="0">
                <a:solidFill>
                  <a:schemeClr val="bg1"/>
                </a:solidFill>
              </a:rPr>
              <a:t>, and </a:t>
            </a:r>
            <a:r>
              <a:rPr lang="en-US" b="1" dirty="0">
                <a:solidFill>
                  <a:schemeClr val="bg1"/>
                </a:solidFill>
              </a:rPr>
              <a:t>reticular fibers</a:t>
            </a:r>
            <a:r>
              <a:rPr lang="en-US" dirty="0" smtClean="0">
                <a:solidFill>
                  <a:schemeClr val="bg1"/>
                </a:solidFill>
              </a:rPr>
              <a:t>)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Background </a:t>
            </a:r>
            <a:r>
              <a:rPr lang="en-US" dirty="0">
                <a:solidFill>
                  <a:schemeClr val="bg1"/>
                </a:solidFill>
              </a:rPr>
              <a:t>fluid matrix that all the elements sit in called </a:t>
            </a:r>
            <a:r>
              <a:rPr lang="en-US" b="1" dirty="0">
                <a:solidFill>
                  <a:schemeClr val="bg1"/>
                </a:solidFill>
              </a:rPr>
              <a:t>ground substance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2600" y="3810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AREOLAR CONNECTIVE TISSUE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779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2325</TotalTime>
  <Words>365</Words>
  <Application>Microsoft Office PowerPoint</Application>
  <PresentationFormat>On-screen Show (4:3)</PresentationFormat>
  <Paragraphs>73</Paragraphs>
  <Slides>11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Default Design</vt:lpstr>
      <vt:lpstr>Image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personal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Abul Farah</dc:creator>
  <cp:lastModifiedBy>lab 60</cp:lastModifiedBy>
  <cp:revision>64</cp:revision>
  <dcterms:created xsi:type="dcterms:W3CDTF">2011-03-04T07:04:15Z</dcterms:created>
  <dcterms:modified xsi:type="dcterms:W3CDTF">2018-02-14T12:02:18Z</dcterms:modified>
</cp:coreProperties>
</file>