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6" r:id="rId3"/>
    <p:sldId id="257" r:id="rId4"/>
    <p:sldId id="258" r:id="rId5"/>
    <p:sldId id="259" r:id="rId6"/>
    <p:sldId id="261" r:id="rId7"/>
    <p:sldId id="260"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9"/>
  </p:normalViewPr>
  <p:slideViewPr>
    <p:cSldViewPr snapToGrid="0" snapToObjects="1">
      <p:cViewPr varScale="1">
        <p:scale>
          <a:sx n="106" d="100"/>
          <a:sy n="106" d="100"/>
        </p:scale>
        <p:origin x="6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76470E-D324-6244-9D40-2AB296D774C9}" type="datetimeFigureOut">
              <a:rPr lang="en-US" smtClean="0"/>
              <a:t>2/19/2017</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FC714C6-14CE-474A-9754-77356CA406B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3511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76470E-D324-6244-9D40-2AB296D774C9}"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714C6-14CE-474A-9754-77356CA406B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212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76470E-D324-6244-9D40-2AB296D774C9}"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714C6-14CE-474A-9754-77356CA406B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4697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FB07DD-E041-3647-9A2F-D2253FB7F149}"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48146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FB07DD-E041-3647-9A2F-D2253FB7F149}"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1751870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FB07DD-E041-3647-9A2F-D2253FB7F149}"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1680810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FB07DD-E041-3647-9A2F-D2253FB7F149}"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1385206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FB07DD-E041-3647-9A2F-D2253FB7F149}" type="datetimeFigureOut">
              <a:rPr lang="en-US" smtClean="0"/>
              <a:t>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289075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FB07DD-E041-3647-9A2F-D2253FB7F149}" type="datetimeFigureOut">
              <a:rPr lang="en-US" smtClean="0"/>
              <a:t>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8810113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B07DD-E041-3647-9A2F-D2253FB7F149}" type="datetimeFigureOut">
              <a:rPr lang="en-US" smtClean="0"/>
              <a:t>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258433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B07DD-E041-3647-9A2F-D2253FB7F149}"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128090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58143" y="471511"/>
            <a:ext cx="9603275" cy="1049235"/>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76470E-D324-6244-9D40-2AB296D774C9}"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714C6-14CE-474A-9754-77356CA406B9}" type="slidenum">
              <a:rPr lang="en-US" smtClean="0"/>
              <a:t>‹#›</a:t>
            </a:fld>
            <a:endParaRPr lang="en-US"/>
          </a:p>
        </p:txBody>
      </p:sp>
    </p:spTree>
    <p:extLst>
      <p:ext uri="{BB962C8B-B14F-4D97-AF65-F5344CB8AC3E}">
        <p14:creationId xmlns:p14="http://schemas.microsoft.com/office/powerpoint/2010/main" val="1549228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B07DD-E041-3647-9A2F-D2253FB7F149}"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18562080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FB07DD-E041-3647-9A2F-D2253FB7F149}"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794159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FB07DD-E041-3647-9A2F-D2253FB7F149}"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FD4F1-C381-8341-A0B6-0217DB1B2023}" type="slidenum">
              <a:rPr lang="en-US" smtClean="0"/>
              <a:t>‹#›</a:t>
            </a:fld>
            <a:endParaRPr lang="en-US"/>
          </a:p>
        </p:txBody>
      </p:sp>
    </p:spTree>
    <p:extLst>
      <p:ext uri="{BB962C8B-B14F-4D97-AF65-F5344CB8AC3E}">
        <p14:creationId xmlns:p14="http://schemas.microsoft.com/office/powerpoint/2010/main" val="83203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965891"/>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76470E-D324-6244-9D40-2AB296D774C9}"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714C6-14CE-474A-9754-77356CA406B9}" type="slidenum">
              <a:rPr lang="en-US" smtClean="0"/>
              <a:t>‹#›</a:t>
            </a:fld>
            <a:endParaRPr lang="en-US"/>
          </a:p>
        </p:txBody>
      </p:sp>
    </p:spTree>
    <p:extLst>
      <p:ext uri="{BB962C8B-B14F-4D97-AF65-F5344CB8AC3E}">
        <p14:creationId xmlns:p14="http://schemas.microsoft.com/office/powerpoint/2010/main" val="179635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8" y="605133"/>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76470E-D324-6244-9D40-2AB296D774C9}"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714C6-14CE-474A-9754-77356CA406B9}" type="slidenum">
              <a:rPr lang="en-US" smtClean="0"/>
              <a:t>‹#›</a:t>
            </a:fld>
            <a:endParaRPr lang="en-US"/>
          </a:p>
        </p:txBody>
      </p:sp>
    </p:spTree>
    <p:extLst>
      <p:ext uri="{BB962C8B-B14F-4D97-AF65-F5344CB8AC3E}">
        <p14:creationId xmlns:p14="http://schemas.microsoft.com/office/powerpoint/2010/main" val="197009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76470E-D324-6244-9D40-2AB296D774C9}" type="datetimeFigureOut">
              <a:rPr lang="en-US" smtClean="0"/>
              <a:t>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714C6-14CE-474A-9754-77356CA406B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4955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51578" y="375517"/>
            <a:ext cx="9603275" cy="1049235"/>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76470E-D324-6244-9D40-2AB296D774C9}" type="datetimeFigureOut">
              <a:rPr lang="en-US" smtClean="0"/>
              <a:t>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714C6-14CE-474A-9754-77356CA406B9}" type="slidenum">
              <a:rPr lang="en-US" smtClean="0"/>
              <a:t>‹#›</a:t>
            </a:fld>
            <a:endParaRPr lang="en-US"/>
          </a:p>
        </p:txBody>
      </p:sp>
    </p:spTree>
    <p:extLst>
      <p:ext uri="{BB962C8B-B14F-4D97-AF65-F5344CB8AC3E}">
        <p14:creationId xmlns:p14="http://schemas.microsoft.com/office/powerpoint/2010/main" val="186391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SWE 313">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6470E-D324-6244-9D40-2AB296D774C9}" type="datetimeFigureOut">
              <a:rPr lang="en-US" smtClean="0"/>
              <a:t>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714C6-14CE-474A-9754-77356CA406B9}" type="slidenum">
              <a:rPr lang="en-US" smtClean="0"/>
              <a:t>‹#›</a:t>
            </a:fld>
            <a:endParaRPr lang="en-US"/>
          </a:p>
        </p:txBody>
      </p:sp>
    </p:spTree>
    <p:extLst>
      <p:ext uri="{BB962C8B-B14F-4D97-AF65-F5344CB8AC3E}">
        <p14:creationId xmlns:p14="http://schemas.microsoft.com/office/powerpoint/2010/main" val="1518825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6470E-D324-6244-9D40-2AB296D774C9}"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714C6-14CE-474A-9754-77356CA406B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2457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275216"/>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776470E-D324-6244-9D40-2AB296D774C9}" type="datetimeFigureOut">
              <a:rPr lang="en-US" smtClean="0"/>
              <a:t>2/19/2017</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FC714C6-14CE-474A-9754-77356CA406B9}" type="slidenum">
              <a:rPr lang="en-US" smtClean="0"/>
              <a:t>‹#›</a:t>
            </a:fld>
            <a:endParaRPr lang="en-US"/>
          </a:p>
        </p:txBody>
      </p:sp>
    </p:spTree>
    <p:extLst>
      <p:ext uri="{BB962C8B-B14F-4D97-AF65-F5344CB8AC3E}">
        <p14:creationId xmlns:p14="http://schemas.microsoft.com/office/powerpoint/2010/main" val="72261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776470E-D324-6244-9D40-2AB296D774C9}" type="datetimeFigureOut">
              <a:rPr lang="en-US" smtClean="0"/>
              <a:t>2/19/2017</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FC714C6-14CE-474A-9754-77356CA406B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82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B07DD-E041-3647-9A2F-D2253FB7F149}" type="datetimeFigureOut">
              <a:rPr lang="en-US" smtClean="0"/>
              <a:t>2/19/2017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FD4F1-C381-8341-A0B6-0217DB1B2023}" type="slidenum">
              <a:rPr lang="en-US" smtClean="0"/>
              <a:t>‹#›</a:t>
            </a:fld>
            <a:endParaRPr lang="en-US"/>
          </a:p>
        </p:txBody>
      </p:sp>
    </p:spTree>
    <p:extLst>
      <p:ext uri="{BB962C8B-B14F-4D97-AF65-F5344CB8AC3E}">
        <p14:creationId xmlns:p14="http://schemas.microsoft.com/office/powerpoint/2010/main" val="1009436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1. Introduction to IBM RSA and </a:t>
            </a:r>
            <a:r>
              <a:rPr lang="en-US" dirty="0" err="1" smtClean="0"/>
              <a:t>uml</a:t>
            </a:r>
            <a:r>
              <a:rPr lang="en-US" dirty="0" smtClean="0"/>
              <a:t> modelling</a:t>
            </a:r>
            <a:endParaRPr lang="en-US" dirty="0"/>
          </a:p>
        </p:txBody>
      </p:sp>
      <p:sp>
        <p:nvSpPr>
          <p:cNvPr id="3" name="Subtitle 2"/>
          <p:cNvSpPr>
            <a:spLocks noGrp="1"/>
          </p:cNvSpPr>
          <p:nvPr>
            <p:ph type="subTitle" idx="1"/>
          </p:nvPr>
        </p:nvSpPr>
        <p:spPr/>
        <p:txBody>
          <a:bodyPr/>
          <a:lstStyle/>
          <a:p>
            <a:r>
              <a:rPr lang="en-US" dirty="0" err="1" smtClean="0"/>
              <a:t>Aman</a:t>
            </a:r>
            <a:r>
              <a:rPr lang="en-US" dirty="0" smtClean="0"/>
              <a:t> </a:t>
            </a:r>
            <a:r>
              <a:rPr lang="en-US" dirty="0" err="1" smtClean="0"/>
              <a:t>quadri</a:t>
            </a:r>
            <a:endParaRPr lang="en-US" dirty="0" smtClean="0"/>
          </a:p>
          <a:p>
            <a:r>
              <a:rPr lang="en-US" dirty="0" smtClean="0"/>
              <a:t>https://</a:t>
            </a:r>
            <a:r>
              <a:rPr lang="en-US" dirty="0" err="1" smtClean="0"/>
              <a:t>fac.ksu.edu.sa</a:t>
            </a:r>
            <a:r>
              <a:rPr lang="en-US" dirty="0" smtClean="0"/>
              <a:t>/</a:t>
            </a:r>
            <a:r>
              <a:rPr lang="en-US" dirty="0" err="1" smtClean="0"/>
              <a:t>aquadri</a:t>
            </a:r>
            <a:endParaRPr lang="en-US" dirty="0"/>
          </a:p>
        </p:txBody>
      </p:sp>
    </p:spTree>
    <p:extLst>
      <p:ext uri="{BB962C8B-B14F-4D97-AF65-F5344CB8AC3E}">
        <p14:creationId xmlns:p14="http://schemas.microsoft.com/office/powerpoint/2010/main" val="2138377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06" y="152856"/>
            <a:ext cx="9603275" cy="1049235"/>
          </a:xfrm>
        </p:spPr>
        <p:txBody>
          <a:bodyPr/>
          <a:lstStyle/>
          <a:p>
            <a:r>
              <a:rPr lang="en-US" dirty="0" smtClean="0"/>
              <a:t>IBM Rational Software Architect</a:t>
            </a:r>
            <a:endParaRPr lang="en-US" dirty="0"/>
          </a:p>
        </p:txBody>
      </p:sp>
      <p:sp>
        <p:nvSpPr>
          <p:cNvPr id="3" name="Content Placeholder 2"/>
          <p:cNvSpPr>
            <a:spLocks noGrp="1"/>
          </p:cNvSpPr>
          <p:nvPr>
            <p:ph idx="1"/>
          </p:nvPr>
        </p:nvSpPr>
        <p:spPr>
          <a:xfrm>
            <a:off x="128106" y="677473"/>
            <a:ext cx="11689821" cy="5127582"/>
          </a:xfrm>
        </p:spPr>
        <p:txBody>
          <a:bodyPr/>
          <a:lstStyle/>
          <a:p>
            <a:pPr marL="0" indent="0">
              <a:buNone/>
            </a:pPr>
            <a:r>
              <a:rPr lang="en-US" b="1" u="sng" dirty="0" smtClean="0"/>
              <a:t>Introduction &amp; Basic terminology:</a:t>
            </a:r>
          </a:p>
          <a:p>
            <a:r>
              <a:rPr lang="en-US" dirty="0" smtClean="0"/>
              <a:t>The </a:t>
            </a:r>
            <a:r>
              <a:rPr lang="en-US" dirty="0"/>
              <a:t>IBM Rational Software Delivery Platform is a complete solution for developing software and software-based systems. </a:t>
            </a:r>
          </a:p>
          <a:p>
            <a:r>
              <a:rPr lang="en-US" dirty="0"/>
              <a:t>A workspace is the location where you store your work. Any resources (projects, folders, and files) that you are working on are available in this workspace. </a:t>
            </a:r>
          </a:p>
          <a:p>
            <a:r>
              <a:rPr lang="en-US" dirty="0"/>
              <a:t>A perspective defines a set of editors and views arranged in an initial layout for a particular role or task. </a:t>
            </a:r>
          </a:p>
          <a:p>
            <a:endParaRPr lang="en-US" dirty="0"/>
          </a:p>
        </p:txBody>
      </p:sp>
    </p:spTree>
    <p:extLst>
      <p:ext uri="{BB962C8B-B14F-4D97-AF65-F5344CB8AC3E}">
        <p14:creationId xmlns:p14="http://schemas.microsoft.com/office/powerpoint/2010/main" val="78893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670" y="0"/>
            <a:ext cx="9603275" cy="1049235"/>
          </a:xfrm>
        </p:spPr>
        <p:txBody>
          <a:bodyPr/>
          <a:lstStyle/>
          <a:p>
            <a:r>
              <a:rPr lang="en-US" dirty="0" smtClean="0"/>
              <a:t>Interactive lab environment</a:t>
            </a:r>
            <a:endParaRPr lang="en-US" dirty="0"/>
          </a:p>
        </p:txBody>
      </p:sp>
      <p:sp>
        <p:nvSpPr>
          <p:cNvPr id="3" name="Content Placeholder 2"/>
          <p:cNvSpPr>
            <a:spLocks noGrp="1"/>
          </p:cNvSpPr>
          <p:nvPr>
            <p:ph idx="1"/>
          </p:nvPr>
        </p:nvSpPr>
        <p:spPr>
          <a:xfrm>
            <a:off x="204669" y="524617"/>
            <a:ext cx="11751804" cy="5405128"/>
          </a:xfrm>
        </p:spPr>
        <p:txBody>
          <a:bodyPr>
            <a:normAutofit/>
          </a:bodyPr>
          <a:lstStyle/>
          <a:p>
            <a:r>
              <a:rPr lang="en-US" dirty="0"/>
              <a:t>Use case Diagram: </a:t>
            </a:r>
          </a:p>
          <a:p>
            <a:r>
              <a:rPr lang="en-US" dirty="0"/>
              <a:t>Start Rational Software Architect if it's not already started: From Windows select Start &gt; Programs &gt; IBM Rational &gt; IBM Rational Software Architect v6.0 &gt; Rational Software Architect.</a:t>
            </a:r>
            <a:br>
              <a:rPr lang="en-US" dirty="0"/>
            </a:br>
            <a:r>
              <a:rPr lang="en-US" dirty="0"/>
              <a:t>2. A window appears asking for the workspace directory. Select OK to accept the default. </a:t>
            </a:r>
          </a:p>
          <a:p>
            <a:r>
              <a:rPr lang="en-US" dirty="0"/>
              <a:t>From the workbench, select File &gt; New &gt; Project &gt; Other. 2. Select UML Project and then select Next.</a:t>
            </a:r>
            <a:br>
              <a:rPr lang="en-US" dirty="0"/>
            </a:br>
            <a:r>
              <a:rPr lang="en-US" dirty="0"/>
              <a:t>3. Enter </a:t>
            </a:r>
            <a:r>
              <a:rPr lang="en-US" dirty="0" err="1"/>
              <a:t>MyProject</a:t>
            </a:r>
            <a:r>
              <a:rPr lang="en-US" dirty="0"/>
              <a:t> as the project name, and select Next. </a:t>
            </a:r>
          </a:p>
          <a:p>
            <a:r>
              <a:rPr lang="en-US" dirty="0"/>
              <a:t>4. Enter </a:t>
            </a:r>
            <a:r>
              <a:rPr lang="en-US" dirty="0" err="1"/>
              <a:t>MyProject</a:t>
            </a:r>
            <a:r>
              <a:rPr lang="en-US" dirty="0"/>
              <a:t> UML Model as the file name of the UML Model, uncheck the box Create a default diagram in the new model, then select Finish </a:t>
            </a:r>
          </a:p>
          <a:p>
            <a:endParaRPr lang="en-US" dirty="0"/>
          </a:p>
        </p:txBody>
      </p:sp>
    </p:spTree>
    <p:extLst>
      <p:ext uri="{BB962C8B-B14F-4D97-AF65-F5344CB8AC3E}">
        <p14:creationId xmlns:p14="http://schemas.microsoft.com/office/powerpoint/2010/main" val="1840360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69" y="291402"/>
            <a:ext cx="9603275" cy="1049235"/>
          </a:xfrm>
        </p:spPr>
        <p:txBody>
          <a:bodyPr/>
          <a:lstStyle/>
          <a:p>
            <a:r>
              <a:rPr lang="en-US" dirty="0" smtClean="0"/>
              <a:t>IBM RSA hands on</a:t>
            </a:r>
            <a:endParaRPr lang="en-US" dirty="0"/>
          </a:p>
        </p:txBody>
      </p:sp>
      <p:sp>
        <p:nvSpPr>
          <p:cNvPr id="3" name="Content Placeholder 2"/>
          <p:cNvSpPr>
            <a:spLocks noGrp="1"/>
          </p:cNvSpPr>
          <p:nvPr>
            <p:ph idx="1"/>
          </p:nvPr>
        </p:nvSpPr>
        <p:spPr>
          <a:xfrm>
            <a:off x="357069" y="996128"/>
            <a:ext cx="9603275" cy="3450613"/>
          </a:xfrm>
        </p:spPr>
        <p:txBody>
          <a:bodyPr/>
          <a:lstStyle/>
          <a:p>
            <a:r>
              <a:rPr lang="en-US" dirty="0" smtClean="0"/>
              <a:t>Quick lab to familiarize students with RSA </a:t>
            </a:r>
            <a:r>
              <a:rPr lang="en-US" smtClean="0"/>
              <a:t>through modelling a phone </a:t>
            </a:r>
            <a:r>
              <a:rPr lang="en-US" dirty="0" smtClean="0"/>
              <a:t>book application</a:t>
            </a:r>
            <a:endParaRPr lang="en-US" dirty="0"/>
          </a:p>
        </p:txBody>
      </p:sp>
    </p:spTree>
    <p:extLst>
      <p:ext uri="{BB962C8B-B14F-4D97-AF65-F5344CB8AC3E}">
        <p14:creationId xmlns:p14="http://schemas.microsoft.com/office/powerpoint/2010/main" val="1358177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25" y="235984"/>
            <a:ext cx="9603275" cy="1049235"/>
          </a:xfrm>
        </p:spPr>
        <p:txBody>
          <a:bodyPr/>
          <a:lstStyle/>
          <a:p>
            <a:r>
              <a:rPr lang="en-US" dirty="0" smtClean="0"/>
              <a:t>SDLC Applicability matrix</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0393" y="1285219"/>
            <a:ext cx="11068235" cy="3563871"/>
          </a:xfrm>
        </p:spPr>
      </p:pic>
    </p:spTree>
    <p:extLst>
      <p:ext uri="{BB962C8B-B14F-4D97-AF65-F5344CB8AC3E}">
        <p14:creationId xmlns:p14="http://schemas.microsoft.com/office/powerpoint/2010/main" val="334175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25" y="249839"/>
            <a:ext cx="9603275" cy="1049235"/>
          </a:xfrm>
        </p:spPr>
        <p:txBody>
          <a:bodyPr/>
          <a:lstStyle/>
          <a:p>
            <a:r>
              <a:rPr lang="en-US" dirty="0" smtClean="0"/>
              <a:t>Lab activity - 1</a:t>
            </a:r>
            <a:endParaRPr lang="en-US" dirty="0"/>
          </a:p>
        </p:txBody>
      </p:sp>
      <p:sp>
        <p:nvSpPr>
          <p:cNvPr id="3" name="Content Placeholder 2"/>
          <p:cNvSpPr>
            <a:spLocks noGrp="1"/>
          </p:cNvSpPr>
          <p:nvPr>
            <p:ph idx="1"/>
          </p:nvPr>
        </p:nvSpPr>
        <p:spPr>
          <a:xfrm>
            <a:off x="335925" y="990495"/>
            <a:ext cx="9603275" cy="3450613"/>
          </a:xfrm>
        </p:spPr>
        <p:txBody>
          <a:bodyPr/>
          <a:lstStyle/>
          <a:p>
            <a:r>
              <a:rPr lang="en-US" dirty="0" smtClean="0"/>
              <a:t>Rules:</a:t>
            </a:r>
          </a:p>
          <a:p>
            <a:pPr lvl="1"/>
            <a:r>
              <a:rPr lang="en-US" dirty="0" smtClean="0"/>
              <a:t>Students must use a paper sheet to answer the questions.</a:t>
            </a:r>
          </a:p>
          <a:p>
            <a:pPr lvl="1"/>
            <a:r>
              <a:rPr lang="en-US" dirty="0" smtClean="0"/>
              <a:t>No discussion with fellow student is allowed.</a:t>
            </a:r>
          </a:p>
          <a:p>
            <a:pPr lvl="1"/>
            <a:r>
              <a:rPr lang="en-US" dirty="0" smtClean="0"/>
              <a:t>Students are instructed to mention their ID no’s on the top of the sheet.</a:t>
            </a:r>
            <a:endParaRPr lang="en-US" dirty="0"/>
          </a:p>
        </p:txBody>
      </p:sp>
    </p:spTree>
    <p:extLst>
      <p:ext uri="{BB962C8B-B14F-4D97-AF65-F5344CB8AC3E}">
        <p14:creationId xmlns:p14="http://schemas.microsoft.com/office/powerpoint/2010/main" val="7230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52" y="166711"/>
            <a:ext cx="9603275" cy="1049235"/>
          </a:xfrm>
        </p:spPr>
        <p:txBody>
          <a:bodyPr/>
          <a:lstStyle/>
          <a:p>
            <a:r>
              <a:rPr lang="en-US" dirty="0" smtClean="0"/>
              <a:t>Suggest the best suited SDLC - I</a:t>
            </a:r>
            <a:endParaRPr lang="en-US" dirty="0"/>
          </a:p>
        </p:txBody>
      </p:sp>
      <p:sp>
        <p:nvSpPr>
          <p:cNvPr id="3" name="Content Placeholder 2"/>
          <p:cNvSpPr>
            <a:spLocks noGrp="1"/>
          </p:cNvSpPr>
          <p:nvPr>
            <p:ph idx="1"/>
          </p:nvPr>
        </p:nvSpPr>
        <p:spPr>
          <a:xfrm>
            <a:off x="114252" y="1215946"/>
            <a:ext cx="9603275" cy="3450613"/>
          </a:xfrm>
        </p:spPr>
        <p:txBody>
          <a:bodyPr/>
          <a:lstStyle/>
          <a:p>
            <a:r>
              <a:rPr lang="en-US" dirty="0" smtClean="0"/>
              <a:t>Contoso Hospital needs a web based software for their outpatient department with the following </a:t>
            </a:r>
            <a:r>
              <a:rPr lang="en-US" dirty="0" smtClean="0"/>
              <a:t>requirements </a:t>
            </a:r>
            <a:r>
              <a:rPr lang="en-US" dirty="0" smtClean="0"/>
              <a:t>only:</a:t>
            </a:r>
          </a:p>
          <a:p>
            <a:pPr lvl="1"/>
            <a:r>
              <a:rPr lang="en-US" dirty="0" smtClean="0"/>
              <a:t>Patient registration</a:t>
            </a:r>
          </a:p>
          <a:p>
            <a:pPr lvl="1"/>
            <a:r>
              <a:rPr lang="en-US" dirty="0" smtClean="0"/>
              <a:t>Patient health details</a:t>
            </a:r>
          </a:p>
          <a:p>
            <a:pPr lvl="1"/>
            <a:r>
              <a:rPr lang="en-US" dirty="0" smtClean="0"/>
              <a:t>Doctors notes on history of treatment</a:t>
            </a:r>
          </a:p>
          <a:p>
            <a:pPr lvl="1"/>
            <a:r>
              <a:rPr lang="en-US" dirty="0" smtClean="0"/>
              <a:t>Appointment and </a:t>
            </a:r>
            <a:r>
              <a:rPr lang="en-US" dirty="0" smtClean="0"/>
              <a:t>follow-up </a:t>
            </a:r>
            <a:r>
              <a:rPr lang="en-US" dirty="0" smtClean="0"/>
              <a:t>scheduling</a:t>
            </a:r>
          </a:p>
          <a:p>
            <a:pPr lvl="1"/>
            <a:endParaRPr lang="en-US" dirty="0"/>
          </a:p>
          <a:p>
            <a:r>
              <a:rPr lang="en-US" dirty="0" smtClean="0"/>
              <a:t>What SDLC is best suited for the software?</a:t>
            </a:r>
          </a:p>
          <a:p>
            <a:pPr lvl="1"/>
            <a:endParaRPr lang="en-US" dirty="0"/>
          </a:p>
        </p:txBody>
      </p:sp>
    </p:spTree>
    <p:extLst>
      <p:ext uri="{BB962C8B-B14F-4D97-AF65-F5344CB8AC3E}">
        <p14:creationId xmlns:p14="http://schemas.microsoft.com/office/powerpoint/2010/main" val="1936957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343" y="208275"/>
            <a:ext cx="9603275" cy="1049235"/>
          </a:xfrm>
        </p:spPr>
        <p:txBody>
          <a:bodyPr/>
          <a:lstStyle/>
          <a:p>
            <a:r>
              <a:rPr lang="en-US" dirty="0" smtClean="0"/>
              <a:t>Suggest the best suited SDLC - II</a:t>
            </a:r>
            <a:endParaRPr lang="en-US" dirty="0"/>
          </a:p>
        </p:txBody>
      </p:sp>
      <p:sp>
        <p:nvSpPr>
          <p:cNvPr id="3" name="Content Placeholder 2"/>
          <p:cNvSpPr>
            <a:spLocks noGrp="1"/>
          </p:cNvSpPr>
          <p:nvPr>
            <p:ph idx="1"/>
          </p:nvPr>
        </p:nvSpPr>
        <p:spPr>
          <a:xfrm>
            <a:off x="391342" y="1475405"/>
            <a:ext cx="9603275" cy="3450613"/>
          </a:xfrm>
        </p:spPr>
        <p:txBody>
          <a:bodyPr>
            <a:normAutofit lnSpcReduction="10000"/>
          </a:bodyPr>
          <a:lstStyle/>
          <a:p>
            <a:r>
              <a:rPr lang="en-US" dirty="0" smtClean="0"/>
              <a:t>DMZ Corporation and its child companies need to be interconnected using a ERP software for the chain of products that they manufacture and import, following are the tentative requirements and with due course of time they may increase further</a:t>
            </a:r>
            <a:endParaRPr lang="en-US" dirty="0"/>
          </a:p>
          <a:p>
            <a:pPr lvl="1"/>
            <a:r>
              <a:rPr lang="en-US" dirty="0" smtClean="0"/>
              <a:t>Import tracking</a:t>
            </a:r>
            <a:endParaRPr lang="en-US" dirty="0"/>
          </a:p>
          <a:p>
            <a:pPr lvl="1"/>
            <a:r>
              <a:rPr lang="en-US" dirty="0" smtClean="0"/>
              <a:t>Manufacturing tracking</a:t>
            </a:r>
            <a:endParaRPr lang="en-US" dirty="0"/>
          </a:p>
          <a:p>
            <a:pPr lvl="1"/>
            <a:r>
              <a:rPr lang="en-US" dirty="0" smtClean="0"/>
              <a:t>Communication platform for employees at all levels</a:t>
            </a:r>
            <a:endParaRPr lang="en-US" dirty="0"/>
          </a:p>
          <a:p>
            <a:pPr lvl="1"/>
            <a:r>
              <a:rPr lang="en-US" dirty="0" smtClean="0"/>
              <a:t>Inventory management</a:t>
            </a:r>
            <a:endParaRPr lang="en-US" dirty="0"/>
          </a:p>
          <a:p>
            <a:pPr lvl="1"/>
            <a:endParaRPr lang="en-US" dirty="0"/>
          </a:p>
          <a:p>
            <a:r>
              <a:rPr lang="en-US" dirty="0"/>
              <a:t>What SDLC is best suited for the software?</a:t>
            </a:r>
          </a:p>
          <a:p>
            <a:endParaRPr lang="en-US" dirty="0"/>
          </a:p>
        </p:txBody>
      </p:sp>
    </p:spTree>
    <p:extLst>
      <p:ext uri="{BB962C8B-B14F-4D97-AF65-F5344CB8AC3E}">
        <p14:creationId xmlns:p14="http://schemas.microsoft.com/office/powerpoint/2010/main" val="133513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343" y="208275"/>
            <a:ext cx="9603275" cy="1049235"/>
          </a:xfrm>
        </p:spPr>
        <p:txBody>
          <a:bodyPr/>
          <a:lstStyle/>
          <a:p>
            <a:r>
              <a:rPr lang="en-US" dirty="0" smtClean="0"/>
              <a:t>Suggest the best suited SDLC - II</a:t>
            </a:r>
            <a:endParaRPr lang="en-US" dirty="0"/>
          </a:p>
        </p:txBody>
      </p:sp>
      <p:sp>
        <p:nvSpPr>
          <p:cNvPr id="3" name="Content Placeholder 2"/>
          <p:cNvSpPr>
            <a:spLocks noGrp="1"/>
          </p:cNvSpPr>
          <p:nvPr>
            <p:ph idx="1"/>
          </p:nvPr>
        </p:nvSpPr>
        <p:spPr>
          <a:xfrm>
            <a:off x="391342" y="715224"/>
            <a:ext cx="9603275" cy="4962233"/>
          </a:xfrm>
        </p:spPr>
        <p:txBody>
          <a:bodyPr>
            <a:normAutofit fontScale="85000" lnSpcReduction="10000"/>
          </a:bodyPr>
          <a:lstStyle/>
          <a:p>
            <a:r>
              <a:rPr lang="en-US" dirty="0" err="1"/>
              <a:t>Silverhound</a:t>
            </a:r>
            <a:r>
              <a:rPr lang="en-US" dirty="0"/>
              <a:t> Logistics Corporation, recently acquired 26 companies and found that all the companies have been using obsolete technologies. Resultantly, it decides to develop an integrated system to connect all its companies to an integrated platform.</a:t>
            </a:r>
          </a:p>
          <a:p>
            <a:r>
              <a:rPr lang="en-US" dirty="0"/>
              <a:t>following are key notes about the project:</a:t>
            </a:r>
          </a:p>
          <a:p>
            <a:pPr lvl="1"/>
            <a:r>
              <a:rPr lang="en-US" dirty="0"/>
              <a:t>Although all the requirements for the system have been brainstormed by domain experts yet there is a scope of accommodating new requirements.</a:t>
            </a:r>
          </a:p>
          <a:p>
            <a:pPr lvl="1"/>
            <a:r>
              <a:rPr lang="en-US" dirty="0"/>
              <a:t>The development of the system </a:t>
            </a:r>
            <a:r>
              <a:rPr lang="en-US" dirty="0" smtClean="0"/>
              <a:t>should be completed in 36-48 Months.</a:t>
            </a:r>
            <a:endParaRPr lang="en-US" dirty="0"/>
          </a:p>
          <a:p>
            <a:pPr lvl="1"/>
            <a:r>
              <a:rPr lang="en-US" dirty="0"/>
              <a:t>The development of the modules has to be simultaneous allowing functionality even during the development.</a:t>
            </a:r>
          </a:p>
          <a:p>
            <a:pPr lvl="1"/>
            <a:r>
              <a:rPr lang="en-US" dirty="0"/>
              <a:t>In case of critical circumstances modules should be reworked to ensure seamless integration,</a:t>
            </a:r>
          </a:p>
          <a:p>
            <a:pPr lvl="1"/>
            <a:r>
              <a:rPr lang="en-US" dirty="0"/>
              <a:t>Implementation and testing of modules should not impede the overall functionality of the Integrated system</a:t>
            </a:r>
          </a:p>
          <a:p>
            <a:pPr lvl="1"/>
            <a:r>
              <a:rPr lang="en-US" dirty="0"/>
              <a:t>For the legacy systems of the acquired companies, if any modules can be plugged to the new system with minor changes, the development can go ahead with it</a:t>
            </a:r>
          </a:p>
          <a:p>
            <a:pPr lvl="1"/>
            <a:endParaRPr lang="en-US" dirty="0"/>
          </a:p>
          <a:p>
            <a:pPr lvl="1"/>
            <a:endParaRPr lang="en-US" dirty="0"/>
          </a:p>
          <a:p>
            <a:r>
              <a:rPr lang="en-US" dirty="0"/>
              <a:t>What SDLC is best suited for the software?</a:t>
            </a:r>
          </a:p>
          <a:p>
            <a:endParaRPr lang="en-US" dirty="0"/>
          </a:p>
        </p:txBody>
      </p:sp>
    </p:spTree>
    <p:extLst>
      <p:ext uri="{BB962C8B-B14F-4D97-AF65-F5344CB8AC3E}">
        <p14:creationId xmlns:p14="http://schemas.microsoft.com/office/powerpoint/2010/main" val="8332523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190</TotalTime>
  <Words>480</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Gill Sans MT</vt:lpstr>
      <vt:lpstr>Gallery</vt:lpstr>
      <vt:lpstr>Custom Design</vt:lpstr>
      <vt:lpstr>1. Introduction to IBM RSA and uml modelling</vt:lpstr>
      <vt:lpstr>IBM Rational Software Architect</vt:lpstr>
      <vt:lpstr>Interactive lab environment</vt:lpstr>
      <vt:lpstr>IBM RSA hands on</vt:lpstr>
      <vt:lpstr>SDLC Applicability matrix</vt:lpstr>
      <vt:lpstr>Lab activity - 1</vt:lpstr>
      <vt:lpstr>Suggest the best suited SDLC - I</vt:lpstr>
      <vt:lpstr>Suggest the best suited SDLC - II</vt:lpstr>
      <vt:lpstr>Suggest the best suited SDLC - II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Introduction to IBM RSA and uml modelling</dc:title>
  <dc:creator>Amanullah Quadri</dc:creator>
  <cp:lastModifiedBy>Aman Quadri</cp:lastModifiedBy>
  <cp:revision>5</cp:revision>
  <dcterms:created xsi:type="dcterms:W3CDTF">2016-10-03T15:14:22Z</dcterms:created>
  <dcterms:modified xsi:type="dcterms:W3CDTF">2017-02-19T18:47:25Z</dcterms:modified>
</cp:coreProperties>
</file>