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320" r:id="rId4"/>
    <p:sldId id="321" r:id="rId5"/>
    <p:sldId id="322" r:id="rId6"/>
    <p:sldId id="261" r:id="rId7"/>
    <p:sldId id="262" r:id="rId8"/>
    <p:sldId id="264" r:id="rId9"/>
    <p:sldId id="265"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 id="283" r:id="rId26"/>
    <p:sldId id="282" r:id="rId27"/>
    <p:sldId id="284" r:id="rId28"/>
    <p:sldId id="288" r:id="rId29"/>
    <p:sldId id="292" r:id="rId30"/>
    <p:sldId id="293" r:id="rId31"/>
    <p:sldId id="289" r:id="rId32"/>
    <p:sldId id="290" r:id="rId33"/>
    <p:sldId id="291" r:id="rId34"/>
    <p:sldId id="295" r:id="rId35"/>
    <p:sldId id="297" r:id="rId36"/>
    <p:sldId id="299" r:id="rId37"/>
    <p:sldId id="301" r:id="rId38"/>
    <p:sldId id="303" r:id="rId39"/>
    <p:sldId id="305" r:id="rId40"/>
    <p:sldId id="307" r:id="rId41"/>
    <p:sldId id="309" r:id="rId42"/>
    <p:sldId id="311" r:id="rId43"/>
    <p:sldId id="313" r:id="rId44"/>
    <p:sldId id="315"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varScale="1">
        <p:scale>
          <a:sx n="78" d="100"/>
          <a:sy n="78" d="100"/>
        </p:scale>
        <p:origin x="186"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8403405F-727A-4E71-8092-5EA856699D59}" type="datetimeFigureOut">
              <a:rPr lang="en-US" smtClean="0"/>
              <a:t>9/5/2021</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580A317D-A6F5-479C-B1EC-563331CB9FA0}"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5540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03405F-727A-4E71-8092-5EA856699D59}"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A317D-A6F5-479C-B1EC-563331CB9FA0}" type="slidenum">
              <a:rPr lang="en-US" smtClean="0"/>
              <a:t>‹#›</a:t>
            </a:fld>
            <a:endParaRPr lang="en-US"/>
          </a:p>
        </p:txBody>
      </p:sp>
    </p:spTree>
    <p:extLst>
      <p:ext uri="{BB962C8B-B14F-4D97-AF65-F5344CB8AC3E}">
        <p14:creationId xmlns:p14="http://schemas.microsoft.com/office/powerpoint/2010/main" val="252036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03405F-727A-4E71-8092-5EA856699D59}"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A317D-A6F5-479C-B1EC-563331CB9FA0}" type="slidenum">
              <a:rPr lang="en-US" smtClean="0"/>
              <a:t>‹#›</a:t>
            </a:fld>
            <a:endParaRPr lang="en-US"/>
          </a:p>
        </p:txBody>
      </p:sp>
    </p:spTree>
    <p:extLst>
      <p:ext uri="{BB962C8B-B14F-4D97-AF65-F5344CB8AC3E}">
        <p14:creationId xmlns:p14="http://schemas.microsoft.com/office/powerpoint/2010/main" val="3202758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03405F-727A-4E71-8092-5EA856699D59}"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A317D-A6F5-479C-B1EC-563331CB9FA0}" type="slidenum">
              <a:rPr lang="en-US" smtClean="0"/>
              <a:t>‹#›</a:t>
            </a:fld>
            <a:endParaRPr lang="en-US"/>
          </a:p>
        </p:txBody>
      </p:sp>
    </p:spTree>
    <p:extLst>
      <p:ext uri="{BB962C8B-B14F-4D97-AF65-F5344CB8AC3E}">
        <p14:creationId xmlns:p14="http://schemas.microsoft.com/office/powerpoint/2010/main" val="3191288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03405F-727A-4E71-8092-5EA856699D59}"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A317D-A6F5-479C-B1EC-563331CB9FA0}"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7490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03405F-727A-4E71-8092-5EA856699D59}"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A317D-A6F5-479C-B1EC-563331CB9FA0}" type="slidenum">
              <a:rPr lang="en-US" smtClean="0"/>
              <a:t>‹#›</a:t>
            </a:fld>
            <a:endParaRPr lang="en-US"/>
          </a:p>
        </p:txBody>
      </p:sp>
    </p:spTree>
    <p:extLst>
      <p:ext uri="{BB962C8B-B14F-4D97-AF65-F5344CB8AC3E}">
        <p14:creationId xmlns:p14="http://schemas.microsoft.com/office/powerpoint/2010/main" val="321536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03405F-727A-4E71-8092-5EA856699D59}" type="datetimeFigureOut">
              <a:rPr lang="en-US" smtClean="0"/>
              <a:t>9/5/2021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A317D-A6F5-479C-B1EC-563331CB9FA0}" type="slidenum">
              <a:rPr lang="en-US" smtClean="0"/>
              <a:t>‹#›</a:t>
            </a:fld>
            <a:endParaRPr lang="en-US"/>
          </a:p>
        </p:txBody>
      </p:sp>
    </p:spTree>
    <p:extLst>
      <p:ext uri="{BB962C8B-B14F-4D97-AF65-F5344CB8AC3E}">
        <p14:creationId xmlns:p14="http://schemas.microsoft.com/office/powerpoint/2010/main" val="1833559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03405F-727A-4E71-8092-5EA856699D59}" type="datetimeFigureOut">
              <a:rPr lang="en-US" smtClean="0"/>
              <a:t>9/5/2021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A317D-A6F5-479C-B1EC-563331CB9FA0}" type="slidenum">
              <a:rPr lang="en-US" smtClean="0"/>
              <a:t>‹#›</a:t>
            </a:fld>
            <a:endParaRPr lang="en-US"/>
          </a:p>
        </p:txBody>
      </p:sp>
    </p:spTree>
    <p:extLst>
      <p:ext uri="{BB962C8B-B14F-4D97-AF65-F5344CB8AC3E}">
        <p14:creationId xmlns:p14="http://schemas.microsoft.com/office/powerpoint/2010/main" val="3080187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03405F-727A-4E71-8092-5EA856699D59}" type="datetimeFigureOut">
              <a:rPr lang="en-US" smtClean="0"/>
              <a:t>9/5/2021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A317D-A6F5-479C-B1EC-563331CB9FA0}" type="slidenum">
              <a:rPr lang="en-US" smtClean="0"/>
              <a:t>‹#›</a:t>
            </a:fld>
            <a:endParaRPr lang="en-US"/>
          </a:p>
        </p:txBody>
      </p:sp>
    </p:spTree>
    <p:extLst>
      <p:ext uri="{BB962C8B-B14F-4D97-AF65-F5344CB8AC3E}">
        <p14:creationId xmlns:p14="http://schemas.microsoft.com/office/powerpoint/2010/main" val="145939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03405F-727A-4E71-8092-5EA856699D59}"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A317D-A6F5-479C-B1EC-563331CB9FA0}" type="slidenum">
              <a:rPr lang="en-US" smtClean="0"/>
              <a:t>‹#›</a:t>
            </a:fld>
            <a:endParaRPr lang="en-US"/>
          </a:p>
        </p:txBody>
      </p:sp>
    </p:spTree>
    <p:extLst>
      <p:ext uri="{BB962C8B-B14F-4D97-AF65-F5344CB8AC3E}">
        <p14:creationId xmlns:p14="http://schemas.microsoft.com/office/powerpoint/2010/main" val="4721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03405F-727A-4E71-8092-5EA856699D59}"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A317D-A6F5-479C-B1EC-563331CB9FA0}" type="slidenum">
              <a:rPr lang="en-US" smtClean="0"/>
              <a:t>‹#›</a:t>
            </a:fld>
            <a:endParaRPr lang="en-US"/>
          </a:p>
        </p:txBody>
      </p:sp>
    </p:spTree>
    <p:extLst>
      <p:ext uri="{BB962C8B-B14F-4D97-AF65-F5344CB8AC3E}">
        <p14:creationId xmlns:p14="http://schemas.microsoft.com/office/powerpoint/2010/main" val="1631408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403405F-727A-4E71-8092-5EA856699D59}" type="datetimeFigureOut">
              <a:rPr lang="en-US" smtClean="0"/>
              <a:t>9/5/2021</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80A317D-A6F5-479C-B1EC-563331CB9FA0}" type="slidenum">
              <a:rPr lang="en-US" smtClean="0"/>
              <a:t>‹#›</a:t>
            </a:fld>
            <a:endParaRPr lang="en-US"/>
          </a:p>
        </p:txBody>
      </p:sp>
    </p:spTree>
    <p:extLst>
      <p:ext uri="{BB962C8B-B14F-4D97-AF65-F5344CB8AC3E}">
        <p14:creationId xmlns:p14="http://schemas.microsoft.com/office/powerpoint/2010/main" val="117972598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en.wikipedia.org/wiki/Ground_glas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gif"/><Relationship Id="rId4" Type="http://schemas.openxmlformats.org/officeDocument/2006/relationships/image" Target="../media/image30.gif"/></Relationships>
</file>

<file path=ppt/slides/_rels/slide3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4.xml"/><Relationship Id="rId5" Type="http://schemas.openxmlformats.org/officeDocument/2006/relationships/image" Target="../media/image35.gif"/><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gi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8484-F53B-449A-91E8-CB2855830CCD}"/>
              </a:ext>
            </a:extLst>
          </p:cNvPr>
          <p:cNvSpPr>
            <a:spLocks noGrp="1"/>
          </p:cNvSpPr>
          <p:nvPr>
            <p:ph type="ctrTitle"/>
          </p:nvPr>
        </p:nvSpPr>
        <p:spPr/>
        <p:txBody>
          <a:bodyPr/>
          <a:lstStyle/>
          <a:p>
            <a:r>
              <a:rPr lang="en-US" dirty="0">
                <a:effectLst>
                  <a:outerShdw blurRad="38100" dist="38100" dir="2700000" algn="tl">
                    <a:srgbClr val="000000">
                      <a:alpha val="43137"/>
                    </a:srgbClr>
                  </a:outerShdw>
                </a:effectLst>
              </a:rPr>
              <a:t>Lab1</a:t>
            </a:r>
            <a:br>
              <a:rPr lang="en-US" dirty="0"/>
            </a:br>
            <a:endParaRPr lang="en-US" dirty="0">
              <a:effectLst>
                <a:outerShdw blurRad="38100" dist="38100" dir="2700000" algn="tl">
                  <a:srgbClr val="000000">
                    <a:alpha val="43137"/>
                  </a:srgbClr>
                </a:outerShdw>
              </a:effectLst>
            </a:endParaRPr>
          </a:p>
        </p:txBody>
      </p:sp>
      <p:sp>
        <p:nvSpPr>
          <p:cNvPr id="3" name="Subtitle 2">
            <a:extLst>
              <a:ext uri="{FF2B5EF4-FFF2-40B4-BE49-F238E27FC236}">
                <a16:creationId xmlns:a16="http://schemas.microsoft.com/office/drawing/2014/main" id="{44DD2AA7-6C1C-4728-9003-34B9C83B30BE}"/>
              </a:ext>
            </a:extLst>
          </p:cNvPr>
          <p:cNvSpPr>
            <a:spLocks noGrp="1"/>
          </p:cNvSpPr>
          <p:nvPr>
            <p:ph type="subTitle" idx="1"/>
          </p:nvPr>
        </p:nvSpPr>
        <p:spPr>
          <a:xfrm>
            <a:off x="1316724" y="3947376"/>
            <a:ext cx="9424256" cy="1400576"/>
          </a:xfrm>
        </p:spPr>
        <p:txBody>
          <a:bodyPr>
            <a:normAutofit fontScale="70000" lnSpcReduction="20000"/>
          </a:bodyPr>
          <a:lstStyle/>
          <a:p>
            <a:r>
              <a:rPr lang="en-US" sz="4000" b="1" dirty="0">
                <a:solidFill>
                  <a:schemeClr val="bg1"/>
                </a:solidFill>
                <a:effectLst>
                  <a:outerShdw blurRad="38100" dist="38100" dir="2700000" algn="tl">
                    <a:srgbClr val="000000">
                      <a:alpha val="43137"/>
                    </a:srgbClr>
                  </a:outerShdw>
                </a:effectLst>
              </a:rPr>
              <a:t>Basic laboratory equipment and procedures safety rules</a:t>
            </a:r>
          </a:p>
          <a:p>
            <a:r>
              <a:rPr lang="en-US" sz="4000" b="1" dirty="0">
                <a:solidFill>
                  <a:schemeClr val="bg1"/>
                </a:solidFill>
                <a:effectLst>
                  <a:outerShdw blurRad="38100" dist="38100" dir="2700000" algn="tl">
                    <a:srgbClr val="000000">
                      <a:alpha val="43137"/>
                    </a:srgbClr>
                  </a:outerShdw>
                </a:effectLst>
              </a:rPr>
              <a:t>CLS 381</a:t>
            </a:r>
          </a:p>
          <a:p>
            <a:r>
              <a:rPr lang="en-US" sz="4000" b="1" dirty="0" err="1">
                <a:solidFill>
                  <a:schemeClr val="bg1"/>
                </a:solidFill>
                <a:effectLst>
                  <a:outerShdw blurRad="38100" dist="38100" dir="2700000" algn="tl">
                    <a:srgbClr val="000000">
                      <a:alpha val="43137"/>
                    </a:srgbClr>
                  </a:outerShdw>
                </a:effectLst>
              </a:rPr>
              <a:t>Daheeya</a:t>
            </a:r>
            <a:r>
              <a:rPr lang="en-US" sz="4000" b="1" dirty="0">
                <a:solidFill>
                  <a:schemeClr val="bg1"/>
                </a:solidFill>
                <a:effectLst>
                  <a:outerShdw blurRad="38100" dist="38100" dir="2700000" algn="tl">
                    <a:srgbClr val="000000">
                      <a:alpha val="43137"/>
                    </a:srgbClr>
                  </a:outerShdw>
                </a:effectLst>
              </a:rPr>
              <a:t> Alenazi</a:t>
            </a:r>
            <a:endParaRPr lang="en-US" sz="36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5105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709120"/>
          </a:xfrm>
        </p:spPr>
        <p:txBody>
          <a:bodyPr/>
          <a:lstStyle/>
          <a:p>
            <a:pPr algn="just"/>
            <a:r>
              <a:rPr lang="en-US" dirty="0">
                <a:solidFill>
                  <a:schemeClr val="tx1"/>
                </a:solidFill>
              </a:rPr>
              <a:t>3- Funnel:</a:t>
            </a:r>
          </a:p>
          <a:p>
            <a:pPr algn="just"/>
            <a:r>
              <a:rPr lang="en-US" dirty="0"/>
              <a:t>Different kinds of funnels that have been adapted for these specialized applications in laboratory. Main usage is transferring liquids to other containers through filtration. </a:t>
            </a:r>
          </a:p>
          <a:p>
            <a:endParaRPr lang="en-US" dirty="0"/>
          </a:p>
          <a:p>
            <a:endParaRPr lang="en-US" dirty="0"/>
          </a:p>
          <a:p>
            <a:endParaRPr lang="en-US" dirty="0"/>
          </a:p>
        </p:txBody>
      </p:sp>
      <p:pic>
        <p:nvPicPr>
          <p:cNvPr id="4" name="Picture 3" descr="Funnel.jpg"/>
          <p:cNvPicPr>
            <a:picLocks noChangeAspect="1"/>
          </p:cNvPicPr>
          <p:nvPr/>
        </p:nvPicPr>
        <p:blipFill>
          <a:blip r:embed="rId2" cstate="print"/>
          <a:stretch>
            <a:fillRect/>
          </a:stretch>
        </p:blipFill>
        <p:spPr>
          <a:xfrm>
            <a:off x="7476356" y="4293096"/>
            <a:ext cx="3191644" cy="22368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solidFill>
                  <a:schemeClr val="tx1"/>
                </a:solidFill>
              </a:rPr>
              <a:t>4- filter flask:</a:t>
            </a:r>
          </a:p>
          <a:p>
            <a:pPr algn="just"/>
            <a:r>
              <a:rPr lang="en-US" dirty="0"/>
              <a:t>A filter flask is a flask fitted with a side arm for connecting to a vacuum source for fast filtering. </a:t>
            </a:r>
          </a:p>
          <a:p>
            <a:endParaRPr lang="en-US" dirty="0"/>
          </a:p>
          <a:p>
            <a:endParaRPr lang="en-US" dirty="0"/>
          </a:p>
        </p:txBody>
      </p:sp>
      <p:pic>
        <p:nvPicPr>
          <p:cNvPr id="4" name="Picture 3" descr="filter flask.jpg"/>
          <p:cNvPicPr>
            <a:picLocks noChangeAspect="1"/>
          </p:cNvPicPr>
          <p:nvPr/>
        </p:nvPicPr>
        <p:blipFill>
          <a:blip r:embed="rId2" cstate="print"/>
          <a:stretch>
            <a:fillRect/>
          </a:stretch>
        </p:blipFill>
        <p:spPr>
          <a:xfrm>
            <a:off x="7536160" y="3645024"/>
            <a:ext cx="2857500" cy="28575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844825"/>
            <a:ext cx="8229600" cy="4281339"/>
          </a:xfrm>
        </p:spPr>
        <p:txBody>
          <a:bodyPr/>
          <a:lstStyle/>
          <a:p>
            <a:pPr algn="just"/>
            <a:r>
              <a:rPr lang="en-US" dirty="0">
                <a:solidFill>
                  <a:schemeClr val="tx1"/>
                </a:solidFill>
              </a:rPr>
              <a:t>5- Mortar and pestle: </a:t>
            </a:r>
          </a:p>
          <a:p>
            <a:pPr algn="just"/>
            <a:r>
              <a:rPr lang="en-US" dirty="0"/>
              <a:t>It is a tool used to grind and mix substances. </a:t>
            </a:r>
          </a:p>
          <a:p>
            <a:endParaRPr lang="en-US" dirty="0"/>
          </a:p>
        </p:txBody>
      </p:sp>
      <p:pic>
        <p:nvPicPr>
          <p:cNvPr id="4" name="Picture 3" descr="mortar-and-pestle-L.gif"/>
          <p:cNvPicPr>
            <a:picLocks noChangeAspect="1"/>
          </p:cNvPicPr>
          <p:nvPr/>
        </p:nvPicPr>
        <p:blipFill>
          <a:blip r:embed="rId2" cstate="print"/>
          <a:stretch>
            <a:fillRect/>
          </a:stretch>
        </p:blipFill>
        <p:spPr>
          <a:xfrm>
            <a:off x="7032105" y="3284984"/>
            <a:ext cx="3095625" cy="26479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991544" y="1556793"/>
            <a:ext cx="8229600" cy="4353347"/>
          </a:xfrm>
        </p:spPr>
        <p:txBody>
          <a:bodyPr/>
          <a:lstStyle/>
          <a:p>
            <a:pPr algn="just"/>
            <a:r>
              <a:rPr lang="en-US" dirty="0">
                <a:solidFill>
                  <a:schemeClr val="tx1"/>
                </a:solidFill>
              </a:rPr>
              <a:t>5- Graduated cylinder :</a:t>
            </a:r>
          </a:p>
          <a:p>
            <a:pPr algn="just"/>
            <a:r>
              <a:rPr lang="en-US" dirty="0"/>
              <a:t>used to measure the volume of a liquid. Graduated cylinders are generally more accurate and precise than laboratory flasks and beakers. </a:t>
            </a:r>
          </a:p>
          <a:p>
            <a:endParaRPr lang="en-US" u="sng" dirty="0"/>
          </a:p>
        </p:txBody>
      </p:sp>
      <p:pic>
        <p:nvPicPr>
          <p:cNvPr id="4" name="Picture 3" descr="gcylinder.jpg"/>
          <p:cNvPicPr>
            <a:picLocks noChangeAspect="1"/>
          </p:cNvPicPr>
          <p:nvPr/>
        </p:nvPicPr>
        <p:blipFill>
          <a:blip r:embed="rId2" cstate="print"/>
          <a:stretch>
            <a:fillRect/>
          </a:stretch>
        </p:blipFill>
        <p:spPr>
          <a:xfrm>
            <a:off x="7248128" y="3717032"/>
            <a:ext cx="2900040" cy="208823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620688"/>
            <a:ext cx="8229600" cy="1143000"/>
          </a:xfrm>
        </p:spPr>
        <p:txBody>
          <a:bodyPr/>
          <a:lstStyle/>
          <a:p>
            <a:r>
              <a:rPr lang="en-US" dirty="0"/>
              <a:t> </a:t>
            </a:r>
          </a:p>
        </p:txBody>
      </p:sp>
      <p:sp>
        <p:nvSpPr>
          <p:cNvPr id="3" name="Content Placeholder 2"/>
          <p:cNvSpPr>
            <a:spLocks noGrp="1"/>
          </p:cNvSpPr>
          <p:nvPr>
            <p:ph idx="1"/>
          </p:nvPr>
        </p:nvSpPr>
        <p:spPr>
          <a:xfrm>
            <a:off x="1981200" y="2132857"/>
            <a:ext cx="8229600" cy="3993307"/>
          </a:xfrm>
        </p:spPr>
        <p:txBody>
          <a:bodyPr/>
          <a:lstStyle/>
          <a:p>
            <a:pPr algn="just"/>
            <a:r>
              <a:rPr lang="en-US" dirty="0">
                <a:solidFill>
                  <a:schemeClr val="tx1"/>
                </a:solidFill>
              </a:rPr>
              <a:t>6- Powder funnel :</a:t>
            </a:r>
          </a:p>
          <a:p>
            <a:pPr algn="just"/>
            <a:r>
              <a:rPr lang="en-US" dirty="0"/>
              <a:t>It has a small and wide neck for fast pouring of powders.</a:t>
            </a:r>
          </a:p>
          <a:p>
            <a:endParaRPr lang="en-US" dirty="0"/>
          </a:p>
          <a:p>
            <a:pPr>
              <a:buNone/>
            </a:pPr>
            <a:endParaRPr lang="en-US" dirty="0"/>
          </a:p>
        </p:txBody>
      </p:sp>
      <p:pic>
        <p:nvPicPr>
          <p:cNvPr id="4" name="Picture 3" descr="images.jpg"/>
          <p:cNvPicPr>
            <a:picLocks noChangeAspect="1"/>
          </p:cNvPicPr>
          <p:nvPr/>
        </p:nvPicPr>
        <p:blipFill>
          <a:blip r:embed="rId2" cstate="print"/>
          <a:stretch>
            <a:fillRect/>
          </a:stretch>
        </p:blipFill>
        <p:spPr>
          <a:xfrm>
            <a:off x="7896200" y="3789041"/>
            <a:ext cx="1943100" cy="23526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76672"/>
            <a:ext cx="8229600" cy="796950"/>
          </a:xfrm>
        </p:spPr>
        <p:txBody>
          <a:bodyPr/>
          <a:lstStyle/>
          <a:p>
            <a:endParaRPr lang="en-US" dirty="0"/>
          </a:p>
        </p:txBody>
      </p:sp>
      <p:sp>
        <p:nvSpPr>
          <p:cNvPr id="3" name="Content Placeholder 2"/>
          <p:cNvSpPr>
            <a:spLocks noGrp="1"/>
          </p:cNvSpPr>
          <p:nvPr>
            <p:ph idx="1"/>
          </p:nvPr>
        </p:nvSpPr>
        <p:spPr>
          <a:xfrm>
            <a:off x="1919536" y="1412776"/>
            <a:ext cx="8229600" cy="5256584"/>
          </a:xfrm>
        </p:spPr>
        <p:txBody>
          <a:bodyPr>
            <a:normAutofit/>
          </a:bodyPr>
          <a:lstStyle/>
          <a:p>
            <a:pPr algn="just">
              <a:buNone/>
            </a:pPr>
            <a:r>
              <a:rPr lang="en-US" dirty="0">
                <a:solidFill>
                  <a:schemeClr val="tx1"/>
                </a:solidFill>
              </a:rPr>
              <a:t>    7- Erlenmeyer flask:</a:t>
            </a:r>
          </a:p>
          <a:p>
            <a:pPr algn="just"/>
            <a:r>
              <a:rPr lang="en-US" dirty="0"/>
              <a:t>The Erlenmeyer is usually marked on the side (graduated) to indicate the approximate volume of contents, and has a spot of ground</a:t>
            </a:r>
            <a:r>
              <a:rPr lang="en-US" dirty="0">
                <a:hlinkClick r:id="rId2" tooltip="Ground glass"/>
              </a:rPr>
              <a:t> </a:t>
            </a:r>
            <a:r>
              <a:rPr lang="en-US" dirty="0"/>
              <a:t>glass or enamel where it can be labeled with a pencil. It differs from the beaker in its tapered body and narrow neck.</a:t>
            </a:r>
          </a:p>
          <a:p>
            <a:endParaRPr lang="en-US" dirty="0"/>
          </a:p>
          <a:p>
            <a:endParaRPr lang="en-US" dirty="0"/>
          </a:p>
        </p:txBody>
      </p:sp>
      <p:pic>
        <p:nvPicPr>
          <p:cNvPr id="4" name="Picture 3" descr="170px-Duran_erlenmeyer_flask_narrow_neck_50ml.jpg"/>
          <p:cNvPicPr>
            <a:picLocks noChangeAspect="1"/>
          </p:cNvPicPr>
          <p:nvPr/>
        </p:nvPicPr>
        <p:blipFill>
          <a:blip r:embed="rId3" cstate="print"/>
          <a:stretch>
            <a:fillRect/>
          </a:stretch>
        </p:blipFill>
        <p:spPr>
          <a:xfrm>
            <a:off x="7464152" y="4437112"/>
            <a:ext cx="2376264" cy="201622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solidFill>
                <a:schemeClr val="tx1"/>
              </a:solidFill>
            </a:endParaRPr>
          </a:p>
        </p:txBody>
      </p:sp>
      <p:sp>
        <p:nvSpPr>
          <p:cNvPr id="3" name="Content Placeholder 2"/>
          <p:cNvSpPr>
            <a:spLocks noGrp="1"/>
          </p:cNvSpPr>
          <p:nvPr>
            <p:ph idx="1"/>
          </p:nvPr>
        </p:nvSpPr>
        <p:spPr/>
        <p:txBody>
          <a:bodyPr/>
          <a:lstStyle/>
          <a:p>
            <a:pPr algn="just"/>
            <a:r>
              <a:rPr lang="en-US" dirty="0">
                <a:solidFill>
                  <a:schemeClr val="tx1"/>
                </a:solidFill>
              </a:rPr>
              <a:t>8- Mohr pipette :</a:t>
            </a:r>
          </a:p>
          <a:p>
            <a:pPr algn="just"/>
            <a:r>
              <a:rPr lang="en-US" dirty="0"/>
              <a:t>Also known as a Graduated pipette, it is  used to measure the volume of the liquid dispensed, although not as accurately as a volumetric pipette. </a:t>
            </a:r>
          </a:p>
          <a:p>
            <a:endParaRPr lang="en-US" dirty="0"/>
          </a:p>
        </p:txBody>
      </p:sp>
      <p:pic>
        <p:nvPicPr>
          <p:cNvPr id="4" name="Picture 3" descr="pipette.gif"/>
          <p:cNvPicPr>
            <a:picLocks noChangeAspect="1"/>
          </p:cNvPicPr>
          <p:nvPr/>
        </p:nvPicPr>
        <p:blipFill>
          <a:blip r:embed="rId2" cstate="print"/>
          <a:stretch>
            <a:fillRect/>
          </a:stretch>
        </p:blipFill>
        <p:spPr>
          <a:xfrm>
            <a:off x="6744072" y="4149081"/>
            <a:ext cx="3096344" cy="219571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dirty="0">
                <a:solidFill>
                  <a:schemeClr val="tx1"/>
                </a:solidFill>
              </a:rPr>
              <a:t>9- Test tubes:</a:t>
            </a:r>
          </a:p>
          <a:p>
            <a:pPr algn="just"/>
            <a:r>
              <a:rPr lang="en-US" dirty="0"/>
              <a:t>Test tubes are widely used by chemist to hold, mix, or heat small quantities of solid or liquid chemicals, especially for qualitative experiments and assays.</a:t>
            </a:r>
          </a:p>
          <a:p>
            <a:endParaRPr lang="en-US" dirty="0"/>
          </a:p>
          <a:p>
            <a:endParaRPr lang="en-US" dirty="0"/>
          </a:p>
        </p:txBody>
      </p:sp>
      <p:pic>
        <p:nvPicPr>
          <p:cNvPr id="4" name="Picture 3" descr="Test_Tube.jpg"/>
          <p:cNvPicPr>
            <a:picLocks noChangeAspect="1"/>
          </p:cNvPicPr>
          <p:nvPr/>
        </p:nvPicPr>
        <p:blipFill>
          <a:blip r:embed="rId2" cstate="print"/>
          <a:stretch>
            <a:fillRect/>
          </a:stretch>
        </p:blipFill>
        <p:spPr>
          <a:xfrm>
            <a:off x="6888088" y="4149080"/>
            <a:ext cx="3429000" cy="201622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algn="just"/>
            <a:r>
              <a:rPr lang="en-US" dirty="0">
                <a:solidFill>
                  <a:schemeClr val="tx1"/>
                </a:solidFill>
              </a:rPr>
              <a:t>10- Test tube holder: </a:t>
            </a:r>
          </a:p>
          <a:p>
            <a:pPr algn="just"/>
            <a:r>
              <a:rPr lang="en-US" sz="2400" dirty="0"/>
              <a:t>The test tube holder is used to hold test tubes. They are used by squeezing the handles to open the other end, and inserting the test tube. Test tube holders are typically used when heating the test tube is necessary, or for when caustic materials are being handled.</a:t>
            </a:r>
          </a:p>
          <a:p>
            <a:endParaRPr lang="en-US" sz="2400" dirty="0"/>
          </a:p>
        </p:txBody>
      </p:sp>
      <p:pic>
        <p:nvPicPr>
          <p:cNvPr id="4" name="Picture 3" descr="test tube holder.jpg"/>
          <p:cNvPicPr>
            <a:picLocks noChangeAspect="1"/>
          </p:cNvPicPr>
          <p:nvPr/>
        </p:nvPicPr>
        <p:blipFill>
          <a:blip r:embed="rId2" cstate="print"/>
          <a:stretch>
            <a:fillRect/>
          </a:stretch>
        </p:blipFill>
        <p:spPr>
          <a:xfrm>
            <a:off x="7104112" y="4293096"/>
            <a:ext cx="2857500" cy="151216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dirty="0">
                <a:solidFill>
                  <a:schemeClr val="tx1"/>
                </a:solidFill>
              </a:rPr>
              <a:t>11- Evaporating dishes :</a:t>
            </a:r>
          </a:p>
          <a:p>
            <a:pPr algn="just"/>
            <a:r>
              <a:rPr lang="en-US" dirty="0"/>
              <a:t>Are used to evaporate excess solvents, most commonly water - to produce a concentrated solution or a solid precipitate of the dissolved substance.</a:t>
            </a:r>
          </a:p>
          <a:p>
            <a:endParaRPr lang="en-US" dirty="0"/>
          </a:p>
          <a:p>
            <a:endParaRPr lang="en-US" dirty="0"/>
          </a:p>
        </p:txBody>
      </p:sp>
      <p:pic>
        <p:nvPicPr>
          <p:cNvPr id="4" name="Picture 3" descr="evaporating dish.jpg"/>
          <p:cNvPicPr>
            <a:picLocks noChangeAspect="1"/>
          </p:cNvPicPr>
          <p:nvPr/>
        </p:nvPicPr>
        <p:blipFill>
          <a:blip r:embed="rId2" cstate="print"/>
          <a:stretch>
            <a:fillRect/>
          </a:stretch>
        </p:blipFill>
        <p:spPr>
          <a:xfrm>
            <a:off x="7320136" y="4293096"/>
            <a:ext cx="2794000" cy="1612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EB90-768B-41C2-8FAB-B8B165FAAFC2}"/>
              </a:ext>
            </a:extLst>
          </p:cNvPr>
          <p:cNvSpPr>
            <a:spLocks noGrp="1"/>
          </p:cNvSpPr>
          <p:nvPr>
            <p:ph type="title"/>
          </p:nvPr>
        </p:nvSpPr>
        <p:spPr>
          <a:xfrm>
            <a:off x="586740" y="-144780"/>
            <a:ext cx="9875520" cy="1356360"/>
          </a:xfrm>
        </p:spPr>
        <p:txBody>
          <a:bodyPr/>
          <a:lstStyle/>
          <a:p>
            <a:r>
              <a:rPr lang="en-US" b="1" dirty="0"/>
              <a:t>Assessments and syllabus</a:t>
            </a:r>
          </a:p>
        </p:txBody>
      </p:sp>
      <p:pic>
        <p:nvPicPr>
          <p:cNvPr id="5" name="Content Placeholder 4">
            <a:extLst>
              <a:ext uri="{FF2B5EF4-FFF2-40B4-BE49-F238E27FC236}">
                <a16:creationId xmlns:a16="http://schemas.microsoft.com/office/drawing/2014/main" id="{69BAEC5A-B5ED-482B-8EDD-705575BAE33B}"/>
              </a:ext>
            </a:extLst>
          </p:cNvPr>
          <p:cNvPicPr>
            <a:picLocks noGrp="1" noChangeAspect="1"/>
          </p:cNvPicPr>
          <p:nvPr>
            <p:ph idx="1"/>
          </p:nvPr>
        </p:nvPicPr>
        <p:blipFill rotWithShape="1">
          <a:blip r:embed="rId2"/>
          <a:srcRect l="32451" t="14151" r="32053" b="20754"/>
          <a:stretch/>
        </p:blipFill>
        <p:spPr>
          <a:xfrm>
            <a:off x="586740" y="807720"/>
            <a:ext cx="10828020" cy="5783580"/>
          </a:xfrm>
        </p:spPr>
      </p:pic>
    </p:spTree>
    <p:extLst>
      <p:ext uri="{BB962C8B-B14F-4D97-AF65-F5344CB8AC3E}">
        <p14:creationId xmlns:p14="http://schemas.microsoft.com/office/powerpoint/2010/main" val="2793082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solidFill>
                  <a:schemeClr val="tx1"/>
                </a:solidFill>
              </a:rPr>
              <a:t>12- Test tube brush:</a:t>
            </a:r>
          </a:p>
          <a:p>
            <a:r>
              <a:rPr lang="en-US" dirty="0"/>
              <a:t>Designed to clean test tubes.</a:t>
            </a:r>
          </a:p>
          <a:p>
            <a:endParaRPr lang="en-US" dirty="0"/>
          </a:p>
        </p:txBody>
      </p:sp>
      <p:pic>
        <p:nvPicPr>
          <p:cNvPr id="4" name="Picture 3" descr="CE-TTBRUSH.jpg"/>
          <p:cNvPicPr>
            <a:picLocks noChangeAspect="1"/>
          </p:cNvPicPr>
          <p:nvPr/>
        </p:nvPicPr>
        <p:blipFill>
          <a:blip r:embed="rId2" cstate="print"/>
          <a:stretch>
            <a:fillRect/>
          </a:stretch>
        </p:blipFill>
        <p:spPr>
          <a:xfrm>
            <a:off x="7032105" y="2924944"/>
            <a:ext cx="2524125" cy="367240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dirty="0">
                <a:solidFill>
                  <a:schemeClr val="tx1"/>
                </a:solidFill>
              </a:rPr>
              <a:t>13- Thermometer:</a:t>
            </a:r>
          </a:p>
          <a:p>
            <a:pPr algn="just"/>
            <a:r>
              <a:rPr lang="en-US" dirty="0"/>
              <a:t>It is a device that is used to measure temperature in different principles.</a:t>
            </a:r>
          </a:p>
          <a:p>
            <a:endParaRPr lang="en-US" dirty="0"/>
          </a:p>
        </p:txBody>
      </p:sp>
      <p:pic>
        <p:nvPicPr>
          <p:cNvPr id="4" name="Picture 3" descr="Thermco SPRIT FILLED Thermometer.jpg"/>
          <p:cNvPicPr>
            <a:picLocks noChangeAspect="1"/>
          </p:cNvPicPr>
          <p:nvPr/>
        </p:nvPicPr>
        <p:blipFill>
          <a:blip r:embed="rId2" cstate="print"/>
          <a:stretch>
            <a:fillRect/>
          </a:stretch>
        </p:blipFill>
        <p:spPr>
          <a:xfrm>
            <a:off x="6744072" y="3861048"/>
            <a:ext cx="3384376" cy="201622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tube rack</a:t>
            </a:r>
          </a:p>
        </p:txBody>
      </p:sp>
      <p:sp>
        <p:nvSpPr>
          <p:cNvPr id="3" name="Content Placeholder 2"/>
          <p:cNvSpPr>
            <a:spLocks noGrp="1"/>
          </p:cNvSpPr>
          <p:nvPr>
            <p:ph idx="1"/>
          </p:nvPr>
        </p:nvSpPr>
        <p:spPr/>
        <p:txBody>
          <a:bodyPr/>
          <a:lstStyle/>
          <a:p>
            <a:pPr algn="just"/>
            <a:r>
              <a:rPr lang="en-US" dirty="0">
                <a:solidFill>
                  <a:schemeClr val="tx1"/>
                </a:solidFill>
              </a:rPr>
              <a:t>14- Test tube rack:</a:t>
            </a:r>
          </a:p>
          <a:p>
            <a:pPr algn="just"/>
            <a:r>
              <a:rPr lang="en-US" dirty="0"/>
              <a:t>it is used to hold/support test tubes containing chemicals waiting for further operations.</a:t>
            </a:r>
          </a:p>
          <a:p>
            <a:endParaRPr lang="en-US" dirty="0"/>
          </a:p>
          <a:p>
            <a:endParaRPr lang="en-US" dirty="0"/>
          </a:p>
          <a:p>
            <a:endParaRPr lang="en-US" dirty="0"/>
          </a:p>
          <a:p>
            <a:endParaRPr lang="en-US" dirty="0"/>
          </a:p>
          <a:p>
            <a:endParaRPr lang="en-US" dirty="0"/>
          </a:p>
        </p:txBody>
      </p:sp>
      <p:pic>
        <p:nvPicPr>
          <p:cNvPr id="4" name="Picture 3" descr="Snap-Together-Test-Tube-Racks-RunLab-Cat-No-914-series-e-g-91440W-.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1984" y="3573017"/>
            <a:ext cx="3528392" cy="244827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Buchner funnel</a:t>
            </a:r>
          </a:p>
        </p:txBody>
      </p:sp>
      <p:sp>
        <p:nvSpPr>
          <p:cNvPr id="3" name="Content Placeholder 2"/>
          <p:cNvSpPr>
            <a:spLocks noGrp="1"/>
          </p:cNvSpPr>
          <p:nvPr>
            <p:ph idx="1"/>
          </p:nvPr>
        </p:nvSpPr>
        <p:spPr/>
        <p:txBody>
          <a:bodyPr/>
          <a:lstStyle/>
          <a:p>
            <a:pPr algn="just"/>
            <a:r>
              <a:rPr lang="en-GB" dirty="0">
                <a:solidFill>
                  <a:schemeClr val="tx1"/>
                </a:solidFill>
              </a:rPr>
              <a:t>15-Buchner funnel: </a:t>
            </a:r>
          </a:p>
          <a:p>
            <a:pPr algn="just"/>
            <a:r>
              <a:rPr lang="en-US" dirty="0"/>
              <a:t>It is used in filtrations .</a:t>
            </a:r>
          </a:p>
          <a:p>
            <a:endParaRPr lang="en-US" dirty="0"/>
          </a:p>
          <a:p>
            <a:endParaRPr lang="en-GB" dirty="0"/>
          </a:p>
          <a:p>
            <a:endParaRPr lang="en-GB" dirty="0"/>
          </a:p>
          <a:p>
            <a:endParaRPr lang="en-GB" dirty="0"/>
          </a:p>
        </p:txBody>
      </p:sp>
      <p:pic>
        <p:nvPicPr>
          <p:cNvPr id="4" name="Picture 3" descr="Embudo_Büchn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056" y="3284984"/>
            <a:ext cx="3048000" cy="2160240"/>
          </a:xfrm>
          <a:prstGeom prst="rect">
            <a:avLst/>
          </a:prstGeom>
        </p:spPr>
      </p:pic>
    </p:spTree>
    <p:extLst>
      <p:ext uri="{BB962C8B-B14F-4D97-AF65-F5344CB8AC3E}">
        <p14:creationId xmlns:p14="http://schemas.microsoft.com/office/powerpoint/2010/main" val="272315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Distilling flask </a:t>
            </a:r>
            <a:endParaRPr lang="en-GB" dirty="0"/>
          </a:p>
        </p:txBody>
      </p:sp>
      <p:sp>
        <p:nvSpPr>
          <p:cNvPr id="3" name="Content Placeholder 2"/>
          <p:cNvSpPr>
            <a:spLocks noGrp="1"/>
          </p:cNvSpPr>
          <p:nvPr>
            <p:ph idx="1"/>
          </p:nvPr>
        </p:nvSpPr>
        <p:spPr/>
        <p:txBody>
          <a:bodyPr>
            <a:normAutofit/>
          </a:bodyPr>
          <a:lstStyle/>
          <a:p>
            <a:r>
              <a:rPr lang="en-US" sz="2400" dirty="0">
                <a:solidFill>
                  <a:schemeClr val="tx1"/>
                </a:solidFill>
              </a:rPr>
              <a:t>16- A distilling flask: </a:t>
            </a:r>
          </a:p>
          <a:p>
            <a:pPr algn="just"/>
            <a:r>
              <a:rPr lang="en-US" sz="2400" dirty="0"/>
              <a:t>Is used to separate mixtures of two liquids with different boiling points. Distillation occurs when the flask is heated and the components of the mixture change from liquid to gas, with the lowest boiling point liquids changing first and liquids with the highest boiling points changing last.</a:t>
            </a:r>
          </a:p>
          <a:p>
            <a:endParaRPr lang="en-US" sz="2400" dirty="0"/>
          </a:p>
          <a:p>
            <a:endParaRPr lang="en-US" sz="2400" dirty="0"/>
          </a:p>
          <a:p>
            <a:endParaRPr lang="en-US" dirty="0"/>
          </a:p>
        </p:txBody>
      </p:sp>
      <p:pic>
        <p:nvPicPr>
          <p:cNvPr id="4" name="Picture 3" descr="Glass_Engler_Distilling_Flask.mai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6120" y="4149080"/>
            <a:ext cx="2376264" cy="1872208"/>
          </a:xfrm>
          <a:prstGeom prst="rect">
            <a:avLst/>
          </a:prstGeom>
        </p:spPr>
      </p:pic>
    </p:spTree>
    <p:extLst>
      <p:ext uri="{BB962C8B-B14F-4D97-AF65-F5344CB8AC3E}">
        <p14:creationId xmlns:p14="http://schemas.microsoft.com/office/powerpoint/2010/main" val="2509856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Ring stand, with rings</a:t>
            </a:r>
          </a:p>
        </p:txBody>
      </p:sp>
      <p:sp>
        <p:nvSpPr>
          <p:cNvPr id="3" name="Content Placeholder 2"/>
          <p:cNvSpPr>
            <a:spLocks noGrp="1"/>
          </p:cNvSpPr>
          <p:nvPr>
            <p:ph idx="1"/>
          </p:nvPr>
        </p:nvSpPr>
        <p:spPr/>
        <p:txBody>
          <a:bodyPr/>
          <a:lstStyle/>
          <a:p>
            <a:r>
              <a:rPr lang="en-US" dirty="0">
                <a:solidFill>
                  <a:schemeClr val="tx1"/>
                </a:solidFill>
              </a:rPr>
              <a:t>17- The ring stand :</a:t>
            </a:r>
          </a:p>
          <a:p>
            <a:r>
              <a:rPr lang="en-US" dirty="0"/>
              <a:t>Used to support laboratory apparatus. </a:t>
            </a:r>
          </a:p>
          <a:p>
            <a:endParaRPr lang="en-GB" dirty="0"/>
          </a:p>
        </p:txBody>
      </p:sp>
      <p:pic>
        <p:nvPicPr>
          <p:cNvPr id="4" name="Picture 3" descr="31foASOmYQL._SL500_AA300_.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6040" y="3789040"/>
            <a:ext cx="3240360" cy="2160240"/>
          </a:xfrm>
          <a:prstGeom prst="rect">
            <a:avLst/>
          </a:prstGeom>
        </p:spPr>
      </p:pic>
    </p:spTree>
    <p:extLst>
      <p:ext uri="{BB962C8B-B14F-4D97-AF65-F5344CB8AC3E}">
        <p14:creationId xmlns:p14="http://schemas.microsoft.com/office/powerpoint/2010/main" val="2348639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Burette clamp</a:t>
            </a:r>
          </a:p>
        </p:txBody>
      </p:sp>
      <p:sp>
        <p:nvSpPr>
          <p:cNvPr id="3" name="Content Placeholder 2"/>
          <p:cNvSpPr>
            <a:spLocks noGrp="1"/>
          </p:cNvSpPr>
          <p:nvPr>
            <p:ph idx="1"/>
          </p:nvPr>
        </p:nvSpPr>
        <p:spPr/>
        <p:txBody>
          <a:bodyPr/>
          <a:lstStyle/>
          <a:p>
            <a:pPr algn="just"/>
            <a:r>
              <a:rPr lang="en-US" dirty="0">
                <a:solidFill>
                  <a:schemeClr val="tx1"/>
                </a:solidFill>
              </a:rPr>
              <a:t>18- A burette clamp:</a:t>
            </a:r>
          </a:p>
          <a:p>
            <a:pPr algn="just"/>
            <a:r>
              <a:rPr lang="en-US" dirty="0">
                <a:solidFill>
                  <a:schemeClr val="tx1"/>
                </a:solidFill>
              </a:rPr>
              <a:t> </a:t>
            </a:r>
            <a:r>
              <a:rPr lang="en-US" dirty="0"/>
              <a:t>is used to fasten glassware into place on a ring stand.</a:t>
            </a:r>
          </a:p>
          <a:p>
            <a:pPr algn="just"/>
            <a:r>
              <a:rPr lang="en-US" dirty="0"/>
              <a:t>Other clamps are condenser and pinchcock clamps. </a:t>
            </a:r>
          </a:p>
          <a:p>
            <a:endParaRPr lang="en-GB" dirty="0"/>
          </a:p>
        </p:txBody>
      </p:sp>
      <p:pic>
        <p:nvPicPr>
          <p:cNvPr id="4" name="Picture 3" descr="standardClam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6120" y="3501008"/>
            <a:ext cx="2808312" cy="2615952"/>
          </a:xfrm>
          <a:prstGeom prst="rect">
            <a:avLst/>
          </a:prstGeom>
        </p:spPr>
      </p:pic>
    </p:spTree>
    <p:extLst>
      <p:ext uri="{BB962C8B-B14F-4D97-AF65-F5344CB8AC3E}">
        <p14:creationId xmlns:p14="http://schemas.microsoft.com/office/powerpoint/2010/main" val="17318401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algn="just"/>
            <a:r>
              <a:rPr lang="en-GB" dirty="0">
                <a:solidFill>
                  <a:schemeClr val="tx1"/>
                </a:solidFill>
              </a:rPr>
              <a:t>19- Bunsen burner:</a:t>
            </a:r>
          </a:p>
          <a:p>
            <a:pPr algn="just"/>
            <a:r>
              <a:rPr lang="en-US" dirty="0"/>
              <a:t>is used for heating, sterilization.</a:t>
            </a:r>
          </a:p>
          <a:p>
            <a:pPr algn="just"/>
            <a:r>
              <a:rPr lang="en-US" dirty="0">
                <a:solidFill>
                  <a:schemeClr val="tx1"/>
                </a:solidFill>
              </a:rPr>
              <a:t>20- wire gauze with asbestos center:</a:t>
            </a:r>
          </a:p>
          <a:p>
            <a:pPr algn="just"/>
            <a:r>
              <a:rPr lang="en-US" dirty="0"/>
              <a:t> It can be used to support a container (such as a beaker or flask) during heating as it  helps to spread the heat evenly over the container.</a:t>
            </a:r>
          </a:p>
          <a:p>
            <a:endParaRPr lang="en-US" dirty="0"/>
          </a:p>
          <a:p>
            <a:endParaRPr lang="en-US" dirty="0"/>
          </a:p>
          <a:p>
            <a:endParaRPr lang="en-GB" dirty="0"/>
          </a:p>
          <a:p>
            <a:endParaRPr lang="en-GB" dirty="0"/>
          </a:p>
        </p:txBody>
      </p:sp>
      <p:pic>
        <p:nvPicPr>
          <p:cNvPr id="4" name="Picture 3" descr="220px-Bunsen_burner.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56240" y="1196752"/>
            <a:ext cx="1440160" cy="1512168"/>
          </a:xfrm>
          <a:prstGeom prst="rect">
            <a:avLst/>
          </a:prstGeom>
        </p:spPr>
      </p:pic>
      <p:pic>
        <p:nvPicPr>
          <p:cNvPr id="5" name="Picture 4" descr="001546_1_m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0217" y="4869161"/>
            <a:ext cx="2219325" cy="1715269"/>
          </a:xfrm>
          <a:prstGeom prst="rect">
            <a:avLst/>
          </a:prstGeom>
        </p:spPr>
      </p:pic>
    </p:spTree>
    <p:extLst>
      <p:ext uri="{BB962C8B-B14F-4D97-AF65-F5344CB8AC3E}">
        <p14:creationId xmlns:p14="http://schemas.microsoft.com/office/powerpoint/2010/main" val="759493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en-US" dirty="0">
                <a:solidFill>
                  <a:schemeClr val="tx1"/>
                </a:solidFill>
              </a:rPr>
              <a:t>21- A burette:</a:t>
            </a:r>
          </a:p>
          <a:p>
            <a:pPr algn="just"/>
            <a:r>
              <a:rPr lang="en-US" dirty="0">
                <a:solidFill>
                  <a:schemeClr val="tx1"/>
                </a:solidFill>
              </a:rPr>
              <a:t> </a:t>
            </a:r>
            <a:r>
              <a:rPr lang="en-US" dirty="0"/>
              <a:t>is used to deliver solution in precisely-measured, variable volumes.</a:t>
            </a:r>
          </a:p>
          <a:p>
            <a:pPr algn="just"/>
            <a:endParaRPr lang="en-US" dirty="0"/>
          </a:p>
          <a:p>
            <a:pPr algn="just"/>
            <a:endParaRPr lang="en-GB" dirty="0"/>
          </a:p>
        </p:txBody>
      </p:sp>
      <p:pic>
        <p:nvPicPr>
          <p:cNvPr id="4" name="Picture 3" descr="Bure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2148" y="3578244"/>
            <a:ext cx="2232248" cy="1728192"/>
          </a:xfrm>
          <a:prstGeom prst="rect">
            <a:avLst/>
          </a:prstGeom>
        </p:spPr>
      </p:pic>
    </p:spTree>
    <p:extLst>
      <p:ext uri="{BB962C8B-B14F-4D97-AF65-F5344CB8AC3E}">
        <p14:creationId xmlns:p14="http://schemas.microsoft.com/office/powerpoint/2010/main" val="331048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Pipettes</a:t>
            </a:r>
          </a:p>
        </p:txBody>
      </p:sp>
      <p:sp>
        <p:nvSpPr>
          <p:cNvPr id="3" name="Content Placeholder 2"/>
          <p:cNvSpPr>
            <a:spLocks noGrp="1"/>
          </p:cNvSpPr>
          <p:nvPr>
            <p:ph idx="1"/>
          </p:nvPr>
        </p:nvSpPr>
        <p:spPr/>
        <p:txBody>
          <a:bodyPr/>
          <a:lstStyle/>
          <a:p>
            <a:r>
              <a:rPr lang="en-GB" dirty="0"/>
              <a:t>1- Transfer pipettes</a:t>
            </a:r>
          </a:p>
          <a:p>
            <a:r>
              <a:rPr lang="en-GB" dirty="0"/>
              <a:t>2- Graduated pipettes</a:t>
            </a:r>
            <a:endParaRPr lang="ar-SA" dirty="0"/>
          </a:p>
          <a:p>
            <a:endParaRPr lang="ar-SA" dirty="0"/>
          </a:p>
          <a:p>
            <a:endParaRPr lang="en-GB" dirty="0"/>
          </a:p>
          <a:p>
            <a:endParaRPr lang="en-GB" dirty="0"/>
          </a:p>
        </p:txBody>
      </p:sp>
      <p:pic>
        <p:nvPicPr>
          <p:cNvPr id="4" name="Picture 3" descr="transfer piptte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3592" y="3429000"/>
            <a:ext cx="2520280" cy="2448272"/>
          </a:xfrm>
          <a:prstGeom prst="rect">
            <a:avLst/>
          </a:prstGeom>
        </p:spPr>
      </p:pic>
      <p:pic>
        <p:nvPicPr>
          <p:cNvPr id="5" name="Picture 4" descr="graduated piptte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1944" y="3429000"/>
            <a:ext cx="2376264" cy="2448272"/>
          </a:xfrm>
          <a:prstGeom prst="rect">
            <a:avLst/>
          </a:prstGeom>
        </p:spPr>
      </p:pic>
    </p:spTree>
    <p:extLst>
      <p:ext uri="{BB962C8B-B14F-4D97-AF65-F5344CB8AC3E}">
        <p14:creationId xmlns:p14="http://schemas.microsoft.com/office/powerpoint/2010/main" val="2312687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404664"/>
            <a:ext cx="8229600" cy="1143000"/>
          </a:xfrm>
        </p:spPr>
        <p:txBody>
          <a:bodyPr/>
          <a:lstStyle/>
          <a:p>
            <a:r>
              <a:rPr lang="en-US" dirty="0"/>
              <a:t> </a:t>
            </a:r>
            <a:r>
              <a:rPr lang="en-US" b="1" dirty="0">
                <a:solidFill>
                  <a:schemeClr val="tx1"/>
                </a:solidFill>
              </a:rPr>
              <a:t>Outline</a:t>
            </a:r>
          </a:p>
        </p:txBody>
      </p:sp>
      <p:sp>
        <p:nvSpPr>
          <p:cNvPr id="3" name="Content Placeholder 2"/>
          <p:cNvSpPr>
            <a:spLocks noGrp="1"/>
          </p:cNvSpPr>
          <p:nvPr>
            <p:ph idx="1"/>
          </p:nvPr>
        </p:nvSpPr>
        <p:spPr>
          <a:xfrm>
            <a:off x="1991544" y="1772817"/>
            <a:ext cx="8229600" cy="4525963"/>
          </a:xfrm>
        </p:spPr>
        <p:txBody>
          <a:bodyPr/>
          <a:lstStyle/>
          <a:p>
            <a:r>
              <a:rPr lang="en-US" dirty="0"/>
              <a:t>1- laboratory regulations</a:t>
            </a:r>
          </a:p>
          <a:p>
            <a:r>
              <a:rPr lang="en-US" dirty="0"/>
              <a:t>2- Emergency procedure.</a:t>
            </a:r>
          </a:p>
          <a:p>
            <a:r>
              <a:rPr lang="en-US" dirty="0"/>
              <a:t>3- Safety rules and first aid procedures.</a:t>
            </a:r>
          </a:p>
          <a:p>
            <a:r>
              <a:rPr lang="en-US" dirty="0"/>
              <a:t>4- Lab tools and signs.</a:t>
            </a:r>
          </a:p>
          <a:p>
            <a:r>
              <a:rPr lang="en-US" dirty="0"/>
              <a:t>5- Units of concentration.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Analytical balances</a:t>
            </a:r>
          </a:p>
        </p:txBody>
      </p:sp>
      <p:sp>
        <p:nvSpPr>
          <p:cNvPr id="3" name="Content Placeholder 2"/>
          <p:cNvSpPr>
            <a:spLocks noGrp="1"/>
          </p:cNvSpPr>
          <p:nvPr>
            <p:ph idx="1"/>
          </p:nvPr>
        </p:nvSpPr>
        <p:spPr/>
        <p:txBody>
          <a:bodyPr/>
          <a:lstStyle/>
          <a:p>
            <a:pPr marL="0" indent="0">
              <a:buNone/>
            </a:pPr>
            <a:r>
              <a:rPr lang="en-GB" dirty="0"/>
              <a:t> `</a:t>
            </a:r>
          </a:p>
        </p:txBody>
      </p:sp>
      <p:pic>
        <p:nvPicPr>
          <p:cNvPr id="4" name="Picture 3" descr="Mettler_AC_100_00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9616" y="2276872"/>
            <a:ext cx="3168352" cy="3501008"/>
          </a:xfrm>
          <a:prstGeom prst="rect">
            <a:avLst/>
          </a:prstGeom>
        </p:spPr>
      </p:pic>
      <p:pic>
        <p:nvPicPr>
          <p:cNvPr id="5" name="Picture 4" descr="triplebea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2024" y="2348880"/>
            <a:ext cx="3240360" cy="3312368"/>
          </a:xfrm>
          <a:prstGeom prst="rect">
            <a:avLst/>
          </a:prstGeom>
        </p:spPr>
      </p:pic>
    </p:spTree>
    <p:extLst>
      <p:ext uri="{BB962C8B-B14F-4D97-AF65-F5344CB8AC3E}">
        <p14:creationId xmlns:p14="http://schemas.microsoft.com/office/powerpoint/2010/main" val="38724528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52596" y="571480"/>
            <a:ext cx="8229600" cy="1143000"/>
          </a:xfrm>
        </p:spPr>
        <p:txBody>
          <a:bodyPr>
            <a:noAutofit/>
          </a:bodyPr>
          <a:lstStyle/>
          <a:p>
            <a:r>
              <a:rPr lang="en-US" sz="4000" dirty="0">
                <a:latin typeface="Calibri" pitchFamily="34" charset="0"/>
              </a:rPr>
              <a:t>Laboratory Signs and Symbols</a:t>
            </a:r>
          </a:p>
        </p:txBody>
      </p:sp>
      <p:sp>
        <p:nvSpPr>
          <p:cNvPr id="3" name="عنصر نائب للمحتوى 2"/>
          <p:cNvSpPr>
            <a:spLocks noGrp="1"/>
          </p:cNvSpPr>
          <p:nvPr>
            <p:ph sz="half" idx="1"/>
          </p:nvPr>
        </p:nvSpPr>
        <p:spPr>
          <a:xfrm>
            <a:off x="1981200" y="1857365"/>
            <a:ext cx="4038600" cy="4268799"/>
          </a:xfrm>
        </p:spPr>
        <p:txBody>
          <a:bodyPr>
            <a:normAutofit fontScale="92500" lnSpcReduction="20000"/>
          </a:bodyPr>
          <a:lstStyle/>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r>
              <a:rPr lang="en-US" sz="2400" b="1" dirty="0">
                <a:solidFill>
                  <a:schemeClr val="tx2">
                    <a:lumMod val="75000"/>
                  </a:schemeClr>
                </a:solidFill>
                <a:latin typeface="Times New Roman" pitchFamily="18" charset="0"/>
                <a:cs typeface="Times New Roman" pitchFamily="18" charset="0"/>
              </a:rPr>
              <a:t>Biohazard</a:t>
            </a:r>
            <a:endParaRPr lang="x-none"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r>
              <a:rPr lang="en-US" sz="2400" b="1" dirty="0">
                <a:solidFill>
                  <a:schemeClr val="tx2">
                    <a:lumMod val="75000"/>
                  </a:schemeClr>
                </a:solidFill>
                <a:latin typeface="Times New Roman" pitchFamily="18" charset="0"/>
                <a:cs typeface="Times New Roman" pitchFamily="18" charset="0"/>
              </a:rPr>
              <a:t>Radioactive</a:t>
            </a:r>
            <a:endParaRPr lang="x-none" sz="2400" b="1" dirty="0">
              <a:solidFill>
                <a:schemeClr val="tx2">
                  <a:lumMod val="75000"/>
                </a:schemeClr>
              </a:solidFill>
              <a:latin typeface="Times New Roman" pitchFamily="18" charset="0"/>
              <a:cs typeface="Times New Roman" pitchFamily="18" charset="0"/>
            </a:endParaRPr>
          </a:p>
        </p:txBody>
      </p:sp>
      <p:sp>
        <p:nvSpPr>
          <p:cNvPr id="4" name="عنصر نائب للمحتوى 3"/>
          <p:cNvSpPr>
            <a:spLocks noGrp="1"/>
          </p:cNvSpPr>
          <p:nvPr>
            <p:ph sz="half" idx="2"/>
          </p:nvPr>
        </p:nvSpPr>
        <p:spPr>
          <a:xfrm>
            <a:off x="6172200" y="1785927"/>
            <a:ext cx="4038600" cy="4340237"/>
          </a:xfrm>
        </p:spPr>
        <p:txBody>
          <a:bodyPr>
            <a:normAutofit fontScale="92500" lnSpcReduction="20000"/>
          </a:bodyPr>
          <a:lstStyle/>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r>
              <a:rPr lang="en-US" sz="2400" b="1" dirty="0">
                <a:solidFill>
                  <a:schemeClr val="tx2">
                    <a:lumMod val="75000"/>
                  </a:schemeClr>
                </a:solidFill>
                <a:latin typeface="Times New Roman" pitchFamily="18" charset="0"/>
                <a:cs typeface="Times New Roman" pitchFamily="18" charset="0"/>
              </a:rPr>
              <a:t>Toxic </a:t>
            </a: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r>
              <a:rPr lang="en-US" sz="2400" b="1" dirty="0">
                <a:solidFill>
                  <a:schemeClr val="tx2">
                    <a:lumMod val="75000"/>
                  </a:schemeClr>
                </a:solidFill>
                <a:latin typeface="Times New Roman" pitchFamily="18" charset="0"/>
                <a:cs typeface="Times New Roman" pitchFamily="18" charset="0"/>
              </a:rPr>
              <a:t>Oxidizing</a:t>
            </a:r>
            <a:endParaRPr lang="x-none" sz="2400" b="1" dirty="0">
              <a:solidFill>
                <a:schemeClr val="tx2">
                  <a:lumMod val="75000"/>
                </a:schemeClr>
              </a:solidFill>
              <a:latin typeface="Times New Roman" pitchFamily="18" charset="0"/>
              <a:cs typeface="Times New Roman" pitchFamily="18" charset="0"/>
            </a:endParaRPr>
          </a:p>
        </p:txBody>
      </p:sp>
      <p:pic>
        <p:nvPicPr>
          <p:cNvPr id="5" name="صورة 4" descr="بايو.png"/>
          <p:cNvPicPr>
            <a:picLocks noChangeAspect="1"/>
          </p:cNvPicPr>
          <p:nvPr/>
        </p:nvPicPr>
        <p:blipFill>
          <a:blip r:embed="rId2" cstate="print"/>
          <a:stretch>
            <a:fillRect/>
          </a:stretch>
        </p:blipFill>
        <p:spPr>
          <a:xfrm>
            <a:off x="2952728" y="2000240"/>
            <a:ext cx="1908396" cy="1571636"/>
          </a:xfrm>
          <a:prstGeom prst="rect">
            <a:avLst/>
          </a:prstGeom>
        </p:spPr>
      </p:pic>
      <p:pic>
        <p:nvPicPr>
          <p:cNvPr id="6" name="صورة 5" descr="راديو.png"/>
          <p:cNvPicPr>
            <a:picLocks noChangeAspect="1"/>
          </p:cNvPicPr>
          <p:nvPr/>
        </p:nvPicPr>
        <p:blipFill>
          <a:blip r:embed="rId3" cstate="print"/>
          <a:stretch>
            <a:fillRect/>
          </a:stretch>
        </p:blipFill>
        <p:spPr>
          <a:xfrm>
            <a:off x="3024167" y="3929066"/>
            <a:ext cx="1785929" cy="1562688"/>
          </a:xfrm>
          <a:prstGeom prst="rect">
            <a:avLst/>
          </a:prstGeom>
        </p:spPr>
      </p:pic>
      <p:pic>
        <p:nvPicPr>
          <p:cNvPr id="7" name="صورة 6" descr="توكسيك.gif"/>
          <p:cNvPicPr>
            <a:picLocks noChangeAspect="1"/>
          </p:cNvPicPr>
          <p:nvPr/>
        </p:nvPicPr>
        <p:blipFill>
          <a:blip r:embed="rId4" cstate="print"/>
          <a:stretch>
            <a:fillRect/>
          </a:stretch>
        </p:blipFill>
        <p:spPr>
          <a:xfrm>
            <a:off x="7381885" y="2071678"/>
            <a:ext cx="1557635" cy="1374236"/>
          </a:xfrm>
          <a:prstGeom prst="rect">
            <a:avLst/>
          </a:prstGeom>
        </p:spPr>
      </p:pic>
      <p:pic>
        <p:nvPicPr>
          <p:cNvPr id="8" name="صورة 7" descr="اوكسد.gif"/>
          <p:cNvPicPr>
            <a:picLocks noChangeAspect="1"/>
          </p:cNvPicPr>
          <p:nvPr/>
        </p:nvPicPr>
        <p:blipFill>
          <a:blip r:embed="rId5" cstate="print"/>
          <a:stretch>
            <a:fillRect/>
          </a:stretch>
        </p:blipFill>
        <p:spPr>
          <a:xfrm>
            <a:off x="7310446" y="3929066"/>
            <a:ext cx="1500198" cy="1500198"/>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1981200" y="714357"/>
            <a:ext cx="4329114" cy="5411807"/>
          </a:xfrm>
        </p:spPr>
        <p:txBody>
          <a:bodyPr>
            <a:normAutofit fontScale="92500" lnSpcReduction="10000"/>
          </a:bodyPr>
          <a:lstStyle/>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r>
              <a:rPr lang="en-US" sz="2400" b="1" dirty="0">
                <a:solidFill>
                  <a:schemeClr val="tx2">
                    <a:lumMod val="75000"/>
                  </a:schemeClr>
                </a:solidFill>
                <a:latin typeface="Times New Roman" pitchFamily="18" charset="0"/>
                <a:cs typeface="Times New Roman" pitchFamily="18" charset="0"/>
              </a:rPr>
              <a:t>General danger</a:t>
            </a: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r>
              <a:rPr lang="en-US" sz="2400" b="1" dirty="0">
                <a:solidFill>
                  <a:schemeClr val="tx2">
                    <a:lumMod val="75000"/>
                  </a:schemeClr>
                </a:solidFill>
                <a:latin typeface="Times New Roman" pitchFamily="18" charset="0"/>
                <a:cs typeface="Times New Roman" pitchFamily="18" charset="0"/>
              </a:rPr>
              <a:t>Explosive</a:t>
            </a:r>
            <a:endParaRPr lang="x-none" sz="2400" b="1" dirty="0">
              <a:solidFill>
                <a:schemeClr val="tx2">
                  <a:lumMod val="75000"/>
                </a:schemeClr>
              </a:solidFill>
              <a:latin typeface="Times New Roman" pitchFamily="18" charset="0"/>
              <a:cs typeface="Times New Roman" pitchFamily="18" charset="0"/>
            </a:endParaRPr>
          </a:p>
        </p:txBody>
      </p:sp>
      <p:sp>
        <p:nvSpPr>
          <p:cNvPr id="4" name="عنصر نائب للمحتوى 3"/>
          <p:cNvSpPr>
            <a:spLocks noGrp="1"/>
          </p:cNvSpPr>
          <p:nvPr>
            <p:ph sz="half" idx="2"/>
          </p:nvPr>
        </p:nvSpPr>
        <p:spPr>
          <a:xfrm>
            <a:off x="6172200" y="714357"/>
            <a:ext cx="4038600" cy="5411807"/>
          </a:xfrm>
        </p:spPr>
        <p:txBody>
          <a:bodyPr>
            <a:normAutofit fontScale="92500" lnSpcReduction="10000"/>
          </a:bodyPr>
          <a:lstStyle/>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r>
              <a:rPr lang="en-US" sz="2400" b="1" dirty="0">
                <a:solidFill>
                  <a:schemeClr val="tx2">
                    <a:lumMod val="75000"/>
                  </a:schemeClr>
                </a:solidFill>
                <a:latin typeface="Times New Roman" pitchFamily="18" charset="0"/>
                <a:cs typeface="Times New Roman" pitchFamily="18" charset="0"/>
              </a:rPr>
              <a:t>Electrical hazard</a:t>
            </a: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r>
              <a:rPr lang="en-US" sz="2400" b="1" dirty="0">
                <a:solidFill>
                  <a:schemeClr val="tx2">
                    <a:lumMod val="75000"/>
                  </a:schemeClr>
                </a:solidFill>
                <a:latin typeface="Times New Roman" pitchFamily="18" charset="0"/>
                <a:cs typeface="Times New Roman" pitchFamily="18" charset="0"/>
              </a:rPr>
              <a:t>Flammable</a:t>
            </a: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x-none" sz="2400" b="1" dirty="0">
              <a:solidFill>
                <a:schemeClr val="tx2">
                  <a:lumMod val="75000"/>
                </a:schemeClr>
              </a:solidFill>
              <a:latin typeface="Times New Roman" pitchFamily="18" charset="0"/>
              <a:cs typeface="Times New Roman" pitchFamily="18" charset="0"/>
            </a:endParaRPr>
          </a:p>
        </p:txBody>
      </p:sp>
      <p:pic>
        <p:nvPicPr>
          <p:cNvPr id="5" name="صورة 4" descr="جينيرال.gif"/>
          <p:cNvPicPr>
            <a:picLocks noChangeAspect="1"/>
          </p:cNvPicPr>
          <p:nvPr/>
        </p:nvPicPr>
        <p:blipFill>
          <a:blip r:embed="rId2" cstate="print"/>
          <a:stretch>
            <a:fillRect/>
          </a:stretch>
        </p:blipFill>
        <p:spPr>
          <a:xfrm>
            <a:off x="2595538" y="928670"/>
            <a:ext cx="2396406" cy="2000264"/>
          </a:xfrm>
          <a:prstGeom prst="rect">
            <a:avLst/>
          </a:prstGeom>
        </p:spPr>
      </p:pic>
      <p:pic>
        <p:nvPicPr>
          <p:cNvPr id="6" name="صورة 5" descr="اكسبلوزيف.gif"/>
          <p:cNvPicPr>
            <a:picLocks noChangeAspect="1"/>
          </p:cNvPicPr>
          <p:nvPr/>
        </p:nvPicPr>
        <p:blipFill>
          <a:blip r:embed="rId3" cstate="print"/>
          <a:stretch>
            <a:fillRect/>
          </a:stretch>
        </p:blipFill>
        <p:spPr>
          <a:xfrm>
            <a:off x="2595538" y="3500438"/>
            <a:ext cx="2404932" cy="1979384"/>
          </a:xfrm>
          <a:prstGeom prst="rect">
            <a:avLst/>
          </a:prstGeom>
        </p:spPr>
      </p:pic>
      <p:pic>
        <p:nvPicPr>
          <p:cNvPr id="7" name="صورة 6" descr="اليكتريك.jpg"/>
          <p:cNvPicPr>
            <a:picLocks noChangeAspect="1"/>
          </p:cNvPicPr>
          <p:nvPr/>
        </p:nvPicPr>
        <p:blipFill>
          <a:blip r:embed="rId4" cstate="print"/>
          <a:stretch>
            <a:fillRect/>
          </a:stretch>
        </p:blipFill>
        <p:spPr>
          <a:xfrm>
            <a:off x="7024694" y="1000108"/>
            <a:ext cx="2315894" cy="1857388"/>
          </a:xfrm>
          <a:prstGeom prst="rect">
            <a:avLst/>
          </a:prstGeom>
        </p:spPr>
      </p:pic>
      <p:pic>
        <p:nvPicPr>
          <p:cNvPr id="8" name="صورة 7" descr="فلمبل.gif"/>
          <p:cNvPicPr>
            <a:picLocks noChangeAspect="1"/>
          </p:cNvPicPr>
          <p:nvPr/>
        </p:nvPicPr>
        <p:blipFill>
          <a:blip r:embed="rId5" cstate="print"/>
          <a:stretch>
            <a:fillRect/>
          </a:stretch>
        </p:blipFill>
        <p:spPr>
          <a:xfrm>
            <a:off x="7024694" y="3500438"/>
            <a:ext cx="2404932" cy="1979384"/>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p:txBody>
          <a:bodyPr>
            <a:normAutofit/>
          </a:bodyPr>
          <a:lstStyle/>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r>
              <a:rPr lang="en-US" sz="2400" b="1" dirty="0">
                <a:solidFill>
                  <a:schemeClr val="tx2">
                    <a:lumMod val="75000"/>
                  </a:schemeClr>
                </a:solidFill>
                <a:latin typeface="Times New Roman" pitchFamily="18" charset="0"/>
                <a:cs typeface="Times New Roman" pitchFamily="18" charset="0"/>
              </a:rPr>
              <a:t>Corrosive</a:t>
            </a:r>
            <a:endParaRPr lang="x-none" sz="2400" b="1" dirty="0">
              <a:solidFill>
                <a:schemeClr val="tx2">
                  <a:lumMod val="75000"/>
                </a:schemeClr>
              </a:solidFill>
              <a:latin typeface="Times New Roman" pitchFamily="18" charset="0"/>
              <a:cs typeface="Times New Roman" pitchFamily="18" charset="0"/>
            </a:endParaRPr>
          </a:p>
        </p:txBody>
      </p:sp>
      <p:sp>
        <p:nvSpPr>
          <p:cNvPr id="4" name="عنصر نائب للمحتوى 3"/>
          <p:cNvSpPr>
            <a:spLocks noGrp="1"/>
          </p:cNvSpPr>
          <p:nvPr>
            <p:ph sz="half" idx="2"/>
          </p:nvPr>
        </p:nvSpPr>
        <p:spPr/>
        <p:txBody>
          <a:bodyPr>
            <a:normAutofit/>
          </a:bodyPr>
          <a:lstStyle/>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endParaRPr lang="en-US" sz="2400" b="1" dirty="0">
              <a:solidFill>
                <a:schemeClr val="tx2">
                  <a:lumMod val="75000"/>
                </a:schemeClr>
              </a:solidFill>
              <a:latin typeface="Times New Roman" pitchFamily="18" charset="0"/>
              <a:cs typeface="Times New Roman" pitchFamily="18" charset="0"/>
            </a:endParaRPr>
          </a:p>
          <a:p>
            <a:pPr algn="ctr">
              <a:buNone/>
            </a:pPr>
            <a:r>
              <a:rPr lang="en-US" sz="2400" b="1" dirty="0">
                <a:solidFill>
                  <a:schemeClr val="tx2">
                    <a:lumMod val="75000"/>
                  </a:schemeClr>
                </a:solidFill>
                <a:latin typeface="Times New Roman" pitchFamily="18" charset="0"/>
                <a:cs typeface="Times New Roman" pitchFamily="18" charset="0"/>
              </a:rPr>
              <a:t>Harmful</a:t>
            </a:r>
            <a:endParaRPr lang="x-none" sz="2400" b="1" dirty="0">
              <a:solidFill>
                <a:schemeClr val="tx2">
                  <a:lumMod val="75000"/>
                </a:schemeClr>
              </a:solidFill>
              <a:latin typeface="Times New Roman" pitchFamily="18" charset="0"/>
              <a:cs typeface="Times New Roman" pitchFamily="18" charset="0"/>
            </a:endParaRPr>
          </a:p>
        </p:txBody>
      </p:sp>
      <p:pic>
        <p:nvPicPr>
          <p:cNvPr id="5" name="صورة 4" descr="كوروسيف.gif"/>
          <p:cNvPicPr>
            <a:picLocks noChangeAspect="1"/>
          </p:cNvPicPr>
          <p:nvPr/>
        </p:nvPicPr>
        <p:blipFill>
          <a:blip r:embed="rId2" cstate="print"/>
          <a:stretch>
            <a:fillRect/>
          </a:stretch>
        </p:blipFill>
        <p:spPr>
          <a:xfrm>
            <a:off x="2738414" y="2357430"/>
            <a:ext cx="2429154" cy="2143140"/>
          </a:xfrm>
          <a:prstGeom prst="rect">
            <a:avLst/>
          </a:prstGeom>
        </p:spPr>
      </p:pic>
      <p:pic>
        <p:nvPicPr>
          <p:cNvPr id="6" name="صورة 5" descr="هرام.gif"/>
          <p:cNvPicPr>
            <a:picLocks noChangeAspect="1"/>
          </p:cNvPicPr>
          <p:nvPr/>
        </p:nvPicPr>
        <p:blipFill>
          <a:blip r:embed="rId3" cstate="print"/>
          <a:stretch>
            <a:fillRect/>
          </a:stretch>
        </p:blipFill>
        <p:spPr>
          <a:xfrm>
            <a:off x="6810380" y="2285992"/>
            <a:ext cx="2428892" cy="2852228"/>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Calculating Concentration</a:t>
            </a:r>
            <a:endParaRPr lang="en-GB" dirty="0"/>
          </a:p>
        </p:txBody>
      </p:sp>
      <p:sp>
        <p:nvSpPr>
          <p:cNvPr id="3" name="Content Placeholder 2"/>
          <p:cNvSpPr>
            <a:spLocks noGrp="1"/>
          </p:cNvSpPr>
          <p:nvPr>
            <p:ph idx="1"/>
          </p:nvPr>
        </p:nvSpPr>
        <p:spPr/>
        <p:txBody>
          <a:bodyPr>
            <a:normAutofit/>
          </a:bodyPr>
          <a:lstStyle/>
          <a:p>
            <a:pPr algn="just"/>
            <a:r>
              <a:rPr lang="en-US" dirty="0">
                <a:solidFill>
                  <a:schemeClr val="tx1"/>
                </a:solidFill>
              </a:rPr>
              <a:t>The concentration of a chemical solution refers to:</a:t>
            </a:r>
          </a:p>
          <a:p>
            <a:pPr marL="45720" indent="0" algn="just">
              <a:buNone/>
            </a:pPr>
            <a:r>
              <a:rPr lang="en-US" dirty="0">
                <a:solidFill>
                  <a:schemeClr val="tx1"/>
                </a:solidFill>
              </a:rPr>
              <a:t> </a:t>
            </a:r>
            <a:r>
              <a:rPr lang="en-US" b="1" dirty="0">
                <a:solidFill>
                  <a:schemeClr val="tx1"/>
                </a:solidFill>
              </a:rPr>
              <a:t>the amount of solute that is dissolved in a solvent</a:t>
            </a:r>
            <a:r>
              <a:rPr lang="en-US" dirty="0">
                <a:solidFill>
                  <a:schemeClr val="tx1"/>
                </a:solidFill>
              </a:rPr>
              <a:t>. </a:t>
            </a:r>
          </a:p>
          <a:p>
            <a:pPr marL="45720" indent="0" algn="just">
              <a:buNone/>
            </a:pPr>
            <a:r>
              <a:rPr lang="en-US" dirty="0">
                <a:solidFill>
                  <a:schemeClr val="tx1"/>
                </a:solidFill>
              </a:rPr>
              <a:t>-a solute can be solid-liquid and gas. (e.g., adding table salt to water).</a:t>
            </a:r>
          </a:p>
          <a:p>
            <a:pPr marL="45720" indent="0" algn="just">
              <a:buNone/>
            </a:pPr>
            <a:r>
              <a:rPr lang="en-US" dirty="0">
                <a:solidFill>
                  <a:schemeClr val="tx1"/>
                </a:solidFill>
              </a:rPr>
              <a:t>-the solute could just as easily exist in another phase. For example, if we add a small amount of ethanol to water, then the ethanol is the solute, and the water is the solvent. If we add a smaller amount of water to a larger amount of ethanol, then the water could be the solute!</a:t>
            </a:r>
            <a:endParaRPr lang="en-GB" dirty="0">
              <a:solidFill>
                <a:schemeClr val="tx1"/>
              </a:solidFill>
            </a:endParaRPr>
          </a:p>
        </p:txBody>
      </p:sp>
    </p:spTree>
    <p:extLst>
      <p:ext uri="{BB962C8B-B14F-4D97-AF65-F5344CB8AC3E}">
        <p14:creationId xmlns:p14="http://schemas.microsoft.com/office/powerpoint/2010/main" val="3987423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Units of Concentration</a:t>
            </a:r>
            <a:endParaRPr lang="en-GB" dirty="0"/>
          </a:p>
        </p:txBody>
      </p:sp>
      <p:sp>
        <p:nvSpPr>
          <p:cNvPr id="3" name="Content Placeholder 2"/>
          <p:cNvSpPr>
            <a:spLocks noGrp="1"/>
          </p:cNvSpPr>
          <p:nvPr>
            <p:ph idx="1"/>
          </p:nvPr>
        </p:nvSpPr>
        <p:spPr/>
        <p:txBody>
          <a:bodyPr>
            <a:normAutofit/>
          </a:bodyPr>
          <a:lstStyle/>
          <a:p>
            <a:r>
              <a:rPr lang="en-US" b="1" u="sng" dirty="0">
                <a:solidFill>
                  <a:schemeClr val="tx1"/>
                </a:solidFill>
              </a:rPr>
              <a:t>Concentration may be expressed several different ways</a:t>
            </a:r>
            <a:r>
              <a:rPr lang="en-US" b="1" dirty="0">
                <a:solidFill>
                  <a:schemeClr val="tx1"/>
                </a:solidFill>
              </a:rPr>
              <a:t>:</a:t>
            </a:r>
          </a:p>
          <a:p>
            <a:r>
              <a:rPr lang="en-US" b="1" dirty="0">
                <a:solidFill>
                  <a:schemeClr val="tx1"/>
                </a:solidFill>
              </a:rPr>
              <a:t>1- percent composition by mass.</a:t>
            </a:r>
          </a:p>
          <a:p>
            <a:r>
              <a:rPr lang="en-US" b="1" dirty="0">
                <a:solidFill>
                  <a:schemeClr val="tx1"/>
                </a:solidFill>
              </a:rPr>
              <a:t>2- volume percent.</a:t>
            </a:r>
          </a:p>
          <a:p>
            <a:r>
              <a:rPr lang="en-US" b="1" dirty="0">
                <a:solidFill>
                  <a:schemeClr val="tx1"/>
                </a:solidFill>
              </a:rPr>
              <a:t>3- mole fraction.</a:t>
            </a:r>
          </a:p>
          <a:p>
            <a:r>
              <a:rPr lang="en-US" b="1" dirty="0">
                <a:solidFill>
                  <a:schemeClr val="tx1"/>
                </a:solidFill>
              </a:rPr>
              <a:t>4- molarity.</a:t>
            </a:r>
          </a:p>
          <a:p>
            <a:r>
              <a:rPr lang="en-US" b="1" dirty="0">
                <a:solidFill>
                  <a:schemeClr val="tx1"/>
                </a:solidFill>
              </a:rPr>
              <a:t>5- molality.</a:t>
            </a:r>
          </a:p>
          <a:p>
            <a:r>
              <a:rPr lang="en-US" b="1" dirty="0">
                <a:solidFill>
                  <a:schemeClr val="tx1"/>
                </a:solidFill>
              </a:rPr>
              <a:t>6- normality.</a:t>
            </a:r>
            <a:endParaRPr lang="en-GB" b="1" dirty="0">
              <a:solidFill>
                <a:schemeClr val="tx1"/>
              </a:solidFill>
            </a:endParaRPr>
          </a:p>
        </p:txBody>
      </p:sp>
    </p:spTree>
    <p:extLst>
      <p:ext uri="{BB962C8B-B14F-4D97-AF65-F5344CB8AC3E}">
        <p14:creationId xmlns:p14="http://schemas.microsoft.com/office/powerpoint/2010/main" val="2145677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76" y="404664"/>
            <a:ext cx="8147051" cy="1512168"/>
          </a:xfrm>
        </p:spPr>
        <p:txBody>
          <a:bodyPr/>
          <a:lstStyle/>
          <a:p>
            <a:r>
              <a:rPr lang="en-US" dirty="0"/>
              <a:t>Percent Composition by Mass (%)</a:t>
            </a:r>
            <a:endParaRPr lang="en-GB" dirty="0"/>
          </a:p>
        </p:txBody>
      </p:sp>
      <p:sp>
        <p:nvSpPr>
          <p:cNvPr id="3" name="Content Placeholder 2"/>
          <p:cNvSpPr>
            <a:spLocks noGrp="1"/>
          </p:cNvSpPr>
          <p:nvPr>
            <p:ph idx="1"/>
          </p:nvPr>
        </p:nvSpPr>
        <p:spPr>
          <a:xfrm>
            <a:off x="1991545" y="1988840"/>
            <a:ext cx="8147051" cy="4364598"/>
          </a:xfrm>
        </p:spPr>
        <p:txBody>
          <a:bodyPr>
            <a:normAutofit/>
          </a:bodyPr>
          <a:lstStyle/>
          <a:p>
            <a:pPr algn="just"/>
            <a:r>
              <a:rPr lang="en-US" dirty="0">
                <a:solidFill>
                  <a:schemeClr val="tx1"/>
                </a:solidFill>
              </a:rPr>
              <a:t>This is the mass of the solute divided by the mass of the solution (mass of solute plus mass of solvent), multiplied by 100.</a:t>
            </a:r>
          </a:p>
          <a:p>
            <a:pPr algn="just"/>
            <a:r>
              <a:rPr lang="en-US" b="1" dirty="0">
                <a:solidFill>
                  <a:schemeClr val="tx1"/>
                </a:solidFill>
              </a:rPr>
              <a:t>Example: </a:t>
            </a:r>
            <a:r>
              <a:rPr lang="en-US" dirty="0">
                <a:solidFill>
                  <a:schemeClr val="tx1"/>
                </a:solidFill>
              </a:rPr>
              <a:t>Determine the percent composition by mass of a 100 g salt solution which contains 20 g salt.</a:t>
            </a:r>
          </a:p>
          <a:p>
            <a:pPr algn="just"/>
            <a:r>
              <a:rPr lang="fr-FR" b="1" dirty="0">
                <a:solidFill>
                  <a:schemeClr val="tx1"/>
                </a:solidFill>
              </a:rPr>
              <a:t>Solution:</a:t>
            </a:r>
            <a:r>
              <a:rPr lang="fr-FR" dirty="0">
                <a:solidFill>
                  <a:schemeClr val="tx1"/>
                </a:solidFill>
              </a:rPr>
              <a:t>20 g </a:t>
            </a:r>
            <a:r>
              <a:rPr lang="fr-FR" dirty="0" err="1">
                <a:solidFill>
                  <a:schemeClr val="tx1"/>
                </a:solidFill>
              </a:rPr>
              <a:t>NaCl</a:t>
            </a:r>
            <a:r>
              <a:rPr lang="fr-FR" dirty="0">
                <a:solidFill>
                  <a:schemeClr val="tx1"/>
                </a:solidFill>
              </a:rPr>
              <a:t> / 100 g solution x 100 = 20% </a:t>
            </a:r>
            <a:r>
              <a:rPr lang="fr-FR" dirty="0" err="1">
                <a:solidFill>
                  <a:schemeClr val="tx1"/>
                </a:solidFill>
              </a:rPr>
              <a:t>NaCl</a:t>
            </a:r>
            <a:r>
              <a:rPr lang="fr-FR" dirty="0">
                <a:solidFill>
                  <a:schemeClr val="tx1"/>
                </a:solidFill>
              </a:rPr>
              <a:t> solution</a:t>
            </a:r>
            <a:endParaRPr lang="en-GB" dirty="0">
              <a:solidFill>
                <a:schemeClr val="tx1"/>
              </a:solidFill>
            </a:endParaRPr>
          </a:p>
        </p:txBody>
      </p:sp>
      <p:pic>
        <p:nvPicPr>
          <p:cNvPr id="5" name="Picture 4">
            <a:extLst>
              <a:ext uri="{FF2B5EF4-FFF2-40B4-BE49-F238E27FC236}">
                <a16:creationId xmlns:a16="http://schemas.microsoft.com/office/drawing/2014/main" id="{35A2A74D-C62B-4706-B414-AB639B11442E}"/>
              </a:ext>
            </a:extLst>
          </p:cNvPr>
          <p:cNvPicPr>
            <a:picLocks noChangeAspect="1"/>
          </p:cNvPicPr>
          <p:nvPr/>
        </p:nvPicPr>
        <p:blipFill rotWithShape="1">
          <a:blip r:embed="rId2"/>
          <a:srcRect l="33403" t="43333" r="33264" b="49000"/>
          <a:stretch/>
        </p:blipFill>
        <p:spPr>
          <a:xfrm>
            <a:off x="2537460" y="4981242"/>
            <a:ext cx="7383780" cy="10614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027858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Volume Percent (% v/v)</a:t>
            </a:r>
            <a:endParaRPr lang="en-GB" dirty="0"/>
          </a:p>
        </p:txBody>
      </p:sp>
      <p:sp>
        <p:nvSpPr>
          <p:cNvPr id="3" name="Content Placeholder 2"/>
          <p:cNvSpPr>
            <a:spLocks noGrp="1"/>
          </p:cNvSpPr>
          <p:nvPr>
            <p:ph idx="1"/>
          </p:nvPr>
        </p:nvSpPr>
        <p:spPr/>
        <p:txBody>
          <a:bodyPr>
            <a:normAutofit/>
          </a:bodyPr>
          <a:lstStyle/>
          <a:p>
            <a:pPr algn="just"/>
            <a:r>
              <a:rPr lang="en-US" dirty="0">
                <a:solidFill>
                  <a:schemeClr val="tx1"/>
                </a:solidFill>
              </a:rPr>
              <a:t>Volume percent or volume/volume percent most often is used when preparing solutions of liquids. Volume percent is defined as:</a:t>
            </a:r>
          </a:p>
          <a:p>
            <a:pPr algn="just"/>
            <a:r>
              <a:rPr lang="en-US" dirty="0">
                <a:solidFill>
                  <a:schemeClr val="tx1"/>
                </a:solidFill>
              </a:rPr>
              <a:t>v/v % = [(volume of solute)/(volume of solution)] x 100%.</a:t>
            </a:r>
          </a:p>
          <a:p>
            <a:pPr algn="just"/>
            <a:r>
              <a:rPr lang="en-US" b="1" dirty="0">
                <a:solidFill>
                  <a:schemeClr val="tx1"/>
                </a:solidFill>
              </a:rPr>
              <a:t>Example:</a:t>
            </a:r>
          </a:p>
          <a:p>
            <a:pPr algn="just"/>
            <a:r>
              <a:rPr lang="en-US" dirty="0">
                <a:solidFill>
                  <a:schemeClr val="tx1"/>
                </a:solidFill>
              </a:rPr>
              <a:t>wine is about 12% v/v ethanol. This means there are 12 ml ethanol for every 100 ml of wine.</a:t>
            </a:r>
          </a:p>
          <a:p>
            <a:pPr marL="45720" indent="0" algn="just">
              <a:buNone/>
            </a:pPr>
            <a:r>
              <a:rPr lang="en-US" dirty="0">
                <a:solidFill>
                  <a:schemeClr val="tx1"/>
                </a:solidFill>
              </a:rPr>
              <a:t>12%= vol of solute(?)/100 </a:t>
            </a:r>
          </a:p>
          <a:p>
            <a:pPr marL="45720" indent="0" algn="just">
              <a:buNone/>
            </a:pPr>
            <a:r>
              <a:rPr lang="en-US" dirty="0">
                <a:solidFill>
                  <a:schemeClr val="tx1"/>
                </a:solidFill>
              </a:rPr>
              <a:t>12/100=Vol of solute/100</a:t>
            </a:r>
          </a:p>
          <a:p>
            <a:pPr marL="45720" indent="0" algn="just">
              <a:buNone/>
            </a:pPr>
            <a:r>
              <a:rPr lang="en-US" dirty="0">
                <a:solidFill>
                  <a:schemeClr val="tx1"/>
                </a:solidFill>
              </a:rPr>
              <a:t>0.12=Vol of solute/100 =12 ml</a:t>
            </a:r>
            <a:endParaRPr lang="en-GB" dirty="0">
              <a:solidFill>
                <a:schemeClr val="tx1"/>
              </a:solidFill>
            </a:endParaRPr>
          </a:p>
        </p:txBody>
      </p:sp>
    </p:spTree>
    <p:extLst>
      <p:ext uri="{BB962C8B-B14F-4D97-AF65-F5344CB8AC3E}">
        <p14:creationId xmlns:p14="http://schemas.microsoft.com/office/powerpoint/2010/main" val="816508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Mole Fraction (X)</a:t>
            </a:r>
            <a:endParaRPr lang="en-GB" dirty="0"/>
          </a:p>
        </p:txBody>
      </p:sp>
      <p:sp>
        <p:nvSpPr>
          <p:cNvPr id="3" name="Content Placeholder 2"/>
          <p:cNvSpPr>
            <a:spLocks noGrp="1"/>
          </p:cNvSpPr>
          <p:nvPr>
            <p:ph idx="1"/>
          </p:nvPr>
        </p:nvSpPr>
        <p:spPr/>
        <p:txBody>
          <a:bodyPr>
            <a:normAutofit/>
          </a:bodyPr>
          <a:lstStyle/>
          <a:p>
            <a:pPr algn="just"/>
            <a:r>
              <a:rPr lang="en-US" dirty="0">
                <a:solidFill>
                  <a:schemeClr val="tx1"/>
                </a:solidFill>
              </a:rPr>
              <a:t>This is the number of moles of a compound divided by the total number of moles of all chemical species in the solution. Keep in mind, the sum of all mole fractions in a solution always equals 1.</a:t>
            </a:r>
          </a:p>
          <a:p>
            <a:pPr algn="just"/>
            <a:r>
              <a:rPr lang="en-US" b="1" dirty="0">
                <a:solidFill>
                  <a:schemeClr val="tx1"/>
                </a:solidFill>
              </a:rPr>
              <a:t>Example:</a:t>
            </a:r>
            <a:r>
              <a:rPr lang="en-US" dirty="0">
                <a:solidFill>
                  <a:schemeClr val="tx1"/>
                </a:solidFill>
              </a:rPr>
              <a:t>What are the mole fractions of the components of the solution formed when 92 g glycerol is mixed with 90 g water? (molecular weight water = 18M; molecular weight of glycerol = 92M)</a:t>
            </a:r>
          </a:p>
          <a:p>
            <a:pPr algn="just"/>
            <a:r>
              <a:rPr lang="en-US" dirty="0">
                <a:solidFill>
                  <a:schemeClr val="tx1"/>
                </a:solidFill>
              </a:rPr>
              <a:t>1-Number of moles=</a:t>
            </a:r>
            <a:r>
              <a:rPr lang="en-US" dirty="0" err="1">
                <a:solidFill>
                  <a:schemeClr val="tx1"/>
                </a:solidFill>
              </a:rPr>
              <a:t>wt</a:t>
            </a:r>
            <a:r>
              <a:rPr lang="en-US" dirty="0">
                <a:solidFill>
                  <a:schemeClr val="tx1"/>
                </a:solidFill>
              </a:rPr>
              <a:t> of substance/ molar mass(M)</a:t>
            </a:r>
          </a:p>
          <a:p>
            <a:pPr algn="just"/>
            <a:r>
              <a:rPr lang="en-US" dirty="0">
                <a:solidFill>
                  <a:schemeClr val="tx1"/>
                </a:solidFill>
              </a:rPr>
              <a:t>2-Calculate?</a:t>
            </a:r>
          </a:p>
          <a:p>
            <a:pPr algn="just"/>
            <a:r>
              <a:rPr lang="en-US" dirty="0">
                <a:solidFill>
                  <a:schemeClr val="tx1"/>
                </a:solidFill>
              </a:rPr>
              <a:t>3-Total number of moles? (</a:t>
            </a:r>
            <a:r>
              <a:rPr lang="en-US" dirty="0" err="1">
                <a:solidFill>
                  <a:schemeClr val="tx1"/>
                </a:solidFill>
              </a:rPr>
              <a:t>Water+Glycerol</a:t>
            </a:r>
            <a:r>
              <a:rPr lang="en-US" dirty="0">
                <a:solidFill>
                  <a:schemeClr val="tx1"/>
                </a:solidFill>
              </a:rPr>
              <a:t>)</a:t>
            </a:r>
          </a:p>
          <a:p>
            <a:pPr algn="just"/>
            <a:r>
              <a:rPr lang="en-US" dirty="0">
                <a:solidFill>
                  <a:schemeClr val="tx1"/>
                </a:solidFill>
              </a:rPr>
              <a:t>4-X for water +  X for glycerol = 1.</a:t>
            </a:r>
          </a:p>
          <a:p>
            <a:pPr marL="45720" indent="0" algn="just">
              <a:buNone/>
            </a:pPr>
            <a:endParaRPr lang="en-US" dirty="0">
              <a:solidFill>
                <a:schemeClr val="tx1"/>
              </a:solidFill>
            </a:endParaRPr>
          </a:p>
          <a:p>
            <a:endParaRPr lang="en-US" dirty="0"/>
          </a:p>
          <a:p>
            <a:pPr marL="45720" indent="0">
              <a:buNone/>
            </a:pPr>
            <a:endParaRPr lang="en-GB" dirty="0"/>
          </a:p>
        </p:txBody>
      </p:sp>
      <p:pic>
        <p:nvPicPr>
          <p:cNvPr id="5" name="Picture 4">
            <a:extLst>
              <a:ext uri="{FF2B5EF4-FFF2-40B4-BE49-F238E27FC236}">
                <a16:creationId xmlns:a16="http://schemas.microsoft.com/office/drawing/2014/main" id="{8C80B0A9-62DD-46E5-9BC7-FF20FC1FA248}"/>
              </a:ext>
            </a:extLst>
          </p:cNvPr>
          <p:cNvPicPr>
            <a:picLocks noChangeAspect="1"/>
          </p:cNvPicPr>
          <p:nvPr/>
        </p:nvPicPr>
        <p:blipFill rotWithShape="1">
          <a:blip r:embed="rId2"/>
          <a:srcRect l="31111" t="55667" r="32291" b="18778"/>
          <a:stretch/>
        </p:blipFill>
        <p:spPr>
          <a:xfrm>
            <a:off x="6903076" y="4826143"/>
            <a:ext cx="4893328" cy="17034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22070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2166" y="1284667"/>
            <a:ext cx="9872871" cy="4038600"/>
          </a:xfrm>
        </p:spPr>
        <p:txBody>
          <a:bodyPr>
            <a:normAutofit/>
          </a:bodyPr>
          <a:lstStyle/>
          <a:p>
            <a:pPr marL="45720" indent="0" algn="just">
              <a:buNone/>
            </a:pPr>
            <a:r>
              <a:rPr lang="en-US" b="1" dirty="0">
                <a:solidFill>
                  <a:schemeClr val="tx1"/>
                </a:solidFill>
                <a:highlight>
                  <a:srgbClr val="FFFF00"/>
                </a:highlight>
              </a:rPr>
              <a:t>Answer:</a:t>
            </a:r>
          </a:p>
          <a:p>
            <a:pPr marL="45720" indent="0" algn="just">
              <a:buNone/>
            </a:pPr>
            <a:r>
              <a:rPr lang="en-US" b="1" dirty="0">
                <a:solidFill>
                  <a:schemeClr val="tx1"/>
                </a:solidFill>
              </a:rPr>
              <a:t>1-Number of moles= Weight of substance/molar mass</a:t>
            </a:r>
          </a:p>
          <a:p>
            <a:pPr marL="45720" indent="0" algn="just">
              <a:buNone/>
            </a:pPr>
            <a:r>
              <a:rPr lang="en-US" b="1" dirty="0">
                <a:solidFill>
                  <a:schemeClr val="tx1"/>
                </a:solidFill>
              </a:rPr>
              <a:t> -Number of moles Water  =90 /18= 5 moles</a:t>
            </a:r>
          </a:p>
          <a:p>
            <a:pPr marL="45720" indent="0" algn="just">
              <a:buNone/>
            </a:pPr>
            <a:r>
              <a:rPr lang="en-US" b="1" dirty="0">
                <a:solidFill>
                  <a:schemeClr val="tx1"/>
                </a:solidFill>
              </a:rPr>
              <a:t>-Number of moles glycerol =92/92 =1 mole</a:t>
            </a:r>
          </a:p>
          <a:p>
            <a:pPr marL="45720" indent="0" algn="just">
              <a:buNone/>
            </a:pPr>
            <a:r>
              <a:rPr lang="en-US" b="1" dirty="0">
                <a:solidFill>
                  <a:schemeClr val="tx1"/>
                </a:solidFill>
              </a:rPr>
              <a:t>2-Total number of moles = 5+1=6 moles</a:t>
            </a:r>
          </a:p>
          <a:p>
            <a:pPr marL="45720" indent="0" algn="just">
              <a:buNone/>
            </a:pPr>
            <a:r>
              <a:rPr lang="en-US" b="1" dirty="0">
                <a:solidFill>
                  <a:schemeClr val="tx1"/>
                </a:solidFill>
              </a:rPr>
              <a:t>3-X H2o = 5/6 = 0.833               ,                    X glycerol= 1/6=0.166</a:t>
            </a:r>
          </a:p>
          <a:p>
            <a:pPr marL="45720" indent="0" algn="just">
              <a:buNone/>
            </a:pPr>
            <a:r>
              <a:rPr lang="en-US" b="1" dirty="0">
                <a:solidFill>
                  <a:schemeClr val="tx1"/>
                </a:solidFill>
              </a:rPr>
              <a:t>4-Total of (X) = 0.833+0.166= 1 </a:t>
            </a:r>
          </a:p>
        </p:txBody>
      </p:sp>
    </p:spTree>
    <p:extLst>
      <p:ext uri="{BB962C8B-B14F-4D97-AF65-F5344CB8AC3E}">
        <p14:creationId xmlns:p14="http://schemas.microsoft.com/office/powerpoint/2010/main" val="1395464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536" y="548680"/>
            <a:ext cx="8229600" cy="1143000"/>
          </a:xfrm>
        </p:spPr>
        <p:txBody>
          <a:bodyPr/>
          <a:lstStyle/>
          <a:p>
            <a:r>
              <a:rPr lang="en-US" b="1" dirty="0">
                <a:solidFill>
                  <a:schemeClr val="tx1"/>
                </a:solidFill>
              </a:rPr>
              <a:t>laboratory regulations</a:t>
            </a:r>
          </a:p>
        </p:txBody>
      </p:sp>
      <p:sp>
        <p:nvSpPr>
          <p:cNvPr id="3" name="Content Placeholder 2"/>
          <p:cNvSpPr>
            <a:spLocks noGrp="1"/>
          </p:cNvSpPr>
          <p:nvPr>
            <p:ph idx="1"/>
          </p:nvPr>
        </p:nvSpPr>
        <p:spPr>
          <a:xfrm>
            <a:off x="1847528" y="1916833"/>
            <a:ext cx="8229600" cy="4525963"/>
          </a:xfrm>
        </p:spPr>
        <p:txBody>
          <a:bodyPr/>
          <a:lstStyle/>
          <a:p>
            <a:pPr algn="just"/>
            <a:r>
              <a:rPr lang="en-US" dirty="0"/>
              <a:t>1- Read each experiment thoroughly before entering the lab.</a:t>
            </a:r>
          </a:p>
          <a:p>
            <a:pPr algn="just"/>
            <a:r>
              <a:rPr lang="en-US" dirty="0"/>
              <a:t>2- Discard solids into the waste crocks.</a:t>
            </a:r>
          </a:p>
          <a:p>
            <a:pPr algn="just"/>
            <a:r>
              <a:rPr lang="en-US" dirty="0"/>
              <a:t>3- leave reagent bottles at the side shelves.</a:t>
            </a:r>
          </a:p>
          <a:p>
            <a:pPr algn="just"/>
            <a:r>
              <a:rPr lang="en-US" dirty="0"/>
              <a:t>4- Read the labels .</a:t>
            </a:r>
          </a:p>
          <a:p>
            <a:pPr algn="just"/>
            <a:r>
              <a:rPr lang="en-US" dirty="0"/>
              <a:t>5- Avoid using excessive amounts of reagents.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44765"/>
            <a:ext cx="8229600" cy="1143000"/>
          </a:xfrm>
        </p:spPr>
        <p:txBody>
          <a:bodyPr/>
          <a:lstStyle/>
          <a:p>
            <a:r>
              <a:rPr lang="en-US" dirty="0"/>
              <a:t>Molarity (M)</a:t>
            </a:r>
            <a:endParaRPr lang="en-GB" dirty="0"/>
          </a:p>
        </p:txBody>
      </p:sp>
      <p:sp>
        <p:nvSpPr>
          <p:cNvPr id="3" name="Content Placeholder 2"/>
          <p:cNvSpPr>
            <a:spLocks noGrp="1"/>
          </p:cNvSpPr>
          <p:nvPr>
            <p:ph idx="1"/>
          </p:nvPr>
        </p:nvSpPr>
        <p:spPr>
          <a:xfrm>
            <a:off x="1468191" y="1287765"/>
            <a:ext cx="9255617" cy="4909110"/>
          </a:xfrm>
        </p:spPr>
        <p:txBody>
          <a:bodyPr>
            <a:normAutofit/>
          </a:bodyPr>
          <a:lstStyle/>
          <a:p>
            <a:pPr algn="just"/>
            <a:r>
              <a:rPr lang="en-US" dirty="0">
                <a:solidFill>
                  <a:schemeClr val="tx1"/>
                </a:solidFill>
              </a:rPr>
              <a:t>Molarity is probably the most used unit of concentration. It is the number of moles of solute per liter of solution (not necessarily the same as the volume of solvent!).</a:t>
            </a:r>
          </a:p>
          <a:p>
            <a:pPr algn="just"/>
            <a:r>
              <a:rPr lang="en-US" b="1" dirty="0">
                <a:solidFill>
                  <a:schemeClr val="tx1"/>
                </a:solidFill>
              </a:rPr>
              <a:t>Example:</a:t>
            </a:r>
            <a:r>
              <a:rPr lang="en-US" dirty="0">
                <a:solidFill>
                  <a:schemeClr val="tx1"/>
                </a:solidFill>
              </a:rPr>
              <a:t>What is the molarity of a solution made when water is added to 11 g CaCl2 to make 100 mL of solution?</a:t>
            </a:r>
          </a:p>
          <a:p>
            <a:pPr algn="just"/>
            <a:r>
              <a:rPr lang="en-US" b="1" dirty="0">
                <a:solidFill>
                  <a:schemeClr val="tx1"/>
                </a:solidFill>
              </a:rPr>
              <a:t>Solution:</a:t>
            </a:r>
          </a:p>
          <a:p>
            <a:pPr marL="45720" indent="0" algn="just">
              <a:buNone/>
            </a:pPr>
            <a:r>
              <a:rPr lang="en-US" dirty="0">
                <a:solidFill>
                  <a:schemeClr val="tx1"/>
                </a:solidFill>
              </a:rPr>
              <a:t>1-number of moles =11 g CaCl2 / (110 g CaCl2 / mol CaCl2) = 0.10 mol CaCl2</a:t>
            </a:r>
          </a:p>
          <a:p>
            <a:pPr marL="45720" indent="0" algn="just">
              <a:buNone/>
            </a:pPr>
            <a:r>
              <a:rPr lang="en-US" dirty="0">
                <a:solidFill>
                  <a:schemeClr val="tx1"/>
                </a:solidFill>
              </a:rPr>
              <a:t>2- volume in liter= 100 mL / 1000 mL = 0.10 L molarity </a:t>
            </a:r>
          </a:p>
          <a:p>
            <a:pPr marL="45720" indent="0" algn="just">
              <a:buNone/>
            </a:pPr>
            <a:r>
              <a:rPr lang="en-US" dirty="0">
                <a:solidFill>
                  <a:schemeClr val="tx1"/>
                </a:solidFill>
              </a:rPr>
              <a:t>3- Molarity = 0.10 mol / 0.10 L molarity = 1.0 M</a:t>
            </a:r>
            <a:endParaRPr lang="en-GB" dirty="0">
              <a:solidFill>
                <a:schemeClr val="tx1"/>
              </a:solidFill>
            </a:endParaRPr>
          </a:p>
        </p:txBody>
      </p:sp>
      <p:pic>
        <p:nvPicPr>
          <p:cNvPr id="5" name="Picture 4">
            <a:extLst>
              <a:ext uri="{FF2B5EF4-FFF2-40B4-BE49-F238E27FC236}">
                <a16:creationId xmlns:a16="http://schemas.microsoft.com/office/drawing/2014/main" id="{58BB8CBF-36CB-4D67-BDBA-B297DC44CEDA}"/>
              </a:ext>
            </a:extLst>
          </p:cNvPr>
          <p:cNvPicPr>
            <a:picLocks noChangeAspect="1"/>
          </p:cNvPicPr>
          <p:nvPr/>
        </p:nvPicPr>
        <p:blipFill rotWithShape="1">
          <a:blip r:embed="rId2"/>
          <a:srcRect l="36110" t="52113" r="34605" b="39718"/>
          <a:stretch/>
        </p:blipFill>
        <p:spPr>
          <a:xfrm>
            <a:off x="2944977" y="5172825"/>
            <a:ext cx="6302044" cy="10987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63333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76" y="404664"/>
            <a:ext cx="8147051" cy="1141748"/>
          </a:xfrm>
        </p:spPr>
        <p:txBody>
          <a:bodyPr/>
          <a:lstStyle/>
          <a:p>
            <a:r>
              <a:rPr lang="en-US" dirty="0"/>
              <a:t>Molality (m)</a:t>
            </a:r>
            <a:endParaRPr lang="en-GB" dirty="0"/>
          </a:p>
        </p:txBody>
      </p:sp>
      <p:sp>
        <p:nvSpPr>
          <p:cNvPr id="3" name="Content Placeholder 2"/>
          <p:cNvSpPr>
            <a:spLocks noGrp="1"/>
          </p:cNvSpPr>
          <p:nvPr>
            <p:ph idx="1"/>
          </p:nvPr>
        </p:nvSpPr>
        <p:spPr>
          <a:xfrm>
            <a:off x="1981200" y="1988841"/>
            <a:ext cx="8229600" cy="4137323"/>
          </a:xfrm>
        </p:spPr>
        <p:txBody>
          <a:bodyPr>
            <a:normAutofit/>
          </a:bodyPr>
          <a:lstStyle/>
          <a:p>
            <a:pPr algn="just"/>
            <a:r>
              <a:rPr lang="en-US" dirty="0">
                <a:solidFill>
                  <a:schemeClr val="tx1"/>
                </a:solidFill>
              </a:rPr>
              <a:t>Molality is the number of moles of solute per kilogram of solvent. Because the density of water at 25°C is about 1 kilogram per liter, molality is approximately equal to molarity for dilute aqueous solutions at this temperature. This is a useful approximation but remember that it is only an approximation and doesn't apply when the solution is at a different temperature, isn't dilute, or uses a solvent other than water.</a:t>
            </a:r>
          </a:p>
        </p:txBody>
      </p:sp>
      <p:pic>
        <p:nvPicPr>
          <p:cNvPr id="5" name="Picture 4">
            <a:extLst>
              <a:ext uri="{FF2B5EF4-FFF2-40B4-BE49-F238E27FC236}">
                <a16:creationId xmlns:a16="http://schemas.microsoft.com/office/drawing/2014/main" id="{987CF29F-75F5-4F42-B576-1E38A0804921}"/>
              </a:ext>
            </a:extLst>
          </p:cNvPr>
          <p:cNvPicPr>
            <a:picLocks noChangeAspect="1"/>
          </p:cNvPicPr>
          <p:nvPr/>
        </p:nvPicPr>
        <p:blipFill rotWithShape="1">
          <a:blip r:embed="rId2"/>
          <a:srcRect l="34583" t="37444" r="34791" b="54111"/>
          <a:stretch/>
        </p:blipFill>
        <p:spPr>
          <a:xfrm>
            <a:off x="2856798" y="4724400"/>
            <a:ext cx="6588192" cy="11353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5594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a:solidFill>
                  <a:schemeClr val="tx1"/>
                </a:solidFill>
              </a:rPr>
              <a:t>Example:</a:t>
            </a:r>
            <a:r>
              <a:rPr lang="en-US" dirty="0">
                <a:solidFill>
                  <a:schemeClr val="tx1"/>
                </a:solidFill>
              </a:rPr>
              <a:t>What is the molality of a solution of 10 g NaOH in 500 g water?</a:t>
            </a:r>
          </a:p>
          <a:p>
            <a:r>
              <a:rPr lang="en-US" b="1" dirty="0">
                <a:solidFill>
                  <a:schemeClr val="tx1"/>
                </a:solidFill>
              </a:rPr>
              <a:t>Solution:</a:t>
            </a:r>
          </a:p>
          <a:p>
            <a:r>
              <a:rPr lang="en-US" dirty="0">
                <a:solidFill>
                  <a:schemeClr val="tx1"/>
                </a:solidFill>
              </a:rPr>
              <a:t>1-Number of mole NaOH=10 g NaOH / (40 g NaOH / 1 mol NaOH) = 0.25 mol</a:t>
            </a:r>
          </a:p>
          <a:p>
            <a:r>
              <a:rPr lang="en-US" dirty="0">
                <a:solidFill>
                  <a:schemeClr val="tx1"/>
                </a:solidFill>
              </a:rPr>
              <a:t>2-Mass of solvent in Kg= 500 g water /1000 g = 0.50 kg water</a:t>
            </a:r>
          </a:p>
          <a:p>
            <a:r>
              <a:rPr lang="en-US" dirty="0">
                <a:solidFill>
                  <a:schemeClr val="tx1"/>
                </a:solidFill>
              </a:rPr>
              <a:t>3-molality = 0.25 mol / 0.50 kg   </a:t>
            </a:r>
            <a:r>
              <a:rPr lang="en-US" dirty="0">
                <a:solidFill>
                  <a:schemeClr val="tx1"/>
                </a:solidFill>
                <a:sym typeface="Wingdings" panose="05000000000000000000" pitchFamily="2" charset="2"/>
              </a:rPr>
              <a:t></a:t>
            </a:r>
            <a:r>
              <a:rPr lang="en-US" dirty="0">
                <a:solidFill>
                  <a:schemeClr val="tx1"/>
                </a:solidFill>
              </a:rPr>
              <a:t>molality = 0.50 m</a:t>
            </a:r>
            <a:endParaRPr lang="en-GB" dirty="0">
              <a:solidFill>
                <a:schemeClr val="tx1"/>
              </a:solidFill>
            </a:endParaRPr>
          </a:p>
          <a:p>
            <a:endParaRPr lang="en-GB" dirty="0"/>
          </a:p>
        </p:txBody>
      </p:sp>
    </p:spTree>
    <p:extLst>
      <p:ext uri="{BB962C8B-B14F-4D97-AF65-F5344CB8AC3E}">
        <p14:creationId xmlns:p14="http://schemas.microsoft.com/office/powerpoint/2010/main" val="19961496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Normality (N)</a:t>
            </a:r>
            <a:endParaRPr lang="en-GB" dirty="0"/>
          </a:p>
        </p:txBody>
      </p:sp>
      <p:sp>
        <p:nvSpPr>
          <p:cNvPr id="3" name="Content Placeholder 2"/>
          <p:cNvSpPr>
            <a:spLocks noGrp="1"/>
          </p:cNvSpPr>
          <p:nvPr>
            <p:ph idx="1"/>
          </p:nvPr>
        </p:nvSpPr>
        <p:spPr>
          <a:xfrm>
            <a:off x="1143000" y="1652364"/>
            <a:ext cx="9872871" cy="4038600"/>
          </a:xfrm>
        </p:spPr>
        <p:txBody>
          <a:bodyPr>
            <a:normAutofit/>
          </a:bodyPr>
          <a:lstStyle/>
          <a:p>
            <a:pPr algn="just"/>
            <a:r>
              <a:rPr lang="en-US" dirty="0">
                <a:solidFill>
                  <a:schemeClr val="tx1"/>
                </a:solidFill>
              </a:rPr>
              <a:t>Normality is </a:t>
            </a:r>
            <a:r>
              <a:rPr lang="en-US" b="0" i="0" dirty="0">
                <a:solidFill>
                  <a:schemeClr val="tx1"/>
                </a:solidFill>
                <a:effectLst/>
              </a:rPr>
              <a:t>number of gram or mole equivalents of solute present in one liter of a solution.</a:t>
            </a:r>
          </a:p>
          <a:p>
            <a:pPr algn="just"/>
            <a:r>
              <a:rPr lang="en-US" dirty="0">
                <a:solidFill>
                  <a:schemeClr val="tx1"/>
                </a:solidFill>
              </a:rPr>
              <a:t>Normality equals to the </a:t>
            </a:r>
            <a:r>
              <a:rPr lang="en-US" i="1" dirty="0">
                <a:solidFill>
                  <a:schemeClr val="tx1"/>
                </a:solidFill>
              </a:rPr>
              <a:t>gram equivalent weight</a:t>
            </a:r>
            <a:r>
              <a:rPr lang="en-US" dirty="0">
                <a:solidFill>
                  <a:schemeClr val="tx1"/>
                </a:solidFill>
              </a:rPr>
              <a:t> of a solute per liter of solution. A gram equivalent weight or equivalent is a measure of the reactive capacity of a given molecule. Normality is the only concentration unit that is reaction dependent. </a:t>
            </a:r>
          </a:p>
          <a:p>
            <a:pPr algn="just"/>
            <a:r>
              <a:rPr lang="en-US" b="1" dirty="0">
                <a:solidFill>
                  <a:schemeClr val="tx1"/>
                </a:solidFill>
              </a:rPr>
              <a:t>Example:</a:t>
            </a:r>
            <a:r>
              <a:rPr lang="en-US" dirty="0">
                <a:solidFill>
                  <a:schemeClr val="tx1"/>
                </a:solidFill>
              </a:rPr>
              <a:t>1 M sulfuric acid (H2SO4) is 2 N for acid-base reactions because each mole of sulfuric acid provides 2 moles of H+ ions. On the other hand, 1 M sulfuric acid is 1 N for sulfate precipitation, since 1 mole of sulfuric acid provides 1 mole of sulfate ions. </a:t>
            </a:r>
          </a:p>
          <a:p>
            <a:endParaRPr lang="en-GB" dirty="0"/>
          </a:p>
        </p:txBody>
      </p:sp>
    </p:spTree>
    <p:extLst>
      <p:ext uri="{BB962C8B-B14F-4D97-AF65-F5344CB8AC3E}">
        <p14:creationId xmlns:p14="http://schemas.microsoft.com/office/powerpoint/2010/main" val="29164253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Dilutions</a:t>
            </a:r>
            <a:endParaRPr lang="en-GB" dirty="0"/>
          </a:p>
        </p:txBody>
      </p:sp>
      <p:sp>
        <p:nvSpPr>
          <p:cNvPr id="3" name="Content Placeholder 2"/>
          <p:cNvSpPr>
            <a:spLocks noGrp="1"/>
          </p:cNvSpPr>
          <p:nvPr>
            <p:ph idx="1"/>
          </p:nvPr>
        </p:nvSpPr>
        <p:spPr>
          <a:xfrm>
            <a:off x="1143000" y="1577187"/>
            <a:ext cx="9872871" cy="4983173"/>
          </a:xfrm>
        </p:spPr>
        <p:txBody>
          <a:bodyPr>
            <a:normAutofit/>
          </a:bodyPr>
          <a:lstStyle/>
          <a:p>
            <a:pPr algn="just"/>
            <a:r>
              <a:rPr lang="en-US" dirty="0">
                <a:solidFill>
                  <a:schemeClr val="tx1"/>
                </a:solidFill>
              </a:rPr>
              <a:t>You </a:t>
            </a:r>
            <a:r>
              <a:rPr lang="en-US" b="1" dirty="0">
                <a:solidFill>
                  <a:schemeClr val="tx1"/>
                </a:solidFill>
              </a:rPr>
              <a:t>dilute</a:t>
            </a:r>
            <a:r>
              <a:rPr lang="en-US" dirty="0">
                <a:solidFill>
                  <a:schemeClr val="tx1"/>
                </a:solidFill>
              </a:rPr>
              <a:t> a solution whenever you add solvent to a solution. Adding solvent results in a solution of lower concentration. You can calculate the concentration of a solution following a dilution by applying this equation:</a:t>
            </a:r>
          </a:p>
          <a:p>
            <a:pPr algn="just"/>
            <a:r>
              <a:rPr lang="en-US" dirty="0" err="1">
                <a:solidFill>
                  <a:schemeClr val="tx1"/>
                </a:solidFill>
              </a:rPr>
              <a:t>MiVi</a:t>
            </a:r>
            <a:r>
              <a:rPr lang="en-US" dirty="0">
                <a:solidFill>
                  <a:schemeClr val="tx1"/>
                </a:solidFill>
              </a:rPr>
              <a:t> = </a:t>
            </a:r>
            <a:r>
              <a:rPr lang="en-US" dirty="0" err="1">
                <a:solidFill>
                  <a:schemeClr val="tx1"/>
                </a:solidFill>
              </a:rPr>
              <a:t>MfVf</a:t>
            </a:r>
            <a:endParaRPr lang="en-US" dirty="0">
              <a:solidFill>
                <a:schemeClr val="tx1"/>
              </a:solidFill>
            </a:endParaRPr>
          </a:p>
          <a:p>
            <a:pPr algn="just"/>
            <a:r>
              <a:rPr lang="en-US" dirty="0">
                <a:solidFill>
                  <a:schemeClr val="tx1"/>
                </a:solidFill>
              </a:rPr>
              <a:t>where M is molarity, V is volume in Liter, and the subscripts i and f refer to the initial and final values.</a:t>
            </a:r>
          </a:p>
          <a:p>
            <a:pPr algn="just"/>
            <a:r>
              <a:rPr lang="en-US" b="1" dirty="0">
                <a:solidFill>
                  <a:schemeClr val="tx1"/>
                </a:solidFill>
              </a:rPr>
              <a:t>Example: </a:t>
            </a:r>
            <a:r>
              <a:rPr lang="en-US" dirty="0">
                <a:solidFill>
                  <a:schemeClr val="tx1"/>
                </a:solidFill>
              </a:rPr>
              <a:t>How many milliliters(mL)of 5.5 M NaOH are needed to prepare 300 mL of 1.2 M NaOH?</a:t>
            </a:r>
          </a:p>
          <a:p>
            <a:pPr algn="just"/>
            <a:r>
              <a:rPr lang="fr-FR" b="1" dirty="0">
                <a:solidFill>
                  <a:schemeClr val="tx1"/>
                </a:solidFill>
              </a:rPr>
              <a:t>Solution:</a:t>
            </a:r>
          </a:p>
          <a:p>
            <a:pPr algn="just"/>
            <a:r>
              <a:rPr lang="fr-FR" dirty="0">
                <a:solidFill>
                  <a:schemeClr val="tx1"/>
                </a:solidFill>
              </a:rPr>
              <a:t>5.5 M x V1 = 1.2 M x 0.3 L </a:t>
            </a:r>
          </a:p>
          <a:p>
            <a:pPr algn="just"/>
            <a:r>
              <a:rPr lang="fr-FR" dirty="0">
                <a:solidFill>
                  <a:schemeClr val="tx1"/>
                </a:solidFill>
              </a:rPr>
              <a:t>V1 = 1.2 M x 0.3 L / 5.5 M</a:t>
            </a:r>
          </a:p>
          <a:p>
            <a:pPr algn="just"/>
            <a:r>
              <a:rPr lang="fr-FR" dirty="0">
                <a:solidFill>
                  <a:schemeClr val="tx1"/>
                </a:solidFill>
              </a:rPr>
              <a:t>V1 = 0.065 L </a:t>
            </a:r>
            <a:r>
              <a:rPr lang="fr-FR" dirty="0">
                <a:solidFill>
                  <a:schemeClr val="tx1"/>
                </a:solidFill>
                <a:sym typeface="Wingdings" panose="05000000000000000000" pitchFamily="2" charset="2"/>
              </a:rPr>
              <a:t></a:t>
            </a:r>
            <a:r>
              <a:rPr lang="fr-FR" dirty="0">
                <a:solidFill>
                  <a:schemeClr val="tx1"/>
                </a:solidFill>
              </a:rPr>
              <a:t>V1 = 65 </a:t>
            </a:r>
            <a:r>
              <a:rPr lang="fr-FR" dirty="0" err="1">
                <a:solidFill>
                  <a:schemeClr val="tx1"/>
                </a:solidFill>
              </a:rPr>
              <a:t>mL</a:t>
            </a:r>
            <a:endParaRPr lang="en-GB" dirty="0">
              <a:solidFill>
                <a:schemeClr val="tx1"/>
              </a:solidFill>
            </a:endParaRPr>
          </a:p>
          <a:p>
            <a:pPr algn="just"/>
            <a:endParaRPr lang="en-US" dirty="0">
              <a:solidFill>
                <a:schemeClr val="tx1"/>
              </a:solidFill>
            </a:endParaRPr>
          </a:p>
          <a:p>
            <a:endParaRPr lang="en-GB" dirty="0"/>
          </a:p>
        </p:txBody>
      </p:sp>
    </p:spTree>
    <p:extLst>
      <p:ext uri="{BB962C8B-B14F-4D97-AF65-F5344CB8AC3E}">
        <p14:creationId xmlns:p14="http://schemas.microsoft.com/office/powerpoint/2010/main" val="4127615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9564" y="1020651"/>
            <a:ext cx="9872871" cy="4038600"/>
          </a:xfrm>
        </p:spPr>
        <p:txBody>
          <a:bodyPr>
            <a:normAutofit/>
          </a:bodyPr>
          <a:lstStyle/>
          <a:p>
            <a:pPr algn="just"/>
            <a:r>
              <a:rPr lang="en-US" dirty="0"/>
              <a:t>6- Never return unused chemicals to the stock bottle.</a:t>
            </a:r>
          </a:p>
          <a:p>
            <a:pPr algn="just"/>
            <a:r>
              <a:rPr lang="en-US" dirty="0"/>
              <a:t>7- Don’t inset your own pipets or medicine droppers into the reagent bottles.</a:t>
            </a:r>
          </a:p>
          <a:p>
            <a:pPr algn="just"/>
            <a:r>
              <a:rPr lang="en-US" dirty="0"/>
              <a:t>8- Don’t lay down the stopper of a bottle.</a:t>
            </a:r>
          </a:p>
          <a:p>
            <a:pPr algn="just"/>
            <a:r>
              <a:rPr lang="en-US" dirty="0"/>
              <a:t>9- Don’t heat heavy glassware .</a:t>
            </a:r>
          </a:p>
          <a:p>
            <a:pPr algn="just"/>
            <a:r>
              <a:rPr lang="en-US" dirty="0"/>
              <a:t>10- Always maintain a clean work area in the laboratory. </a:t>
            </a:r>
          </a:p>
          <a:p>
            <a:pPr algn="just"/>
            <a:r>
              <a:rPr lang="en-US" dirty="0"/>
              <a:t>11- Wash glassware with water and a cleaner if needed.</a:t>
            </a:r>
          </a:p>
          <a:p>
            <a:pPr algn="just"/>
            <a:r>
              <a:rPr lang="en-US" dirty="0"/>
              <a:t>12- When heating a liquid in a test tube point it away in case it pumps. </a:t>
            </a:r>
          </a:p>
          <a:p>
            <a:pPr algn="just"/>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76" y="476672"/>
            <a:ext cx="8147051" cy="1069740"/>
          </a:xfrm>
        </p:spPr>
        <p:txBody>
          <a:bodyPr/>
          <a:lstStyle/>
          <a:p>
            <a:r>
              <a:rPr lang="en-US" b="1" dirty="0">
                <a:solidFill>
                  <a:schemeClr val="tx1"/>
                </a:solidFill>
              </a:rPr>
              <a:t>Emergency procedure</a:t>
            </a:r>
          </a:p>
        </p:txBody>
      </p:sp>
      <p:sp>
        <p:nvSpPr>
          <p:cNvPr id="3" name="Content Placeholder 2"/>
          <p:cNvSpPr>
            <a:spLocks noGrp="1"/>
          </p:cNvSpPr>
          <p:nvPr>
            <p:ph idx="1"/>
          </p:nvPr>
        </p:nvSpPr>
        <p:spPr>
          <a:xfrm>
            <a:off x="2135561" y="1988840"/>
            <a:ext cx="8147051" cy="4364598"/>
          </a:xfrm>
        </p:spPr>
        <p:txBody>
          <a:bodyPr/>
          <a:lstStyle/>
          <a:p>
            <a:pPr algn="just"/>
            <a:r>
              <a:rPr lang="en-US" dirty="0"/>
              <a:t>1- Notify the instructor or demonstrator immediately in case of accident.</a:t>
            </a:r>
          </a:p>
          <a:p>
            <a:pPr algn="just"/>
            <a:r>
              <a:rPr lang="en-US" dirty="0"/>
              <a:t>2- learn the location and proper use of fire extinguisher, blanket, first-aid kit.</a:t>
            </a:r>
          </a:p>
          <a:p>
            <a:pPr algn="just"/>
            <a:r>
              <a:rPr lang="en-US" dirty="0"/>
              <a:t>3- Spillage of corrosive chemicals must be reported.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476" y="764704"/>
            <a:ext cx="8147051" cy="1152128"/>
          </a:xfrm>
        </p:spPr>
        <p:txBody>
          <a:bodyPr>
            <a:normAutofit fontScale="90000"/>
          </a:bodyPr>
          <a:lstStyle/>
          <a:p>
            <a:r>
              <a:rPr lang="en-US" b="1" dirty="0">
                <a:solidFill>
                  <a:schemeClr val="tx1"/>
                </a:solidFill>
              </a:rPr>
              <a:t>Safety rules and first aid procedures</a:t>
            </a:r>
          </a:p>
        </p:txBody>
      </p:sp>
      <p:sp>
        <p:nvSpPr>
          <p:cNvPr id="3" name="Content Placeholder 2"/>
          <p:cNvSpPr>
            <a:spLocks noGrp="1"/>
          </p:cNvSpPr>
          <p:nvPr>
            <p:ph idx="1"/>
          </p:nvPr>
        </p:nvSpPr>
        <p:spPr>
          <a:xfrm>
            <a:off x="1991545" y="2060848"/>
            <a:ext cx="8147051" cy="4364598"/>
          </a:xfrm>
        </p:spPr>
        <p:txBody>
          <a:bodyPr>
            <a:normAutofit/>
          </a:bodyPr>
          <a:lstStyle/>
          <a:p>
            <a:pPr algn="just"/>
            <a:r>
              <a:rPr lang="en-US" dirty="0"/>
              <a:t>1- Wear safety glasses in the lab.</a:t>
            </a:r>
          </a:p>
          <a:p>
            <a:pPr algn="just"/>
            <a:r>
              <a:rPr lang="en-US" dirty="0"/>
              <a:t>2- Don’t eat or drink in the lab.</a:t>
            </a:r>
          </a:p>
          <a:p>
            <a:pPr algn="just"/>
            <a:r>
              <a:rPr lang="en-US" dirty="0"/>
              <a:t>3- Never attempt unauthorized experiments..</a:t>
            </a:r>
          </a:p>
          <a:p>
            <a:pPr algn="just"/>
            <a:r>
              <a:rPr lang="en-US" dirty="0"/>
              <a:t>4- Never leave heated laboratory reactions unattended.</a:t>
            </a:r>
          </a:p>
          <a:p>
            <a:pPr algn="just"/>
            <a:r>
              <a:rPr lang="en-US" dirty="0"/>
              <a:t>6- No practical jocks.</a:t>
            </a:r>
          </a:p>
          <a:p>
            <a:pPr algn="just"/>
            <a:r>
              <a:rPr lang="en-US" dirty="0"/>
              <a:t>7- Never dip pipets or spatulas into reagent bottles and don’t return unused portion to the stock bottles. </a:t>
            </a:r>
          </a:p>
          <a:p>
            <a:pPr algn="just"/>
            <a:r>
              <a:rPr lang="en-US" dirty="0"/>
              <a:t>8- Be familiar with emergency exit.</a:t>
            </a:r>
          </a:p>
          <a:p>
            <a:pPr algn="just"/>
            <a:r>
              <a:rPr lang="en-US" dirty="0"/>
              <a:t>9- Be prepared to administer first aid .</a:t>
            </a:r>
          </a:p>
          <a:p>
            <a:pPr algn="just"/>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188640"/>
            <a:ext cx="8229600" cy="1143000"/>
          </a:xfrm>
        </p:spPr>
        <p:txBody>
          <a:bodyPr/>
          <a:lstStyle/>
          <a:p>
            <a:r>
              <a:rPr lang="en-US" b="1" dirty="0">
                <a:solidFill>
                  <a:schemeClr val="tx1"/>
                </a:solidFill>
              </a:rPr>
              <a:t>Lab tools</a:t>
            </a:r>
          </a:p>
        </p:txBody>
      </p:sp>
      <p:sp>
        <p:nvSpPr>
          <p:cNvPr id="3" name="Content Placeholder 2"/>
          <p:cNvSpPr>
            <a:spLocks noGrp="1"/>
          </p:cNvSpPr>
          <p:nvPr>
            <p:ph idx="1"/>
          </p:nvPr>
        </p:nvSpPr>
        <p:spPr>
          <a:xfrm>
            <a:off x="1919536" y="1340769"/>
            <a:ext cx="8229600" cy="4641379"/>
          </a:xfrm>
        </p:spPr>
        <p:txBody>
          <a:bodyPr/>
          <a:lstStyle/>
          <a:p>
            <a:pPr algn="just">
              <a:buNone/>
            </a:pPr>
            <a:r>
              <a:rPr lang="en-US" dirty="0">
                <a:solidFill>
                  <a:schemeClr val="tx1"/>
                </a:solidFill>
              </a:rPr>
              <a:t>1- Florence flask:- </a:t>
            </a:r>
          </a:p>
          <a:p>
            <a:pPr algn="just">
              <a:buNone/>
            </a:pPr>
            <a:r>
              <a:rPr lang="en-US" dirty="0"/>
              <a:t>    It is also known as a boiling flask. It is designed to be used for uniform heating and ease of swirling; it is produced in a number of different glass thicknesses to stand different types of use. </a:t>
            </a:r>
          </a:p>
          <a:p>
            <a:pPr>
              <a:buNone/>
            </a:pPr>
            <a:endParaRPr lang="en-US" dirty="0"/>
          </a:p>
        </p:txBody>
      </p:sp>
      <p:pic>
        <p:nvPicPr>
          <p:cNvPr id="4" name="Picture 3" descr="florenceflask.gif"/>
          <p:cNvPicPr>
            <a:picLocks noChangeAspect="1"/>
          </p:cNvPicPr>
          <p:nvPr/>
        </p:nvPicPr>
        <p:blipFill>
          <a:blip r:embed="rId2" cstate="print"/>
          <a:stretch>
            <a:fillRect/>
          </a:stretch>
        </p:blipFill>
        <p:spPr>
          <a:xfrm>
            <a:off x="7536160" y="4149080"/>
            <a:ext cx="2880320" cy="213285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700809"/>
            <a:ext cx="8229600" cy="4425355"/>
          </a:xfrm>
        </p:spPr>
        <p:txBody>
          <a:bodyPr/>
          <a:lstStyle/>
          <a:p>
            <a:pPr algn="just"/>
            <a:r>
              <a:rPr lang="en-US" dirty="0">
                <a:solidFill>
                  <a:schemeClr val="tx1"/>
                </a:solidFill>
              </a:rPr>
              <a:t>2- Beaker :</a:t>
            </a:r>
          </a:p>
          <a:p>
            <a:pPr algn="just"/>
            <a:r>
              <a:rPr lang="en-US" dirty="0"/>
              <a:t>It is a simple container for stirring, mixing and heating liquids . They are generally cylindrical</a:t>
            </a:r>
            <a:r>
              <a:rPr lang="en-US" u="sng" dirty="0"/>
              <a:t> </a:t>
            </a:r>
            <a:r>
              <a:rPr lang="en-US" dirty="0"/>
              <a:t>in shape, with a flat bottom.</a:t>
            </a:r>
          </a:p>
          <a:p>
            <a:endParaRPr lang="en-US" dirty="0"/>
          </a:p>
        </p:txBody>
      </p:sp>
      <p:pic>
        <p:nvPicPr>
          <p:cNvPr id="4" name="Picture 3" descr="beaker.jpg"/>
          <p:cNvPicPr>
            <a:picLocks noChangeAspect="1"/>
          </p:cNvPicPr>
          <p:nvPr/>
        </p:nvPicPr>
        <p:blipFill>
          <a:blip r:embed="rId2" cstate="print"/>
          <a:stretch>
            <a:fillRect/>
          </a:stretch>
        </p:blipFill>
        <p:spPr>
          <a:xfrm>
            <a:off x="7248128" y="4149080"/>
            <a:ext cx="2987030" cy="2035944"/>
          </a:xfrm>
          <a:prstGeom prst="rect">
            <a:avLst/>
          </a:prstGeom>
        </p:spPr>
      </p:pic>
    </p:spTree>
  </p:cSld>
  <p:clrMapOvr>
    <a:masterClrMapping/>
  </p:clrMapOvr>
</p:sld>
</file>

<file path=ppt/theme/theme1.xml><?xml version="1.0" encoding="utf-8"?>
<a:theme xmlns:a="http://schemas.openxmlformats.org/drawingml/2006/main" name="Basi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TM03457444[[fn=Basis]]</Template>
  <TotalTime>111</TotalTime>
  <Words>1927</Words>
  <Application>Microsoft Office PowerPoint</Application>
  <PresentationFormat>Widescreen</PresentationFormat>
  <Paragraphs>233</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Calibri</vt:lpstr>
      <vt:lpstr>Corbel</vt:lpstr>
      <vt:lpstr>Times New Roman</vt:lpstr>
      <vt:lpstr>Basis</vt:lpstr>
      <vt:lpstr>Lab1 </vt:lpstr>
      <vt:lpstr>Assessments and syllabus</vt:lpstr>
      <vt:lpstr> Outline</vt:lpstr>
      <vt:lpstr>laboratory regulations</vt:lpstr>
      <vt:lpstr>PowerPoint Presentation</vt:lpstr>
      <vt:lpstr>Emergency procedure</vt:lpstr>
      <vt:lpstr>Safety rules and first aid procedures</vt:lpstr>
      <vt:lpstr>Lab tools</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tube rack</vt:lpstr>
      <vt:lpstr>Buchner funnel</vt:lpstr>
      <vt:lpstr>Distilling flask </vt:lpstr>
      <vt:lpstr>Ring stand, with rings</vt:lpstr>
      <vt:lpstr>Burette clamp</vt:lpstr>
      <vt:lpstr>PowerPoint Presentation</vt:lpstr>
      <vt:lpstr>PowerPoint Presentation</vt:lpstr>
      <vt:lpstr>Pipettes</vt:lpstr>
      <vt:lpstr>Analytical balances</vt:lpstr>
      <vt:lpstr>Laboratory Signs and Symbols</vt:lpstr>
      <vt:lpstr>PowerPoint Presentation</vt:lpstr>
      <vt:lpstr>PowerPoint Presentation</vt:lpstr>
      <vt:lpstr>Calculating Concentration</vt:lpstr>
      <vt:lpstr>Units of Concentration</vt:lpstr>
      <vt:lpstr>Percent Composition by Mass (%)</vt:lpstr>
      <vt:lpstr>Volume Percent (% v/v)</vt:lpstr>
      <vt:lpstr>Mole Fraction (X)</vt:lpstr>
      <vt:lpstr>PowerPoint Presentation</vt:lpstr>
      <vt:lpstr>Molarity (M)</vt:lpstr>
      <vt:lpstr>Molality (m)</vt:lpstr>
      <vt:lpstr>PowerPoint Presentation</vt:lpstr>
      <vt:lpstr>Normality (N)</vt:lpstr>
      <vt:lpstr>Dilutions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Lab1 </dc:title>
  <dc:creator>me5</dc:creator>
  <cp:lastModifiedBy>me5</cp:lastModifiedBy>
  <cp:revision>3</cp:revision>
  <dcterms:created xsi:type="dcterms:W3CDTF">2021-09-05T01:06:39Z</dcterms:created>
  <dcterms:modified xsi:type="dcterms:W3CDTF">2021-09-05T02:59:29Z</dcterms:modified>
</cp:coreProperties>
</file>