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6" r:id="rId7"/>
    <p:sldId id="260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2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445288-8189-4D55-9EBA-FE9B4312DD79}" type="datetimeFigureOut">
              <a:rPr lang="ar-SA" smtClean="0"/>
              <a:t>10/02/1439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9A656A-3766-4C77-8EAE-2E8F5429D0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38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ar-S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endParaRPr lang="ar-S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Amylopectin (and glycogen) are unable to assume a stable helical conformation because of the branching. 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•Amylopectin complexes with iodine to a much lesser extent than amylose, therefore,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amylopectin-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iodin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has a red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voilet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color that is much less intense than blue of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amylose-iodine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complex. </a:t>
            </a: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IKwtKDnxMcCFcbbGgoduFEBBQ&amp;url=http://askgeorgie.com/weight-gain-with-increased-training-volume/&amp;ei=TKzcVYLaCca3a7ijhSg&amp;psig=AFQjCNHdha3mqSXxasJl7iipTJK0tzDJRQ&amp;ust=14405768687203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8600" y="0"/>
            <a:ext cx="5334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1341120" y="1295402"/>
            <a:ext cx="81381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endParaRPr lang="ar-SA" dirty="0"/>
          </a:p>
          <a:p>
            <a:pPr algn="ctr"/>
            <a:r>
              <a:rPr lang="en-US" sz="4000" dirty="0">
                <a:latin typeface="Broadway" panose="04040905080B02020502" pitchFamily="82" charset="0"/>
              </a:rPr>
              <a:t> </a:t>
            </a:r>
            <a:r>
              <a:rPr lang="en-US" sz="4000" dirty="0">
                <a:latin typeface="Britannic Bold" panose="020B0903060703020204" pitchFamily="34" charset="0"/>
              </a:rPr>
              <a:t>Qualitative analysis of carbohydrates II </a:t>
            </a:r>
            <a:endParaRPr lang="ar-SA" sz="4000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1" y="4038600"/>
            <a:ext cx="465082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8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240" y="304801"/>
            <a:ext cx="54864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 </a:t>
            </a: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7268"/>
              </p:ext>
            </p:extLst>
          </p:nvPr>
        </p:nvGraphicFramePr>
        <p:xfrm>
          <a:off x="1722494" y="1397000"/>
          <a:ext cx="8031107" cy="191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9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ar-SA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Sucrose without HCL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Sucrose with HCL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Benedict's test 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Seliwanoff's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Benedict's test 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ADBCE0-187D-4ED5-9764-20C446DC7BBA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10" b="-64"/>
          <a:stretch/>
        </p:blipFill>
        <p:spPr bwMode="auto">
          <a:xfrm>
            <a:off x="1523870" y="2018371"/>
            <a:ext cx="1383030" cy="31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46" b="1"/>
          <a:stretch/>
        </p:blipFill>
        <p:spPr bwMode="auto">
          <a:xfrm>
            <a:off x="4541521" y="1973767"/>
            <a:ext cx="1451610" cy="32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87"/>
          <a:stretch/>
        </p:blipFill>
        <p:spPr bwMode="auto">
          <a:xfrm>
            <a:off x="7690485" y="1857906"/>
            <a:ext cx="1543050" cy="34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5361" y="5574350"/>
            <a:ext cx="2765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Sucrose+ </a:t>
            </a:r>
            <a:r>
              <a:rPr lang="en-US" dirty="0" err="1"/>
              <a:t>HCl</a:t>
            </a:r>
            <a:endParaRPr lang="ar-SA" dirty="0"/>
          </a:p>
          <a:p>
            <a:pPr algn="ctr">
              <a:defRPr/>
            </a:pPr>
            <a:r>
              <a:rPr lang="ar-SA" dirty="0"/>
              <a:t>(+)</a:t>
            </a:r>
            <a:r>
              <a:rPr lang="en-US" dirty="0"/>
              <a:t> </a:t>
            </a:r>
            <a:r>
              <a:rPr lang="en-US" dirty="0" err="1"/>
              <a:t>Seliwanoff's</a:t>
            </a:r>
            <a:r>
              <a:rPr lang="en-US" dirty="0"/>
              <a:t> test </a:t>
            </a:r>
            <a:endParaRPr lang="ar-SA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884772" y="5582544"/>
            <a:ext cx="276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Sucrose+ </a:t>
            </a:r>
            <a:r>
              <a:rPr lang="en-US" dirty="0" err="1"/>
              <a:t>HCl</a:t>
            </a:r>
            <a:endParaRPr lang="ar-SA" dirty="0"/>
          </a:p>
          <a:p>
            <a:pPr algn="ctr">
              <a:defRPr/>
            </a:pPr>
            <a:r>
              <a:rPr lang="ar-SA" dirty="0"/>
              <a:t>(+)</a:t>
            </a:r>
            <a:r>
              <a:rPr lang="en-US" dirty="0"/>
              <a:t> Benedict's test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7079456" y="5552864"/>
            <a:ext cx="276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Sucrose only</a:t>
            </a:r>
            <a:endParaRPr lang="ar-SA" dirty="0"/>
          </a:p>
          <a:p>
            <a:pPr algn="ctr">
              <a:defRPr/>
            </a:pPr>
            <a:r>
              <a:rPr lang="ar-SA" dirty="0"/>
              <a:t>(-)</a:t>
            </a:r>
            <a:r>
              <a:rPr lang="en-US" dirty="0"/>
              <a:t> Benedict's test</a:t>
            </a:r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F07BF-5276-4DBD-A5C7-D4E8679544A6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3920" y="304801"/>
            <a:ext cx="9966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2-The Iodine/Potassium Test:</a:t>
            </a:r>
          </a:p>
          <a:p>
            <a:endParaRPr lang="en-US" sz="25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detect the presence of starch in a sample.  </a:t>
            </a:r>
          </a:p>
          <a:p>
            <a:endParaRPr lang="en-US" sz="1200" dirty="0"/>
          </a:p>
          <a:p>
            <a:r>
              <a:rPr lang="en-US" sz="2800" dirty="0"/>
              <a:t>-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test used to distinguish between polysaccharides and mono or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oligo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saccharides.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Starch forms deeply </a:t>
            </a:r>
            <a:r>
              <a:rPr lang="en-US" sz="25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blue color complex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iodine. Starch contains </a:t>
            </a:r>
            <a:r>
              <a:rPr lang="el-GR" sz="2500" dirty="0">
                <a:latin typeface="Calibri" panose="020F0502020204030204" pitchFamily="34" charset="0"/>
                <a:cs typeface="Arabic Typesetting" panose="03020402040406030203" pitchFamily="66" charset="-78"/>
              </a:rPr>
              <a:t>α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amylose, a helical saccharide polymer and amylopectin. Iodine forms a large complex with </a:t>
            </a:r>
            <a:r>
              <a:rPr lang="el-GR" sz="2500" dirty="0">
                <a:latin typeface="Calibri" panose="020F0502020204030204" pitchFamily="34" charset="0"/>
                <a:cs typeface="Arabic Typesetting" panose="03020402040406030203" pitchFamily="66" charset="-78"/>
              </a:rPr>
              <a:t>α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-amylose helix. This complex absorbs light and reflects the blue light only. Simple oligosaccharides and mono saccharides do not form this complex.</a:t>
            </a: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 that other polysaccharides like glycogen may give other colors (red). </a:t>
            </a:r>
          </a:p>
          <a:p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4" descr="http://4.bp.blogspot.com/-4jAcRLRT11I/T6HGuBUfhJI/AAAAAAAADCE/8sQT-WwhVXA/s1600/220px-IodineStarch_en.svg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4"/>
          <a:stretch/>
        </p:blipFill>
        <p:spPr bwMode="auto">
          <a:xfrm>
            <a:off x="9939786" y="5029200"/>
            <a:ext cx="729209" cy="164018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7B36FD-5314-46E1-BD83-7618B8A0711A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360" y="381000"/>
            <a:ext cx="996696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-Two ml of a sample solution is placed in a test tube.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Add 2drops of iodine solution and one ml of water. Shake it well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 positive test is indicated by the formation of a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blue complex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Take a half of the tube of starch and heat it in boiling water bath for 10 min compare between the tow tubes and write your observation</a:t>
            </a:r>
            <a:r>
              <a:rPr lang="en-US" b="1" dirty="0"/>
              <a:t>. </a:t>
            </a: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1A398-8C8A-437B-AFB1-2E57E7FE284F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54864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 </a:t>
            </a:r>
            <a:endPara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43193"/>
              </p:ext>
            </p:extLst>
          </p:nvPr>
        </p:nvGraphicFramePr>
        <p:xfrm>
          <a:off x="747876" y="1397000"/>
          <a:ext cx="9005724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Observation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(Starch + Iodine) without heating 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(Starch + Iodine) after heating 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(Glucose+ Iodine) 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22231AE-722C-4B36-A389-2ED73213D846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/>
          <a:stretch/>
        </p:blipFill>
        <p:spPr bwMode="auto">
          <a:xfrm>
            <a:off x="1524001" y="1638605"/>
            <a:ext cx="1314450" cy="35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-20130305-00782.jpg"/>
          <p:cNvPicPr>
            <a:picLocks noChangeAspect="1"/>
          </p:cNvPicPr>
          <p:nvPr/>
        </p:nvPicPr>
        <p:blipFill rotWithShape="1">
          <a:blip r:embed="rId4" cstate="print">
            <a:lum bright="30000"/>
          </a:blip>
          <a:srcRect l="7280" t="43492" r="37110" b="34162"/>
          <a:stretch/>
        </p:blipFill>
        <p:spPr>
          <a:xfrm rot="16200000">
            <a:off x="3527164" y="2802530"/>
            <a:ext cx="3464536" cy="125294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1"/>
          <a:stretch/>
        </p:blipFill>
        <p:spPr bwMode="auto">
          <a:xfrm>
            <a:off x="7937968" y="1981200"/>
            <a:ext cx="127057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6"/>
          <p:cNvSpPr txBox="1"/>
          <p:nvPr/>
        </p:nvSpPr>
        <p:spPr>
          <a:xfrm>
            <a:off x="738606" y="5260558"/>
            <a:ext cx="2726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Glucose + iodine</a:t>
            </a:r>
            <a:endParaRPr lang="ar-SA" sz="2000" dirty="0">
              <a:latin typeface="Calibri" panose="020F0502020204030204" pitchFamily="34" charset="0"/>
            </a:endParaRPr>
          </a:p>
        </p:txBody>
      </p:sp>
      <p:sp>
        <p:nvSpPr>
          <p:cNvPr id="9" name="مربع نص 7"/>
          <p:cNvSpPr txBox="1"/>
          <p:nvPr/>
        </p:nvSpPr>
        <p:spPr>
          <a:xfrm>
            <a:off x="4523063" y="5306725"/>
            <a:ext cx="186724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Starch + iodine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[before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  <p:sp>
        <p:nvSpPr>
          <p:cNvPr id="10" name="مستطيل 11"/>
          <p:cNvSpPr/>
          <p:nvPr/>
        </p:nvSpPr>
        <p:spPr>
          <a:xfrm>
            <a:off x="7338618" y="5290523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Starch + iodine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[after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11" name="رابط كسهم مستقيم 9"/>
          <p:cNvCxnSpPr/>
          <p:nvPr/>
        </p:nvCxnSpPr>
        <p:spPr>
          <a:xfrm>
            <a:off x="6160570" y="3212976"/>
            <a:ext cx="153678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4FE16-B2F4-4B62-B530-C70E503464AC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" y="152401"/>
            <a:ext cx="10332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3-Hydrolysis of Starch:</a:t>
            </a:r>
          </a:p>
          <a:p>
            <a:endParaRPr lang="en-US" sz="25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establish the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effect of concentrated 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on a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 in starch.  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Although starch has free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hemiacetal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the terminal glucose residue, it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has no reducing properties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because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percentage between the free residues is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very low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comparison to the whole molecule.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Heating starch solution in acid medium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hydrolyses the </a:t>
            </a:r>
            <a:r>
              <a:rPr lang="en-US" sz="2500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bonds giving many free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glucose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residues. These glucose molecules give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reducing properties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the hydrolysis product. </a:t>
            </a:r>
          </a:p>
          <a:p>
            <a:endParaRPr lang="ar-SA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60F90-69C4-4B99-9494-740EC90DF309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2154" y="685802"/>
            <a:ext cx="86800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experiment illustrates the conversion of starch (non-reducing sugar) to a reducing sugar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the action of hydrochloric acid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at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boiling point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The longer the starch is exposed to the acid the further hydrolysis proceeds.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9" y="2438400"/>
            <a:ext cx="6733210" cy="3105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E72D00-4A09-4EAD-9CBB-F9651A0A7A6C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940" y="304801"/>
            <a:ext cx="9871061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1-Two ml of starch in large tube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Add 1ml of Hydrochloric acid, heated in boiling water bath for 10 mints. then cold solution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3-Add 1ml of sodium hydroxide to become base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4-Divided in two tube (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a,b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In tube (a) add 1 ml of iodine solution and note the result. WHAT do expect?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6- In tube (b) add 1 ml of Benedict reagent, mix and heated for 3 mint and record result. WHAT do expect?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3570E-D438-4F9E-A2AD-3832F15A199F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360" y="457200"/>
            <a:ext cx="54864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Result: </a:t>
            </a:r>
            <a:endPara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27320"/>
              </p:ext>
            </p:extLst>
          </p:nvPr>
        </p:nvGraphicFramePr>
        <p:xfrm>
          <a:off x="1889760" y="1600200"/>
          <a:ext cx="7315200" cy="1249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Starch with HCL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Iodine test 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Benedict's test 	</a:t>
                      </a:r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1D4C1E0-8388-47D6-91ED-4A04268C18DE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975360" y="381001"/>
            <a:ext cx="10058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Complex sugars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consist of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more than one unit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monosaccharide, it could be:</a:t>
            </a:r>
          </a:p>
          <a:p>
            <a:endParaRPr lang="en-US" sz="25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C00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Disaccharides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contain two monosaccharide units.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Oligosaccharides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contain 3-9 monosaccharide units.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Polysaccharides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contain more than 9 monosaccharide units.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Complex carbohydrates can be broken down into smaller sugar units through a process known as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hydrolysis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</p:txBody>
      </p:sp>
      <p:pic>
        <p:nvPicPr>
          <p:cNvPr id="6" name="Picture 5" descr="C:\Users\AMAL\Desktop\hydroly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120" y="4648200"/>
            <a:ext cx="4257730" cy="1828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4"/>
          <p:cNvSpPr/>
          <p:nvPr/>
        </p:nvSpPr>
        <p:spPr>
          <a:xfrm>
            <a:off x="4369317" y="914400"/>
            <a:ext cx="1846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Starch with HCL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[After heating]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8" name="رابط كسهم مستقيم 12"/>
          <p:cNvCxnSpPr/>
          <p:nvPr/>
        </p:nvCxnSpPr>
        <p:spPr>
          <a:xfrm flipH="1">
            <a:off x="3433441" y="1828800"/>
            <a:ext cx="950506" cy="5040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6"/>
          <p:cNvCxnSpPr/>
          <p:nvPr/>
        </p:nvCxnSpPr>
        <p:spPr>
          <a:xfrm>
            <a:off x="6461760" y="1828800"/>
            <a:ext cx="950506" cy="5040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5" r="14348"/>
          <a:stretch/>
        </p:blipFill>
        <p:spPr bwMode="auto">
          <a:xfrm>
            <a:off x="2038090" y="2889504"/>
            <a:ext cx="1204164" cy="28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3"/>
          <a:stretch/>
        </p:blipFill>
        <p:spPr bwMode="auto">
          <a:xfrm>
            <a:off x="7833359" y="2955341"/>
            <a:ext cx="1131570" cy="273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3"/>
          <p:cNvSpPr/>
          <p:nvPr/>
        </p:nvSpPr>
        <p:spPr>
          <a:xfrm>
            <a:off x="1729153" y="5846621"/>
            <a:ext cx="144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[-] Iodine test</a:t>
            </a:r>
            <a:endParaRPr lang="ar-SA" dirty="0"/>
          </a:p>
        </p:txBody>
      </p:sp>
      <p:sp>
        <p:nvSpPr>
          <p:cNvPr id="13" name="مستطيل 10"/>
          <p:cNvSpPr/>
          <p:nvPr/>
        </p:nvSpPr>
        <p:spPr>
          <a:xfrm>
            <a:off x="7158227" y="5857402"/>
            <a:ext cx="192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[+] Benedict's test</a:t>
            </a:r>
            <a:endParaRPr lang="ar-S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C2B0D-F397-4880-88D8-E3565E4DB7CC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900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8240" y="1447802"/>
            <a:ext cx="9875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Questions:</a:t>
            </a: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you can convert non-reducing sugar to reducing?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Why glucose does not give positive result with iodine test but not starch? 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Explain why the blue color disappears upon heating?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Although starch has free hemiacetal bonds it is non reducing sugar, explain?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F41A0-A0B9-4B2E-813B-206A0E21DEFF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2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3921" y="287146"/>
            <a:ext cx="1017427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-Polysaccharides can either be 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2500" b="1" dirty="0" err="1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homopolymeric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(same repeating monosaccharide unit).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2</a:t>
            </a:r>
            <a:r>
              <a:rPr lang="en-US" sz="2500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heteropolymeric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(mixture of monosaccharaides).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-Plants and animals store glucose in the form of very large polysaccharide glucose </a:t>
            </a:r>
            <a:r>
              <a:rPr lang="en-US" sz="25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homopolymers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-The glucose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homopolymer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present in plants to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store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glucose is called 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starch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while the glucose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homopolymer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present in animal cells is called 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glycogen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2" y="5376603"/>
            <a:ext cx="4937760" cy="8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5105403"/>
            <a:ext cx="5037905" cy="15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8240" y="5105403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DAFD7-0F5A-41CA-A527-9B42890D528A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3920" y="381001"/>
            <a:ext cx="10058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Starch consists of 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amylose and amylopectin ..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Amylose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 Linear  helical polymer of  glucose linked by </a:t>
            </a:r>
            <a:r>
              <a:rPr lang="el-GR" sz="2500" dirty="0">
                <a:latin typeface="Calibri" panose="020F0502020204030204" pitchFamily="34" charset="0"/>
                <a:cs typeface="Arabic Typesetting" panose="03020402040406030203" pitchFamily="66" charset="-78"/>
              </a:rPr>
              <a:t>α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-1,4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bonds (100 units).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solidFill>
                  <a:schemeClr val="accen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Amylopectin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Branched polymer containing  glucose linked by </a:t>
            </a:r>
            <a:r>
              <a:rPr lang="el-GR" sz="2500" dirty="0">
                <a:latin typeface="Calibri" panose="020F0502020204030204" pitchFamily="34" charset="0"/>
                <a:cs typeface="Arabic Typesetting" panose="03020402040406030203" pitchFamily="66" charset="-78"/>
              </a:rPr>
              <a:t>α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-1,4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bonds. Branch points has  </a:t>
            </a:r>
            <a:r>
              <a:rPr lang="el-GR" sz="2500" dirty="0">
                <a:latin typeface="Calibri" panose="020F0502020204030204" pitchFamily="34" charset="0"/>
                <a:cs typeface="Arabic Typesetting" panose="03020402040406030203" pitchFamily="66" charset="-78"/>
              </a:rPr>
              <a:t>α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-1,6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bonds, (100,000 units).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39959" r="42510" b="26511"/>
          <a:stretch/>
        </p:blipFill>
        <p:spPr bwMode="auto">
          <a:xfrm>
            <a:off x="1066800" y="5029202"/>
            <a:ext cx="3844428" cy="15150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AMAL\Desktop\Fig9_15cStarchEnds.gif"/>
          <p:cNvPicPr>
            <a:picLocks noChangeAspect="1" noChangeArrowheads="1"/>
          </p:cNvPicPr>
          <p:nvPr/>
        </p:nvPicPr>
        <p:blipFill rotWithShape="1">
          <a:blip r:embed="rId4" cstate="print"/>
          <a:srcRect b="10267"/>
          <a:stretch/>
        </p:blipFill>
        <p:spPr bwMode="auto">
          <a:xfrm>
            <a:off x="5547360" y="3657600"/>
            <a:ext cx="4393068" cy="20063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0F071-FD6A-457E-8501-48E8D7CAFF63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878" y="320016"/>
            <a:ext cx="94183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Glycogen </a:t>
            </a:r>
          </a:p>
          <a:p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 branched polysaccharide of D-glucose which contains both α(1     4) and a(1     6) is similar in structure to amylopectin. </a:t>
            </a:r>
          </a:p>
          <a:p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glycogen has </a:t>
            </a: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more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(1    6) branches. </a:t>
            </a: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0" y="17526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72400" y="17526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05200" y="25908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askgeorgie.com/wp-content/uploads/2012/05/Glycog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4038600"/>
            <a:ext cx="6697980" cy="19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4FB297-06DF-4210-B31E-DD540C3330E4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286000"/>
            <a:ext cx="9418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8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Practical Part</a:t>
            </a:r>
            <a:endParaRPr lang="ar-SA" sz="8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96C246-6AD7-4F29-92B4-ACDCB346566E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17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" y="76202"/>
            <a:ext cx="1042416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1-Sucrose hydrolysis Test:</a:t>
            </a:r>
          </a:p>
          <a:p>
            <a:endParaRPr lang="en-US" sz="24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identify the products of hydrolysis of di- and polysaccharides. 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-This test is used to convert sucrose (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non-reducing disaccharide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to glucose and fructose (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reducing mono saccharides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 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Sucrose is a non-reducing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disaccharide so it does not reduce the Cu++ solution (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Bendict's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test) because the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 is formed between the two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hemiacetal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bonds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 there is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 free </a:t>
            </a:r>
            <a:r>
              <a:rPr lang="en-US" sz="2500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aldehydic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</a:t>
            </a:r>
            <a:r>
              <a:rPr lang="en-US" sz="2500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ketonic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group to give positive reducing properties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glycosidic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bond </a:t>
            </a:r>
            <a:r>
              <a:rPr lang="en-US" sz="25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hydrolysed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(in the presence of acid) sucrose will broken to glucose + fructose  (which are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reducing sugars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are then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able to give positive reducing test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0F339-AD0B-4841-8D5E-F9DB60B8BF27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uytdrewaartfyuiop.png"/>
          <p:cNvPicPr>
            <a:picLocks noChangeAspect="1"/>
          </p:cNvPicPr>
          <p:nvPr/>
        </p:nvPicPr>
        <p:blipFill>
          <a:blip r:embed="rId3" cstate="print"/>
          <a:srcRect r="46281" b="15425"/>
          <a:stretch>
            <a:fillRect/>
          </a:stretch>
        </p:blipFill>
        <p:spPr>
          <a:xfrm>
            <a:off x="1158241" y="1066800"/>
            <a:ext cx="5659219" cy="4176464"/>
          </a:xfrm>
          <a:prstGeom prst="rect">
            <a:avLst/>
          </a:prstGeom>
        </p:spPr>
      </p:pic>
      <p:sp>
        <p:nvSpPr>
          <p:cNvPr id="6" name="Right Arrow 3"/>
          <p:cNvSpPr/>
          <p:nvPr/>
        </p:nvSpPr>
        <p:spPr>
          <a:xfrm>
            <a:off x="6290257" y="1828800"/>
            <a:ext cx="163454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3"/>
          <p:cNvSpPr/>
          <p:nvPr/>
        </p:nvSpPr>
        <p:spPr>
          <a:xfrm>
            <a:off x="6461760" y="4495800"/>
            <a:ext cx="173736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7680" y="16580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result with </a:t>
            </a:r>
            <a:r>
              <a:rPr lang="en-US" dirty="0" err="1"/>
              <a:t>bendict</a:t>
            </a:r>
            <a:r>
              <a:rPr lang="en-US" dirty="0"/>
              <a:t> 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8252646" y="43250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result with </a:t>
            </a:r>
            <a:r>
              <a:rPr lang="en-US" dirty="0" err="1"/>
              <a:t>bendect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E1B976-E430-457B-BEC8-297EAC5AABF3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" y="228600"/>
            <a:ext cx="9875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Set up tow tubes add to each one 4ml of a sucrose solution ,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Lable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tube : (Sucrose with HCL, Sucrose without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To only one tube add four drops of concentrated hydrochloric acid (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3-Heat both in boiling water bath for 15 minutes.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After 15 minutes of heating add 4 drops of concentrated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NaOH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each tube (?)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5-From the tube containing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take 2ml in tow tube to do Benedict's test and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Seliwanoff's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 ,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lable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tube (Benedict +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and (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Seliwanoff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‘+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Add 2 ml of Benedict's reagent and 2.5 ml of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Seliwanoff's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reagent WHAT do expect?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6-From the tube which contain only sucrose take 2 ml to do Benedict's test only (add 2 ml of Benedict's reagent) WHAT do expect?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FD2EC9-7D19-4854-BCBC-487C846E0343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1100</Words>
  <Application>Microsoft Office PowerPoint</Application>
  <PresentationFormat>Widescreen</PresentationFormat>
  <Paragraphs>158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Arabic Typesetting</vt:lpstr>
      <vt:lpstr>Arial</vt:lpstr>
      <vt:lpstr>Britannic Bold</vt:lpstr>
      <vt:lpstr>Broadway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75</cp:revision>
  <dcterms:created xsi:type="dcterms:W3CDTF">2006-08-16T00:00:00Z</dcterms:created>
  <dcterms:modified xsi:type="dcterms:W3CDTF">2017-10-30T06:18:16Z</dcterms:modified>
</cp:coreProperties>
</file>