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8" r:id="rId13"/>
    <p:sldId id="270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A1803D"/>
    <a:srgbClr val="B08B42"/>
    <a:srgbClr val="C3A261"/>
    <a:srgbClr val="AD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2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369F1C-348C-4798-9771-78EC3CAE814C}" type="datetimeFigureOut">
              <a:rPr lang="ar-SA" smtClean="0"/>
              <a:t>13/05/1439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17A1A0-8E0F-4464-AA9F-55194A67E7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10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A1A0-8E0F-4464-AA9F-55194A67E73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2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A1A0-8E0F-4464-AA9F-55194A67E732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13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800" dirty="0"/>
              <a:t>نظري</a:t>
            </a: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A1A0-8E0F-4464-AA9F-55194A67E73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06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نظري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A1A0-8E0F-4464-AA9F-55194A67E732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36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url?sa=i&amp;rct=j&amp;q=&amp;esrc=s&amp;source=images&amp;cd=&amp;cad=rja&amp;uact=8&amp;ved=0CAcQjRxqFQoTCIDDpa6r8ccCFYc4GgodNnMArw&amp;url=http://igennus.com/nutrition-blog/nutrition-protocols-healthy-heart-nutritionist-kyla-williams/&amp;psig=AFQjCNG9rl1AenKAGLvboY6kxi94Crwlgg&amp;ust=144214137299968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ObW47Og8ccCFUoTGgodpbwNyw&amp;url=http://biosiva.50webs.org/lipids.htm&amp;psig=AFQjCNFirhFwp3Bgz3QllEnYnk8-a2CPMA&amp;ust=14421388429457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commons.wikimedia.org/wiki/File:Liebermann-Burchard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5410200" y="2514600"/>
            <a:ext cx="2342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ritannic Bold" panose="020B0903060703020204" pitchFamily="34" charset="0"/>
              </a:rPr>
              <a:t>Lipids-II</a:t>
            </a:r>
            <a:endParaRPr lang="ar-SA" sz="4800" dirty="0">
              <a:latin typeface="Britannic Bold" panose="020B0903060703020204" pitchFamily="34" charset="0"/>
            </a:endParaRPr>
          </a:p>
        </p:txBody>
      </p:sp>
      <p:pic>
        <p:nvPicPr>
          <p:cNvPr id="5122" name="Picture 2" descr="http://igennus.com/wp-content/uploads/2014/05/bigstock-Butter-and-Oil-397136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4128960"/>
            <a:ext cx="3794760" cy="26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5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228606"/>
            <a:ext cx="10332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</a:t>
            </a:r>
            <a:endParaRPr lang="ar-SA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Dissolve a few crystals of cholesterol in 2 ml of chloroform in a dry test tube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add 10 drops of acetic anhydride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Add 2 to 3 drops of conc. sulfuric acid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76710"/>
              </p:ext>
            </p:extLst>
          </p:nvPr>
        </p:nvGraphicFramePr>
        <p:xfrm>
          <a:off x="1127284" y="3124200"/>
          <a:ext cx="6492241" cy="1112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1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Comment</a:t>
                      </a:r>
                      <a:endParaRPr lang="ar-SA" sz="18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/>
                        <a:t>Observation</a:t>
                      </a:r>
                      <a:endParaRPr lang="ar-SA" sz="18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/>
                        <a:t>Tube</a:t>
                      </a:r>
                      <a:endParaRPr lang="ar-SA" sz="1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cholestrol</a:t>
                      </a:r>
                      <a:endParaRPr lang="ar-SA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Olive oil</a:t>
                      </a:r>
                      <a:endParaRPr lang="ar-SA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8240" y="2590806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 :</a:t>
            </a:r>
            <a:endParaRPr lang="ar-S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Picture 7" descr="C:\Users\Ghadah\Downloads\DSC_036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29243" r="20850" b="27332"/>
          <a:stretch/>
        </p:blipFill>
        <p:spPr bwMode="auto">
          <a:xfrm rot="5400000">
            <a:off x="675312" y="4900720"/>
            <a:ext cx="1948815" cy="1047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53939" r="41510" b="26676"/>
          <a:stretch/>
        </p:blipFill>
        <p:spPr>
          <a:xfrm rot="5400000">
            <a:off x="1617870" y="5005905"/>
            <a:ext cx="1981200" cy="869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33207" r="41510" b="47537"/>
          <a:stretch/>
        </p:blipFill>
        <p:spPr>
          <a:xfrm rot="5400000">
            <a:off x="9469320" y="4902000"/>
            <a:ext cx="1981200" cy="86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2070" y="643138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cholestrol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8160" y="637200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Olive oil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29F4DE-56C7-432A-974D-7A730E1DA9DB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"/>
            <a:ext cx="1069848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3-Unsaturation Test: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Determine the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degree of saturation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different types of oils.</a:t>
            </a:r>
            <a:b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 neutral contain glycerides of some unsaturated fatty acids.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These unsaturated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fatty acids become saturated by taking up iodine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Halogens ( I, Br ) will add across the double bonds and thus the </a:t>
            </a:r>
            <a:r>
              <a:rPr lang="en-US" sz="2500" b="1" dirty="0" err="1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decolorization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iodine or bromine solution will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indicate the presence of unsaturated fatty acids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100" name="Picture 4" descr="http://biosiva.50webs.org/lip1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3" b="17948"/>
          <a:stretch/>
        </p:blipFill>
        <p:spPr bwMode="auto">
          <a:xfrm>
            <a:off x="5867400" y="6068484"/>
            <a:ext cx="5440680" cy="6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iosiva.50webs.org/lip1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 b="69231"/>
          <a:stretch/>
        </p:blipFill>
        <p:spPr bwMode="auto">
          <a:xfrm>
            <a:off x="5867400" y="5181600"/>
            <a:ext cx="544068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741920" y="5785461"/>
            <a:ext cx="0" cy="4629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culturalhealthsolutions.com/wp-content/uploads/2014/05/SatFat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66" y="152400"/>
            <a:ext cx="223666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00108D-040A-42BC-AE7B-6A1990348D28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970" y="89624"/>
            <a:ext cx="1069914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</a:t>
            </a:r>
            <a:endParaRPr lang="ar-SA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>
              <a:buSzPct val="59000"/>
              <a:buFont typeface="Arial" panose="020B0604020202020204" pitchFamily="34" charset="0"/>
              <a:buChar char="•"/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Equally into 2 flask Add 10 ml of Chloroform then 10 drops of Hub’s iodine reagent (alcoholic solution of iodine containing some mercuric chloride), </a:t>
            </a:r>
            <a:r>
              <a:rPr lang="en-US" sz="2500" b="1" dirty="0">
                <a:solidFill>
                  <a:srgbClr val="FF99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chloroform shows pink color due to presence of iodine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>
              <a:buSzPct val="59000"/>
              <a:buFont typeface="Arial" panose="020B0604020202020204" pitchFamily="34" charset="0"/>
              <a:buChar char="•"/>
            </a:pP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one test flask add the </a:t>
            </a:r>
            <a:r>
              <a:rPr lang="en-US" sz="25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olive oil sample drop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 drop shaking the tube vigorously for about 30 seconds after addition of each </a:t>
            </a:r>
            <a:r>
              <a:rPr lang="en-US" sz="2500" b="1" dirty="0">
                <a:solidFill>
                  <a:srgbClr val="FF99C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until the pink color is discharged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count the number of drops.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the second flask add the </a:t>
            </a:r>
            <a:r>
              <a:rPr lang="en-US" sz="25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butter sample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the same method.</a:t>
            </a:r>
          </a:p>
          <a:p>
            <a:pPr>
              <a:buSzPct val="59000"/>
            </a:pPr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pink color is discharged due to the taking up of iodine by the unsaturated fatty acids of the oil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Compare unsaturation ,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should be remembered that </a:t>
            </a:r>
            <a:r>
              <a:rPr lang="en-US" sz="25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more</a:t>
            </a:r>
            <a:r>
              <a:rPr lang="en-US" sz="25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number of drops of the sample (fat) required to discharge the pink color, the </a:t>
            </a:r>
            <a:r>
              <a:rPr lang="en-US" sz="2500" b="1" u="sng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less the unsaturation (saturated)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because fat contains less unsaturated fatty acids, it will take up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b="1" u="sng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less iodine per drop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due to </a:t>
            </a:r>
            <a:r>
              <a:rPr lang="en-US" sz="2500" b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 number of double bonds</a:t>
            </a:r>
            <a:r>
              <a:rPr lang="en-US" sz="25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(so it will need more drops of fat sample to take up all iodine and decolorize the pink color). Vice versa.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There is an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inverse relationship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between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number of fat drops required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number of double bonds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2" descr="http://4.bp.blogspot.com/-5be_mvpJNrA/T385cRz6vZI/AAAAAAAAAFU/3kTQD4aLZzE/s1600/saturat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8"/>
          <a:stretch/>
        </p:blipFill>
        <p:spPr bwMode="auto">
          <a:xfrm>
            <a:off x="9516716" y="5257800"/>
            <a:ext cx="239831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399443-37F6-4947-B869-584DD03DF8E4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949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4075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617523" y="1428206"/>
            <a:ext cx="3200401" cy="375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4085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8277"/>
          <a:stretch/>
        </p:blipFill>
        <p:spPr>
          <a:xfrm rot="5400000">
            <a:off x="7319722" y="1378104"/>
            <a:ext cx="2971801" cy="379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5455920" y="3429000"/>
            <a:ext cx="11887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78E4595-724F-4129-BFAC-0360097DB1A0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24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"/>
            <a:ext cx="105156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4-acrolein test: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used to detect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glycrol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fats.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-Most lipid are found in the form of triglycerides, an ester formed from glycerol and fatty acids. 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a fat is heated strongly in the presence of a dehydrating agent such as KHSO4 [potassium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bisulphate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], the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glycerol portion of the molecule is dehydrated to form the unsaturated aldehyde, </a:t>
            </a:r>
            <a:r>
              <a:rPr lang="en-US" sz="2500" u="sng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acrolein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CH2=CH-CHO.</a:t>
            </a:r>
          </a:p>
          <a:p>
            <a:r>
              <a:rPr lang="en-US" sz="2500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which can be distinguished by its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irritating acrid smell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as burnt grease.</a:t>
            </a:r>
          </a:p>
          <a:p>
            <a:endParaRPr lang="ar-SA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80" y="5058943"/>
            <a:ext cx="3567821" cy="168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61B49-7AC2-449E-90E9-ED0B3153E346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304800"/>
            <a:ext cx="101498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Other way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detect lipids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by dye </a:t>
            </a:r>
            <a:r>
              <a:rPr lang="en-US" sz="25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Sudan IV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(general dye for lipid ), which </a:t>
            </a:r>
            <a:r>
              <a:rPr lang="en-US" sz="25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produce red color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with lipid.  </a:t>
            </a:r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9" t="42708" r="34525" b="17500"/>
          <a:stretch/>
        </p:blipFill>
        <p:spPr bwMode="auto">
          <a:xfrm>
            <a:off x="5373234" y="1722874"/>
            <a:ext cx="1042416" cy="29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4320" y="4800600"/>
            <a:ext cx="3499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Sudan IV 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(general dye for lipid )</a:t>
            </a:r>
            <a:endParaRPr lang="ar-SA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16292-E2D9-4EB7-92EA-13548E8B7D5E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304806"/>
            <a:ext cx="96012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Questions:</a:t>
            </a: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Why olive oil does not form green color in copper acetate test ? 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What do you expect if you used palmitic or linoleic acid in copper acetate test ? 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Why </a:t>
            </a:r>
            <a:r>
              <a:rPr lang="en-US" sz="25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acrolein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test is used as a general test for oils and fats? 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 you expect to get a positive result if you use free fatty acid like oleic acid or palmitic       acid in </a:t>
            </a:r>
            <a:r>
              <a:rPr lang="en-US" sz="25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acrolein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test? and why ? 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Why iodine color discharged after addition of oil ?</a:t>
            </a:r>
          </a:p>
          <a:p>
            <a:endParaRPr lang="ar-SA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E19F72-7755-4D3A-8F53-C73167D91EC2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798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640826" y="304803"/>
            <a:ext cx="10691789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Fatty Acids  can be classified to: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A-Saturated Fatty Acids: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Fatty acids have no double bonds ,side chain are (alkane).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1) Short chain FA: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4 to 10 Carbon atoms ,and present as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liquid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room Temp.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2) Long chain FA: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More than 10 Carbone atoms, present in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solid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room Temp. e.g.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Palmatic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(16) acid and Stearic(18) acid.</a:t>
            </a: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10" y="4962293"/>
            <a:ext cx="451379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5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228606"/>
            <a:ext cx="102412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B-Unsaturated Fatty Acids: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have one or more double bonds between carbon atoms side chain.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[has at least one double bond].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1) Essential Fatty acids: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 not be synthesized in the body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linolenic acid18-C, 3</a:t>
            </a:r>
            <a:r>
              <a:rPr lang="ar-SA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double bond (ω-3)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Linoleic acid 18-C, 2 double bond (ω-6)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2) Non essential Fatty acids: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 be synthesized in the body: Oleic acid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2" y="4800606"/>
            <a:ext cx="4429123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A7497D-FE46-4633-9FCC-20938D2A89E7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360" y="2198134"/>
            <a:ext cx="758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Practical Part</a:t>
            </a:r>
            <a:endParaRPr 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11917680" cy="15240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BAE8D-2895-46BD-80F4-7EE2A247C531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68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152403"/>
            <a:ext cx="102412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1-Copper acetate test: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This test is used to distinguish between oil [neutral fat] and fatty acid [saturated and unsaturated]. </a:t>
            </a:r>
          </a:p>
          <a:p>
            <a:endParaRPr lang="en-US" sz="2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500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copper acetate solution does not react with the oils (or fats), while </a:t>
            </a:r>
            <a:r>
              <a:rPr lang="en-US" sz="2500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fatty acids [saturated and unsaturated ] react with copper acetate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form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copper salt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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Copper salt formed in the case of fatty acids can only be extracted by petroleum ether. </a:t>
            </a:r>
          </a:p>
          <a:p>
            <a:endParaRPr lang="en-US" b="1" dirty="0"/>
          </a:p>
          <a:p>
            <a:endParaRPr lang="en-US" b="1" dirty="0"/>
          </a:p>
          <a:p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DFF79-2018-44A1-A527-D38B45983CAB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152403"/>
            <a:ext cx="10332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Method:</a:t>
            </a:r>
            <a:endParaRPr lang="ar-S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Take two test tubes add 3 ml of petroleum ether and an equal volume of a solution of copper acetate.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Add 0.5 ml of each sample in each tube 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Shake the tube and leave it for some time.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46257"/>
              </p:ext>
            </p:extLst>
          </p:nvPr>
        </p:nvGraphicFramePr>
        <p:xfrm>
          <a:off x="1249680" y="3505200"/>
          <a:ext cx="7315200" cy="1137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Comment</a:t>
                      </a:r>
                      <a:endParaRPr lang="ar-SA" sz="20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Observation</a:t>
                      </a:r>
                      <a:endParaRPr lang="ar-SA" sz="20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Olive oil</a:t>
                      </a:r>
                      <a:endParaRPr lang="ar-SA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Oleic acid</a:t>
                      </a:r>
                      <a:endParaRPr lang="ar-SA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58240" y="3047852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Result :</a:t>
            </a:r>
            <a:endParaRPr lang="ar-S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 descr="C:\Users\Ghadah\Downloads\DSC_03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27101" b="2156"/>
          <a:stretch/>
        </p:blipFill>
        <p:spPr bwMode="auto">
          <a:xfrm>
            <a:off x="9231633" y="4495806"/>
            <a:ext cx="1893570" cy="2152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89E0CC-639C-487D-98AE-2D4FEB945636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152406"/>
            <a:ext cx="1005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olive oil:</a:t>
            </a:r>
          </a:p>
          <a:p>
            <a:r>
              <a:rPr lang="en-US" sz="2500" b="1" dirty="0">
                <a:solidFill>
                  <a:schemeClr val="tx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notice that petroleum ether upper layer containing the dissolved oil and appears colorless.</a:t>
            </a:r>
            <a:endParaRPr lang="ar-SA" dirty="0"/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aqueous solution remains blue in the bottom.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18167" r="32675" b="57058"/>
          <a:stretch/>
        </p:blipFill>
        <p:spPr>
          <a:xfrm rot="5400000">
            <a:off x="7414063" y="3247059"/>
            <a:ext cx="4123556" cy="1287038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2072644" y="3244334"/>
            <a:ext cx="4564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petroleum ether and dissolved oil </a:t>
            </a:r>
          </a:p>
        </p:txBody>
      </p:sp>
      <p:sp>
        <p:nvSpPr>
          <p:cNvPr id="7" name="Rectangle 15"/>
          <p:cNvSpPr/>
          <p:nvPr/>
        </p:nvSpPr>
        <p:spPr>
          <a:xfrm>
            <a:off x="4084323" y="4815262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copper acetate</a:t>
            </a:r>
          </a:p>
        </p:txBody>
      </p:sp>
      <p:cxnSp>
        <p:nvCxnSpPr>
          <p:cNvPr id="8" name="Straight Arrow Connector 12"/>
          <p:cNvCxnSpPr/>
          <p:nvPr/>
        </p:nvCxnSpPr>
        <p:spPr>
          <a:xfrm>
            <a:off x="7010403" y="3429000"/>
            <a:ext cx="132516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/>
          <p:cNvCxnSpPr/>
          <p:nvPr/>
        </p:nvCxnSpPr>
        <p:spPr>
          <a:xfrm>
            <a:off x="7030676" y="4999928"/>
            <a:ext cx="132516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27A535-C9E0-46D5-BE9A-1DA219757BF5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" y="152400"/>
            <a:ext cx="1024128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Oleic acid: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upper layer of petroleum ether becomes green as a result of 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copper </a:t>
            </a:r>
            <a:r>
              <a:rPr lang="en-US" sz="25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oleate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[copper salt]. </a:t>
            </a:r>
            <a:endParaRPr lang="ar-SA" sz="2800" dirty="0"/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lower layer becomes less in blue.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42413" r="32675" b="31014"/>
          <a:stretch/>
        </p:blipFill>
        <p:spPr>
          <a:xfrm rot="5400000">
            <a:off x="7480514" y="3241012"/>
            <a:ext cx="4123556" cy="1299132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2100378" y="3244334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copper </a:t>
            </a:r>
            <a:r>
              <a:rPr lang="en-US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oleate</a:t>
            </a: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the petroleum ether </a:t>
            </a:r>
          </a:p>
        </p:txBody>
      </p:sp>
      <p:sp>
        <p:nvSpPr>
          <p:cNvPr id="7" name="Rectangle 11"/>
          <p:cNvSpPr/>
          <p:nvPr/>
        </p:nvSpPr>
        <p:spPr>
          <a:xfrm>
            <a:off x="3435460" y="4681210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copper acetate</a:t>
            </a:r>
          </a:p>
        </p:txBody>
      </p:sp>
      <p:cxnSp>
        <p:nvCxnSpPr>
          <p:cNvPr id="8" name="Straight Arrow Connector 12"/>
          <p:cNvCxnSpPr/>
          <p:nvPr/>
        </p:nvCxnSpPr>
        <p:spPr>
          <a:xfrm>
            <a:off x="7010403" y="3429000"/>
            <a:ext cx="132516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2"/>
          <p:cNvCxnSpPr/>
          <p:nvPr/>
        </p:nvCxnSpPr>
        <p:spPr>
          <a:xfrm>
            <a:off x="7010403" y="4942820"/>
            <a:ext cx="1325168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" y="5204430"/>
            <a:ext cx="3257412" cy="78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54DB24-46B1-48CE-A696-0638AC3DB0CF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"/>
            <a:ext cx="103327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2-Liebermann -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Burchard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Test [acetic anhydride test] :</a:t>
            </a:r>
          </a:p>
          <a:p>
            <a:endParaRPr lang="en-US" sz="2500" b="1" dirty="0">
              <a:solidFill>
                <a:schemeClr val="tx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detect the presence of cholesterol.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Principle:</a:t>
            </a: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Liebermann - </a:t>
            </a:r>
            <a:r>
              <a:rPr lang="en-US" sz="25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Burchard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Test , is </a:t>
            </a:r>
            <a:r>
              <a:rPr lang="en-PH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chemical estimation of cholesterol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 cholesterol is react as a typical alcohol </a:t>
            </a:r>
            <a:r>
              <a:rPr lang="en-US" sz="25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a strong concentrated acids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the product are colored substances. 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Acetic anhydride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used as solvent and dehydrating agents. </a:t>
            </a:r>
          </a:p>
          <a:p>
            <a:r>
              <a:rPr lang="en-US" sz="2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-Sulfuric acid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used as dehydrating and oxidizing agent .</a:t>
            </a:r>
          </a:p>
          <a:p>
            <a:endParaRPr lang="en-US" sz="2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-A positive result is observed when the solution becomes </a:t>
            </a:r>
            <a:r>
              <a:rPr lang="en-US" sz="25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red or pink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then </a:t>
            </a:r>
            <a:r>
              <a:rPr lang="en-US" sz="25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blue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and finally </a:t>
            </a:r>
            <a:r>
              <a:rPr lang="en-US" sz="2500" b="1" dirty="0">
                <a:solidFill>
                  <a:srgbClr val="0066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bluish –green </a:t>
            </a:r>
            <a:r>
              <a:rPr lang="en-US" sz="2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color.</a:t>
            </a:r>
          </a:p>
        </p:txBody>
      </p:sp>
      <p:pic>
        <p:nvPicPr>
          <p:cNvPr id="5" name="Picture 2" descr="Reaktionsfolge der Liebermann-Burchard-Reaktion">
            <a:hlinkClick r:id="rId2" tooltip="Reaktionsfolge der Liebermann-Burchard-Reak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73" y="5257800"/>
            <a:ext cx="3315656" cy="15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6349E6-3C1A-4356-A041-6CE887AF9942}"/>
              </a:ext>
            </a:extLst>
          </p:cNvPr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90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941</Words>
  <Application>Microsoft Office PowerPoint</Application>
  <PresentationFormat>Widescreen</PresentationFormat>
  <Paragraphs>128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Arabic Typesetting</vt:lpstr>
      <vt:lpstr>Arial</vt:lpstr>
      <vt:lpstr>Britannic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63</cp:revision>
  <dcterms:created xsi:type="dcterms:W3CDTF">2006-08-16T00:00:00Z</dcterms:created>
  <dcterms:modified xsi:type="dcterms:W3CDTF">2018-01-29T07:51:57Z</dcterms:modified>
</cp:coreProperties>
</file>