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2B5DE-C85A-412D-B98C-121AB8D2BCB6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A937-E8AA-4F1D-B0A0-EAE8E6F74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9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DA937-E8AA-4F1D-B0A0-EAE8E6F74E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1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E545D3-7583-4182-A5A6-0F21163121B9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B097-1F12-4DC2-9DA4-BCF784DF0C32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61C48-0A2A-4CCE-B75E-0546B0A1311C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97D6-58D2-4441-BC9D-714E3639EB49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 smtClean="0">
                <a:solidFill>
                  <a:schemeClr val="tx1"/>
                </a:solidFill>
                <a:effectLst/>
              </a:rPr>
              <a:t> 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 smtClean="0">
                <a:solidFill>
                  <a:schemeClr val="tx1"/>
                </a:solidFill>
                <a:effectLst/>
              </a:rPr>
              <a:t> 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04310-A5F7-4397-BE0A-57E844E47113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E010-AEC5-46F9-9D48-A5CA4A1C9B7D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 smtClean="0">
                <a:solidFill>
                  <a:schemeClr val="tx1"/>
                </a:solidFill>
                <a:effectLst/>
              </a:rPr>
              <a:t> 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 smtClean="0">
                <a:solidFill>
                  <a:schemeClr val="tx1"/>
                </a:solidFill>
                <a:effectLst/>
              </a:rPr>
              <a:t> 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0501-ED82-4A6E-9833-5377545F8702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BF40-6C90-450C-860D-A1296DE23B29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5D52-DE6D-4614-A451-CA3A8B144903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1C5A-D9C7-44D1-BC04-2BE4B563E135}" type="datetime1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23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58E3-76D7-4927-82EA-11C83C76C151}" type="datetime1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05" y="1176865"/>
            <a:ext cx="10872028" cy="499110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8677501" y="6165850"/>
            <a:ext cx="1600200" cy="279400"/>
          </a:xfrm>
        </p:spPr>
        <p:txBody>
          <a:bodyPr/>
          <a:lstStyle/>
          <a:p>
            <a:fld id="{47A7F3C0-EEBA-411C-A460-A0DD688E82BE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459569" y="6218767"/>
            <a:ext cx="7305900" cy="173566"/>
          </a:xfrm>
        </p:spPr>
        <p:txBody>
          <a:bodyPr/>
          <a:lstStyle/>
          <a:p>
            <a:pPr algn="ctr"/>
            <a:r>
              <a:rPr lang="en-US" dirty="0" smtClean="0"/>
              <a:t>SWE 313 - SOFTWARE PROCESS MODELING - AMAN QUADRI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981720" y="6157383"/>
            <a:ext cx="54269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76505" y="605363"/>
            <a:ext cx="10872028" cy="52070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3289-84D8-4735-854C-8B5D80285C42}" type="datetime1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2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BF1F-BFA6-431A-AB8B-27B92C70985B}" type="datetime1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55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3961-FAD0-4372-BA5B-0F0DC6964E6E}" type="datetime1">
              <a:rPr lang="en-US" smtClean="0"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3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E6B7-1428-47CF-971D-940C5AB392A7}" type="datetime1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27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27B17-C929-4FF9-AE74-B73E26D212EB}" type="datetime1">
              <a:rPr lang="en-US" smtClean="0"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68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6B5E-5E0E-462F-8C8F-D4DA58C47E0E}" type="datetime1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2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34DA8-CB1C-4C0F-9A79-ED9E898F7724}" type="datetime1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51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5681-210F-4FF6-9C2A-3F453DFA89DE}" type="datetime1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2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A2A6-CE1F-4D49-879C-BC9B87479245}" type="datetime1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7EB-06F8-4259-B6D7-92C0CB1E7D4F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CCF4-AD54-44E7-B908-B043274EE15D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378A-8EAB-4B7B-8817-939B058BB750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31B2-FEA3-45FE-91D6-9C033F1F6B69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5D7-499F-48E6-AEE6-BDA1C6C99D10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31DB-0C21-49FB-AC39-6E0569F6AEC5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6ADB-E3A8-48B0-B95F-83C10E4AABB6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BACF84-A7EC-4178-B69D-F8E7175E1E2D}" type="datetime1">
              <a:rPr lang="en-US" smtClean="0"/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FA49B-F6C2-4AE1-9A86-450D9E39D537}" type="datetime1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SWE 313 - SOFTWARE PROCESS MODELING - AMAN QUADRI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BC110-DC76-4636-B994-72C64D6B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8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8. Model Fusion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HTTP://FAC.KSU.EDU.SA/AQUADRI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7432" y="5308601"/>
            <a:ext cx="5214635" cy="279400"/>
          </a:xfrm>
        </p:spPr>
        <p:txBody>
          <a:bodyPr/>
          <a:lstStyle/>
          <a:p>
            <a:r>
              <a:rPr lang="en-US" sz="900" dirty="0" smtClean="0"/>
              <a:t>SWE 313 - SOFTWARE PROCESS MODELING - AMAN QUADRI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6263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Project Explorer view, open the Project1Model::sample::</a:t>
            </a:r>
            <a:r>
              <a:rPr lang="en-US" dirty="0" smtClean="0"/>
              <a:t>Main editor.</a:t>
            </a:r>
          </a:p>
          <a:p>
            <a:r>
              <a:rPr lang="en-US" dirty="0"/>
              <a:t>From the main menu, select </a:t>
            </a:r>
            <a:r>
              <a:rPr lang="en-US" b="1" dirty="0"/>
              <a:t>Window &gt; Show View &gt; </a:t>
            </a:r>
            <a:r>
              <a:rPr lang="en-US" b="1" dirty="0" smtClean="0"/>
              <a:t>Other</a:t>
            </a:r>
          </a:p>
          <a:p>
            <a:r>
              <a:rPr lang="en-US" dirty="0"/>
              <a:t>Expand the </a:t>
            </a:r>
            <a:r>
              <a:rPr lang="en-US" b="1" dirty="0"/>
              <a:t>Modeling </a:t>
            </a:r>
            <a:r>
              <a:rPr lang="en-US" dirty="0"/>
              <a:t>folder and select </a:t>
            </a:r>
            <a:r>
              <a:rPr lang="en-US" b="1" dirty="0"/>
              <a:t>Pattern Explorer</a:t>
            </a:r>
            <a:r>
              <a:rPr lang="en-US" dirty="0" smtClean="0"/>
              <a:t>.</a:t>
            </a:r>
          </a:p>
          <a:p>
            <a:r>
              <a:rPr lang="en-US" dirty="0"/>
              <a:t>Click-and-drag the </a:t>
            </a:r>
            <a:r>
              <a:rPr lang="en-US" b="1" dirty="0"/>
              <a:t>Pattern Explorer </a:t>
            </a:r>
            <a:r>
              <a:rPr lang="en-US" dirty="0"/>
              <a:t>view to the right side of the </a:t>
            </a:r>
            <a:r>
              <a:rPr lang="en-US" dirty="0" smtClean="0"/>
              <a:t>screen</a:t>
            </a:r>
          </a:p>
          <a:p>
            <a:r>
              <a:rPr lang="en-US" dirty="0"/>
              <a:t>In the Pattern Explorer view, expand </a:t>
            </a:r>
            <a:r>
              <a:rPr lang="en-US" b="1" dirty="0"/>
              <a:t>Design Patterns &gt; Behavioral </a:t>
            </a:r>
            <a:r>
              <a:rPr lang="en-US" dirty="0" smtClean="0"/>
              <a:t>and select </a:t>
            </a:r>
            <a:r>
              <a:rPr lang="en-US" b="1" dirty="0" smtClean="0"/>
              <a:t>Observer</a:t>
            </a:r>
          </a:p>
          <a:p>
            <a:r>
              <a:rPr lang="en-US" dirty="0"/>
              <a:t>In the Pattern Explorer view, click-and-drag </a:t>
            </a:r>
            <a:r>
              <a:rPr lang="en-US" b="1" dirty="0"/>
              <a:t>Observer </a:t>
            </a:r>
            <a:r>
              <a:rPr lang="en-US" dirty="0"/>
              <a:t>onto a blank spot </a:t>
            </a:r>
            <a:r>
              <a:rPr lang="en-US" dirty="0" smtClean="0"/>
              <a:t>in your editor</a:t>
            </a:r>
          </a:p>
          <a:p>
            <a:pPr marL="457200" lvl="1" indent="0">
              <a:buNone/>
            </a:pPr>
            <a:r>
              <a:rPr lang="en-US" i="1" dirty="0"/>
              <a:t>You can now see an abstraction of the Observer design pattern in </a:t>
            </a:r>
            <a:r>
              <a:rPr lang="en-US" i="1" dirty="0" smtClean="0"/>
              <a:t>UML notation</a:t>
            </a:r>
            <a:r>
              <a:rPr lang="en-US" i="1" dirty="0"/>
              <a:t>. 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You </a:t>
            </a:r>
            <a:r>
              <a:rPr lang="en-US" i="1" dirty="0"/>
              <a:t>need to bind classes to both a </a:t>
            </a:r>
            <a:r>
              <a:rPr lang="en-US" i="1" dirty="0" err="1"/>
              <a:t>ConcreteSubject</a:t>
            </a:r>
            <a:r>
              <a:rPr lang="en-US" i="1" dirty="0"/>
              <a:t> and </a:t>
            </a:r>
            <a:r>
              <a:rPr lang="en-US" i="1" dirty="0" smtClean="0"/>
              <a:t>a </a:t>
            </a:r>
            <a:r>
              <a:rPr lang="en-US" i="1" dirty="0" err="1" smtClean="0"/>
              <a:t>ConcreteObserver</a:t>
            </a:r>
            <a:r>
              <a:rPr lang="en-US" i="1" dirty="0"/>
              <a:t>. </a:t>
            </a:r>
            <a:endParaRPr lang="en-US" i="1" dirty="0" smtClean="0"/>
          </a:p>
          <a:p>
            <a:pPr marL="457200" lvl="1" indent="0">
              <a:buNone/>
            </a:pPr>
            <a:r>
              <a:rPr lang="en-US" i="1" dirty="0" smtClean="0"/>
              <a:t>In </a:t>
            </a:r>
            <a:r>
              <a:rPr lang="en-US" i="1" dirty="0"/>
              <a:t>this example, the subject will be </a:t>
            </a:r>
            <a:r>
              <a:rPr lang="en-US" i="1" dirty="0" err="1"/>
              <a:t>YourClass</a:t>
            </a:r>
            <a:r>
              <a:rPr lang="en-US" i="1" dirty="0"/>
              <a:t> </a:t>
            </a:r>
            <a:r>
              <a:rPr lang="en-US" i="1" dirty="0" smtClean="0"/>
              <a:t>and the </a:t>
            </a:r>
            <a:r>
              <a:rPr lang="en-US" i="1" dirty="0"/>
              <a:t>observers will be the two associated classes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 Design Pattern (Observer) to UML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14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Project1Model::sample::Main editor, click-and-drag </a:t>
            </a:r>
            <a:r>
              <a:rPr lang="en-US" b="1" dirty="0" err="1"/>
              <a:t>YourClass</a:t>
            </a:r>
            <a:r>
              <a:rPr lang="en-US" b="1" dirty="0"/>
              <a:t> </a:t>
            </a:r>
            <a:r>
              <a:rPr lang="en-US" dirty="0" smtClean="0"/>
              <a:t>onto the </a:t>
            </a:r>
            <a:r>
              <a:rPr lang="en-US" dirty="0" err="1"/>
              <a:t>ConcreteSubject</a:t>
            </a:r>
            <a:r>
              <a:rPr lang="en-US" dirty="0"/>
              <a:t> section of the Observer </a:t>
            </a:r>
            <a:r>
              <a:rPr lang="en-US" dirty="0" smtClean="0"/>
              <a:t>pattern.</a:t>
            </a:r>
          </a:p>
          <a:p>
            <a:r>
              <a:rPr lang="en-US" dirty="0"/>
              <a:t>click-and-drag both </a:t>
            </a:r>
            <a:r>
              <a:rPr lang="en-US" b="1" dirty="0"/>
              <a:t>YourAssociatedClass1 </a:t>
            </a:r>
            <a:r>
              <a:rPr lang="en-US" dirty="0" smtClean="0"/>
              <a:t>and </a:t>
            </a:r>
            <a:r>
              <a:rPr lang="en-US" b="1" dirty="0" smtClean="0"/>
              <a:t>YourAssociatedClass2 </a:t>
            </a:r>
            <a:r>
              <a:rPr lang="en-US" dirty="0"/>
              <a:t>onto the </a:t>
            </a:r>
            <a:r>
              <a:rPr lang="en-US" dirty="0" err="1"/>
              <a:t>ConcreteObserver</a:t>
            </a:r>
            <a:r>
              <a:rPr lang="en-US" dirty="0"/>
              <a:t> section of </a:t>
            </a:r>
            <a:r>
              <a:rPr lang="en-US" dirty="0" smtClean="0"/>
              <a:t>the Observer pattern.</a:t>
            </a:r>
          </a:p>
          <a:p>
            <a:r>
              <a:rPr lang="en-US" dirty="0"/>
              <a:t>Right-click on a blank spot in the editor and select </a:t>
            </a:r>
            <a:r>
              <a:rPr lang="en-US" b="1" dirty="0" err="1"/>
              <a:t>Select</a:t>
            </a:r>
            <a:r>
              <a:rPr lang="en-US" b="1" dirty="0"/>
              <a:t> &gt; </a:t>
            </a:r>
            <a:r>
              <a:rPr lang="en-US" b="1" dirty="0" smtClean="0"/>
              <a:t>All</a:t>
            </a:r>
          </a:p>
          <a:p>
            <a:r>
              <a:rPr lang="en-US" dirty="0"/>
              <a:t>Right-click </a:t>
            </a:r>
            <a:r>
              <a:rPr lang="en-US" b="1" dirty="0" err="1"/>
              <a:t>YourClass</a:t>
            </a:r>
            <a:r>
              <a:rPr lang="en-US" b="1" dirty="0"/>
              <a:t> </a:t>
            </a:r>
            <a:r>
              <a:rPr lang="en-US" dirty="0"/>
              <a:t>and select </a:t>
            </a:r>
            <a:r>
              <a:rPr lang="en-US" b="1" dirty="0"/>
              <a:t>Filters &gt; Show Related </a:t>
            </a:r>
            <a:r>
              <a:rPr lang="en-US" b="1" dirty="0" smtClean="0"/>
              <a:t>Elements</a:t>
            </a:r>
          </a:p>
          <a:p>
            <a:r>
              <a:rPr lang="en-US" dirty="0"/>
              <a:t>In the </a:t>
            </a:r>
            <a:r>
              <a:rPr lang="en-US" b="1" dirty="0"/>
              <a:t>Custom Query: </a:t>
            </a:r>
            <a:r>
              <a:rPr lang="en-US" dirty="0"/>
              <a:t>list, select </a:t>
            </a:r>
            <a:r>
              <a:rPr lang="en-US" b="1" dirty="0"/>
              <a:t>Show All Relationships [Default</a:t>
            </a:r>
            <a:r>
              <a:rPr lang="en-US" b="1" dirty="0" smtClean="0"/>
              <a:t>]</a:t>
            </a:r>
            <a:r>
              <a:rPr lang="en-US" dirty="0" smtClean="0"/>
              <a:t>.</a:t>
            </a:r>
          </a:p>
          <a:p>
            <a:r>
              <a:rPr lang="en-US" dirty="0"/>
              <a:t>Change the </a:t>
            </a:r>
            <a:r>
              <a:rPr lang="en-US" b="1" dirty="0"/>
              <a:t>Select in Model(s): </a:t>
            </a:r>
            <a:r>
              <a:rPr lang="en-US" dirty="0"/>
              <a:t>drop-down to </a:t>
            </a:r>
            <a:r>
              <a:rPr lang="en-US" b="1" dirty="0" smtClean="0"/>
              <a:t>Project1Model</a:t>
            </a:r>
          </a:p>
          <a:p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 smtClean="0"/>
              <a:t>.</a:t>
            </a:r>
          </a:p>
          <a:p>
            <a:r>
              <a:rPr lang="en-US" dirty="0"/>
              <a:t>Right-click on a blank space in your editor and select </a:t>
            </a:r>
            <a:r>
              <a:rPr lang="en-US" b="1" dirty="0"/>
              <a:t>Arrange All</a:t>
            </a:r>
            <a:endParaRPr lang="en-US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Applying UML Pattern – Contd.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05" y="651932"/>
            <a:ext cx="10872028" cy="5080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05" y="1206500"/>
            <a:ext cx="10872028" cy="4991103"/>
          </a:xfrm>
        </p:spPr>
        <p:txBody>
          <a:bodyPr/>
          <a:lstStyle/>
          <a:p>
            <a:r>
              <a:rPr lang="en-US" b="1" u="sng" dirty="0" smtClean="0"/>
              <a:t>Coverage:</a:t>
            </a:r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Rational Software Modeler </a:t>
            </a:r>
            <a:r>
              <a:rPr lang="en-US" dirty="0" smtClean="0"/>
              <a:t>to </a:t>
            </a:r>
            <a:r>
              <a:rPr lang="en-US" dirty="0"/>
              <a:t>create </a:t>
            </a:r>
            <a:r>
              <a:rPr lang="en-US" dirty="0"/>
              <a:t>a modeling </a:t>
            </a:r>
            <a:r>
              <a:rPr lang="en-US" dirty="0" smtClean="0"/>
              <a:t>project.</a:t>
            </a:r>
          </a:p>
          <a:p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two </a:t>
            </a:r>
            <a:r>
              <a:rPr lang="en-US" dirty="0" smtClean="0"/>
              <a:t>models</a:t>
            </a:r>
          </a:p>
          <a:p>
            <a:r>
              <a:rPr lang="en-US" dirty="0"/>
              <a:t>F</a:t>
            </a:r>
            <a:r>
              <a:rPr lang="en-US" dirty="0" smtClean="0"/>
              <a:t>use </a:t>
            </a:r>
            <a:r>
              <a:rPr lang="en-US" dirty="0"/>
              <a:t>two models </a:t>
            </a:r>
            <a:r>
              <a:rPr lang="en-US" dirty="0" smtClean="0"/>
              <a:t>together</a:t>
            </a:r>
          </a:p>
          <a:p>
            <a:r>
              <a:rPr lang="en-US" dirty="0"/>
              <a:t>A</a:t>
            </a:r>
            <a:r>
              <a:rPr lang="en-US" dirty="0" smtClean="0"/>
              <a:t>pply a design </a:t>
            </a:r>
            <a:r>
              <a:rPr lang="en-US" dirty="0"/>
              <a:t>pattern to a model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6505" y="1837267"/>
            <a:ext cx="10872028" cy="43307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dirty="0"/>
              <a:t>Rational Software Modeler.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/>
              <a:t>the Window menu, select </a:t>
            </a:r>
            <a:r>
              <a:rPr lang="en-US" b="1" dirty="0"/>
              <a:t>Open Perspective &gt; Other...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b="1" dirty="0"/>
              <a:t>Modeling </a:t>
            </a:r>
            <a:r>
              <a:rPr lang="en-US" dirty="0"/>
              <a:t>and click </a:t>
            </a:r>
            <a:r>
              <a:rPr lang="en-US" b="1" dirty="0"/>
              <a:t>OK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</a:t>
            </a:r>
            <a:r>
              <a:rPr lang="en-US" dirty="0"/>
              <a:t>sure any other open projects are closed.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From </a:t>
            </a:r>
            <a:r>
              <a:rPr lang="en-US" dirty="0"/>
              <a:t>the File menu, select </a:t>
            </a:r>
            <a:r>
              <a:rPr lang="en-US" b="1" dirty="0"/>
              <a:t>New &gt; Other</a:t>
            </a:r>
            <a:r>
              <a:rPr lang="en-US" b="1" dirty="0" smtClean="0"/>
              <a:t>...</a:t>
            </a:r>
            <a:r>
              <a:rPr lang="en-US" dirty="0" smtClean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6505" y="605363"/>
            <a:ext cx="10872028" cy="1231904"/>
          </a:xfrm>
        </p:spPr>
        <p:txBody>
          <a:bodyPr>
            <a:normAutofit/>
          </a:bodyPr>
          <a:lstStyle/>
          <a:p>
            <a:r>
              <a:rPr lang="en-US" dirty="0"/>
              <a:t>Create UML </a:t>
            </a:r>
            <a:r>
              <a:rPr lang="en-US" dirty="0" smtClean="0"/>
              <a:t>modeling – Model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5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1133" y="721785"/>
            <a:ext cx="1921933" cy="2571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400" y="1202267"/>
            <a:ext cx="83396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</a:t>
            </a:r>
            <a:r>
              <a:rPr lang="en-US" b="1" dirty="0"/>
              <a:t>Modeling </a:t>
            </a:r>
            <a:r>
              <a:rPr lang="en-US" dirty="0"/>
              <a:t>and select </a:t>
            </a:r>
            <a:r>
              <a:rPr lang="en-US" b="1" dirty="0"/>
              <a:t>UML Project</a:t>
            </a:r>
            <a:r>
              <a:rPr lang="en-US" dirty="0"/>
              <a:t>, as shown below.</a:t>
            </a:r>
          </a:p>
          <a:p>
            <a:r>
              <a:rPr lang="en-US" b="1" dirty="0" smtClean="0"/>
              <a:t>		Figure </a:t>
            </a:r>
            <a:r>
              <a:rPr lang="en-US" b="1" dirty="0"/>
              <a:t>1. New Project </a:t>
            </a:r>
            <a:r>
              <a:rPr lang="en-US" b="1" dirty="0" smtClean="0"/>
              <a:t>Wizard</a:t>
            </a:r>
          </a:p>
          <a:p>
            <a:r>
              <a:rPr lang="en-US" dirty="0" smtClean="0"/>
              <a:t>		Click </a:t>
            </a:r>
            <a:r>
              <a:rPr lang="en-US" b="1" dirty="0"/>
              <a:t>Next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UML Modeling Project window, name the project </a:t>
            </a:r>
            <a:r>
              <a:rPr lang="en-US" dirty="0" smtClean="0"/>
              <a:t>‘Project1’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Figure 2. Naming the project</a:t>
            </a:r>
          </a:p>
          <a:p>
            <a:pPr lvl="1"/>
            <a:r>
              <a:rPr lang="en-US" dirty="0" smtClean="0"/>
              <a:t>	</a:t>
            </a:r>
            <a:r>
              <a:rPr lang="en-US" dirty="0"/>
              <a:t>Click </a:t>
            </a:r>
            <a:r>
              <a:rPr lang="en-US" b="1" dirty="0" smtClean="0"/>
              <a:t>Next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 Create a new UML model window, select the </a:t>
            </a:r>
            <a:endParaRPr lang="en-US" dirty="0" smtClean="0"/>
          </a:p>
          <a:p>
            <a:r>
              <a:rPr lang="en-US" b="1" dirty="0" smtClean="0"/>
              <a:t>     Blank Model </a:t>
            </a:r>
            <a:r>
              <a:rPr lang="en-US" dirty="0" smtClean="0"/>
              <a:t>template.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File name: field, type </a:t>
            </a:r>
            <a:r>
              <a:rPr lang="en-US" dirty="0" smtClean="0"/>
              <a:t>Project1Model.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</a:t>
            </a:r>
            <a:r>
              <a:rPr lang="en-US" b="1" dirty="0"/>
              <a:t>Freeform Diagram </a:t>
            </a:r>
            <a:r>
              <a:rPr lang="en-US" dirty="0"/>
              <a:t>from the drop-down menu </a:t>
            </a:r>
            <a:r>
              <a:rPr lang="en-US" dirty="0" smtClean="0"/>
              <a:t>for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Default </a:t>
            </a:r>
            <a:r>
              <a:rPr lang="en-US" dirty="0" smtClean="0"/>
              <a:t>diagram type.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</a:t>
            </a:r>
            <a:r>
              <a:rPr lang="en-US" b="1" dirty="0"/>
              <a:t>Finish</a:t>
            </a:r>
            <a:r>
              <a:rPr lang="en-US" dirty="0"/>
              <a:t>.</a:t>
            </a:r>
            <a:endParaRPr lang="en-US" dirty="0"/>
          </a:p>
          <a:p>
            <a:pPr lvl="1"/>
            <a:r>
              <a:rPr lang="en-US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90533" y="1676400"/>
            <a:ext cx="48006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971" y="2679595"/>
            <a:ext cx="2660695" cy="321247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411133" y="2802467"/>
            <a:ext cx="22838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98267" y="3412067"/>
            <a:ext cx="855133" cy="2201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 the Project1Model.emx editor that was automatically opened </a:t>
            </a:r>
            <a:r>
              <a:rPr lang="en-US" dirty="0" smtClean="0"/>
              <a:t>by creating </a:t>
            </a:r>
            <a:r>
              <a:rPr lang="en-US" dirty="0"/>
              <a:t>a new project</a:t>
            </a:r>
            <a:r>
              <a:rPr lang="en-US" dirty="0" smtClean="0"/>
              <a:t>.</a:t>
            </a:r>
          </a:p>
          <a:p>
            <a:r>
              <a:rPr lang="en-US" dirty="0"/>
              <a:t>Close the Project1Model::Main editor that was automatically opened </a:t>
            </a:r>
            <a:r>
              <a:rPr lang="en-US" dirty="0" smtClean="0"/>
              <a:t>by creating </a:t>
            </a:r>
            <a:r>
              <a:rPr lang="en-US" dirty="0"/>
              <a:t>a new project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u="sng" dirty="0" smtClean="0"/>
              <a:t>Create a UML Model in the project:</a:t>
            </a:r>
          </a:p>
          <a:p>
            <a:r>
              <a:rPr lang="en-US" dirty="0"/>
              <a:t>In the Project Explorer view, right-click </a:t>
            </a:r>
            <a:r>
              <a:rPr lang="en-US" b="1" dirty="0" err="1" smtClean="0"/>
              <a:t>MyModel</a:t>
            </a:r>
            <a:endParaRPr lang="en-US" b="1" dirty="0" smtClean="0"/>
          </a:p>
          <a:p>
            <a:r>
              <a:rPr lang="en-US" dirty="0"/>
              <a:t>Select </a:t>
            </a:r>
            <a:r>
              <a:rPr lang="en-US" b="1" dirty="0"/>
              <a:t>Add UML &gt; </a:t>
            </a:r>
            <a:r>
              <a:rPr lang="en-US" b="1" dirty="0" smtClean="0"/>
              <a:t>Package</a:t>
            </a:r>
            <a:endParaRPr lang="en-US" dirty="0"/>
          </a:p>
          <a:p>
            <a:r>
              <a:rPr lang="en-US" dirty="0"/>
              <a:t>Type sample as the name and press </a:t>
            </a:r>
            <a:r>
              <a:rPr lang="en-US" b="1" dirty="0" smtClean="0"/>
              <a:t>Enter</a:t>
            </a:r>
          </a:p>
          <a:p>
            <a:pPr marL="0" indent="0">
              <a:buNone/>
            </a:pPr>
            <a:r>
              <a:rPr lang="en-US" b="1" dirty="0" smtClean="0"/>
              <a:t>	Project1Model</a:t>
            </a:r>
            <a:r>
              <a:rPr lang="en-US" b="1" dirty="0"/>
              <a:t>::sample::Main </a:t>
            </a:r>
            <a:r>
              <a:rPr lang="en-US" dirty="0"/>
              <a:t>should now be open in the editor view. (</a:t>
            </a:r>
            <a:r>
              <a:rPr lang="en-US" dirty="0" smtClean="0"/>
              <a:t>If not</a:t>
            </a:r>
            <a:r>
              <a:rPr lang="en-US" dirty="0"/>
              <a:t>, try </a:t>
            </a:r>
            <a:r>
              <a:rPr lang="en-US" dirty="0" smtClean="0"/>
              <a:t>	closing </a:t>
            </a:r>
            <a:r>
              <a:rPr lang="en-US" dirty="0"/>
              <a:t>and reopening the editor.)</a:t>
            </a:r>
            <a:endParaRPr lang="en-US" b="1" u="sn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Palette, on the right side of the editor, click to expand the </a:t>
            </a:r>
            <a:r>
              <a:rPr lang="en-US" b="1" dirty="0" smtClean="0"/>
              <a:t>Class </a:t>
            </a:r>
            <a:r>
              <a:rPr lang="en-US" dirty="0" smtClean="0"/>
              <a:t>components.</a:t>
            </a:r>
          </a:p>
          <a:p>
            <a:r>
              <a:rPr lang="en-US" dirty="0"/>
              <a:t>Click </a:t>
            </a:r>
            <a:r>
              <a:rPr lang="en-US" b="1" dirty="0"/>
              <a:t>Class</a:t>
            </a:r>
            <a:r>
              <a:rPr lang="en-US" dirty="0" smtClean="0"/>
              <a:t>.</a:t>
            </a:r>
          </a:p>
          <a:p>
            <a:r>
              <a:rPr lang="en-US" dirty="0"/>
              <a:t>Click anywhere in the Project1Model::sample::Main editor</a:t>
            </a:r>
            <a:r>
              <a:rPr lang="en-US" dirty="0" smtClean="0"/>
              <a:t>.</a:t>
            </a:r>
          </a:p>
          <a:p>
            <a:r>
              <a:rPr lang="en-US" dirty="0"/>
              <a:t>Type </a:t>
            </a:r>
            <a:r>
              <a:rPr lang="en-US" dirty="0" err="1"/>
              <a:t>YourClass</a:t>
            </a:r>
            <a:r>
              <a:rPr lang="en-US" dirty="0"/>
              <a:t> for the class name, as shown below, and press </a:t>
            </a:r>
            <a:r>
              <a:rPr lang="en-US" dirty="0" smtClean="0"/>
              <a:t>Enter</a:t>
            </a:r>
          </a:p>
          <a:p>
            <a:r>
              <a:rPr lang="en-US" dirty="0"/>
              <a:t>Right-click </a:t>
            </a:r>
            <a:r>
              <a:rPr lang="en-US" b="1" dirty="0" err="1"/>
              <a:t>YourClass</a:t>
            </a:r>
            <a:r>
              <a:rPr lang="en-US" b="1" dirty="0"/>
              <a:t> </a:t>
            </a:r>
            <a:r>
              <a:rPr lang="en-US" dirty="0"/>
              <a:t>and select </a:t>
            </a:r>
            <a:r>
              <a:rPr lang="en-US" b="1" dirty="0"/>
              <a:t>Add UML &gt; </a:t>
            </a:r>
            <a:r>
              <a:rPr lang="en-US" b="1" dirty="0" smtClean="0"/>
              <a:t>Attribute - ‘</a:t>
            </a:r>
            <a:r>
              <a:rPr lang="en-US" b="1" dirty="0" err="1" smtClean="0"/>
              <a:t>yourAttribute:String</a:t>
            </a:r>
            <a:r>
              <a:rPr lang="en-US" b="1" dirty="0" smtClean="0"/>
              <a:t>’</a:t>
            </a:r>
          </a:p>
          <a:p>
            <a:r>
              <a:rPr lang="en-US" dirty="0"/>
              <a:t>Right-click </a:t>
            </a:r>
            <a:r>
              <a:rPr lang="en-US" b="1" dirty="0" err="1"/>
              <a:t>YourClass</a:t>
            </a:r>
            <a:r>
              <a:rPr lang="en-US" b="1" dirty="0"/>
              <a:t> </a:t>
            </a:r>
            <a:r>
              <a:rPr lang="en-US" dirty="0"/>
              <a:t>and select </a:t>
            </a:r>
            <a:r>
              <a:rPr lang="en-US" b="1" dirty="0"/>
              <a:t>Add UML &gt; </a:t>
            </a:r>
            <a:r>
              <a:rPr lang="en-US" b="1" dirty="0" smtClean="0"/>
              <a:t>Operation - ‘</a:t>
            </a:r>
            <a:r>
              <a:rPr lang="en-US" b="1" dirty="0" err="1" smtClean="0"/>
              <a:t>yourOperation</a:t>
            </a:r>
            <a:r>
              <a:rPr lang="en-US" b="1" dirty="0" smtClean="0"/>
              <a:t>()’</a:t>
            </a:r>
          </a:p>
          <a:p>
            <a:r>
              <a:rPr lang="en-US" dirty="0"/>
              <a:t>Press CTRL+S to save all changes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Add 2 more classes ‘yourAssociatedClass1’ and ‘ youAssociatedClass2’ and connect ‘</a:t>
            </a:r>
            <a:r>
              <a:rPr lang="en-US" dirty="0" err="1" smtClean="0"/>
              <a:t>YourClass</a:t>
            </a:r>
            <a:r>
              <a:rPr lang="en-US" dirty="0" smtClean="0"/>
              <a:t>’ using ‘Directed Association’</a:t>
            </a:r>
          </a:p>
          <a:p>
            <a:r>
              <a:rPr lang="en-US" dirty="0" smtClean="0"/>
              <a:t>Save the model – </a:t>
            </a:r>
            <a:r>
              <a:rPr lang="en-US" dirty="0" err="1" smtClean="0"/>
              <a:t>Ctrl+s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Name – Project 2</a:t>
            </a:r>
          </a:p>
          <a:p>
            <a:r>
              <a:rPr lang="en-US" dirty="0" smtClean="0"/>
              <a:t>Model Name – Project2Model</a:t>
            </a:r>
          </a:p>
          <a:p>
            <a:r>
              <a:rPr lang="en-US" dirty="0" smtClean="0"/>
              <a:t>Add UML Package</a:t>
            </a:r>
          </a:p>
          <a:p>
            <a:r>
              <a:rPr lang="en-US" dirty="0" smtClean="0"/>
              <a:t>Add a class ‘</a:t>
            </a:r>
            <a:r>
              <a:rPr lang="en-US" dirty="0" err="1" smtClean="0"/>
              <a:t>YourAnotherClass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Add </a:t>
            </a:r>
            <a:r>
              <a:rPr lang="en-US" b="1" dirty="0" smtClean="0"/>
              <a:t>Attribute</a:t>
            </a:r>
            <a:r>
              <a:rPr lang="en-US" dirty="0" smtClean="0"/>
              <a:t> ‘</a:t>
            </a:r>
            <a:r>
              <a:rPr lang="en-US" dirty="0" err="1" smtClean="0"/>
              <a:t>yourAnotherAttribute:Int</a:t>
            </a:r>
            <a:r>
              <a:rPr lang="en-US" dirty="0" smtClean="0"/>
              <a:t>’ and </a:t>
            </a:r>
            <a:r>
              <a:rPr lang="en-US" b="1" dirty="0" smtClean="0"/>
              <a:t>Operation</a:t>
            </a:r>
            <a:r>
              <a:rPr lang="en-US" dirty="0" smtClean="0"/>
              <a:t> ‘</a:t>
            </a:r>
            <a:r>
              <a:rPr lang="en-US" dirty="0" err="1" smtClean="0"/>
              <a:t>yourAnotherOperation</a:t>
            </a:r>
            <a:r>
              <a:rPr lang="en-US" dirty="0" smtClean="0"/>
              <a:t>()’</a:t>
            </a:r>
          </a:p>
          <a:p>
            <a:r>
              <a:rPr lang="en-US" dirty="0" smtClean="0"/>
              <a:t>Save the model – </a:t>
            </a:r>
            <a:r>
              <a:rPr lang="en-US" dirty="0" err="1" smtClean="0"/>
              <a:t>Ctrl+S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 Another UML Project and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Rational Software Modeler, you can fuse models in two ways: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b="1" dirty="0"/>
              <a:t>"Harvest" material from one UML model or code model, and "smart </a:t>
            </a:r>
            <a:r>
              <a:rPr lang="en-US" b="1" dirty="0" smtClean="0"/>
              <a:t>paste“ it </a:t>
            </a:r>
            <a:r>
              <a:rPr lang="en-US" b="1" dirty="0"/>
              <a:t>into another UML model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/>
              <a:t>Combine two logical models into a single logical model</a:t>
            </a:r>
            <a:r>
              <a:rPr lang="en-US" b="1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Project Explorer view, expand both projects you created earlier</a:t>
            </a:r>
            <a:r>
              <a:rPr lang="en-US" dirty="0" smtClean="0"/>
              <a:t>.</a:t>
            </a:r>
          </a:p>
          <a:p>
            <a:r>
              <a:rPr lang="en-US" dirty="0"/>
              <a:t>Click </a:t>
            </a:r>
            <a:r>
              <a:rPr lang="en-US" b="1" dirty="0"/>
              <a:t>Project1Model</a:t>
            </a:r>
            <a:r>
              <a:rPr lang="en-US" dirty="0"/>
              <a:t>, press and hold CTRL, and select </a:t>
            </a:r>
            <a:r>
              <a:rPr lang="en-US" b="1" dirty="0"/>
              <a:t>Project2Model</a:t>
            </a:r>
            <a:r>
              <a:rPr lang="en-US" dirty="0" smtClean="0"/>
              <a:t>.</a:t>
            </a:r>
          </a:p>
          <a:p>
            <a:r>
              <a:rPr lang="en-US" dirty="0"/>
              <a:t>Right-click </a:t>
            </a:r>
            <a:r>
              <a:rPr lang="en-US" b="1" dirty="0"/>
              <a:t>Project2Model </a:t>
            </a:r>
            <a:r>
              <a:rPr lang="en-US" dirty="0"/>
              <a:t>and select </a:t>
            </a:r>
            <a:r>
              <a:rPr lang="en-US" b="1" dirty="0"/>
              <a:t>Combine </a:t>
            </a:r>
            <a:r>
              <a:rPr lang="en-US" b="1" dirty="0" smtClean="0"/>
              <a:t>Models</a:t>
            </a:r>
          </a:p>
          <a:p>
            <a:r>
              <a:rPr lang="en-US" dirty="0"/>
              <a:t>In the Combine Models </a:t>
            </a:r>
            <a:r>
              <a:rPr lang="en-US" dirty="0" smtClean="0"/>
              <a:t>window, select </a:t>
            </a:r>
            <a:r>
              <a:rPr lang="en-US" b="1" dirty="0" smtClean="0"/>
              <a:t>Project1/Project1Model.emx</a:t>
            </a:r>
            <a:r>
              <a:rPr lang="en-US" dirty="0" smtClean="0"/>
              <a:t>.</a:t>
            </a:r>
          </a:p>
          <a:p>
            <a:r>
              <a:rPr lang="en-US" dirty="0"/>
              <a:t>Click </a:t>
            </a:r>
            <a:r>
              <a:rPr lang="en-US" b="1" dirty="0"/>
              <a:t>OK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* The </a:t>
            </a:r>
            <a:r>
              <a:rPr lang="en-US" dirty="0"/>
              <a:t>Visual Combine </a:t>
            </a:r>
            <a:r>
              <a:rPr lang="en-US" dirty="0" smtClean="0"/>
              <a:t>will open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</a:t>
            </a:r>
            <a:r>
              <a:rPr lang="en-US" dirty="0"/>
              <a:t>The Pending changes: view lists all of the changes that can be made </a:t>
            </a:r>
            <a:r>
              <a:rPr lang="en-US" dirty="0" smtClean="0"/>
              <a:t>to the </a:t>
            </a:r>
            <a:r>
              <a:rPr lang="en-US" dirty="0"/>
              <a:t>target </a:t>
            </a:r>
            <a:r>
              <a:rPr lang="en-US" dirty="0" smtClean="0"/>
              <a:t>	  	   model </a:t>
            </a:r>
            <a:r>
              <a:rPr lang="en-US" dirty="0"/>
              <a:t>in order to combine it with the source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Check the model/class in project2model </a:t>
            </a:r>
          </a:p>
          <a:p>
            <a:r>
              <a:rPr lang="en-US" dirty="0" smtClean="0"/>
              <a:t>Click OK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SWE 313 - SOFTWARE PROCESS MODELING - AMAN QUADRI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Fusion - </a:t>
            </a:r>
            <a:r>
              <a:rPr lang="en-US" dirty="0" err="1" smtClean="0"/>
              <a:t>contd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0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399</TotalTime>
  <Words>734</Words>
  <Application>Microsoft Office PowerPoint</Application>
  <PresentationFormat>Widescreen</PresentationFormat>
  <Paragraphs>114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Organic</vt:lpstr>
      <vt:lpstr>Custom Design</vt:lpstr>
      <vt:lpstr>8. Model Fusion</vt:lpstr>
      <vt:lpstr>Coverage</vt:lpstr>
      <vt:lpstr>Create UML modeling – Model 1</vt:lpstr>
      <vt:lpstr>Contd…</vt:lpstr>
      <vt:lpstr>Contd…</vt:lpstr>
      <vt:lpstr>PowerPoint Presentation</vt:lpstr>
      <vt:lpstr>Add Another UML Project and Model</vt:lpstr>
      <vt:lpstr>Model Fusion</vt:lpstr>
      <vt:lpstr>Model Fusion - contd</vt:lpstr>
      <vt:lpstr>Apply Design Pattern (Observer) to UML</vt:lpstr>
      <vt:lpstr>Applying UML Pattern – Contd.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 Quadri</dc:creator>
  <cp:lastModifiedBy>Aman Quadri</cp:lastModifiedBy>
  <cp:revision>23</cp:revision>
  <dcterms:created xsi:type="dcterms:W3CDTF">2016-10-16T07:58:21Z</dcterms:created>
  <dcterms:modified xsi:type="dcterms:W3CDTF">2017-04-23T19:31:11Z</dcterms:modified>
</cp:coreProperties>
</file>