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handoutMasterIdLst>
    <p:handoutMasterId r:id="rId47"/>
  </p:handoutMasterIdLst>
  <p:sldIdLst>
    <p:sldId id="324" r:id="rId2"/>
    <p:sldId id="311" r:id="rId3"/>
    <p:sldId id="275" r:id="rId4"/>
    <p:sldId id="276" r:id="rId5"/>
    <p:sldId id="316" r:id="rId6"/>
    <p:sldId id="313" r:id="rId7"/>
    <p:sldId id="277" r:id="rId8"/>
    <p:sldId id="314" r:id="rId9"/>
    <p:sldId id="279" r:id="rId10"/>
    <p:sldId id="278" r:id="rId11"/>
    <p:sldId id="321" r:id="rId12"/>
    <p:sldId id="280" r:id="rId13"/>
    <p:sldId id="284" r:id="rId14"/>
    <p:sldId id="281" r:id="rId15"/>
    <p:sldId id="285" r:id="rId16"/>
    <p:sldId id="286" r:id="rId17"/>
    <p:sldId id="287" r:id="rId18"/>
    <p:sldId id="282" r:id="rId19"/>
    <p:sldId id="323" r:id="rId20"/>
    <p:sldId id="258" r:id="rId21"/>
    <p:sldId id="256" r:id="rId22"/>
    <p:sldId id="268" r:id="rId23"/>
    <p:sldId id="269" r:id="rId24"/>
    <p:sldId id="270" r:id="rId25"/>
    <p:sldId id="271" r:id="rId26"/>
    <p:sldId id="259" r:id="rId27"/>
    <p:sldId id="272" r:id="rId28"/>
    <p:sldId id="273" r:id="rId29"/>
    <p:sldId id="322" r:id="rId30"/>
    <p:sldId id="290" r:id="rId31"/>
    <p:sldId id="291" r:id="rId32"/>
    <p:sldId id="294" r:id="rId33"/>
    <p:sldId id="325" r:id="rId34"/>
    <p:sldId id="302" r:id="rId35"/>
    <p:sldId id="303" r:id="rId36"/>
    <p:sldId id="297" r:id="rId37"/>
    <p:sldId id="304" r:id="rId38"/>
    <p:sldId id="305" r:id="rId39"/>
    <p:sldId id="326" r:id="rId40"/>
    <p:sldId id="307" r:id="rId41"/>
    <p:sldId id="298" r:id="rId42"/>
    <p:sldId id="308" r:id="rId43"/>
    <p:sldId id="299" r:id="rId44"/>
    <p:sldId id="309" r:id="rId45"/>
    <p:sldId id="310" r:id="rId46"/>
  </p:sldIdLst>
  <p:sldSz cx="9144000" cy="6858000" type="screen4x3"/>
  <p:notesSz cx="6729413" cy="9926638"/>
  <p:defaultTextStyle>
    <a:defPPr>
      <a:defRPr lang="ar-SA"/>
    </a:defPPr>
    <a:lvl1pPr algn="r" rtl="1" fontAlgn="base">
      <a:spcBef>
        <a:spcPct val="0"/>
      </a:spcBef>
      <a:spcAft>
        <a:spcPct val="0"/>
      </a:spcAft>
      <a:defRPr kern="1200">
        <a:solidFill>
          <a:schemeClr val="tx1"/>
        </a:solidFill>
        <a:latin typeface="Verdana" pitchFamily="34" charset="0"/>
        <a:ea typeface="+mn-ea"/>
        <a:cs typeface="Arial" pitchFamily="34" charset="0"/>
      </a:defRPr>
    </a:lvl1pPr>
    <a:lvl2pPr marL="457200" algn="r" rtl="1" fontAlgn="base">
      <a:spcBef>
        <a:spcPct val="0"/>
      </a:spcBef>
      <a:spcAft>
        <a:spcPct val="0"/>
      </a:spcAft>
      <a:defRPr kern="1200">
        <a:solidFill>
          <a:schemeClr val="tx1"/>
        </a:solidFill>
        <a:latin typeface="Verdana" pitchFamily="34" charset="0"/>
        <a:ea typeface="+mn-ea"/>
        <a:cs typeface="Arial" pitchFamily="34" charset="0"/>
      </a:defRPr>
    </a:lvl2pPr>
    <a:lvl3pPr marL="914400" algn="r" rtl="1" fontAlgn="base">
      <a:spcBef>
        <a:spcPct val="0"/>
      </a:spcBef>
      <a:spcAft>
        <a:spcPct val="0"/>
      </a:spcAft>
      <a:defRPr kern="1200">
        <a:solidFill>
          <a:schemeClr val="tx1"/>
        </a:solidFill>
        <a:latin typeface="Verdana" pitchFamily="34" charset="0"/>
        <a:ea typeface="+mn-ea"/>
        <a:cs typeface="Arial" pitchFamily="34" charset="0"/>
      </a:defRPr>
    </a:lvl3pPr>
    <a:lvl4pPr marL="1371600" algn="r" rtl="1" fontAlgn="base">
      <a:spcBef>
        <a:spcPct val="0"/>
      </a:spcBef>
      <a:spcAft>
        <a:spcPct val="0"/>
      </a:spcAft>
      <a:defRPr kern="1200">
        <a:solidFill>
          <a:schemeClr val="tx1"/>
        </a:solidFill>
        <a:latin typeface="Verdana" pitchFamily="34" charset="0"/>
        <a:ea typeface="+mn-ea"/>
        <a:cs typeface="Arial" pitchFamily="34" charset="0"/>
      </a:defRPr>
    </a:lvl4pPr>
    <a:lvl5pPr marL="1828800" algn="r" rtl="1" fontAlgn="base">
      <a:spcBef>
        <a:spcPct val="0"/>
      </a:spcBef>
      <a:spcAft>
        <a:spcPct val="0"/>
      </a:spcAft>
      <a:defRPr kern="1200">
        <a:solidFill>
          <a:schemeClr val="tx1"/>
        </a:solidFill>
        <a:latin typeface="Verdana" pitchFamily="34" charset="0"/>
        <a:ea typeface="+mn-ea"/>
        <a:cs typeface="Arial" pitchFamily="34" charset="0"/>
      </a:defRPr>
    </a:lvl5pPr>
    <a:lvl6pPr marL="2286000" algn="r" defTabSz="914400" rtl="1" eaLnBrk="1" latinLnBrk="0" hangingPunct="1">
      <a:defRPr kern="1200">
        <a:solidFill>
          <a:schemeClr val="tx1"/>
        </a:solidFill>
        <a:latin typeface="Verdana" pitchFamily="34" charset="0"/>
        <a:ea typeface="+mn-ea"/>
        <a:cs typeface="Arial" pitchFamily="34" charset="0"/>
      </a:defRPr>
    </a:lvl6pPr>
    <a:lvl7pPr marL="2743200" algn="r" defTabSz="914400" rtl="1" eaLnBrk="1" latinLnBrk="0" hangingPunct="1">
      <a:defRPr kern="1200">
        <a:solidFill>
          <a:schemeClr val="tx1"/>
        </a:solidFill>
        <a:latin typeface="Verdana" pitchFamily="34" charset="0"/>
        <a:ea typeface="+mn-ea"/>
        <a:cs typeface="Arial" pitchFamily="34" charset="0"/>
      </a:defRPr>
    </a:lvl7pPr>
    <a:lvl8pPr marL="3200400" algn="r" defTabSz="914400" rtl="1" eaLnBrk="1" latinLnBrk="0" hangingPunct="1">
      <a:defRPr kern="1200">
        <a:solidFill>
          <a:schemeClr val="tx1"/>
        </a:solidFill>
        <a:latin typeface="Verdana" pitchFamily="34" charset="0"/>
        <a:ea typeface="+mn-ea"/>
        <a:cs typeface="Arial" pitchFamily="34" charset="0"/>
      </a:defRPr>
    </a:lvl8pPr>
    <a:lvl9pPr marL="3657600" algn="r" defTabSz="914400" rtl="1"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CC"/>
    <a:srgbClr val="970323"/>
    <a:srgbClr val="FFFF00"/>
    <a:srgbClr val="FF3300"/>
    <a:srgbClr val="72043B"/>
    <a:srgbClr val="000000"/>
    <a:srgbClr val="FFFFFF"/>
    <a:srgbClr val="99FF33"/>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7943" autoAdjust="0"/>
    <p:restoredTop sz="94660"/>
  </p:normalViewPr>
  <p:slideViewPr>
    <p:cSldViewPr>
      <p:cViewPr varScale="1">
        <p:scale>
          <a:sx n="68" d="100"/>
          <a:sy n="68" d="100"/>
        </p:scale>
        <p:origin x="-8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3813175" y="0"/>
            <a:ext cx="29162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96259" name="Rectangle 3"/>
          <p:cNvSpPr>
            <a:spLocks noGrp="1" noChangeArrowheads="1"/>
          </p:cNvSpPr>
          <p:nvPr>
            <p:ph type="dt" sz="quarter" idx="1"/>
          </p:nvPr>
        </p:nvSpPr>
        <p:spPr bwMode="auto">
          <a:xfrm>
            <a:off x="1588" y="0"/>
            <a:ext cx="29162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endParaRPr lang="en-US"/>
          </a:p>
        </p:txBody>
      </p:sp>
      <p:sp>
        <p:nvSpPr>
          <p:cNvPr id="96260" name="Rectangle 4"/>
          <p:cNvSpPr>
            <a:spLocks noGrp="1" noChangeArrowheads="1"/>
          </p:cNvSpPr>
          <p:nvPr>
            <p:ph type="ftr" sz="quarter" idx="2"/>
          </p:nvPr>
        </p:nvSpPr>
        <p:spPr bwMode="auto">
          <a:xfrm>
            <a:off x="3813175" y="9428163"/>
            <a:ext cx="29162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96261" name="Rectangle 5"/>
          <p:cNvSpPr>
            <a:spLocks noGrp="1" noChangeArrowheads="1"/>
          </p:cNvSpPr>
          <p:nvPr>
            <p:ph type="sldNum" sz="quarter" idx="3"/>
          </p:nvPr>
        </p:nvSpPr>
        <p:spPr bwMode="auto">
          <a:xfrm>
            <a:off x="1588" y="9428163"/>
            <a:ext cx="29162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fld id="{84ACB89C-1AEF-4B04-AB37-A7C004935A47}" type="slidenum">
              <a:rPr lang="ar-SA"/>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4A8A2C-E752-4D70-9FBA-A3A5A5A2AC76}" type="slidenum">
              <a:rPr lang="ar-SA"/>
              <a:pPr/>
              <a:t>‹#›</a:t>
            </a:fld>
            <a:endParaRPr lang="en-US"/>
          </a:p>
        </p:txBody>
      </p:sp>
    </p:spTree>
  </p:cSld>
  <p:clrMapOvr>
    <a:masterClrMapping/>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3B18DA-0560-450B-B1C8-E9D583A130DD}" type="slidenum">
              <a:rPr lang="ar-SA"/>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8B1F9D-6E74-43A3-A817-0CDDBE249CC0}" type="slidenum">
              <a:rPr lang="ar-SA"/>
              <a:pPr/>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53E49A8-A253-46AA-9824-62D7444B6237}" type="slidenum">
              <a:rPr lang="ar-SA"/>
              <a:pPr/>
              <a:t>‹#›</a:t>
            </a:fld>
            <a:endParaRPr lang="en-US"/>
          </a:p>
        </p:txBody>
      </p:sp>
    </p:spTree>
  </p:cSld>
  <p:clrMapOvr>
    <a:masterClrMapping/>
  </p:clrMapOvr>
  <p:transition>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lipArt Placeholder 2"/>
          <p:cNvSpPr>
            <a:spLocks noGrp="1"/>
          </p:cNvSpPr>
          <p:nvPr>
            <p:ph type="clipArt" sz="half" idx="1"/>
          </p:nvPr>
        </p:nvSpPr>
        <p:spPr>
          <a:xfrm>
            <a:off x="457200" y="1600200"/>
            <a:ext cx="4038600" cy="4530725"/>
          </a:xfrm>
        </p:spPr>
        <p:txBody>
          <a:bodyPr/>
          <a:lstStyle/>
          <a:p>
            <a:endParaRPr lang="ar-S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3FF3C152-64A3-4DC4-9175-4CF990BBBF52}" type="slidenum">
              <a:rPr lang="ar-SA"/>
              <a:pPr/>
              <a:t>‹#›</a:t>
            </a:fld>
            <a:endParaRPr lang="en-US"/>
          </a:p>
        </p:txBody>
      </p:sp>
    </p:spTree>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23F4AE09-1C03-4213-9EBE-B869A07A29E9}" type="slidenum">
              <a:rPr lang="ar-SA"/>
              <a:pPr/>
              <a:t>‹#›</a:t>
            </a:fld>
            <a:endParaRPr lang="en-US"/>
          </a:p>
        </p:txBody>
      </p:sp>
    </p:spTree>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C4B8BCB-37AA-4394-91CD-1FF3B010C5EC}" type="slidenum">
              <a:rPr lang="ar-SA"/>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0F1A4E-8970-455B-8B9C-5BA7DDB48AFE}" type="slidenum">
              <a:rPr lang="ar-SA"/>
              <a:pPr/>
              <a:t>‹#›</a:t>
            </a:fld>
            <a:endParaRPr lang="en-US"/>
          </a:p>
        </p:txBody>
      </p:sp>
    </p:spTree>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A36AF8-34B9-4AAD-ABD6-4F4EB6EB4135}" type="slidenum">
              <a:rPr lang="ar-SA"/>
              <a:pPr/>
              <a:t>‹#›</a:t>
            </a:fld>
            <a:endParaRPr lang="en-US"/>
          </a:p>
        </p:txBody>
      </p:sp>
    </p:spTree>
  </p:cSld>
  <p:clrMapOvr>
    <a:masterClrMapping/>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7ED0DF-6F95-446A-AA4C-FD46BF66C4A5}" type="slidenum">
              <a:rPr lang="ar-SA"/>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4CFDE0-FDB1-4F97-B66E-594364CB2CC1}" type="slidenum">
              <a:rPr lang="ar-SA"/>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FFA07C-E9F7-49DC-91FC-E641465FC4A7}" type="slidenum">
              <a:rPr lang="ar-SA"/>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E29026A-FE62-4189-9BC0-FEDB8A0A7763}" type="slidenum">
              <a:rPr lang="ar-SA"/>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2B687C-B223-4C0E-8613-B4769E43B032}" type="slidenum">
              <a:rPr lang="ar-SA"/>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EB0DA8-5CC0-4C4C-85EA-A527CB9B83DA}" type="slidenum">
              <a:rPr lang="ar-SA"/>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61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ar-SA"/>
            </a:p>
          </p:txBody>
        </p:sp>
        <p:sp>
          <p:nvSpPr>
            <p:cNvPr id="61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ar-SA"/>
            </a:p>
          </p:txBody>
        </p:sp>
        <p:sp>
          <p:nvSpPr>
            <p:cNvPr id="61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ar-SA"/>
            </a:p>
          </p:txBody>
        </p:sp>
        <p:grpSp>
          <p:nvGrpSpPr>
            <p:cNvPr id="6150"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sp>
            <p:nvSpPr>
              <p:cNvPr id="61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ar-SA"/>
              </a:p>
            </p:txBody>
          </p:sp>
        </p:grpSp>
        <p:sp>
          <p:nvSpPr>
            <p:cNvPr id="61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ar-SA"/>
            </a:p>
          </p:txBody>
        </p:sp>
        <p:sp>
          <p:nvSpPr>
            <p:cNvPr id="61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ar-SA"/>
            </a:p>
          </p:txBody>
        </p:sp>
        <p:sp>
          <p:nvSpPr>
            <p:cNvPr id="61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ar-SA"/>
            </a:p>
          </p:txBody>
        </p:sp>
        <p:sp>
          <p:nvSpPr>
            <p:cNvPr id="616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ar-SA"/>
            </a:p>
          </p:txBody>
        </p:sp>
        <p:sp>
          <p:nvSpPr>
            <p:cNvPr id="616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ar-SA"/>
            </a:p>
          </p:txBody>
        </p:sp>
        <p:sp>
          <p:nvSpPr>
            <p:cNvPr id="61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ar-SA"/>
            </a:p>
          </p:txBody>
        </p:sp>
        <p:sp>
          <p:nvSpPr>
            <p:cNvPr id="617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ar-SA"/>
            </a:p>
          </p:txBody>
        </p:sp>
        <p:sp>
          <p:nvSpPr>
            <p:cNvPr id="617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ar-SA"/>
            </a:p>
          </p:txBody>
        </p:sp>
        <p:sp>
          <p:nvSpPr>
            <p:cNvPr id="617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ar-SA"/>
            </a:p>
          </p:txBody>
        </p:sp>
        <p:sp>
          <p:nvSpPr>
            <p:cNvPr id="617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ar-SA"/>
            </a:p>
          </p:txBody>
        </p:sp>
        <p:sp>
          <p:nvSpPr>
            <p:cNvPr id="617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ar-SA"/>
            </a:p>
          </p:txBody>
        </p:sp>
        <p:grpSp>
          <p:nvGrpSpPr>
            <p:cNvPr id="6175" name="Group 31"/>
            <p:cNvGrpSpPr>
              <a:grpSpLocks/>
            </p:cNvGrpSpPr>
            <p:nvPr/>
          </p:nvGrpSpPr>
          <p:grpSpPr bwMode="auto">
            <a:xfrm>
              <a:off x="1" y="392"/>
              <a:ext cx="5758" cy="1571"/>
              <a:chOff x="1" y="392"/>
              <a:chExt cx="5758" cy="1571"/>
            </a:xfrm>
          </p:grpSpPr>
          <p:sp>
            <p:nvSpPr>
              <p:cNvPr id="617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ar-SA"/>
              </a:p>
            </p:txBody>
          </p:sp>
          <p:sp>
            <p:nvSpPr>
              <p:cNvPr id="617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ar-SA"/>
              </a:p>
            </p:txBody>
          </p:sp>
          <p:sp>
            <p:nvSpPr>
              <p:cNvPr id="617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ar-SA"/>
              </a:p>
            </p:txBody>
          </p:sp>
          <p:sp>
            <p:nvSpPr>
              <p:cNvPr id="617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ar-SA"/>
              </a:p>
            </p:txBody>
          </p:sp>
          <p:sp>
            <p:nvSpPr>
              <p:cNvPr id="618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ar-SA"/>
              </a:p>
            </p:txBody>
          </p:sp>
        </p:grpSp>
        <p:sp>
          <p:nvSpPr>
            <p:cNvPr id="618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ar-SA"/>
            </a:p>
          </p:txBody>
        </p:sp>
        <p:sp>
          <p:nvSpPr>
            <p:cNvPr id="618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ar-SA"/>
            </a:p>
          </p:txBody>
        </p:sp>
      </p:grpSp>
      <p:sp>
        <p:nvSpPr>
          <p:cNvPr id="6183" name="Rectangle 39"/>
          <p:cNvSpPr>
            <a:spLocks noGrp="1" noChangeArrowheads="1"/>
          </p:cNvSpPr>
          <p:nvPr>
            <p:ph type="title"/>
          </p:nvPr>
        </p:nvSpPr>
        <p:spPr bwMode="auto">
          <a:xfrm>
            <a:off x="457200" y="277813"/>
            <a:ext cx="8229600" cy="1139825"/>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w="57150" cmpd="thinThick">
            <a:solidFill>
              <a:srgbClr val="99FF33"/>
            </a:solidFill>
            <a:miter lim="800000"/>
            <a:headEnd/>
            <a:tailEnd/>
          </a:ln>
          <a:effectLst/>
        </p:spPr>
        <p:txBody>
          <a:bodyPr vert="horz" wrap="square" lIns="91440" tIns="45720" rIns="91440" bIns="45720" numCol="1" anchor="ctr" anchorCtr="1" compatLnSpc="1">
            <a:prstTxWarp prst="textNoShape">
              <a:avLst/>
            </a:prstTxWarp>
          </a:bodyPr>
          <a:lstStyle/>
          <a:p>
            <a:pPr lvl="0"/>
            <a:r>
              <a:rPr lang="ar-SA" smtClean="0"/>
              <a:t>انقر لتحرير نمط العنوان الرئيسي</a:t>
            </a:r>
          </a:p>
        </p:txBody>
      </p:sp>
      <p:sp>
        <p:nvSpPr>
          <p:cNvPr id="61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defRPr>
            </a:lvl1pPr>
          </a:lstStyle>
          <a:p>
            <a:endParaRPr lang="en-US"/>
          </a:p>
        </p:txBody>
      </p:sp>
      <p:sp>
        <p:nvSpPr>
          <p:cNvPr id="61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defRPr>
            </a:lvl1pPr>
          </a:lstStyle>
          <a:p>
            <a:endParaRPr lang="en-US"/>
          </a:p>
        </p:txBody>
      </p:sp>
      <p:sp>
        <p:nvSpPr>
          <p:cNvPr id="61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defRPr>
            </a:lvl1pPr>
          </a:lstStyle>
          <a:p>
            <a:fld id="{751F6F53-8A2F-43C3-A1F4-1235FB334DAF}" type="slidenum">
              <a:rPr lang="ar-SA"/>
              <a:pPr/>
              <a:t>‹#›</a:t>
            </a:fld>
            <a:endParaRPr lang="en-US"/>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ransition>
    <p:circle/>
  </p:transition>
  <p:timing>
    <p:tnLst>
      <p:par>
        <p:cTn id="1" dur="indefinite" restart="never" nodeType="tmRoot"/>
      </p:par>
    </p:tnLst>
  </p:timing>
  <p:txStyles>
    <p:titleStyle>
      <a:lvl1pPr algn="ctr" rtl="1" fontAlgn="base">
        <a:spcBef>
          <a:spcPct val="0"/>
        </a:spcBef>
        <a:spcAft>
          <a:spcPct val="0"/>
        </a:spcAft>
        <a:defRPr sz="4400">
          <a:solidFill>
            <a:srgbClr val="000000"/>
          </a:solidFill>
          <a:effectLst>
            <a:outerShdw blurRad="38100" dist="38100" dir="2700000" algn="tl">
              <a:srgbClr val="C0C0C0"/>
            </a:outerShdw>
          </a:effectLst>
          <a:latin typeface="+mj-lt"/>
          <a:ea typeface="+mj-ea"/>
          <a:cs typeface="+mj-cs"/>
        </a:defRPr>
      </a:lvl1pPr>
      <a:lvl2pPr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2pPr>
      <a:lvl3pPr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3pPr>
      <a:lvl4pPr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4pPr>
      <a:lvl5pPr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5pPr>
      <a:lvl6pPr marL="457200"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6pPr>
      <a:lvl7pPr marL="914400"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7pPr>
      <a:lvl8pPr marL="1371600"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8pPr>
      <a:lvl9pPr marL="1828800" algn="ctr" rtl="1" fontAlgn="base">
        <a:spcBef>
          <a:spcPct val="0"/>
        </a:spcBef>
        <a:spcAft>
          <a:spcPct val="0"/>
        </a:spcAft>
        <a:defRPr sz="4400">
          <a:solidFill>
            <a:srgbClr val="000000"/>
          </a:solidFill>
          <a:effectLst>
            <a:outerShdw blurRad="38100" dist="38100" dir="2700000" algn="tl">
              <a:srgbClr val="C0C0C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15.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15.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15.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14282" y="585548"/>
            <a:ext cx="8715435" cy="5643602"/>
          </a:xfrm>
          <a:gradFill>
            <a:gsLst>
              <a:gs pos="0">
                <a:srgbClr val="FFFFFF"/>
              </a:gs>
              <a:gs pos="7000">
                <a:srgbClr val="E6E6E6"/>
              </a:gs>
              <a:gs pos="30000">
                <a:srgbClr val="7D8496"/>
              </a:gs>
              <a:gs pos="70000">
                <a:srgbClr val="E6E6E6"/>
              </a:gs>
              <a:gs pos="82000">
                <a:srgbClr val="7D8496"/>
              </a:gs>
              <a:gs pos="100000">
                <a:srgbClr val="E6E6E6"/>
              </a:gs>
            </a:gsLst>
          </a:gradFill>
          <a:ln w="76200">
            <a:solidFill>
              <a:srgbClr val="970323"/>
            </a:solidFill>
          </a:ln>
          <a:scene3d>
            <a:camera prst="orthographicFront"/>
            <a:lightRig rig="threePt" dir="t"/>
          </a:scene3d>
          <a:sp3d>
            <a:bevelT prst="angle"/>
          </a:sp3d>
        </p:spPr>
        <p:txBody>
          <a:bodyPr/>
          <a:lstStyle/>
          <a:p>
            <a:r>
              <a:rPr lang="ar-SA" sz="1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rPr>
              <a:t>ألعاب القوى</a:t>
            </a:r>
            <a:endParaRPr lang="en-US" sz="1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1414"/>
            <a:ext cx="8229600" cy="1071570"/>
          </a:xfrm>
          <a:solidFill>
            <a:srgbClr val="72043B"/>
          </a:solidFill>
          <a:ln w="38100" cmpd="dbl">
            <a:solidFill>
              <a:srgbClr val="FFFFCC"/>
            </a:solidFill>
          </a:ln>
        </p:spPr>
        <p:txBody>
          <a:bodyPr/>
          <a:lstStyle/>
          <a:p>
            <a:r>
              <a:rPr lang="ar-SA">
                <a:solidFill>
                  <a:srgbClr val="FFFFCC"/>
                </a:solidFill>
                <a:cs typeface="PT Bold Heading" pitchFamily="2" charset="-78"/>
              </a:rPr>
              <a:t>وضع الجذع اثناء العدو</a:t>
            </a:r>
            <a:endParaRPr lang="en-US">
              <a:solidFill>
                <a:srgbClr val="FFFFCC"/>
              </a:solidFill>
              <a:cs typeface="PT Bold Heading" pitchFamily="2" charset="-78"/>
            </a:endParaRPr>
          </a:p>
        </p:txBody>
      </p:sp>
      <p:sp>
        <p:nvSpPr>
          <p:cNvPr id="43012" name="Text Box 4"/>
          <p:cNvSpPr txBox="1">
            <a:spLocks noChangeArrowheads="1"/>
          </p:cNvSpPr>
          <p:nvPr/>
        </p:nvSpPr>
        <p:spPr bwMode="auto">
          <a:xfrm>
            <a:off x="4143371" y="1214422"/>
            <a:ext cx="4676779" cy="5478423"/>
          </a:xfrm>
          <a:prstGeom prst="rect">
            <a:avLst/>
          </a:prstGeom>
          <a:noFill/>
          <a:ln w="9525">
            <a:solidFill>
              <a:srgbClr val="FFFFCC"/>
            </a:solidFill>
            <a:miter lim="800000"/>
            <a:headEnd/>
            <a:tailEnd/>
          </a:ln>
          <a:effectLst/>
        </p:spPr>
        <p:txBody>
          <a:bodyPr wrap="square">
            <a:spAutoFit/>
          </a:bodyPr>
          <a:lstStyle/>
          <a:p>
            <a:pPr>
              <a:spcBef>
                <a:spcPct val="50000"/>
              </a:spcBef>
            </a:pPr>
            <a:r>
              <a:rPr lang="ar-SA" sz="2000" dirty="0">
                <a:solidFill>
                  <a:srgbClr val="FFFF00"/>
                </a:solidFill>
                <a:cs typeface="AL-Mateen" pitchFamily="2" charset="-78"/>
              </a:rPr>
              <a:t>القوى المؤثرة على العداء هي:</a:t>
            </a:r>
          </a:p>
          <a:p>
            <a:pPr>
              <a:spcBef>
                <a:spcPct val="50000"/>
              </a:spcBef>
            </a:pPr>
            <a:r>
              <a:rPr lang="ar-SA" sz="2000" dirty="0">
                <a:cs typeface="AL-Mateen" pitchFamily="2" charset="-78"/>
              </a:rPr>
              <a:t>1- قوة رد الفعل الأرضية العمودية (</a:t>
            </a:r>
            <a:r>
              <a:rPr lang="en-US" sz="2000" dirty="0" err="1">
                <a:cs typeface="AL-Mateen" pitchFamily="2" charset="-78"/>
              </a:rPr>
              <a:t>Rv</a:t>
            </a:r>
            <a:r>
              <a:rPr lang="ar-SA" sz="2000" dirty="0">
                <a:cs typeface="AL-Mateen" pitchFamily="2" charset="-78"/>
              </a:rPr>
              <a:t>)</a:t>
            </a:r>
          </a:p>
          <a:p>
            <a:pPr>
              <a:spcBef>
                <a:spcPct val="50000"/>
              </a:spcBef>
            </a:pPr>
            <a:r>
              <a:rPr lang="ar-SA" sz="2000" dirty="0">
                <a:cs typeface="AL-Mateen" pitchFamily="2" charset="-78"/>
              </a:rPr>
              <a:t>2- قوة رد الفعل الرضية الأفقية (</a:t>
            </a:r>
            <a:r>
              <a:rPr lang="en-US" sz="2000" dirty="0" err="1">
                <a:cs typeface="AL-Mateen" pitchFamily="2" charset="-78"/>
              </a:rPr>
              <a:t>Rh</a:t>
            </a:r>
            <a:r>
              <a:rPr lang="ar-SA" sz="2000" dirty="0">
                <a:cs typeface="AL-Mateen" pitchFamily="2" charset="-78"/>
              </a:rPr>
              <a:t>)</a:t>
            </a:r>
          </a:p>
          <a:p>
            <a:pPr>
              <a:spcBef>
                <a:spcPct val="50000"/>
              </a:spcBef>
            </a:pPr>
            <a:r>
              <a:rPr lang="ar-SA" sz="2000" dirty="0">
                <a:cs typeface="AL-Mateen" pitchFamily="2" charset="-78"/>
              </a:rPr>
              <a:t>2- مقاومة الهواء (</a:t>
            </a:r>
            <a:r>
              <a:rPr lang="en-US" sz="2000" dirty="0">
                <a:cs typeface="AL-Mateen" pitchFamily="2" charset="-78"/>
              </a:rPr>
              <a:t>A</a:t>
            </a:r>
            <a:r>
              <a:rPr lang="ar-SA" sz="2000" dirty="0">
                <a:cs typeface="AL-Mateen" pitchFamily="2" charset="-78"/>
              </a:rPr>
              <a:t>)</a:t>
            </a:r>
          </a:p>
          <a:p>
            <a:pPr>
              <a:spcBef>
                <a:spcPct val="50000"/>
              </a:spcBef>
            </a:pPr>
            <a:r>
              <a:rPr lang="ar-SA" sz="2000" dirty="0">
                <a:solidFill>
                  <a:srgbClr val="FFFF00"/>
                </a:solidFill>
                <a:cs typeface="AL-Mateen" pitchFamily="2" charset="-78"/>
              </a:rPr>
              <a:t>عزوم التدوير المؤثرة هي: </a:t>
            </a:r>
          </a:p>
          <a:p>
            <a:pPr>
              <a:spcBef>
                <a:spcPct val="50000"/>
              </a:spcBef>
            </a:pPr>
            <a:r>
              <a:rPr lang="ar-SA" sz="2000" dirty="0">
                <a:cs typeface="AL-Mateen" pitchFamily="2" charset="-78"/>
              </a:rPr>
              <a:t>1- </a:t>
            </a:r>
            <a:r>
              <a:rPr lang="en-US" sz="2000" dirty="0" err="1">
                <a:cs typeface="AL-Mateen" pitchFamily="2" charset="-78"/>
              </a:rPr>
              <a:t>Rv</a:t>
            </a:r>
            <a:r>
              <a:rPr lang="en-US" sz="2000" dirty="0">
                <a:cs typeface="AL-Mateen" pitchFamily="2" charset="-78"/>
              </a:rPr>
              <a:t> *x</a:t>
            </a:r>
          </a:p>
          <a:p>
            <a:pPr>
              <a:spcBef>
                <a:spcPct val="50000"/>
              </a:spcBef>
            </a:pPr>
            <a:r>
              <a:rPr lang="ar-SA" sz="2000" dirty="0">
                <a:cs typeface="AL-Mateen" pitchFamily="2" charset="-78"/>
              </a:rPr>
              <a:t>2- </a:t>
            </a:r>
            <a:r>
              <a:rPr lang="en-US" sz="2000" dirty="0" err="1">
                <a:cs typeface="AL-Mateen" pitchFamily="2" charset="-78"/>
              </a:rPr>
              <a:t>Rh</a:t>
            </a:r>
            <a:r>
              <a:rPr lang="en-US" sz="2000" dirty="0">
                <a:cs typeface="AL-Mateen" pitchFamily="2" charset="-78"/>
              </a:rPr>
              <a:t>*</a:t>
            </a:r>
            <a:r>
              <a:rPr lang="en-US" sz="2000" dirty="0" err="1">
                <a:cs typeface="AL-Mateen" pitchFamily="2" charset="-78"/>
              </a:rPr>
              <a:t>yh</a:t>
            </a:r>
            <a:endParaRPr lang="en-US" sz="2000" dirty="0">
              <a:cs typeface="AL-Mateen" pitchFamily="2" charset="-78"/>
            </a:endParaRPr>
          </a:p>
          <a:p>
            <a:pPr>
              <a:spcBef>
                <a:spcPct val="50000"/>
              </a:spcBef>
            </a:pPr>
            <a:r>
              <a:rPr lang="ar-SA" sz="2000" dirty="0">
                <a:cs typeface="AL-Mateen" pitchFamily="2" charset="-78"/>
              </a:rPr>
              <a:t>3- </a:t>
            </a:r>
            <a:r>
              <a:rPr lang="en-US" sz="2000" dirty="0">
                <a:cs typeface="AL-Mateen" pitchFamily="2" charset="-78"/>
              </a:rPr>
              <a:t>A*</a:t>
            </a:r>
            <a:r>
              <a:rPr lang="en-US" sz="2000" dirty="0" err="1">
                <a:cs typeface="AL-Mateen" pitchFamily="2" charset="-78"/>
              </a:rPr>
              <a:t>ya</a:t>
            </a:r>
            <a:endParaRPr lang="en-US" sz="2000" dirty="0">
              <a:cs typeface="AL-Mateen" pitchFamily="2" charset="-78"/>
            </a:endParaRPr>
          </a:p>
          <a:p>
            <a:pPr>
              <a:spcBef>
                <a:spcPct val="50000"/>
              </a:spcBef>
            </a:pPr>
            <a:r>
              <a:rPr lang="ar-SA" sz="2000" dirty="0">
                <a:solidFill>
                  <a:srgbClr val="FFFF00"/>
                </a:solidFill>
                <a:cs typeface="AL-Mateen" pitchFamily="2" charset="-78"/>
              </a:rPr>
              <a:t>العزوم التي يدير الجسم ضد عقارب الساعة:</a:t>
            </a:r>
          </a:p>
          <a:p>
            <a:pPr>
              <a:spcBef>
                <a:spcPct val="50000"/>
              </a:spcBef>
            </a:pPr>
            <a:r>
              <a:rPr lang="en-US" sz="2000" dirty="0" err="1">
                <a:cs typeface="AL-Mateen" pitchFamily="2" charset="-78"/>
              </a:rPr>
              <a:t>Rh</a:t>
            </a:r>
            <a:r>
              <a:rPr lang="en-US" sz="2000" dirty="0">
                <a:cs typeface="AL-Mateen" pitchFamily="2" charset="-78"/>
              </a:rPr>
              <a:t>*</a:t>
            </a:r>
            <a:r>
              <a:rPr lang="en-US" sz="2000" dirty="0" err="1">
                <a:cs typeface="AL-Mateen" pitchFamily="2" charset="-78"/>
              </a:rPr>
              <a:t>Yh+A</a:t>
            </a:r>
            <a:r>
              <a:rPr lang="en-US" sz="2000" dirty="0">
                <a:cs typeface="AL-Mateen" pitchFamily="2" charset="-78"/>
              </a:rPr>
              <a:t>*</a:t>
            </a:r>
            <a:r>
              <a:rPr lang="en-US" sz="2000" dirty="0" err="1">
                <a:cs typeface="AL-Mateen" pitchFamily="2" charset="-78"/>
              </a:rPr>
              <a:t>ya</a:t>
            </a:r>
            <a:endParaRPr lang="ar-SA" sz="2000" dirty="0">
              <a:cs typeface="AL-Mateen" pitchFamily="2" charset="-78"/>
            </a:endParaRPr>
          </a:p>
          <a:p>
            <a:pPr>
              <a:spcBef>
                <a:spcPct val="50000"/>
              </a:spcBef>
            </a:pPr>
            <a:r>
              <a:rPr lang="ar-SA" sz="2000" dirty="0">
                <a:solidFill>
                  <a:srgbClr val="FFFF00"/>
                </a:solidFill>
                <a:cs typeface="AL-Mateen" pitchFamily="2" charset="-78"/>
              </a:rPr>
              <a:t>العزوم التي تدير الجسم مع عقارب الساعة هي:</a:t>
            </a:r>
          </a:p>
          <a:p>
            <a:pPr>
              <a:spcBef>
                <a:spcPct val="50000"/>
              </a:spcBef>
            </a:pPr>
            <a:r>
              <a:rPr lang="en-US" sz="2000" dirty="0" err="1">
                <a:cs typeface="AL-Mateen" pitchFamily="2" charset="-78"/>
              </a:rPr>
              <a:t>Rv</a:t>
            </a:r>
            <a:r>
              <a:rPr lang="en-US" sz="2000" dirty="0">
                <a:cs typeface="AL-Mateen" pitchFamily="2" charset="-78"/>
              </a:rPr>
              <a:t>*xv</a:t>
            </a:r>
          </a:p>
        </p:txBody>
      </p:sp>
      <p:pic>
        <p:nvPicPr>
          <p:cNvPr id="43014" name="Picture 6" descr="15-6"/>
          <p:cNvPicPr>
            <a:picLocks noChangeAspect="1" noChangeArrowheads="1"/>
          </p:cNvPicPr>
          <p:nvPr/>
        </p:nvPicPr>
        <p:blipFill>
          <a:blip r:embed="rId2" cstate="print">
            <a:lum contrast="8000"/>
          </a:blip>
          <a:srcRect/>
          <a:stretch>
            <a:fillRect/>
          </a:stretch>
        </p:blipFill>
        <p:spPr bwMode="auto">
          <a:xfrm>
            <a:off x="214282" y="1428736"/>
            <a:ext cx="3857652" cy="4909036"/>
          </a:xfrm>
          <a:prstGeom prst="roundRect">
            <a:avLst>
              <a:gd name="adj" fmla="val 9161"/>
            </a:avLst>
          </a:prstGeom>
          <a:noFill/>
          <a:ln w="19050">
            <a:solidFill>
              <a:srgbClr val="FF3300"/>
            </a:solidFill>
            <a:miter lim="800000"/>
            <a:headEnd/>
            <a:tailEnd/>
          </a:ln>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14282" y="585548"/>
            <a:ext cx="8715435" cy="5643602"/>
          </a:xfrm>
          <a:gradFill>
            <a:gsLst>
              <a:gs pos="0">
                <a:srgbClr val="FFFFFF"/>
              </a:gs>
              <a:gs pos="7001">
                <a:srgbClr val="E6E6E6"/>
              </a:gs>
              <a:gs pos="32001">
                <a:srgbClr val="7D8496"/>
              </a:gs>
              <a:gs pos="73000">
                <a:srgbClr val="E6E6E6"/>
              </a:gs>
              <a:gs pos="85001">
                <a:srgbClr val="7D8496"/>
              </a:gs>
              <a:gs pos="100000">
                <a:srgbClr val="E6E6E6"/>
              </a:gs>
            </a:gsLst>
          </a:gradFill>
          <a:ln w="76200">
            <a:solidFill>
              <a:srgbClr val="970323"/>
            </a:solidFill>
          </a:ln>
          <a:scene3d>
            <a:camera prst="orthographicFront"/>
            <a:lightRig rig="threePt" dir="t"/>
          </a:scene3d>
          <a:sp3d>
            <a:bevelT prst="angle"/>
          </a:sp3d>
        </p:spPr>
        <p:txBody>
          <a:bodyPr/>
          <a:lstStyle/>
          <a:p>
            <a:r>
              <a:rPr lang="ar-SA" sz="1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rPr>
              <a:t>الوثب الطويل</a:t>
            </a:r>
            <a:endParaRPr lang="en-US" sz="1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endParaRP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rgbClr val="72043B"/>
          </a:solidFill>
          <a:ln w="38100" cmpd="dbl">
            <a:solidFill>
              <a:srgbClr val="FFFFCC"/>
            </a:solidFill>
          </a:ln>
        </p:spPr>
        <p:txBody>
          <a:bodyPr/>
          <a:lstStyle/>
          <a:p>
            <a:r>
              <a:rPr lang="ar-SA">
                <a:solidFill>
                  <a:srgbClr val="FFFFCC"/>
                </a:solidFill>
                <a:cs typeface="PT Bold Heading" pitchFamily="2" charset="-78"/>
              </a:rPr>
              <a:t>مراحل الوثب الطويل 1</a:t>
            </a:r>
            <a:endParaRPr lang="en-US">
              <a:solidFill>
                <a:srgbClr val="FFFFCC"/>
              </a:solidFill>
              <a:cs typeface="PT Bold Heading" pitchFamily="2" charset="-78"/>
            </a:endParaRPr>
          </a:p>
        </p:txBody>
      </p:sp>
      <p:sp>
        <p:nvSpPr>
          <p:cNvPr id="45060" name="Rectangle 4"/>
          <p:cNvSpPr>
            <a:spLocks noGrp="1" noChangeArrowheads="1"/>
          </p:cNvSpPr>
          <p:nvPr>
            <p:ph type="body" sz="half" idx="3"/>
          </p:nvPr>
        </p:nvSpPr>
        <p:spPr>
          <a:ln>
            <a:solidFill>
              <a:srgbClr val="FFFFCC"/>
            </a:solidFill>
          </a:ln>
        </p:spPr>
        <p:txBody>
          <a:bodyPr/>
          <a:lstStyle/>
          <a:p>
            <a:pPr>
              <a:lnSpc>
                <a:spcPct val="90000"/>
              </a:lnSpc>
              <a:buClr>
                <a:srgbClr val="FFFF00"/>
              </a:buClr>
              <a:buNone/>
            </a:pPr>
            <a:r>
              <a:rPr lang="ar-SA" sz="2400" dirty="0">
                <a:solidFill>
                  <a:srgbClr val="FF3300"/>
                </a:solidFill>
                <a:cs typeface="AL-Mateen" pitchFamily="2" charset="-78"/>
              </a:rPr>
              <a:t>الهدف من المسابقة</a:t>
            </a:r>
            <a:endParaRPr lang="en-US" sz="2400" dirty="0">
              <a:solidFill>
                <a:srgbClr val="FF3300"/>
              </a:solidFill>
              <a:cs typeface="AL-Mateen" pitchFamily="2" charset="-78"/>
            </a:endParaRPr>
          </a:p>
          <a:p>
            <a:pPr>
              <a:lnSpc>
                <a:spcPct val="90000"/>
              </a:lnSpc>
              <a:buClr>
                <a:srgbClr val="FFFF00"/>
              </a:buClr>
            </a:pPr>
            <a:r>
              <a:rPr lang="en-US" sz="2400" dirty="0">
                <a:cs typeface="AL-Mateen" pitchFamily="2" charset="-78"/>
              </a:rPr>
              <a:t>L1 </a:t>
            </a:r>
            <a:r>
              <a:rPr lang="ar-SA" sz="2400" dirty="0">
                <a:cs typeface="AL-Mateen" pitchFamily="2" charset="-78"/>
              </a:rPr>
              <a:t> المسافة الأفقية بين مقدمة لوحة الوثب و مركز الثقل</a:t>
            </a:r>
          </a:p>
          <a:p>
            <a:pPr>
              <a:lnSpc>
                <a:spcPct val="90000"/>
              </a:lnSpc>
              <a:buClr>
                <a:srgbClr val="FFFF00"/>
              </a:buClr>
            </a:pPr>
            <a:r>
              <a:rPr lang="en-US" sz="2400" dirty="0">
                <a:cs typeface="AL-Mateen" pitchFamily="2" charset="-78"/>
              </a:rPr>
              <a:t>L2</a:t>
            </a:r>
            <a:r>
              <a:rPr lang="ar-SA" sz="2400" dirty="0">
                <a:cs typeface="AL-Mateen" pitchFamily="2" charset="-78"/>
              </a:rPr>
              <a:t> المسافة الأفقية التي يقطعها مركز الثقل اثناء الطيران</a:t>
            </a:r>
          </a:p>
          <a:p>
            <a:pPr>
              <a:lnSpc>
                <a:spcPct val="90000"/>
              </a:lnSpc>
              <a:buClr>
                <a:srgbClr val="FFFF00"/>
              </a:buClr>
            </a:pPr>
            <a:r>
              <a:rPr lang="en-US" sz="2400" dirty="0">
                <a:cs typeface="AL-Mateen" pitchFamily="2" charset="-78"/>
              </a:rPr>
              <a:t>L3</a:t>
            </a:r>
            <a:r>
              <a:rPr lang="ar-SA" sz="2400" dirty="0">
                <a:cs typeface="AL-Mateen" pitchFamily="2" charset="-78"/>
              </a:rPr>
              <a:t> المسافة الأفقية بين مركز الثقل و ما تتركة الرجل من اثر لحظة ملامسة الأرض</a:t>
            </a:r>
          </a:p>
          <a:p>
            <a:pPr>
              <a:lnSpc>
                <a:spcPct val="90000"/>
              </a:lnSpc>
              <a:buClr>
                <a:srgbClr val="FFFF00"/>
              </a:buClr>
            </a:pPr>
            <a:r>
              <a:rPr lang="ar-SA" sz="2400" dirty="0">
                <a:cs typeface="AL-Mateen" pitchFamily="2" charset="-78"/>
              </a:rPr>
              <a:t>زاوية الانطلاق</a:t>
            </a:r>
            <a:r>
              <a:rPr lang="ar-SA" sz="2400" dirty="0" smtClean="0">
                <a:cs typeface="AL-Mateen" pitchFamily="2" charset="-78"/>
              </a:rPr>
              <a:t>=</a:t>
            </a:r>
          </a:p>
          <a:p>
            <a:pPr>
              <a:lnSpc>
                <a:spcPct val="90000"/>
              </a:lnSpc>
              <a:buClr>
                <a:srgbClr val="FFFF00"/>
              </a:buClr>
              <a:buNone/>
            </a:pPr>
            <a:endParaRPr lang="ar-SA" sz="2400" dirty="0">
              <a:cs typeface="AL-Mateen" pitchFamily="2" charset="-78"/>
            </a:endParaRPr>
          </a:p>
          <a:p>
            <a:pPr>
              <a:lnSpc>
                <a:spcPct val="90000"/>
              </a:lnSpc>
              <a:buClr>
                <a:srgbClr val="FFFF00"/>
              </a:buClr>
            </a:pPr>
            <a:r>
              <a:rPr lang="ar-SA" sz="2400" dirty="0">
                <a:cs typeface="AL-Mateen" pitchFamily="2" charset="-78"/>
              </a:rPr>
              <a:t>السرعة هي العامل الأكثر اهمية. (الوضع المثالي سرعة اقتراب عالية و فقد قليل عند الارتقاء) </a:t>
            </a:r>
          </a:p>
          <a:p>
            <a:pPr>
              <a:lnSpc>
                <a:spcPct val="90000"/>
              </a:lnSpc>
              <a:buClr>
                <a:srgbClr val="FFFF00"/>
              </a:buClr>
            </a:pPr>
            <a:endParaRPr lang="en-US" sz="2400" dirty="0">
              <a:cs typeface="AL-Mateen" pitchFamily="2" charset="-78"/>
            </a:endParaRPr>
          </a:p>
        </p:txBody>
      </p:sp>
      <p:graphicFrame>
        <p:nvGraphicFramePr>
          <p:cNvPr id="45061" name="Object 5"/>
          <p:cNvGraphicFramePr>
            <a:graphicFrameLocks noChangeAspect="1"/>
          </p:cNvGraphicFramePr>
          <p:nvPr>
            <p:ph sz="quarter" idx="2"/>
          </p:nvPr>
        </p:nvGraphicFramePr>
        <p:xfrm>
          <a:off x="2270125" y="4648200"/>
          <a:ext cx="411163" cy="776288"/>
        </p:xfrm>
        <a:graphic>
          <a:graphicData uri="http://schemas.openxmlformats.org/presentationml/2006/ole">
            <p:oleObj spid="_x0000_s45061" name="Equation" r:id="rId3" imgW="114120" imgH="215640" progId="Equation.3">
              <p:embed/>
            </p:oleObj>
          </a:graphicData>
        </a:graphic>
      </p:graphicFrame>
      <p:graphicFrame>
        <p:nvGraphicFramePr>
          <p:cNvPr id="45063" name="Object 7"/>
          <p:cNvGraphicFramePr>
            <a:graphicFrameLocks noChangeAspect="1"/>
          </p:cNvGraphicFramePr>
          <p:nvPr/>
        </p:nvGraphicFramePr>
        <p:xfrm>
          <a:off x="5205142" y="4249746"/>
          <a:ext cx="1367122" cy="679452"/>
        </p:xfrm>
        <a:graphic>
          <a:graphicData uri="http://schemas.openxmlformats.org/presentationml/2006/ole">
            <p:oleObj spid="_x0000_s45063" name="Equation" r:id="rId4" imgW="647640" imgH="393480" progId="Equation.3">
              <p:embed/>
            </p:oleObj>
          </a:graphicData>
        </a:graphic>
      </p:graphicFrame>
      <p:pic>
        <p:nvPicPr>
          <p:cNvPr id="45065" name="Picture 9" descr="16-1"/>
          <p:cNvPicPr>
            <a:picLocks noChangeAspect="1" noChangeArrowheads="1"/>
          </p:cNvPicPr>
          <p:nvPr/>
        </p:nvPicPr>
        <p:blipFill>
          <a:blip r:embed="rId5" cstate="print">
            <a:lum contrast="10000"/>
          </a:blip>
          <a:srcRect/>
          <a:stretch>
            <a:fillRect/>
          </a:stretch>
        </p:blipFill>
        <p:spPr bwMode="auto">
          <a:xfrm>
            <a:off x="180974" y="2349500"/>
            <a:ext cx="4319588" cy="2808288"/>
          </a:xfrm>
          <a:prstGeom prst="rect">
            <a:avLst/>
          </a:prstGeom>
          <a:noFill/>
          <a:ln w="19050">
            <a:solidFill>
              <a:srgbClr val="FF3300"/>
            </a:solidFill>
            <a:miter lim="800000"/>
            <a:headEnd/>
            <a:tailEnd/>
          </a:ln>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428596" y="574663"/>
            <a:ext cx="8229600" cy="1139825"/>
          </a:xfrm>
          <a:solidFill>
            <a:srgbClr val="C00000"/>
          </a:solidFill>
          <a:ln>
            <a:solidFill>
              <a:srgbClr val="FFFFCC"/>
            </a:solidFill>
          </a:ln>
        </p:spPr>
        <p:txBody>
          <a:bodyPr/>
          <a:lstStyle/>
          <a:p>
            <a:r>
              <a:rPr lang="ar-SA">
                <a:solidFill>
                  <a:srgbClr val="FFFFCC"/>
                </a:solidFill>
                <a:cs typeface="PT Bold Heading" pitchFamily="2" charset="-78"/>
              </a:rPr>
              <a:t>وثب طويل 2</a:t>
            </a:r>
            <a:endParaRPr lang="en-US">
              <a:solidFill>
                <a:srgbClr val="FFFFCC"/>
              </a:solidFill>
              <a:cs typeface="PT Bold Heading" pitchFamily="2" charset="-78"/>
            </a:endParaRPr>
          </a:p>
        </p:txBody>
      </p:sp>
      <p:graphicFrame>
        <p:nvGraphicFramePr>
          <p:cNvPr id="52234" name="Object 10"/>
          <p:cNvGraphicFramePr>
            <a:graphicFrameLocks noChangeAspect="1"/>
          </p:cNvGraphicFramePr>
          <p:nvPr>
            <p:ph idx="1"/>
          </p:nvPr>
        </p:nvGraphicFramePr>
        <p:xfrm>
          <a:off x="285720" y="2357430"/>
          <a:ext cx="8574672" cy="3786213"/>
        </p:xfrm>
        <a:graphic>
          <a:graphicData uri="http://schemas.openxmlformats.org/presentationml/2006/ole">
            <p:oleObj spid="_x0000_s52234" name="Document" r:id="rId3" imgW="6126030" imgH="2092271" progId="Word.Document.8">
              <p:embed/>
            </p:oleObj>
          </a:graphicData>
        </a:graphic>
      </p:graphicFrame>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8596" y="142876"/>
            <a:ext cx="8229600" cy="1428736"/>
          </a:xfrm>
          <a:solidFill>
            <a:srgbClr val="72043B"/>
          </a:solidFill>
          <a:ln>
            <a:solidFill>
              <a:srgbClr val="FFFFCC"/>
            </a:solidFill>
          </a:ln>
        </p:spPr>
        <p:txBody>
          <a:bodyPr/>
          <a:lstStyle/>
          <a:p>
            <a:r>
              <a:rPr lang="ar-SA" sz="4000">
                <a:solidFill>
                  <a:srgbClr val="FFFFCC"/>
                </a:solidFill>
                <a:cs typeface="PT Bold Heading" pitchFamily="2" charset="-78"/>
              </a:rPr>
              <a:t>وثب طويل 3</a:t>
            </a:r>
            <a:br>
              <a:rPr lang="ar-SA" sz="4000">
                <a:solidFill>
                  <a:srgbClr val="FFFFCC"/>
                </a:solidFill>
                <a:cs typeface="PT Bold Heading" pitchFamily="2" charset="-78"/>
              </a:rPr>
            </a:br>
            <a:r>
              <a:rPr lang="ar-SA" sz="2400">
                <a:solidFill>
                  <a:srgbClr val="FFFFCC"/>
                </a:solidFill>
                <a:cs typeface="PT Bold Heading" pitchFamily="2" charset="-78"/>
              </a:rPr>
              <a:t>سرعة و زاوية الانطلاق لبعض البارزين</a:t>
            </a:r>
            <a:endParaRPr lang="en-US" sz="2400">
              <a:solidFill>
                <a:srgbClr val="FFFFCC"/>
              </a:solidFill>
              <a:cs typeface="PT Bold Heading" pitchFamily="2" charset="-78"/>
            </a:endParaRPr>
          </a:p>
        </p:txBody>
      </p:sp>
      <p:sp>
        <p:nvSpPr>
          <p:cNvPr id="46084" name="Rectangle 4"/>
          <p:cNvSpPr>
            <a:spLocks noGrp="1" noChangeArrowheads="1"/>
          </p:cNvSpPr>
          <p:nvPr>
            <p:ph type="body" sz="half" idx="2"/>
          </p:nvPr>
        </p:nvSpPr>
        <p:spPr>
          <a:xfrm>
            <a:off x="4357686" y="1785926"/>
            <a:ext cx="4710114" cy="4829171"/>
          </a:xfrm>
          <a:ln>
            <a:solidFill>
              <a:srgbClr val="FFFFCC"/>
            </a:solidFill>
          </a:ln>
        </p:spPr>
        <p:txBody>
          <a:bodyPr/>
          <a:lstStyle/>
          <a:p>
            <a:pPr marL="182563" indent="-182563">
              <a:buClr>
                <a:srgbClr val="FF3300"/>
              </a:buClr>
            </a:pPr>
            <a:r>
              <a:rPr lang="ar-SA" sz="2400" dirty="0">
                <a:cs typeface="AL-Mateen" pitchFamily="2" charset="-78"/>
              </a:rPr>
              <a:t>ارتفاع الوثبة يعتمد على السرعة. كلما زادت السرعة كلما قل زمن ملامسة القدم للأرض و عليه تقل السرعة العمودية.</a:t>
            </a:r>
          </a:p>
          <a:p>
            <a:pPr marL="182563" indent="-182563">
              <a:buClr>
                <a:srgbClr val="FF3300"/>
              </a:buClr>
            </a:pPr>
            <a:r>
              <a:rPr lang="ar-SA" sz="2400" dirty="0">
                <a:cs typeface="AL-Mateen" pitchFamily="2" charset="-78"/>
              </a:rPr>
              <a:t>بسبب السرعة الأفقية الكبيرة و قلة الزمن المتاح للقدم على الأرض </a:t>
            </a:r>
            <a:r>
              <a:rPr lang="ar-SA" sz="2400" dirty="0">
                <a:latin typeface="+mj-lt"/>
              </a:rPr>
              <a:t>( .</a:t>
            </a:r>
            <a:r>
              <a:rPr lang="ar-SA" sz="2400" dirty="0" smtClean="0">
                <a:latin typeface="+mj-lt"/>
              </a:rPr>
              <a:t>08 ــ .14</a:t>
            </a:r>
            <a:r>
              <a:rPr lang="ar-SA" sz="2400" dirty="0">
                <a:latin typeface="+mj-lt"/>
              </a:rPr>
              <a:t>)، </a:t>
            </a:r>
            <a:r>
              <a:rPr lang="ar-SA" sz="2400" dirty="0">
                <a:cs typeface="AL-Mateen" pitchFamily="2" charset="-78"/>
              </a:rPr>
              <a:t>تكون زاوية الانطلاق اقل من المثالية (45)     انظر  الشكل المجاور</a:t>
            </a:r>
          </a:p>
          <a:p>
            <a:pPr marL="182563" indent="-182563">
              <a:buClr>
                <a:srgbClr val="FF3300"/>
              </a:buClr>
            </a:pPr>
            <a:r>
              <a:rPr lang="ar-SA" sz="2400" dirty="0">
                <a:cs typeface="AL-Mateen" pitchFamily="2" charset="-78"/>
              </a:rPr>
              <a:t>ارتفاع الانطلاق ( الفرق بين ارتفاع مركز الثقل لحظة الانطلاق و ملامسة القدم للأرض) يعتمد على وضع الجسم في كلا الحالتين</a:t>
            </a:r>
          </a:p>
          <a:p>
            <a:pPr marL="182563" indent="-182563">
              <a:buClr>
                <a:srgbClr val="FF3300"/>
              </a:buClr>
            </a:pPr>
            <a:r>
              <a:rPr lang="ar-SA" sz="2400" dirty="0">
                <a:cs typeface="AL-Mateen" pitchFamily="2" charset="-78"/>
              </a:rPr>
              <a:t>يستطيع اللاعب ان يتحكم في الجزء الأول عن طريق رفع الذراعين، الجذع، الرأس عاليا و في الجزء ألآخر عن طريق تأخير الهبوط بأكبر ما </a:t>
            </a:r>
            <a:r>
              <a:rPr lang="ar-SA" sz="2400" dirty="0" smtClean="0">
                <a:cs typeface="AL-Mateen" pitchFamily="2" charset="-78"/>
              </a:rPr>
              <a:t>يمكن.</a:t>
            </a:r>
            <a:endParaRPr lang="en-US" sz="2400" dirty="0">
              <a:cs typeface="AL-Mateen" pitchFamily="2" charset="-78"/>
            </a:endParaRPr>
          </a:p>
        </p:txBody>
      </p:sp>
      <p:graphicFrame>
        <p:nvGraphicFramePr>
          <p:cNvPr id="46087" name="Object 7"/>
          <p:cNvGraphicFramePr>
            <a:graphicFrameLocks noChangeAspect="1"/>
          </p:cNvGraphicFramePr>
          <p:nvPr>
            <p:ph sz="half" idx="1"/>
          </p:nvPr>
        </p:nvGraphicFramePr>
        <p:xfrm>
          <a:off x="220663" y="2025650"/>
          <a:ext cx="3995737" cy="3719513"/>
        </p:xfrm>
        <a:graphic>
          <a:graphicData uri="http://schemas.openxmlformats.org/presentationml/2006/ole">
            <p:oleObj spid="_x0000_s46087" name="Document" r:id="rId3" imgW="6084228" imgH="5664978" progId="Word.Document.8">
              <p:embed/>
            </p:oleObj>
          </a:graphicData>
        </a:graphic>
      </p:graphicFrame>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rgbClr val="72043B"/>
          </a:solidFill>
          <a:ln>
            <a:solidFill>
              <a:srgbClr val="FFFFCC"/>
            </a:solidFill>
          </a:ln>
        </p:spPr>
        <p:txBody>
          <a:bodyPr/>
          <a:lstStyle/>
          <a:p>
            <a:r>
              <a:rPr lang="ar-SA" sz="4000">
                <a:solidFill>
                  <a:srgbClr val="FFFFCC"/>
                </a:solidFill>
                <a:cs typeface="PT Bold Heading" pitchFamily="2" charset="-78"/>
              </a:rPr>
              <a:t>الوثب الطويل 4</a:t>
            </a:r>
            <a:br>
              <a:rPr lang="ar-SA" sz="4000">
                <a:solidFill>
                  <a:srgbClr val="FFFFCC"/>
                </a:solidFill>
                <a:cs typeface="PT Bold Heading" pitchFamily="2" charset="-78"/>
              </a:rPr>
            </a:br>
            <a:r>
              <a:rPr lang="ar-SA" sz="4000">
                <a:solidFill>
                  <a:srgbClr val="FFFFCC"/>
                </a:solidFill>
                <a:cs typeface="PT Bold Heading" pitchFamily="2" charset="-78"/>
              </a:rPr>
              <a:t>الاقتراب </a:t>
            </a:r>
            <a:endParaRPr lang="en-US" sz="4000">
              <a:solidFill>
                <a:srgbClr val="FFFFCC"/>
              </a:solidFill>
              <a:cs typeface="PT Bold Heading" pitchFamily="2" charset="-78"/>
            </a:endParaRPr>
          </a:p>
        </p:txBody>
      </p:sp>
      <p:sp>
        <p:nvSpPr>
          <p:cNvPr id="54275" name="Rectangle 3"/>
          <p:cNvSpPr>
            <a:spLocks noGrp="1" noChangeArrowheads="1"/>
          </p:cNvSpPr>
          <p:nvPr>
            <p:ph type="body" idx="1"/>
          </p:nvPr>
        </p:nvSpPr>
        <p:spPr>
          <a:xfrm>
            <a:off x="457200" y="1600200"/>
            <a:ext cx="8229600" cy="4829196"/>
          </a:xfrm>
          <a:ln>
            <a:solidFill>
              <a:srgbClr val="FFFFCC"/>
            </a:solidFill>
          </a:ln>
        </p:spPr>
        <p:txBody>
          <a:bodyPr anchor="ctr"/>
          <a:lstStyle/>
          <a:p>
            <a:pPr>
              <a:buClr>
                <a:srgbClr val="FFFF00"/>
              </a:buClr>
            </a:pPr>
            <a:r>
              <a:rPr lang="ar-SA" sz="2800" dirty="0">
                <a:cs typeface="AL-Mateen" pitchFamily="2" charset="-78"/>
              </a:rPr>
              <a:t>الغرض من الاقتراب هو تحصيل اكبر قدر من السرعة و وضع الجسم في الوضع المثالي </a:t>
            </a:r>
            <a:r>
              <a:rPr lang="ar-SA" sz="2800" dirty="0" smtClean="0">
                <a:cs typeface="AL-Mateen" pitchFamily="2" charset="-78"/>
              </a:rPr>
              <a:t>للوثب.</a:t>
            </a:r>
            <a:endParaRPr lang="ar-SA" sz="2800" dirty="0">
              <a:cs typeface="AL-Mateen" pitchFamily="2" charset="-78"/>
            </a:endParaRPr>
          </a:p>
          <a:p>
            <a:pPr>
              <a:buClr>
                <a:srgbClr val="FFFF00"/>
              </a:buClr>
            </a:pPr>
            <a:r>
              <a:rPr lang="ar-SA" sz="2800" dirty="0">
                <a:cs typeface="AL-Mateen" pitchFamily="2" charset="-78"/>
              </a:rPr>
              <a:t>طول مرحلة الاقتراب يعتمد على مقدرة الواثب على  استغلال اكبر نسبة ممكنة من سرعة الاقتراب في مرحلة الارتقاء و على مقدرة الواثب على تحقيق ثبات عالي في خطواته من محاولة الى </a:t>
            </a:r>
            <a:r>
              <a:rPr lang="ar-SA" sz="2800" dirty="0" smtClean="0">
                <a:cs typeface="AL-Mateen" pitchFamily="2" charset="-78"/>
              </a:rPr>
              <a:t>اخرى.</a:t>
            </a:r>
            <a:endParaRPr lang="ar-SA" sz="2800" dirty="0">
              <a:cs typeface="AL-Mateen" pitchFamily="2" charset="-78"/>
            </a:endParaRPr>
          </a:p>
          <a:p>
            <a:pPr algn="just">
              <a:buClr>
                <a:srgbClr val="FFFF00"/>
              </a:buClr>
            </a:pPr>
            <a:r>
              <a:rPr lang="en-US" sz="2800" dirty="0">
                <a:cs typeface="AL-Mateen" pitchFamily="2" charset="-78"/>
              </a:rPr>
              <a:t>Henry</a:t>
            </a:r>
            <a:r>
              <a:rPr lang="ar-SA" sz="2800" dirty="0">
                <a:cs typeface="AL-Mateen" pitchFamily="2" charset="-78"/>
              </a:rPr>
              <a:t> يقترح انه في حالة كون الواثب يستطيع التحكم في 100% من سرعته ان يستخدم</a:t>
            </a:r>
            <a:r>
              <a:rPr lang="ar-SA" sz="2800" dirty="0">
                <a:cs typeface="+mj-cs"/>
              </a:rPr>
              <a:t> </a:t>
            </a:r>
            <a:r>
              <a:rPr lang="ar-SA" sz="2800" dirty="0" smtClean="0">
                <a:cs typeface="+mj-cs"/>
              </a:rPr>
              <a:t>45 ــ 55م</a:t>
            </a:r>
            <a:r>
              <a:rPr lang="ar-SA" sz="2800" dirty="0">
                <a:cs typeface="+mj-cs"/>
              </a:rPr>
              <a:t>.</a:t>
            </a:r>
          </a:p>
          <a:p>
            <a:pPr>
              <a:buClr>
                <a:srgbClr val="FFFF00"/>
              </a:buClr>
            </a:pPr>
            <a:r>
              <a:rPr lang="ar-SA" sz="2800" dirty="0">
                <a:cs typeface="AL-Mateen" pitchFamily="2" charset="-78"/>
              </a:rPr>
              <a:t>في حالة التحكم في 95%، 20م قد يكون كافيا. اضف الى ذلك من</a:t>
            </a:r>
            <a:r>
              <a:rPr lang="ar-SA" sz="2800" dirty="0"/>
              <a:t> 4 </a:t>
            </a:r>
            <a:r>
              <a:rPr lang="ar-SA" sz="2800" dirty="0" smtClean="0"/>
              <a:t> ــ 7م</a:t>
            </a:r>
            <a:r>
              <a:rPr lang="ar-SA" sz="2800" dirty="0" smtClean="0">
                <a:cs typeface="AL-Mateen" pitchFamily="2" charset="-78"/>
              </a:rPr>
              <a:t> </a:t>
            </a:r>
            <a:r>
              <a:rPr lang="ar-SA" sz="2800" dirty="0">
                <a:cs typeface="AL-Mateen" pitchFamily="2" charset="-78"/>
              </a:rPr>
              <a:t>للوصول الى السرعة </a:t>
            </a:r>
            <a:r>
              <a:rPr lang="ar-SA" sz="2800" dirty="0" smtClean="0">
                <a:cs typeface="AL-Mateen" pitchFamily="2" charset="-78"/>
              </a:rPr>
              <a:t>المطلوبة.</a:t>
            </a:r>
            <a:endParaRPr lang="ar-SA" sz="2800" dirty="0">
              <a:cs typeface="AL-Mateen" pitchFamily="2" charset="-78"/>
            </a:endParaRPr>
          </a:p>
          <a:p>
            <a:pPr>
              <a:buClr>
                <a:srgbClr val="FFFF00"/>
              </a:buClr>
            </a:pPr>
            <a:r>
              <a:rPr lang="ar-SA" sz="2800" dirty="0">
                <a:cs typeface="AL-Mateen" pitchFamily="2" charset="-78"/>
              </a:rPr>
              <a:t>معظم لاعبي الوثب الطويل يستخدمون من 40 الى 54 م </a:t>
            </a:r>
            <a:r>
              <a:rPr lang="ar-SA" sz="2800" dirty="0" smtClean="0">
                <a:cs typeface="AL-Mateen" pitchFamily="2" charset="-78"/>
              </a:rPr>
              <a:t>اقتراب.</a:t>
            </a:r>
            <a:endParaRPr lang="ar-SA" sz="28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rgbClr val="72043B"/>
          </a:solidFill>
          <a:ln>
            <a:solidFill>
              <a:srgbClr val="FFFFCC"/>
            </a:solidFill>
          </a:ln>
        </p:spPr>
        <p:txBody>
          <a:bodyPr/>
          <a:lstStyle/>
          <a:p>
            <a:r>
              <a:rPr lang="ar-SA" dirty="0">
                <a:solidFill>
                  <a:srgbClr val="FFFFCC"/>
                </a:solidFill>
                <a:cs typeface="PT Bold Heading" pitchFamily="2" charset="-78"/>
              </a:rPr>
              <a:t>الوثب الطويل 5</a:t>
            </a:r>
            <a:br>
              <a:rPr lang="ar-SA" dirty="0">
                <a:solidFill>
                  <a:srgbClr val="FFFFCC"/>
                </a:solidFill>
                <a:cs typeface="PT Bold Heading" pitchFamily="2" charset="-78"/>
              </a:rPr>
            </a:br>
            <a:r>
              <a:rPr lang="ar-SA" sz="2800" dirty="0">
                <a:solidFill>
                  <a:srgbClr val="FFFFCC"/>
                </a:solidFill>
                <a:cs typeface="PT Bold Heading" pitchFamily="2" charset="-78"/>
              </a:rPr>
              <a:t>التحول من الاقتراب الى الارتقاء</a:t>
            </a:r>
            <a:endParaRPr lang="en-US" sz="2800" dirty="0">
              <a:solidFill>
                <a:srgbClr val="FFFFCC"/>
              </a:solidFill>
              <a:cs typeface="PT Bold Heading" pitchFamily="2" charset="-78"/>
            </a:endParaRPr>
          </a:p>
        </p:txBody>
      </p:sp>
      <p:sp>
        <p:nvSpPr>
          <p:cNvPr id="55299" name="Rectangle 3"/>
          <p:cNvSpPr>
            <a:spLocks noGrp="1" noChangeArrowheads="1"/>
          </p:cNvSpPr>
          <p:nvPr>
            <p:ph type="body" idx="1"/>
          </p:nvPr>
        </p:nvSpPr>
        <p:spPr>
          <a:ln>
            <a:solidFill>
              <a:srgbClr val="FFFFCC"/>
            </a:solidFill>
          </a:ln>
        </p:spPr>
        <p:txBody>
          <a:bodyPr anchor="ctr"/>
          <a:lstStyle/>
          <a:p>
            <a:pPr>
              <a:buClr>
                <a:srgbClr val="66FF33"/>
              </a:buClr>
            </a:pPr>
            <a:r>
              <a:rPr lang="ar-SA" dirty="0">
                <a:cs typeface="AL-Mateen" pitchFamily="2" charset="-78"/>
              </a:rPr>
              <a:t>يعتبر التحول من الاقتراب الى الارتقاء من اهم مراحل الوثب </a:t>
            </a:r>
            <a:r>
              <a:rPr lang="ar-SA" dirty="0" smtClean="0">
                <a:cs typeface="AL-Mateen" pitchFamily="2" charset="-78"/>
              </a:rPr>
              <a:t>الطويل.</a:t>
            </a:r>
          </a:p>
          <a:p>
            <a:pPr>
              <a:buClr>
                <a:srgbClr val="66FF33"/>
              </a:buClr>
              <a:buNone/>
            </a:pPr>
            <a:endParaRPr lang="ar-SA" dirty="0">
              <a:cs typeface="AL-Mateen" pitchFamily="2" charset="-78"/>
            </a:endParaRPr>
          </a:p>
          <a:p>
            <a:pPr>
              <a:buClr>
                <a:srgbClr val="66FF33"/>
              </a:buClr>
            </a:pPr>
            <a:r>
              <a:rPr lang="ar-SA" dirty="0">
                <a:cs typeface="AL-Mateen" pitchFamily="2" charset="-78"/>
              </a:rPr>
              <a:t>معظم لاعبي الوثب الطويل البارعين يقومون بالتالي:</a:t>
            </a:r>
          </a:p>
          <a:p>
            <a:pPr lvl="2">
              <a:buClr>
                <a:srgbClr val="FFFF00"/>
              </a:buClr>
            </a:pPr>
            <a:r>
              <a:rPr lang="ar-SA" dirty="0">
                <a:cs typeface="AL-Mateen" pitchFamily="2" charset="-78"/>
              </a:rPr>
              <a:t>انخفاض في مركز الثقل بحوالي 4سم لحظة الملامسة و زيادة من      </a:t>
            </a:r>
            <a:r>
              <a:rPr lang="ar-SA" dirty="0" smtClean="0">
                <a:cs typeface="AL-Mateen" pitchFamily="2" charset="-78"/>
              </a:rPr>
              <a:t>5 ــ 7سم </a:t>
            </a:r>
            <a:r>
              <a:rPr lang="ar-SA" dirty="0">
                <a:cs typeface="AL-Mateen" pitchFamily="2" charset="-78"/>
              </a:rPr>
              <a:t>في مسافة الهبوط عند نهاية الخطوة ما قبل الأخيرة</a:t>
            </a:r>
          </a:p>
          <a:p>
            <a:pPr lvl="2">
              <a:buClr>
                <a:srgbClr val="FFFF00"/>
              </a:buClr>
            </a:pPr>
            <a:r>
              <a:rPr lang="ar-SA" dirty="0">
                <a:cs typeface="AL-Mateen" pitchFamily="2" charset="-78"/>
              </a:rPr>
              <a:t>انخفاض </a:t>
            </a:r>
            <a:r>
              <a:rPr lang="ar-SA" dirty="0" smtClean="0">
                <a:cs typeface="AL-Mateen" pitchFamily="2" charset="-78"/>
              </a:rPr>
              <a:t>من38 ــ 46سم  </a:t>
            </a:r>
            <a:r>
              <a:rPr lang="ar-SA" dirty="0">
                <a:cs typeface="AL-Mateen" pitchFamily="2" charset="-78"/>
              </a:rPr>
              <a:t>في مسافة الطيران في آخر خطوة</a:t>
            </a:r>
          </a:p>
          <a:p>
            <a:pPr lvl="2">
              <a:buClr>
                <a:srgbClr val="FFFF00"/>
              </a:buClr>
            </a:pPr>
            <a:r>
              <a:rPr lang="ar-SA" dirty="0">
                <a:cs typeface="AL-Mateen" pitchFamily="2" charset="-78"/>
              </a:rPr>
              <a:t>زيادة من </a:t>
            </a:r>
            <a:r>
              <a:rPr lang="ar-SA" dirty="0" smtClean="0">
                <a:cs typeface="AL-Mateen" pitchFamily="2" charset="-78"/>
              </a:rPr>
              <a:t>27 ــ 34سم </a:t>
            </a:r>
            <a:r>
              <a:rPr lang="ar-SA" dirty="0">
                <a:cs typeface="AL-Mateen" pitchFamily="2" charset="-78"/>
              </a:rPr>
              <a:t>في مسافة الهبوط في آخر خطوة مقارنة بالخطوات الثلاث السابقة </a:t>
            </a:r>
            <a:endParaRPr lang="en-US"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1650989"/>
          </a:xfrm>
          <a:solidFill>
            <a:srgbClr val="72043B"/>
          </a:solidFill>
          <a:ln w="38100" cmpd="dbl">
            <a:solidFill>
              <a:srgbClr val="FFFFCC"/>
            </a:solidFill>
          </a:ln>
        </p:spPr>
        <p:txBody>
          <a:bodyPr/>
          <a:lstStyle/>
          <a:p>
            <a:r>
              <a:rPr lang="ar-SA" sz="4000">
                <a:solidFill>
                  <a:srgbClr val="FFFFCC"/>
                </a:solidFill>
                <a:cs typeface="PT Bold Heading" pitchFamily="2" charset="-78"/>
              </a:rPr>
              <a:t>الوثب الطويل 6</a:t>
            </a:r>
            <a:br>
              <a:rPr lang="ar-SA" sz="4000">
                <a:solidFill>
                  <a:srgbClr val="FFFFCC"/>
                </a:solidFill>
                <a:cs typeface="PT Bold Heading" pitchFamily="2" charset="-78"/>
              </a:rPr>
            </a:br>
            <a:r>
              <a:rPr lang="ar-SA" sz="4000">
                <a:solidFill>
                  <a:srgbClr val="FFFFCC"/>
                </a:solidFill>
                <a:cs typeface="PT Bold Heading" pitchFamily="2" charset="-78"/>
              </a:rPr>
              <a:t>أي اسلوب وثب يستخدم الواثب</a:t>
            </a:r>
            <a:endParaRPr lang="en-US" sz="4000">
              <a:solidFill>
                <a:srgbClr val="FFFFCC"/>
              </a:solidFill>
              <a:cs typeface="PT Bold Heading" pitchFamily="2" charset="-78"/>
            </a:endParaRPr>
          </a:p>
        </p:txBody>
      </p:sp>
      <p:sp>
        <p:nvSpPr>
          <p:cNvPr id="56323" name="Rectangle 3"/>
          <p:cNvSpPr>
            <a:spLocks noGrp="1" noChangeArrowheads="1"/>
          </p:cNvSpPr>
          <p:nvPr>
            <p:ph type="body" idx="1"/>
          </p:nvPr>
        </p:nvSpPr>
        <p:spPr>
          <a:xfrm>
            <a:off x="1142976" y="2130427"/>
            <a:ext cx="6840557" cy="3941779"/>
          </a:xfrm>
          <a:ln>
            <a:solidFill>
              <a:srgbClr val="FFFFCC"/>
            </a:solidFill>
          </a:ln>
        </p:spPr>
        <p:txBody>
          <a:bodyPr anchor="ctr"/>
          <a:lstStyle/>
          <a:p>
            <a:r>
              <a:rPr lang="ar-SA" sz="4000" b="1" dirty="0"/>
              <a:t>اقل من 6م         		البحار</a:t>
            </a:r>
          </a:p>
          <a:p>
            <a:r>
              <a:rPr lang="ar-SA" sz="4000" b="1" dirty="0"/>
              <a:t>6-6.5			البحار او التعلق</a:t>
            </a:r>
          </a:p>
          <a:p>
            <a:r>
              <a:rPr lang="ar-SA" sz="4000" b="1" dirty="0"/>
              <a:t>6.5-7			التعلق</a:t>
            </a:r>
          </a:p>
          <a:p>
            <a:r>
              <a:rPr lang="ar-SA" sz="4000" b="1" dirty="0"/>
              <a:t>7-7.5			2.5 مشي</a:t>
            </a:r>
          </a:p>
          <a:p>
            <a:r>
              <a:rPr lang="ar-SA" sz="4000" b="1" dirty="0"/>
              <a:t>اكثر من 7.5		3.5 مشي</a:t>
            </a:r>
            <a:endParaRPr lang="en-US" sz="4000" b="1" dirty="0"/>
          </a:p>
        </p:txBody>
      </p:sp>
      <p:grpSp>
        <p:nvGrpSpPr>
          <p:cNvPr id="12" name="Group 11"/>
          <p:cNvGrpSpPr/>
          <p:nvPr/>
        </p:nvGrpSpPr>
        <p:grpSpPr>
          <a:xfrm>
            <a:off x="3643306" y="2490790"/>
            <a:ext cx="2363798" cy="3224226"/>
            <a:chOff x="4357686" y="2133600"/>
            <a:chExt cx="2363798" cy="3224226"/>
          </a:xfrm>
        </p:grpSpPr>
        <p:sp>
          <p:nvSpPr>
            <p:cNvPr id="56324" name="AutoShape 4"/>
            <p:cNvSpPr>
              <a:spLocks noChangeArrowheads="1"/>
            </p:cNvSpPr>
            <p:nvPr/>
          </p:nvSpPr>
          <p:spPr bwMode="auto">
            <a:xfrm>
              <a:off x="4357686" y="2133600"/>
              <a:ext cx="2014539" cy="295268"/>
            </a:xfrm>
            <a:prstGeom prst="leftArrow">
              <a:avLst>
                <a:gd name="adj1" fmla="val 50000"/>
                <a:gd name="adj2" fmla="val 149450"/>
              </a:avLst>
            </a:prstGeom>
            <a:solidFill>
              <a:schemeClr val="accent1"/>
            </a:solidFill>
            <a:ln w="9525">
              <a:solidFill>
                <a:schemeClr val="tx1"/>
              </a:solidFill>
              <a:miter lim="800000"/>
              <a:headEnd/>
              <a:tailEnd/>
            </a:ln>
            <a:effectLst/>
          </p:spPr>
          <p:txBody>
            <a:bodyPr wrap="none" anchor="ctr"/>
            <a:lstStyle/>
            <a:p>
              <a:endParaRPr lang="ar-SA"/>
            </a:p>
          </p:txBody>
        </p:sp>
        <p:sp>
          <p:nvSpPr>
            <p:cNvPr id="56325" name="AutoShape 5"/>
            <p:cNvSpPr>
              <a:spLocks noChangeArrowheads="1"/>
            </p:cNvSpPr>
            <p:nvPr/>
          </p:nvSpPr>
          <p:spPr bwMode="auto">
            <a:xfrm>
              <a:off x="5143504" y="3000372"/>
              <a:ext cx="1577980" cy="214314"/>
            </a:xfrm>
            <a:prstGeom prst="leftArrow">
              <a:avLst>
                <a:gd name="adj1" fmla="val 50000"/>
                <a:gd name="adj2" fmla="val 149450"/>
              </a:avLst>
            </a:prstGeom>
            <a:solidFill>
              <a:schemeClr val="accent1"/>
            </a:solidFill>
            <a:ln w="9525">
              <a:solidFill>
                <a:schemeClr val="tx1"/>
              </a:solidFill>
              <a:miter lim="800000"/>
              <a:headEnd/>
              <a:tailEnd/>
            </a:ln>
            <a:effectLst/>
          </p:spPr>
          <p:txBody>
            <a:bodyPr wrap="none" anchor="ctr"/>
            <a:lstStyle/>
            <a:p>
              <a:endParaRPr lang="ar-SA"/>
            </a:p>
          </p:txBody>
        </p:sp>
        <p:sp>
          <p:nvSpPr>
            <p:cNvPr id="56326" name="AutoShape 6"/>
            <p:cNvSpPr>
              <a:spLocks noChangeArrowheads="1"/>
            </p:cNvSpPr>
            <p:nvPr/>
          </p:nvSpPr>
          <p:spPr bwMode="auto">
            <a:xfrm>
              <a:off x="5143504" y="3714752"/>
              <a:ext cx="1577980" cy="214314"/>
            </a:xfrm>
            <a:prstGeom prst="leftArrow">
              <a:avLst>
                <a:gd name="adj1" fmla="val 50000"/>
                <a:gd name="adj2" fmla="val 149451"/>
              </a:avLst>
            </a:prstGeom>
            <a:solidFill>
              <a:schemeClr val="accent1"/>
            </a:solidFill>
            <a:ln w="9525">
              <a:solidFill>
                <a:schemeClr val="tx1"/>
              </a:solidFill>
              <a:miter lim="800000"/>
              <a:headEnd/>
              <a:tailEnd/>
            </a:ln>
            <a:effectLst/>
          </p:spPr>
          <p:txBody>
            <a:bodyPr wrap="none" anchor="ctr"/>
            <a:lstStyle/>
            <a:p>
              <a:endParaRPr lang="ar-SA"/>
            </a:p>
          </p:txBody>
        </p:sp>
        <p:sp>
          <p:nvSpPr>
            <p:cNvPr id="56327" name="AutoShape 7"/>
            <p:cNvSpPr>
              <a:spLocks noChangeArrowheads="1"/>
            </p:cNvSpPr>
            <p:nvPr/>
          </p:nvSpPr>
          <p:spPr bwMode="auto">
            <a:xfrm>
              <a:off x="5072066" y="4429132"/>
              <a:ext cx="1649418" cy="214314"/>
            </a:xfrm>
            <a:prstGeom prst="leftArrow">
              <a:avLst>
                <a:gd name="adj1" fmla="val 50000"/>
                <a:gd name="adj2" fmla="val 149450"/>
              </a:avLst>
            </a:prstGeom>
            <a:solidFill>
              <a:schemeClr val="accent1"/>
            </a:solidFill>
            <a:ln w="9525">
              <a:solidFill>
                <a:schemeClr val="tx1"/>
              </a:solidFill>
              <a:miter lim="800000"/>
              <a:headEnd/>
              <a:tailEnd/>
            </a:ln>
            <a:effectLst/>
          </p:spPr>
          <p:txBody>
            <a:bodyPr wrap="none" anchor="ctr"/>
            <a:lstStyle/>
            <a:p>
              <a:endParaRPr lang="ar-SA"/>
            </a:p>
          </p:txBody>
        </p:sp>
        <p:sp>
          <p:nvSpPr>
            <p:cNvPr id="56328" name="AutoShape 8"/>
            <p:cNvSpPr>
              <a:spLocks noChangeArrowheads="1"/>
            </p:cNvSpPr>
            <p:nvPr/>
          </p:nvSpPr>
          <p:spPr bwMode="auto">
            <a:xfrm>
              <a:off x="5072066" y="5151442"/>
              <a:ext cx="1000132" cy="206384"/>
            </a:xfrm>
            <a:prstGeom prst="leftArrow">
              <a:avLst>
                <a:gd name="adj1" fmla="val 50000"/>
                <a:gd name="adj2" fmla="val 149450"/>
              </a:avLst>
            </a:prstGeom>
            <a:solidFill>
              <a:schemeClr val="accent1"/>
            </a:solidFill>
            <a:ln w="9525">
              <a:solidFill>
                <a:schemeClr val="tx1"/>
              </a:solidFill>
              <a:miter lim="800000"/>
              <a:headEnd/>
              <a:tailEnd/>
            </a:ln>
            <a:effectLst/>
          </p:spPr>
          <p:txBody>
            <a:bodyPr wrap="none" anchor="ctr"/>
            <a:lstStyle/>
            <a:p>
              <a:endParaRPr lang="ar-SA"/>
            </a:p>
          </p:txBody>
        </p:sp>
      </p:gr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82536"/>
            <a:ext cx="8229600" cy="1274762"/>
          </a:xfrm>
          <a:solidFill>
            <a:srgbClr val="72043B"/>
          </a:solidFill>
          <a:ln w="38100" cmpd="dbl">
            <a:solidFill>
              <a:srgbClr val="FFFFCC"/>
            </a:solidFill>
          </a:ln>
        </p:spPr>
        <p:txBody>
          <a:bodyPr/>
          <a:lstStyle/>
          <a:p>
            <a:r>
              <a:rPr lang="ar-SA" sz="4000">
                <a:solidFill>
                  <a:srgbClr val="FFFFCC"/>
                </a:solidFill>
                <a:cs typeface="PT Bold Heading" pitchFamily="2" charset="-78"/>
              </a:rPr>
              <a:t>وثب طويل 4</a:t>
            </a:r>
            <a:br>
              <a:rPr lang="ar-SA" sz="4000">
                <a:solidFill>
                  <a:srgbClr val="FFFFCC"/>
                </a:solidFill>
                <a:cs typeface="PT Bold Heading" pitchFamily="2" charset="-78"/>
              </a:rPr>
            </a:br>
            <a:r>
              <a:rPr lang="ar-SA" sz="2400">
                <a:solidFill>
                  <a:srgbClr val="FFFFCC"/>
                </a:solidFill>
                <a:cs typeface="PT Bold Heading" pitchFamily="2" charset="-78"/>
              </a:rPr>
              <a:t>المفاهيم الميكانيكية الأساسية للوثب الطويل</a:t>
            </a:r>
            <a:endParaRPr lang="en-US" sz="2400">
              <a:solidFill>
                <a:srgbClr val="FFFFCC"/>
              </a:solidFill>
              <a:cs typeface="PT Bold Heading" pitchFamily="2" charset="-78"/>
            </a:endParaRPr>
          </a:p>
        </p:txBody>
      </p:sp>
      <p:pic>
        <p:nvPicPr>
          <p:cNvPr id="47109" name="Picture 5" descr="16-2"/>
          <p:cNvPicPr>
            <a:picLocks noChangeAspect="1" noChangeArrowheads="1"/>
          </p:cNvPicPr>
          <p:nvPr/>
        </p:nvPicPr>
        <p:blipFill>
          <a:blip r:embed="rId2" cstate="print"/>
          <a:srcRect/>
          <a:stretch>
            <a:fillRect/>
          </a:stretch>
        </p:blipFill>
        <p:spPr bwMode="auto">
          <a:xfrm>
            <a:off x="875609" y="1428736"/>
            <a:ext cx="7411167" cy="5286388"/>
          </a:xfrm>
          <a:prstGeom prst="roundRect">
            <a:avLst>
              <a:gd name="adj" fmla="val 4271"/>
            </a:avLst>
          </a:prstGeom>
          <a:noFill/>
          <a:ln w="19050">
            <a:solidFill>
              <a:srgbClr val="FF3300"/>
            </a:solidFill>
            <a:miter lim="800000"/>
            <a:headEnd/>
            <a:tailEnd/>
          </a:ln>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14282" y="585548"/>
            <a:ext cx="8715435" cy="5643602"/>
          </a:xfrm>
          <a:gradFill>
            <a:gsLst>
              <a:gs pos="0">
                <a:srgbClr val="FFFFFF"/>
              </a:gs>
              <a:gs pos="7001">
                <a:srgbClr val="E6E6E6"/>
              </a:gs>
              <a:gs pos="32001">
                <a:srgbClr val="7D8496"/>
              </a:gs>
              <a:gs pos="76000">
                <a:srgbClr val="E6E6E6"/>
              </a:gs>
              <a:gs pos="85001">
                <a:srgbClr val="7D8496"/>
              </a:gs>
              <a:gs pos="100000">
                <a:srgbClr val="E6E6E6"/>
              </a:gs>
            </a:gsLst>
          </a:gradFill>
          <a:ln w="76200">
            <a:solidFill>
              <a:srgbClr val="970323"/>
            </a:solidFill>
          </a:ln>
          <a:scene3d>
            <a:camera prst="orthographicFront"/>
            <a:lightRig rig="threePt" dir="t"/>
          </a:scene3d>
          <a:sp3d>
            <a:bevelT prst="angle"/>
          </a:sp3d>
        </p:spPr>
        <p:txBody>
          <a:bodyPr/>
          <a:lstStyle/>
          <a:p>
            <a:r>
              <a:rPr lang="ar-SA" sz="1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rPr>
              <a:t>الوثب العالي</a:t>
            </a:r>
            <a:endParaRPr lang="en-US" sz="1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00364" y="142852"/>
            <a:ext cx="3114668" cy="1139825"/>
          </a:xfrm>
          <a:solidFill>
            <a:srgbClr val="72043B"/>
          </a:solidFill>
          <a:ln>
            <a:solidFill>
              <a:srgbClr val="FFFFCC"/>
            </a:solidFill>
          </a:ln>
        </p:spPr>
        <p:txBody>
          <a:bodyPr/>
          <a:lstStyle/>
          <a:p>
            <a:r>
              <a:rPr lang="ar-SA">
                <a:solidFill>
                  <a:srgbClr val="FFFFCC"/>
                </a:solidFill>
                <a:cs typeface="PT Bold Heading" pitchFamily="2" charset="-78"/>
              </a:rPr>
              <a:t>العدو</a:t>
            </a:r>
            <a:endParaRPr lang="en-US">
              <a:solidFill>
                <a:srgbClr val="FFFFCC"/>
              </a:solidFill>
              <a:cs typeface="PT Bold Heading" pitchFamily="2" charset="-78"/>
            </a:endParaRPr>
          </a:p>
        </p:txBody>
      </p:sp>
      <p:sp>
        <p:nvSpPr>
          <p:cNvPr id="119811" name="Rectangle 3"/>
          <p:cNvSpPr>
            <a:spLocks noGrp="1" noChangeArrowheads="1"/>
          </p:cNvSpPr>
          <p:nvPr>
            <p:ph type="body" idx="1"/>
          </p:nvPr>
        </p:nvSpPr>
        <p:spPr>
          <a:xfrm>
            <a:off x="457200" y="1428736"/>
            <a:ext cx="8229600" cy="5257800"/>
          </a:xfrm>
          <a:ln>
            <a:solidFill>
              <a:srgbClr val="FFFFCC"/>
            </a:solidFill>
          </a:ln>
        </p:spPr>
        <p:txBody>
          <a:bodyPr/>
          <a:lstStyle/>
          <a:p>
            <a:r>
              <a:rPr lang="ar-SA" dirty="0">
                <a:cs typeface="AL-Mateen" pitchFamily="2" charset="-78"/>
              </a:rPr>
              <a:t>الهدف من المسابقة قطع المسافة بأقل وقت ممكن.</a:t>
            </a:r>
          </a:p>
          <a:p>
            <a:r>
              <a:rPr lang="ar-SA" dirty="0">
                <a:cs typeface="AL-Mateen" pitchFamily="2" charset="-78"/>
              </a:rPr>
              <a:t>الزمن هو نتيجة مسافة السباق و متوسط سرعة العداء.</a:t>
            </a:r>
          </a:p>
          <a:p>
            <a:r>
              <a:rPr lang="ar-SA" dirty="0">
                <a:cs typeface="AL-Mateen" pitchFamily="2" charset="-78"/>
              </a:rPr>
              <a:t>سرعة العداء هي حاصل ضرب خطوة العداء في سرعة ترددها. </a:t>
            </a:r>
          </a:p>
          <a:p>
            <a:pPr>
              <a:buFont typeface="Wingdings" pitchFamily="2" charset="2"/>
              <a:buNone/>
            </a:pPr>
            <a:r>
              <a:rPr lang="ar-SA" dirty="0">
                <a:cs typeface="AL-Mateen" pitchFamily="2" charset="-78"/>
              </a:rPr>
              <a:t>( الخطوة هي من ملامسة عقب القدم اليمنى الأرض الى ملامسة عقب القدم اليسرى الأرض) </a:t>
            </a:r>
            <a:r>
              <a:rPr lang="ar-SA" dirty="0">
                <a:solidFill>
                  <a:srgbClr val="FF3300"/>
                </a:solidFill>
                <a:cs typeface="AL-Mateen" pitchFamily="2" charset="-78"/>
              </a:rPr>
              <a:t>مقارنة مع المشي!</a:t>
            </a:r>
          </a:p>
          <a:p>
            <a:r>
              <a:rPr lang="ar-SA" dirty="0">
                <a:cs typeface="AL-Mateen" pitchFamily="2" charset="-78"/>
              </a:rPr>
              <a:t>الزيادة في السرعة تأتي من خلال التغيير في عنصر بنسبة اقل او اكثر من العنصر الآخر. مثال:</a:t>
            </a:r>
          </a:p>
          <a:p>
            <a:pPr lvl="2"/>
            <a:r>
              <a:rPr lang="ar-SA" dirty="0">
                <a:solidFill>
                  <a:srgbClr val="FFFF00"/>
                </a:solidFill>
                <a:latin typeface="+mj-lt"/>
                <a:cs typeface="AL-Mateen" pitchFamily="2" charset="-78"/>
              </a:rPr>
              <a:t>2*3=6	    		2*4=8</a:t>
            </a:r>
          </a:p>
          <a:p>
            <a:pPr lvl="2"/>
            <a:r>
              <a:rPr lang="ar-SA" dirty="0">
                <a:solidFill>
                  <a:srgbClr val="FFFF00"/>
                </a:solidFill>
                <a:latin typeface="+mj-lt"/>
                <a:cs typeface="AL-Mateen" pitchFamily="2" charset="-78"/>
              </a:rPr>
              <a:t>2*3=6			1.5*4=6</a:t>
            </a:r>
          </a:p>
          <a:p>
            <a:pPr lvl="2"/>
            <a:r>
              <a:rPr lang="ar-SA" dirty="0">
                <a:solidFill>
                  <a:srgbClr val="FFFF00"/>
                </a:solidFill>
                <a:latin typeface="+mj-lt"/>
                <a:cs typeface="AL-Mateen" pitchFamily="2" charset="-78"/>
              </a:rPr>
              <a:t>1.8*4=7.2</a:t>
            </a:r>
            <a:endParaRPr lang="en-US" dirty="0">
              <a:solidFill>
                <a:srgbClr val="FFFF00"/>
              </a:solidFill>
              <a:latin typeface="+mj-lt"/>
              <a:cs typeface="AL-Mateen" pitchFamily="2" charset="-78"/>
            </a:endParaRPr>
          </a:p>
        </p:txBody>
      </p:sp>
      <p:sp>
        <p:nvSpPr>
          <p:cNvPr id="119812" name="Line 4"/>
          <p:cNvSpPr>
            <a:spLocks noChangeShapeType="1"/>
          </p:cNvSpPr>
          <p:nvPr/>
        </p:nvSpPr>
        <p:spPr bwMode="auto">
          <a:xfrm flipH="1">
            <a:off x="5219700" y="5572140"/>
            <a:ext cx="1152525" cy="0"/>
          </a:xfrm>
          <a:prstGeom prst="line">
            <a:avLst/>
          </a:prstGeom>
          <a:noFill/>
          <a:ln w="9525">
            <a:solidFill>
              <a:schemeClr val="tx1"/>
            </a:solidFill>
            <a:round/>
            <a:headEnd/>
            <a:tailEnd type="triangle" w="med" len="med"/>
          </a:ln>
          <a:effectLst/>
        </p:spPr>
        <p:txBody>
          <a:bodyPr/>
          <a:lstStyle/>
          <a:p>
            <a:endParaRPr lang="ar-SA"/>
          </a:p>
        </p:txBody>
      </p:sp>
      <p:sp>
        <p:nvSpPr>
          <p:cNvPr id="119813" name="Line 5"/>
          <p:cNvSpPr>
            <a:spLocks noChangeShapeType="1"/>
          </p:cNvSpPr>
          <p:nvPr/>
        </p:nvSpPr>
        <p:spPr bwMode="auto">
          <a:xfrm flipH="1">
            <a:off x="5278450" y="6000768"/>
            <a:ext cx="1008062" cy="0"/>
          </a:xfrm>
          <a:prstGeom prst="line">
            <a:avLst/>
          </a:prstGeom>
          <a:noFill/>
          <a:ln w="9525">
            <a:solidFill>
              <a:schemeClr val="tx1"/>
            </a:solidFill>
            <a:round/>
            <a:headEnd/>
            <a:tailEnd type="triangle" w="med" len="med"/>
          </a:ln>
          <a:effectLst/>
        </p:spPr>
        <p:txBody>
          <a:bodyPr/>
          <a:lstStyle/>
          <a:p>
            <a:endParaRPr lang="ar-SA"/>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solidFill>
            <a:srgbClr val="72043B"/>
          </a:solidFill>
          <a:ln>
            <a:solidFill>
              <a:srgbClr val="FFFFCC"/>
            </a:solidFill>
          </a:ln>
        </p:spPr>
        <p:txBody>
          <a:bodyPr/>
          <a:lstStyle/>
          <a:p>
            <a:r>
              <a:rPr lang="ar-SA">
                <a:solidFill>
                  <a:srgbClr val="FFFFCC"/>
                </a:solidFill>
                <a:cs typeface="PT Bold Heading" pitchFamily="2" charset="-78"/>
              </a:rPr>
              <a:t>الوثب العالي 1</a:t>
            </a:r>
            <a:endParaRPr lang="en-US">
              <a:solidFill>
                <a:srgbClr val="FFFFCC"/>
              </a:solidFill>
              <a:cs typeface="PT Bold Heading" pitchFamily="2" charset="-78"/>
            </a:endParaRPr>
          </a:p>
        </p:txBody>
      </p:sp>
      <p:sp>
        <p:nvSpPr>
          <p:cNvPr id="11270" name="Rectangle 6"/>
          <p:cNvSpPr>
            <a:spLocks noGrp="1" noChangeArrowheads="1"/>
          </p:cNvSpPr>
          <p:nvPr>
            <p:ph type="body" sz="half" idx="2"/>
          </p:nvPr>
        </p:nvSpPr>
        <p:spPr>
          <a:xfrm>
            <a:off x="4429124" y="2143116"/>
            <a:ext cx="4500562" cy="3484562"/>
          </a:xfrm>
          <a:ln>
            <a:solidFill>
              <a:srgbClr val="FFFFCC"/>
            </a:solidFill>
          </a:ln>
        </p:spPr>
        <p:txBody>
          <a:bodyPr anchor="ctr"/>
          <a:lstStyle/>
          <a:p>
            <a:pPr algn="just">
              <a:buClr>
                <a:srgbClr val="66FF33"/>
              </a:buClr>
            </a:pPr>
            <a:r>
              <a:rPr lang="ar-SA" dirty="0">
                <a:solidFill>
                  <a:srgbClr val="FFFFFF"/>
                </a:solidFill>
                <a:cs typeface="AL-Mateen" pitchFamily="2" charset="-78"/>
              </a:rPr>
              <a:t>الارتفاع الذي يصل اليه الواثب يمكن تقسيمه الى ثلاث اجزاء:</a:t>
            </a:r>
          </a:p>
          <a:p>
            <a:pPr lvl="1" algn="just">
              <a:buClr>
                <a:srgbClr val="FFFF00"/>
              </a:buClr>
            </a:pPr>
            <a:r>
              <a:rPr lang="ar-SA" sz="2400" dirty="0">
                <a:solidFill>
                  <a:srgbClr val="FFFFFF"/>
                </a:solidFill>
                <a:cs typeface="AL-Mateen" pitchFamily="2" charset="-78"/>
              </a:rPr>
              <a:t>ارتفاع مركز الثقل لحظة الارتقاء (</a:t>
            </a:r>
            <a:r>
              <a:rPr lang="en-US" sz="2400" dirty="0">
                <a:solidFill>
                  <a:srgbClr val="FFFFFF"/>
                </a:solidFill>
                <a:cs typeface="AL-Mateen" pitchFamily="2" charset="-78"/>
              </a:rPr>
              <a:t>H1</a:t>
            </a:r>
            <a:r>
              <a:rPr lang="ar-SA" sz="2400" dirty="0">
                <a:solidFill>
                  <a:srgbClr val="FFFFFF"/>
                </a:solidFill>
                <a:cs typeface="AL-Mateen" pitchFamily="2" charset="-78"/>
              </a:rPr>
              <a:t>)</a:t>
            </a:r>
          </a:p>
          <a:p>
            <a:pPr lvl="1" algn="just">
              <a:buClr>
                <a:srgbClr val="FFFF00"/>
              </a:buClr>
            </a:pPr>
            <a:r>
              <a:rPr lang="ar-SA" sz="2400" dirty="0">
                <a:solidFill>
                  <a:srgbClr val="FFFFFF"/>
                </a:solidFill>
                <a:cs typeface="AL-Mateen" pitchFamily="2" charset="-78"/>
              </a:rPr>
              <a:t>ارتفع مركزالثقل اثناء الطيران (</a:t>
            </a:r>
            <a:r>
              <a:rPr lang="en-US" sz="2400" dirty="0">
                <a:solidFill>
                  <a:srgbClr val="FFFFFF"/>
                </a:solidFill>
                <a:cs typeface="AL-Mateen" pitchFamily="2" charset="-78"/>
              </a:rPr>
              <a:t>H2</a:t>
            </a:r>
            <a:r>
              <a:rPr lang="ar-SA" sz="2400" dirty="0">
                <a:solidFill>
                  <a:srgbClr val="FFFFFF"/>
                </a:solidFill>
                <a:cs typeface="AL-Mateen" pitchFamily="2" charset="-78"/>
              </a:rPr>
              <a:t>)</a:t>
            </a:r>
          </a:p>
          <a:p>
            <a:pPr lvl="1" algn="just">
              <a:buClr>
                <a:srgbClr val="FFFF00"/>
              </a:buClr>
            </a:pPr>
            <a:r>
              <a:rPr lang="ar-SA" sz="2400" dirty="0">
                <a:solidFill>
                  <a:srgbClr val="FFFFFF"/>
                </a:solidFill>
                <a:cs typeface="AL-Mateen" pitchFamily="2" charset="-78"/>
              </a:rPr>
              <a:t>الفرق بين موقع مركز الثقل و ارتفاع العارضة (</a:t>
            </a:r>
            <a:r>
              <a:rPr lang="en-US" sz="2400" dirty="0">
                <a:solidFill>
                  <a:srgbClr val="FFFFFF"/>
                </a:solidFill>
                <a:cs typeface="AL-Mateen" pitchFamily="2" charset="-78"/>
              </a:rPr>
              <a:t>H3</a:t>
            </a:r>
            <a:r>
              <a:rPr lang="ar-SA" sz="2400" dirty="0">
                <a:solidFill>
                  <a:srgbClr val="FFFFFF"/>
                </a:solidFill>
                <a:cs typeface="AL-Mateen" pitchFamily="2" charset="-78"/>
              </a:rPr>
              <a:t>)</a:t>
            </a:r>
            <a:endParaRPr lang="en-US" sz="2400" dirty="0">
              <a:solidFill>
                <a:srgbClr val="FFFFFF"/>
              </a:solidFill>
              <a:cs typeface="AL-Mateen" pitchFamily="2" charset="-78"/>
            </a:endParaRPr>
          </a:p>
        </p:txBody>
      </p:sp>
      <p:pic>
        <p:nvPicPr>
          <p:cNvPr id="11271" name="Picture 7" descr="عالي2"/>
          <p:cNvPicPr>
            <a:picLocks noGrp="1" noChangeAspect="1" noChangeArrowheads="1"/>
          </p:cNvPicPr>
          <p:nvPr>
            <p:ph type="clipArt" sz="half" idx="1"/>
          </p:nvPr>
        </p:nvPicPr>
        <p:blipFill>
          <a:blip r:embed="rId2"/>
          <a:srcRect/>
          <a:stretch>
            <a:fillRect/>
          </a:stretch>
        </p:blipFill>
        <p:spPr>
          <a:xfrm>
            <a:off x="214282" y="2049463"/>
            <a:ext cx="4038600" cy="3630612"/>
          </a:xfrm>
          <a:prstGeom prst="roundRect">
            <a:avLst>
              <a:gd name="adj" fmla="val 7852"/>
            </a:avLst>
          </a:prstGeom>
          <a:ln w="19050">
            <a:solidFill>
              <a:srgbClr val="FF3300"/>
            </a:solidFill>
          </a:ln>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solidFill>
            <a:srgbClr val="72043B"/>
          </a:solidFill>
          <a:ln>
            <a:solidFill>
              <a:srgbClr val="FFFFCC"/>
            </a:solidFill>
          </a:ln>
        </p:spPr>
        <p:txBody>
          <a:bodyPr/>
          <a:lstStyle/>
          <a:p>
            <a:r>
              <a:rPr lang="ar-SA">
                <a:solidFill>
                  <a:srgbClr val="FFFFCC"/>
                </a:solidFill>
                <a:cs typeface="PT Bold Heading" pitchFamily="2" charset="-78"/>
              </a:rPr>
              <a:t>الوثب العالي 2</a:t>
            </a:r>
            <a:endParaRPr lang="en-US">
              <a:solidFill>
                <a:srgbClr val="FFFFCC"/>
              </a:solidFill>
              <a:cs typeface="PT Bold Heading" pitchFamily="2" charset="-78"/>
            </a:endParaRPr>
          </a:p>
        </p:txBody>
      </p:sp>
      <p:sp>
        <p:nvSpPr>
          <p:cNvPr id="2054" name="Rectangle 6"/>
          <p:cNvSpPr>
            <a:spLocks noGrp="1" noChangeArrowheads="1"/>
          </p:cNvSpPr>
          <p:nvPr>
            <p:ph type="body" sz="half" idx="2"/>
          </p:nvPr>
        </p:nvSpPr>
        <p:spPr>
          <a:xfrm>
            <a:off x="5314984" y="2398737"/>
            <a:ext cx="3686172" cy="3459155"/>
          </a:xfrm>
          <a:ln>
            <a:solidFill>
              <a:srgbClr val="FFFFCC"/>
            </a:solidFill>
          </a:ln>
        </p:spPr>
        <p:txBody>
          <a:bodyPr anchor="ctr"/>
          <a:lstStyle/>
          <a:p>
            <a:pPr>
              <a:buClr>
                <a:srgbClr val="FFFF00"/>
              </a:buClr>
            </a:pPr>
            <a:r>
              <a:rPr lang="ar-SA" dirty="0">
                <a:cs typeface="AL-Mateen" pitchFamily="2" charset="-78"/>
              </a:rPr>
              <a:t>أهمية هذه الأرقام في تحليل الوثبة</a:t>
            </a:r>
          </a:p>
          <a:p>
            <a:pPr>
              <a:buClr>
                <a:srgbClr val="FFFF00"/>
              </a:buClr>
            </a:pPr>
            <a:r>
              <a:rPr lang="ar-SA" dirty="0">
                <a:cs typeface="AL-Mateen" pitchFamily="2" charset="-78"/>
              </a:rPr>
              <a:t>الفرق بين طول اللاعب و الارتفاعات المحققة (</a:t>
            </a:r>
            <a:r>
              <a:rPr lang="en-US" dirty="0">
                <a:cs typeface="AL-Mateen" pitchFamily="2" charset="-78"/>
              </a:rPr>
              <a:t>H1,H2, H3</a:t>
            </a:r>
            <a:r>
              <a:rPr lang="ar-SA" dirty="0">
                <a:cs typeface="AL-Mateen" pitchFamily="2" charset="-78"/>
              </a:rPr>
              <a:t>)</a:t>
            </a:r>
          </a:p>
          <a:p>
            <a:pPr>
              <a:buClr>
                <a:srgbClr val="FFFF00"/>
              </a:buClr>
            </a:pPr>
            <a:r>
              <a:rPr lang="ar-SA" dirty="0">
                <a:cs typeface="AL-Mateen" pitchFamily="2" charset="-78"/>
              </a:rPr>
              <a:t>هل هناك أي ملاحظات</a:t>
            </a:r>
            <a:endParaRPr lang="en-US" dirty="0">
              <a:cs typeface="AL-Mateen" pitchFamily="2" charset="-78"/>
            </a:endParaRPr>
          </a:p>
        </p:txBody>
      </p:sp>
      <p:graphicFrame>
        <p:nvGraphicFramePr>
          <p:cNvPr id="2634" name="Object 586"/>
          <p:cNvGraphicFramePr>
            <a:graphicFrameLocks noChangeAspect="1"/>
          </p:cNvGraphicFramePr>
          <p:nvPr>
            <p:ph sz="half" idx="1"/>
          </p:nvPr>
        </p:nvGraphicFramePr>
        <p:xfrm>
          <a:off x="134938" y="2211388"/>
          <a:ext cx="5046662" cy="4433887"/>
        </p:xfrm>
        <a:graphic>
          <a:graphicData uri="http://schemas.openxmlformats.org/presentationml/2006/ole">
            <p:oleObj spid="_x0000_s2634" name="Document" r:id="rId3" imgW="6084228" imgH="5346276" progId="Word.Document.8">
              <p:embed/>
            </p:oleObj>
          </a:graphicData>
        </a:graphic>
      </p:graphicFrame>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00034" y="431787"/>
            <a:ext cx="8229600" cy="1139825"/>
          </a:xfrm>
          <a:solidFill>
            <a:srgbClr val="72043B"/>
          </a:solidFill>
          <a:ln>
            <a:solidFill>
              <a:srgbClr val="FFFFCC"/>
            </a:solidFill>
          </a:ln>
        </p:spPr>
        <p:txBody>
          <a:bodyPr/>
          <a:lstStyle/>
          <a:p>
            <a:r>
              <a:rPr lang="ar-SA" sz="4000">
                <a:solidFill>
                  <a:srgbClr val="FFFFCC"/>
                </a:solidFill>
                <a:cs typeface="PT Bold Heading" pitchFamily="2" charset="-78"/>
              </a:rPr>
              <a:t>الوثب العالي 3</a:t>
            </a:r>
            <a:br>
              <a:rPr lang="ar-SA" sz="4000">
                <a:solidFill>
                  <a:srgbClr val="FFFFCC"/>
                </a:solidFill>
                <a:cs typeface="PT Bold Heading" pitchFamily="2" charset="-78"/>
              </a:rPr>
            </a:br>
            <a:r>
              <a:rPr lang="ar-SA" sz="2400">
                <a:solidFill>
                  <a:srgbClr val="FFFFCC"/>
                </a:solidFill>
                <a:cs typeface="PT Bold Heading" pitchFamily="2" charset="-78"/>
              </a:rPr>
              <a:t>ارتفاع الارتقاء</a:t>
            </a:r>
            <a:endParaRPr lang="en-US" sz="2400">
              <a:solidFill>
                <a:srgbClr val="FFFFCC"/>
              </a:solidFill>
              <a:cs typeface="PT Bold Heading" pitchFamily="2" charset="-78"/>
            </a:endParaRPr>
          </a:p>
        </p:txBody>
      </p:sp>
      <p:sp>
        <p:nvSpPr>
          <p:cNvPr id="30723" name="Rectangle 3"/>
          <p:cNvSpPr>
            <a:spLocks noGrp="1" noChangeArrowheads="1"/>
          </p:cNvSpPr>
          <p:nvPr>
            <p:ph type="body" sz="half" idx="1"/>
          </p:nvPr>
        </p:nvSpPr>
        <p:spPr>
          <a:xfrm>
            <a:off x="214282" y="2214554"/>
            <a:ext cx="4038600" cy="3829063"/>
          </a:xfrm>
          <a:ln>
            <a:solidFill>
              <a:srgbClr val="FFFFCC"/>
            </a:solidFill>
          </a:ln>
        </p:spPr>
        <p:txBody>
          <a:bodyPr anchor="ctr"/>
          <a:lstStyle/>
          <a:p>
            <a:pPr>
              <a:buClr>
                <a:srgbClr val="FF0066"/>
              </a:buClr>
            </a:pPr>
            <a:r>
              <a:rPr lang="ar-SA" sz="2800" dirty="0" smtClean="0">
                <a:cs typeface="AL-Mateen" pitchFamily="2" charset="-78"/>
              </a:rPr>
              <a:t>ارتفاع </a:t>
            </a:r>
            <a:r>
              <a:rPr lang="ar-SA" sz="2800" dirty="0">
                <a:cs typeface="AL-Mateen" pitchFamily="2" charset="-78"/>
              </a:rPr>
              <a:t>مركز الثقل في هذه اللحظه يحدده و ضع الجسم و لايمكن تحديد وضع مناسب للجميع</a:t>
            </a:r>
          </a:p>
          <a:p>
            <a:pPr>
              <a:buClr>
                <a:srgbClr val="FF0066"/>
              </a:buClr>
            </a:pPr>
            <a:r>
              <a:rPr lang="ar-SA" sz="2800" dirty="0">
                <a:cs typeface="AL-Mateen" pitchFamily="2" charset="-78"/>
              </a:rPr>
              <a:t> الوضع المثالي و لكن ليس المناسب و المرغوب تحقيقه هو:</a:t>
            </a:r>
          </a:p>
          <a:p>
            <a:pPr lvl="2">
              <a:buClr>
                <a:srgbClr val="FFFF00"/>
              </a:buClr>
            </a:pPr>
            <a:r>
              <a:rPr lang="ar-SA" sz="2000" dirty="0">
                <a:cs typeface="AL-Mateen" pitchFamily="2" charset="-78"/>
              </a:rPr>
              <a:t>جذع مستقيم</a:t>
            </a:r>
          </a:p>
          <a:p>
            <a:pPr lvl="2">
              <a:buClr>
                <a:srgbClr val="FFFF00"/>
              </a:buClr>
            </a:pPr>
            <a:r>
              <a:rPr lang="ar-SA" sz="2000" dirty="0">
                <a:cs typeface="AL-Mateen" pitchFamily="2" charset="-78"/>
              </a:rPr>
              <a:t>يدين عاليتين</a:t>
            </a:r>
          </a:p>
          <a:p>
            <a:pPr lvl="2">
              <a:buClr>
                <a:srgbClr val="FFFF00"/>
              </a:buClr>
            </a:pPr>
            <a:r>
              <a:rPr lang="ar-SA" sz="2000" dirty="0">
                <a:cs typeface="AL-Mateen" pitchFamily="2" charset="-78"/>
              </a:rPr>
              <a:t>الرجل الساندة ممدودة و عالية</a:t>
            </a:r>
          </a:p>
          <a:p>
            <a:pPr lvl="2">
              <a:buClr>
                <a:srgbClr val="FFFF00"/>
              </a:buClr>
            </a:pPr>
            <a:r>
              <a:rPr lang="ar-SA" sz="2000" dirty="0">
                <a:cs typeface="AL-Mateen" pitchFamily="2" charset="-78"/>
              </a:rPr>
              <a:t>الرجل الممرجحة ممدودة و عمودية</a:t>
            </a:r>
            <a:endParaRPr lang="en-US" sz="2000" dirty="0">
              <a:cs typeface="AL-Mateen" pitchFamily="2" charset="-78"/>
            </a:endParaRPr>
          </a:p>
        </p:txBody>
      </p:sp>
      <p:pic>
        <p:nvPicPr>
          <p:cNvPr id="30724" name="Picture 4" descr="عالي2"/>
          <p:cNvPicPr>
            <a:picLocks noGrp="1" noChangeAspect="1" noChangeArrowheads="1"/>
          </p:cNvPicPr>
          <p:nvPr>
            <p:ph sz="half" idx="2"/>
          </p:nvPr>
        </p:nvPicPr>
        <p:blipFill>
          <a:blip r:embed="rId2"/>
          <a:srcRect/>
          <a:stretch>
            <a:fillRect/>
          </a:stretch>
        </p:blipFill>
        <p:spPr>
          <a:xfrm>
            <a:off x="4500563" y="2149621"/>
            <a:ext cx="4363384" cy="3922585"/>
          </a:xfrm>
          <a:prstGeom prst="roundRect">
            <a:avLst>
              <a:gd name="adj" fmla="val 9839"/>
            </a:avLst>
          </a:prstGeom>
          <a:noFill/>
          <a:ln w="19050">
            <a:solidFill>
              <a:srgbClr val="FF3300"/>
            </a:solidFill>
          </a:ln>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1579551"/>
          </a:xfrm>
          <a:solidFill>
            <a:srgbClr val="72043B"/>
          </a:solidFill>
          <a:ln>
            <a:solidFill>
              <a:srgbClr val="FFFFCC"/>
            </a:solidFill>
          </a:ln>
        </p:spPr>
        <p:txBody>
          <a:bodyPr/>
          <a:lstStyle/>
          <a:p>
            <a:r>
              <a:rPr lang="ar-SA" sz="4000">
                <a:solidFill>
                  <a:srgbClr val="FFFFCC"/>
                </a:solidFill>
                <a:cs typeface="PT Bold Heading" pitchFamily="2" charset="-78"/>
              </a:rPr>
              <a:t>الوثب العالي 4</a:t>
            </a:r>
            <a:br>
              <a:rPr lang="ar-SA" sz="4000">
                <a:solidFill>
                  <a:srgbClr val="FFFFCC"/>
                </a:solidFill>
                <a:cs typeface="PT Bold Heading" pitchFamily="2" charset="-78"/>
              </a:rPr>
            </a:br>
            <a:r>
              <a:rPr lang="ar-SA" sz="4000">
                <a:solidFill>
                  <a:srgbClr val="FFFFCC"/>
                </a:solidFill>
                <a:cs typeface="PT Bold Heading" pitchFamily="2" charset="-78"/>
              </a:rPr>
              <a:t>ارتفاع الطيران </a:t>
            </a:r>
            <a:endParaRPr lang="en-US" sz="4000">
              <a:solidFill>
                <a:srgbClr val="FFFFCC"/>
              </a:solidFill>
              <a:cs typeface="PT Bold Heading" pitchFamily="2" charset="-78"/>
            </a:endParaRPr>
          </a:p>
        </p:txBody>
      </p:sp>
      <p:sp>
        <p:nvSpPr>
          <p:cNvPr id="32771" name="Rectangle 3"/>
          <p:cNvSpPr>
            <a:spLocks noGrp="1" noChangeArrowheads="1"/>
          </p:cNvSpPr>
          <p:nvPr>
            <p:ph type="body" idx="1"/>
          </p:nvPr>
        </p:nvSpPr>
        <p:spPr>
          <a:xfrm>
            <a:off x="457200" y="2041547"/>
            <a:ext cx="8229600" cy="4530725"/>
          </a:xfrm>
          <a:ln>
            <a:solidFill>
              <a:srgbClr val="FFFFCC"/>
            </a:solidFill>
          </a:ln>
        </p:spPr>
        <p:txBody>
          <a:bodyPr/>
          <a:lstStyle/>
          <a:p>
            <a:pPr>
              <a:lnSpc>
                <a:spcPct val="90000"/>
              </a:lnSpc>
              <a:buClr>
                <a:srgbClr val="66FF33"/>
              </a:buClr>
            </a:pPr>
            <a:r>
              <a:rPr lang="ar-SA" dirty="0">
                <a:cs typeface="AL-Mateen" pitchFamily="2" charset="-78"/>
              </a:rPr>
              <a:t>يحدد هذا الارتفاع السرعة العمودية لحظة </a:t>
            </a:r>
            <a:r>
              <a:rPr lang="ar-SA" dirty="0" smtClean="0">
                <a:cs typeface="AL-Mateen" pitchFamily="2" charset="-78"/>
              </a:rPr>
              <a:t>الارتقاء.</a:t>
            </a:r>
            <a:endParaRPr lang="ar-SA" dirty="0">
              <a:cs typeface="AL-Mateen" pitchFamily="2" charset="-78"/>
            </a:endParaRPr>
          </a:p>
          <a:p>
            <a:pPr>
              <a:lnSpc>
                <a:spcPct val="90000"/>
              </a:lnSpc>
              <a:buClr>
                <a:srgbClr val="66FF33"/>
              </a:buClr>
            </a:pPr>
            <a:r>
              <a:rPr lang="ar-SA" dirty="0">
                <a:cs typeface="AL-Mateen" pitchFamily="2" charset="-78"/>
              </a:rPr>
              <a:t>السرعة العمودية اثناء الارتقاء تعتمد على الحركات التي تتم في الخطوتين </a:t>
            </a:r>
            <a:r>
              <a:rPr lang="ar-SA" dirty="0" smtClean="0">
                <a:cs typeface="AL-Mateen" pitchFamily="2" charset="-78"/>
              </a:rPr>
              <a:t>السابقتين.</a:t>
            </a:r>
            <a:endParaRPr lang="ar-SA" dirty="0">
              <a:cs typeface="AL-Mateen" pitchFamily="2" charset="-78"/>
            </a:endParaRPr>
          </a:p>
          <a:p>
            <a:pPr>
              <a:lnSpc>
                <a:spcPct val="90000"/>
              </a:lnSpc>
              <a:buClr>
                <a:srgbClr val="66FF33"/>
              </a:buClr>
            </a:pPr>
            <a:r>
              <a:rPr lang="ar-SA" dirty="0">
                <a:cs typeface="AL-Mateen" pitchFamily="2" charset="-78"/>
              </a:rPr>
              <a:t>المرغوب هو سرعة عمودية الى الأعلى او صفر سرعة عمودية اثناء </a:t>
            </a:r>
            <a:r>
              <a:rPr lang="ar-SA" dirty="0" smtClean="0">
                <a:cs typeface="AL-Mateen" pitchFamily="2" charset="-78"/>
              </a:rPr>
              <a:t>الارتقاء.</a:t>
            </a:r>
            <a:endParaRPr lang="ar-SA" dirty="0">
              <a:cs typeface="AL-Mateen" pitchFamily="2" charset="-78"/>
            </a:endParaRPr>
          </a:p>
          <a:p>
            <a:pPr>
              <a:lnSpc>
                <a:spcPct val="90000"/>
              </a:lnSpc>
              <a:buClr>
                <a:srgbClr val="66FF33"/>
              </a:buClr>
            </a:pPr>
            <a:r>
              <a:rPr lang="ar-SA" dirty="0">
                <a:cs typeface="AL-Mateen" pitchFamily="2" charset="-78"/>
              </a:rPr>
              <a:t>سرعة عمودية الى  الأعلى او صفر سرعة تكزن مرغوبة في حالة عدو التأثير على الدفع الخطي </a:t>
            </a:r>
            <a:r>
              <a:rPr lang="ar-SA" dirty="0" smtClean="0">
                <a:cs typeface="AL-Mateen" pitchFamily="2" charset="-78"/>
              </a:rPr>
              <a:t>العمودي.</a:t>
            </a:r>
            <a:endParaRPr lang="ar-SA" dirty="0">
              <a:cs typeface="AL-Mateen" pitchFamily="2" charset="-78"/>
            </a:endParaRPr>
          </a:p>
          <a:p>
            <a:pPr>
              <a:lnSpc>
                <a:spcPct val="90000"/>
              </a:lnSpc>
              <a:buClr>
                <a:srgbClr val="66FF33"/>
              </a:buClr>
            </a:pPr>
            <a:r>
              <a:rPr lang="ar-SA" dirty="0">
                <a:cs typeface="AL-Mateen" pitchFamily="2" charset="-78"/>
              </a:rPr>
              <a:t>ملاحظة الحاجة الى كمية حركة دورانية و تأثير ذلك على السرعة </a:t>
            </a:r>
            <a:r>
              <a:rPr lang="ar-SA" dirty="0" smtClean="0">
                <a:cs typeface="AL-Mateen" pitchFamily="2" charset="-78"/>
              </a:rPr>
              <a:t>العمودية.</a:t>
            </a:r>
            <a:endParaRPr lang="ar-SA"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72043B"/>
          </a:solidFill>
          <a:ln>
            <a:solidFill>
              <a:srgbClr val="FFFFCC"/>
            </a:solidFill>
          </a:ln>
        </p:spPr>
        <p:txBody>
          <a:bodyPr/>
          <a:lstStyle/>
          <a:p>
            <a:r>
              <a:rPr lang="ar-SA" dirty="0">
                <a:solidFill>
                  <a:srgbClr val="FFFFCC"/>
                </a:solidFill>
                <a:cs typeface="PT Bold Heading" pitchFamily="2" charset="-78"/>
              </a:rPr>
              <a:t>الوثب العالي 5</a:t>
            </a:r>
            <a:br>
              <a:rPr lang="ar-SA" dirty="0">
                <a:solidFill>
                  <a:srgbClr val="FFFFCC"/>
                </a:solidFill>
                <a:cs typeface="PT Bold Heading" pitchFamily="2" charset="-78"/>
              </a:rPr>
            </a:br>
            <a:r>
              <a:rPr lang="ar-SA" sz="2400" dirty="0">
                <a:solidFill>
                  <a:srgbClr val="FFFFCC"/>
                </a:solidFill>
                <a:cs typeface="PT Bold Heading" pitchFamily="2" charset="-78"/>
              </a:rPr>
              <a:t>دراسات سابقة</a:t>
            </a:r>
            <a:endParaRPr lang="en-US" sz="2400" dirty="0">
              <a:solidFill>
                <a:srgbClr val="FFFFCC"/>
              </a:solidFill>
              <a:cs typeface="PT Bold Heading" pitchFamily="2" charset="-78"/>
            </a:endParaRPr>
          </a:p>
        </p:txBody>
      </p:sp>
      <p:sp>
        <p:nvSpPr>
          <p:cNvPr id="33795" name="Rectangle 3"/>
          <p:cNvSpPr>
            <a:spLocks noGrp="1" noChangeArrowheads="1"/>
          </p:cNvSpPr>
          <p:nvPr>
            <p:ph type="body" idx="1"/>
          </p:nvPr>
        </p:nvSpPr>
        <p:spPr>
          <a:xfrm>
            <a:off x="457200" y="1600200"/>
            <a:ext cx="8229600" cy="5043510"/>
          </a:xfrm>
          <a:ln>
            <a:solidFill>
              <a:srgbClr val="FFFFCC"/>
            </a:solidFill>
          </a:ln>
        </p:spPr>
        <p:txBody>
          <a:bodyPr anchor="ctr"/>
          <a:lstStyle/>
          <a:p>
            <a:pPr>
              <a:buClr>
                <a:srgbClr val="FFFF00"/>
              </a:buClr>
            </a:pPr>
            <a:r>
              <a:rPr lang="ar-SA" dirty="0">
                <a:cs typeface="AL-Mateen" pitchFamily="2" charset="-78"/>
              </a:rPr>
              <a:t>زمن الارتقاء يعتمد على نوع الوثبة. فوسبري (.</a:t>
            </a:r>
            <a:r>
              <a:rPr lang="ar-SA" dirty="0" smtClean="0">
                <a:cs typeface="AL-Mateen" pitchFamily="2" charset="-78"/>
              </a:rPr>
              <a:t>12 ــ .17</a:t>
            </a:r>
            <a:r>
              <a:rPr lang="ar-SA" dirty="0">
                <a:cs typeface="AL-Mateen" pitchFamily="2" charset="-78"/>
              </a:rPr>
              <a:t>)، السرجية (.</a:t>
            </a:r>
            <a:r>
              <a:rPr lang="ar-SA" dirty="0" smtClean="0">
                <a:cs typeface="AL-Mateen" pitchFamily="2" charset="-78"/>
              </a:rPr>
              <a:t>17 ــ .23).</a:t>
            </a:r>
            <a:endParaRPr lang="ar-SA" dirty="0">
              <a:cs typeface="AL-Mateen" pitchFamily="2" charset="-78"/>
            </a:endParaRPr>
          </a:p>
          <a:p>
            <a:pPr>
              <a:buClr>
                <a:srgbClr val="FFFF00"/>
              </a:buClr>
            </a:pPr>
            <a:r>
              <a:rPr lang="ar-SA" dirty="0">
                <a:cs typeface="AL-Mateen" pitchFamily="2" charset="-78"/>
              </a:rPr>
              <a:t>زمن الاتقاء يعتمد على حركة الأجزاء الحرة الحركة و خاصة الرجل الممرجة. اللاعبين الذين يستخدمون رجل ممدودة يقضون زمن اطول مقارنة بالرجل </a:t>
            </a:r>
            <a:r>
              <a:rPr lang="ar-SA" dirty="0" smtClean="0">
                <a:cs typeface="AL-Mateen" pitchFamily="2" charset="-78"/>
              </a:rPr>
              <a:t>المثنية.</a:t>
            </a:r>
            <a:endParaRPr lang="ar-SA" dirty="0">
              <a:cs typeface="AL-Mateen" pitchFamily="2" charset="-78"/>
            </a:endParaRPr>
          </a:p>
          <a:p>
            <a:pPr>
              <a:buClr>
                <a:srgbClr val="FFFF00"/>
              </a:buClr>
            </a:pPr>
            <a:r>
              <a:rPr lang="ar-SA" dirty="0">
                <a:cs typeface="AL-Mateen" pitchFamily="2" charset="-78"/>
              </a:rPr>
              <a:t>من يستخدم كلا اليدين في الوثب يقضي زمن اطول الثناء الارتقاء</a:t>
            </a:r>
          </a:p>
          <a:p>
            <a:pPr>
              <a:buClr>
                <a:srgbClr val="FFFF00"/>
              </a:buClr>
            </a:pPr>
            <a:r>
              <a:rPr lang="ar-SA" dirty="0">
                <a:cs typeface="AL-Mateen" pitchFamily="2" charset="-78"/>
              </a:rPr>
              <a:t>يبدو ان هناك وقت مثالي لكل لاعب على </a:t>
            </a:r>
            <a:r>
              <a:rPr lang="ar-SA" dirty="0" smtClean="0">
                <a:cs typeface="AL-Mateen" pitchFamily="2" charset="-78"/>
              </a:rPr>
              <a:t>حدة.</a:t>
            </a:r>
            <a:endParaRPr lang="ar-SA" dirty="0">
              <a:cs typeface="AL-Mateen" pitchFamily="2" charset="-78"/>
            </a:endParaRPr>
          </a:p>
          <a:p>
            <a:pPr>
              <a:buClr>
                <a:srgbClr val="FFFF00"/>
              </a:buClr>
            </a:pPr>
            <a:r>
              <a:rPr lang="ar-SA" dirty="0">
                <a:cs typeface="AL-Mateen" pitchFamily="2" charset="-78"/>
              </a:rPr>
              <a:t>زيادة في ارتفاع الوثبة مع نقصان زمن الاتقاء ( قارن مع الدفع الخطي و علاقته بكمية الحركة</a:t>
            </a:r>
            <a:r>
              <a:rPr lang="ar-SA" dirty="0" smtClean="0">
                <a:cs typeface="AL-Mateen" pitchFamily="2" charset="-78"/>
              </a:rPr>
              <a:t>).</a:t>
            </a:r>
            <a:endParaRPr lang="en-US"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1865303"/>
          </a:xfrm>
          <a:solidFill>
            <a:srgbClr val="72043B"/>
          </a:solidFill>
          <a:ln>
            <a:solidFill>
              <a:srgbClr val="FFFFCC"/>
            </a:solidFill>
          </a:ln>
        </p:spPr>
        <p:txBody>
          <a:bodyPr/>
          <a:lstStyle/>
          <a:p>
            <a:r>
              <a:rPr lang="ar-SA" sz="4000">
                <a:solidFill>
                  <a:srgbClr val="FFFFCC"/>
                </a:solidFill>
                <a:cs typeface="PT Bold Heading" pitchFamily="2" charset="-78"/>
              </a:rPr>
              <a:t>الوثب العالي 6</a:t>
            </a:r>
            <a:br>
              <a:rPr lang="ar-SA" sz="4000">
                <a:solidFill>
                  <a:srgbClr val="FFFFCC"/>
                </a:solidFill>
                <a:cs typeface="PT Bold Heading" pitchFamily="2" charset="-78"/>
              </a:rPr>
            </a:br>
            <a:r>
              <a:rPr lang="ar-SA" sz="4000">
                <a:solidFill>
                  <a:srgbClr val="FFFFCC"/>
                </a:solidFill>
                <a:cs typeface="PT Bold Heading" pitchFamily="2" charset="-78"/>
              </a:rPr>
              <a:t>ارتفاع مجاوزة العارضة</a:t>
            </a:r>
            <a:endParaRPr lang="en-US" sz="4000">
              <a:solidFill>
                <a:srgbClr val="FFFFCC"/>
              </a:solidFill>
              <a:cs typeface="PT Bold Heading" pitchFamily="2" charset="-78"/>
            </a:endParaRPr>
          </a:p>
        </p:txBody>
      </p:sp>
      <p:sp>
        <p:nvSpPr>
          <p:cNvPr id="34819" name="Rectangle 3"/>
          <p:cNvSpPr>
            <a:spLocks noGrp="1" noChangeArrowheads="1"/>
          </p:cNvSpPr>
          <p:nvPr>
            <p:ph type="body" idx="1"/>
          </p:nvPr>
        </p:nvSpPr>
        <p:spPr>
          <a:xfrm>
            <a:off x="457200" y="2743209"/>
            <a:ext cx="8229600" cy="3471873"/>
          </a:xfrm>
          <a:ln>
            <a:solidFill>
              <a:srgbClr val="FFFFCC"/>
            </a:solidFill>
          </a:ln>
        </p:spPr>
        <p:txBody>
          <a:bodyPr anchor="t"/>
          <a:lstStyle/>
          <a:p>
            <a:pPr>
              <a:buClr>
                <a:srgbClr val="CC66FF"/>
              </a:buClr>
            </a:pPr>
            <a:r>
              <a:rPr lang="ar-SA" dirty="0">
                <a:cs typeface="AL-Mateen" pitchFamily="2" charset="-78"/>
              </a:rPr>
              <a:t>يسمى احيانا فعالية المجاوزة </a:t>
            </a:r>
            <a:r>
              <a:rPr lang="ar-SA" dirty="0" smtClean="0">
                <a:cs typeface="AL-Mateen" pitchFamily="2" charset="-78"/>
              </a:rPr>
              <a:t>للعارضة.</a:t>
            </a:r>
          </a:p>
          <a:p>
            <a:pPr>
              <a:buClr>
                <a:srgbClr val="CC66FF"/>
              </a:buClr>
              <a:buNone/>
            </a:pPr>
            <a:endParaRPr lang="ar-SA" dirty="0">
              <a:cs typeface="AL-Mateen" pitchFamily="2" charset="-78"/>
            </a:endParaRPr>
          </a:p>
          <a:p>
            <a:pPr>
              <a:buClr>
                <a:srgbClr val="CC66FF"/>
              </a:buClr>
            </a:pPr>
            <a:r>
              <a:rPr lang="ar-SA" dirty="0">
                <a:cs typeface="AL-Mateen" pitchFamily="2" charset="-78"/>
              </a:rPr>
              <a:t>تعتمد على وضع الجسم فوق العارضة و على الحركات التي يقوم بها اثناء </a:t>
            </a:r>
            <a:r>
              <a:rPr lang="ar-SA" dirty="0" smtClean="0">
                <a:cs typeface="AL-Mateen" pitchFamily="2" charset="-78"/>
              </a:rPr>
              <a:t>التعدية.</a:t>
            </a:r>
          </a:p>
          <a:p>
            <a:pPr>
              <a:buClr>
                <a:srgbClr val="CC66FF"/>
              </a:buClr>
              <a:buNone/>
            </a:pPr>
            <a:endParaRPr lang="ar-SA" dirty="0">
              <a:cs typeface="AL-Mateen" pitchFamily="2" charset="-78"/>
            </a:endParaRPr>
          </a:p>
          <a:p>
            <a:pPr>
              <a:buClr>
                <a:srgbClr val="CC66FF"/>
              </a:buClr>
            </a:pPr>
            <a:r>
              <a:rPr lang="ar-SA" dirty="0">
                <a:cs typeface="AL-Mateen" pitchFamily="2" charset="-78"/>
              </a:rPr>
              <a:t>وضع الجسم يعتمد على نوع الوثبة</a:t>
            </a:r>
          </a:p>
          <a:p>
            <a:pPr>
              <a:buClr>
                <a:srgbClr val="CC66FF"/>
              </a:buClr>
            </a:pPr>
            <a:endParaRPr lang="en-US"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214290"/>
            <a:ext cx="8229600" cy="1579551"/>
          </a:xfrm>
          <a:solidFill>
            <a:srgbClr val="72043B"/>
          </a:solidFill>
          <a:ln/>
        </p:spPr>
        <p:txBody>
          <a:bodyPr/>
          <a:lstStyle/>
          <a:p>
            <a:r>
              <a:rPr lang="ar-SA" sz="4000" dirty="0">
                <a:solidFill>
                  <a:srgbClr val="FFFFCC"/>
                </a:solidFill>
                <a:cs typeface="PT Bold Heading" pitchFamily="2" charset="-78"/>
              </a:rPr>
              <a:t>الوثب العالي 7</a:t>
            </a:r>
            <a:br>
              <a:rPr lang="ar-SA" sz="4000" dirty="0">
                <a:solidFill>
                  <a:srgbClr val="FFFFCC"/>
                </a:solidFill>
                <a:cs typeface="PT Bold Heading" pitchFamily="2" charset="-78"/>
              </a:rPr>
            </a:br>
            <a:r>
              <a:rPr lang="ar-SA" sz="4000" dirty="0">
                <a:solidFill>
                  <a:srgbClr val="FFFFCC"/>
                </a:solidFill>
                <a:cs typeface="PT Bold Heading" pitchFamily="2" charset="-78"/>
              </a:rPr>
              <a:t>الاقتراب</a:t>
            </a:r>
            <a:endParaRPr lang="en-US" sz="4000" dirty="0">
              <a:solidFill>
                <a:srgbClr val="FFFFCC"/>
              </a:solidFill>
              <a:cs typeface="PT Bold Heading" pitchFamily="2" charset="-78"/>
            </a:endParaRPr>
          </a:p>
        </p:txBody>
      </p:sp>
      <p:sp>
        <p:nvSpPr>
          <p:cNvPr id="13318" name="Rectangle 6"/>
          <p:cNvSpPr>
            <a:spLocks noGrp="1" noChangeArrowheads="1"/>
          </p:cNvSpPr>
          <p:nvPr>
            <p:ph type="body" sz="half" idx="2"/>
          </p:nvPr>
        </p:nvSpPr>
        <p:spPr>
          <a:xfrm>
            <a:off x="4719638" y="1970109"/>
            <a:ext cx="4281518" cy="4530725"/>
          </a:xfrm>
          <a:ln>
            <a:solidFill>
              <a:srgbClr val="FFFFCC"/>
            </a:solidFill>
          </a:ln>
        </p:spPr>
        <p:txBody>
          <a:bodyPr/>
          <a:lstStyle/>
          <a:p>
            <a:pPr>
              <a:lnSpc>
                <a:spcPct val="90000"/>
              </a:lnSpc>
              <a:buClr>
                <a:srgbClr val="FF9900"/>
              </a:buClr>
            </a:pPr>
            <a:r>
              <a:rPr lang="ar-SA" dirty="0">
                <a:cs typeface="AL-Mateen" pitchFamily="2" charset="-78"/>
              </a:rPr>
              <a:t>المبتدأين يفضل استخدامهم من 5 الى 7 خطوات قبل الاتقاء</a:t>
            </a:r>
          </a:p>
          <a:p>
            <a:pPr>
              <a:lnSpc>
                <a:spcPct val="90000"/>
              </a:lnSpc>
              <a:buClr>
                <a:srgbClr val="FF9900"/>
              </a:buClr>
            </a:pPr>
            <a:r>
              <a:rPr lang="ar-SA" dirty="0">
                <a:cs typeface="AL-Mateen" pitchFamily="2" charset="-78"/>
              </a:rPr>
              <a:t>المتقدمين من 7 الى 11</a:t>
            </a:r>
          </a:p>
          <a:p>
            <a:pPr>
              <a:lnSpc>
                <a:spcPct val="90000"/>
              </a:lnSpc>
              <a:buClr>
                <a:srgbClr val="FF9900"/>
              </a:buClr>
            </a:pPr>
            <a:r>
              <a:rPr lang="ar-SA" dirty="0">
                <a:cs typeface="AL-Mateen" pitchFamily="2" charset="-78"/>
              </a:rPr>
              <a:t>العامل المؤثر هنا هو قوة عضلات الرجلين و القدرة على  تنسيق الحركات اثناء اللارتقاء</a:t>
            </a:r>
          </a:p>
          <a:p>
            <a:pPr>
              <a:lnSpc>
                <a:spcPct val="90000"/>
              </a:lnSpc>
              <a:buClr>
                <a:srgbClr val="FF9900"/>
              </a:buClr>
            </a:pPr>
            <a:r>
              <a:rPr lang="ar-SA" dirty="0">
                <a:cs typeface="AL-Mateen" pitchFamily="2" charset="-78"/>
              </a:rPr>
              <a:t>معظم الواثبين يصل الى آخر خطوة بزاوية من 20 الى 40 درجة بغض النظر الى الأسلوب المستخدم</a:t>
            </a:r>
            <a:endParaRPr lang="en-US" dirty="0">
              <a:cs typeface="AL-Mateen" pitchFamily="2" charset="-78"/>
            </a:endParaRPr>
          </a:p>
        </p:txBody>
      </p:sp>
      <p:pic>
        <p:nvPicPr>
          <p:cNvPr id="13321" name="Picture 9" descr="16-14"/>
          <p:cNvPicPr>
            <a:picLocks noChangeAspect="1" noChangeArrowheads="1"/>
          </p:cNvPicPr>
          <p:nvPr/>
        </p:nvPicPr>
        <p:blipFill>
          <a:blip r:embed="rId2" cstate="print">
            <a:lum contrast="12000"/>
          </a:blip>
          <a:srcRect t="5290"/>
          <a:stretch>
            <a:fillRect/>
          </a:stretch>
        </p:blipFill>
        <p:spPr bwMode="auto">
          <a:xfrm>
            <a:off x="179388" y="2633665"/>
            <a:ext cx="4427537" cy="3724293"/>
          </a:xfrm>
          <a:prstGeom prst="roundRect">
            <a:avLst/>
          </a:prstGeom>
          <a:noFill/>
          <a:ln w="19050">
            <a:solidFill>
              <a:srgbClr val="FF3300"/>
            </a:solidFill>
            <a:miter lim="800000"/>
            <a:headEnd/>
            <a:tailEnd/>
          </a:ln>
        </p:spPr>
      </p:pic>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57200" y="142852"/>
            <a:ext cx="8229600" cy="1436675"/>
          </a:xfrm>
          <a:solidFill>
            <a:srgbClr val="72043B"/>
          </a:solidFill>
          <a:ln>
            <a:solidFill>
              <a:srgbClr val="FFFFCC"/>
            </a:solidFill>
          </a:ln>
        </p:spPr>
        <p:txBody>
          <a:bodyPr/>
          <a:lstStyle/>
          <a:p>
            <a:r>
              <a:rPr lang="ar-SA" sz="4000">
                <a:solidFill>
                  <a:srgbClr val="FFFFCC"/>
                </a:solidFill>
                <a:cs typeface="PT Bold Heading" pitchFamily="2" charset="-78"/>
              </a:rPr>
              <a:t>الوثب العالي 8</a:t>
            </a:r>
            <a:br>
              <a:rPr lang="ar-SA" sz="4000">
                <a:solidFill>
                  <a:srgbClr val="FFFFCC"/>
                </a:solidFill>
                <a:cs typeface="PT Bold Heading" pitchFamily="2" charset="-78"/>
              </a:rPr>
            </a:br>
            <a:r>
              <a:rPr lang="ar-SA" sz="4000">
                <a:solidFill>
                  <a:srgbClr val="FFFFCC"/>
                </a:solidFill>
                <a:cs typeface="PT Bold Heading" pitchFamily="2" charset="-78"/>
              </a:rPr>
              <a:t>الاقتراب 2</a:t>
            </a:r>
            <a:endParaRPr lang="en-US" sz="4000">
              <a:solidFill>
                <a:srgbClr val="FFFFCC"/>
              </a:solidFill>
              <a:cs typeface="PT Bold Heading" pitchFamily="2" charset="-78"/>
            </a:endParaRPr>
          </a:p>
        </p:txBody>
      </p:sp>
      <p:sp>
        <p:nvSpPr>
          <p:cNvPr id="35846" name="Rectangle 6"/>
          <p:cNvSpPr>
            <a:spLocks noGrp="1" noChangeArrowheads="1"/>
          </p:cNvSpPr>
          <p:nvPr>
            <p:ph type="body" sz="half" idx="2"/>
          </p:nvPr>
        </p:nvSpPr>
        <p:spPr>
          <a:xfrm>
            <a:off x="4748242" y="1814514"/>
            <a:ext cx="4038600" cy="4757758"/>
          </a:xfrm>
          <a:ln>
            <a:solidFill>
              <a:srgbClr val="FFFFCC"/>
            </a:solidFill>
          </a:ln>
        </p:spPr>
        <p:txBody>
          <a:bodyPr anchor="ctr"/>
          <a:lstStyle/>
          <a:p>
            <a:r>
              <a:rPr lang="ar-SA" dirty="0">
                <a:cs typeface="AL-Mateen" pitchFamily="2" charset="-78"/>
              </a:rPr>
              <a:t>تخفيض مركز الثقل عن طريق ثني الركبة</a:t>
            </a:r>
          </a:p>
          <a:p>
            <a:r>
              <a:rPr lang="en-US" dirty="0">
                <a:cs typeface="AL-Mateen" pitchFamily="2" charset="-78"/>
              </a:rPr>
              <a:t>NIGG </a:t>
            </a:r>
            <a:r>
              <a:rPr lang="ar-SA" dirty="0">
                <a:cs typeface="AL-Mateen" pitchFamily="2" charset="-78"/>
              </a:rPr>
              <a:t>وجد ان كلما انخفض مركز الثقل اثناء الارتقاء كلما زادت مسافة الوثبة ( 2.3م)</a:t>
            </a:r>
          </a:p>
          <a:p>
            <a:r>
              <a:rPr lang="ar-SA" dirty="0">
                <a:cs typeface="AL-Mateen" pitchFamily="2" charset="-78"/>
              </a:rPr>
              <a:t>زيادة في الخطوة قبل الأخيرة و تقليل في الخطوة الأخير استعداد لأخذ الجسم الوضع المثالي للوثب</a:t>
            </a:r>
            <a:endParaRPr lang="en-US" dirty="0">
              <a:cs typeface="AL-Mateen" pitchFamily="2" charset="-78"/>
            </a:endParaRPr>
          </a:p>
        </p:txBody>
      </p:sp>
      <p:pic>
        <p:nvPicPr>
          <p:cNvPr id="35847" name="Picture 7" descr="عالي2"/>
          <p:cNvPicPr>
            <a:picLocks noGrp="1" noChangeAspect="1" noChangeArrowheads="1"/>
          </p:cNvPicPr>
          <p:nvPr>
            <p:ph sz="half" idx="1"/>
          </p:nvPr>
        </p:nvPicPr>
        <p:blipFill>
          <a:blip r:embed="rId2"/>
          <a:srcRect/>
          <a:stretch>
            <a:fillRect/>
          </a:stretch>
        </p:blipFill>
        <p:spPr>
          <a:xfrm>
            <a:off x="204647" y="2214554"/>
            <a:ext cx="4291153" cy="3857652"/>
          </a:xfrm>
          <a:prstGeom prst="roundRect">
            <a:avLst/>
          </a:prstGeom>
          <a:solidFill>
            <a:srgbClr val="72043B"/>
          </a:solidFill>
          <a:ln w="19050">
            <a:solidFill>
              <a:srgbClr val="FF3300"/>
            </a:solidFill>
          </a:ln>
        </p:spPr>
      </p:pic>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42852"/>
            <a:ext cx="8229600" cy="1365237"/>
          </a:xfrm>
          <a:solidFill>
            <a:srgbClr val="72043B"/>
          </a:solidFill>
          <a:ln>
            <a:solidFill>
              <a:srgbClr val="FFFFCC"/>
            </a:solidFill>
          </a:ln>
        </p:spPr>
        <p:txBody>
          <a:bodyPr/>
          <a:lstStyle/>
          <a:p>
            <a:r>
              <a:rPr lang="ar-SA" sz="4000">
                <a:solidFill>
                  <a:srgbClr val="FFFFCC"/>
                </a:solidFill>
                <a:cs typeface="PT Bold Heading" pitchFamily="2" charset="-78"/>
              </a:rPr>
              <a:t>الوثب العالي 9</a:t>
            </a:r>
            <a:br>
              <a:rPr lang="ar-SA" sz="4000">
                <a:solidFill>
                  <a:srgbClr val="FFFFCC"/>
                </a:solidFill>
                <a:cs typeface="PT Bold Heading" pitchFamily="2" charset="-78"/>
              </a:rPr>
            </a:br>
            <a:r>
              <a:rPr lang="ar-SA" sz="4000">
                <a:solidFill>
                  <a:srgbClr val="FFFFCC"/>
                </a:solidFill>
                <a:cs typeface="PT Bold Heading" pitchFamily="2" charset="-78"/>
              </a:rPr>
              <a:t>تجاوز العارضة</a:t>
            </a:r>
            <a:endParaRPr lang="en-US" sz="4000">
              <a:solidFill>
                <a:srgbClr val="FFFFCC"/>
              </a:solidFill>
              <a:cs typeface="PT Bold Heading" pitchFamily="2" charset="-78"/>
            </a:endParaRPr>
          </a:p>
        </p:txBody>
      </p:sp>
      <p:sp>
        <p:nvSpPr>
          <p:cNvPr id="37891" name="Rectangle 3"/>
          <p:cNvSpPr>
            <a:spLocks noGrp="1" noChangeArrowheads="1"/>
          </p:cNvSpPr>
          <p:nvPr>
            <p:ph type="body" sz="half" idx="1"/>
          </p:nvPr>
        </p:nvSpPr>
        <p:spPr>
          <a:xfrm>
            <a:off x="214282" y="1600200"/>
            <a:ext cx="4572032" cy="4900634"/>
          </a:xfrm>
          <a:ln>
            <a:solidFill>
              <a:srgbClr val="FFFFCC"/>
            </a:solidFill>
          </a:ln>
        </p:spPr>
        <p:txBody>
          <a:bodyPr anchor="ctr"/>
          <a:lstStyle/>
          <a:p>
            <a:pPr>
              <a:lnSpc>
                <a:spcPct val="90000"/>
              </a:lnSpc>
              <a:buClr>
                <a:srgbClr val="FF9900"/>
              </a:buClr>
            </a:pPr>
            <a:r>
              <a:rPr lang="ar-SA" sz="2800" dirty="0">
                <a:cs typeface="AL-Mateen" pitchFamily="2" charset="-78"/>
              </a:rPr>
              <a:t>معظم المؤثرات على اللاعب اثناء بقائه في الهواء هي ارتفاع مركز الثقل، السرعة و كمية الحركة الدورانية</a:t>
            </a:r>
            <a:r>
              <a:rPr lang="ar-SA" sz="2800" dirty="0" smtClean="0">
                <a:cs typeface="AL-Mateen" pitchFamily="2" charset="-78"/>
              </a:rPr>
              <a:t>)</a:t>
            </a:r>
          </a:p>
          <a:p>
            <a:pPr>
              <a:lnSpc>
                <a:spcPct val="90000"/>
              </a:lnSpc>
              <a:buClr>
                <a:srgbClr val="FF9900"/>
              </a:buClr>
              <a:buNone/>
            </a:pPr>
            <a:endParaRPr lang="ar-SA" sz="2800" dirty="0">
              <a:cs typeface="AL-Mateen" pitchFamily="2" charset="-78"/>
            </a:endParaRPr>
          </a:p>
          <a:p>
            <a:pPr>
              <a:lnSpc>
                <a:spcPct val="90000"/>
              </a:lnSpc>
              <a:buClr>
                <a:srgbClr val="FF9900"/>
              </a:buClr>
            </a:pPr>
            <a:r>
              <a:rPr lang="ar-SA" sz="2800" dirty="0">
                <a:cs typeface="AL-Mateen" pitchFamily="2" charset="-78"/>
              </a:rPr>
              <a:t>في وثبة فوسبري:</a:t>
            </a:r>
          </a:p>
          <a:p>
            <a:pPr lvl="1">
              <a:lnSpc>
                <a:spcPct val="90000"/>
              </a:lnSpc>
              <a:buClr>
                <a:srgbClr val="66FF33"/>
              </a:buClr>
            </a:pPr>
            <a:r>
              <a:rPr lang="ar-SA" sz="2400" dirty="0">
                <a:cs typeface="AL-Mateen" pitchFamily="2" charset="-78"/>
              </a:rPr>
              <a:t>مد للركبة قبل لحظة ملامستها للعارضة</a:t>
            </a:r>
          </a:p>
          <a:p>
            <a:pPr lvl="1">
              <a:lnSpc>
                <a:spcPct val="90000"/>
              </a:lnSpc>
              <a:buClr>
                <a:srgbClr val="66FF33"/>
              </a:buClr>
            </a:pPr>
            <a:r>
              <a:rPr lang="ar-SA" sz="2400" dirty="0">
                <a:cs typeface="AL-Mateen" pitchFamily="2" charset="-78"/>
              </a:rPr>
              <a:t>بسبب هذه الحركة، هناك حركة مضادة في الجزء العلوي من الجسم</a:t>
            </a:r>
          </a:p>
          <a:p>
            <a:pPr lvl="1">
              <a:lnSpc>
                <a:spcPct val="90000"/>
              </a:lnSpc>
              <a:buClr>
                <a:srgbClr val="66FF33"/>
              </a:buClr>
            </a:pPr>
            <a:r>
              <a:rPr lang="ar-SA" sz="2400" dirty="0">
                <a:cs typeface="AL-Mateen" pitchFamily="2" charset="-78"/>
              </a:rPr>
              <a:t>يفضل عدم البدا في هذه الحركة الا بعد تعدية الفخذ للعارضة بسبب انخفاض الفخذ نسبة الى الجسم نتيجة الى الحركات المضادة في الرجلين و اعلى الجسم</a:t>
            </a:r>
            <a:endParaRPr lang="en-US" sz="2400" dirty="0">
              <a:cs typeface="AL-Mateen" pitchFamily="2" charset="-78"/>
            </a:endParaRPr>
          </a:p>
        </p:txBody>
      </p:sp>
      <p:pic>
        <p:nvPicPr>
          <p:cNvPr id="37892" name="Picture 4" descr="عالي2"/>
          <p:cNvPicPr>
            <a:picLocks noGrp="1" noChangeAspect="1" noChangeArrowheads="1"/>
          </p:cNvPicPr>
          <p:nvPr>
            <p:ph sz="half" idx="2"/>
          </p:nvPr>
        </p:nvPicPr>
        <p:blipFill>
          <a:blip r:embed="rId2"/>
          <a:srcRect/>
          <a:stretch>
            <a:fillRect/>
          </a:stretch>
        </p:blipFill>
        <p:spPr>
          <a:xfrm>
            <a:off x="4891118" y="2441594"/>
            <a:ext cx="4038600" cy="3630612"/>
          </a:xfrm>
          <a:prstGeom prst="roundRect">
            <a:avLst/>
          </a:prstGeom>
          <a:noFill/>
          <a:ln w="19050">
            <a:solidFill>
              <a:srgbClr val="FF3300"/>
            </a:solidFill>
          </a:ln>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596" y="285729"/>
            <a:ext cx="8358246" cy="6286543"/>
          </a:xfrm>
          <a:gradFill>
            <a:gsLst>
              <a:gs pos="0">
                <a:srgbClr val="FFFFFF"/>
              </a:gs>
              <a:gs pos="7001">
                <a:srgbClr val="E6E6E6"/>
              </a:gs>
              <a:gs pos="32001">
                <a:srgbClr val="7D8496"/>
              </a:gs>
              <a:gs pos="69000">
                <a:srgbClr val="E6E6E6"/>
              </a:gs>
              <a:gs pos="85001">
                <a:srgbClr val="7D8496"/>
              </a:gs>
              <a:gs pos="100000">
                <a:srgbClr val="E6E6E6"/>
              </a:gs>
            </a:gsLst>
          </a:gradFill>
          <a:ln w="76200">
            <a:solidFill>
              <a:srgbClr val="970323"/>
            </a:solidFill>
          </a:ln>
          <a:scene3d>
            <a:camera prst="orthographicFront"/>
            <a:lightRig rig="threePt" dir="t"/>
          </a:scene3d>
          <a:sp3d>
            <a:bevelT prst="angle"/>
          </a:sp3d>
        </p:spPr>
        <p:txBody>
          <a:bodyPr/>
          <a:lstStyle/>
          <a:p>
            <a:r>
              <a:rPr lang="ar-SA" sz="1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rPr>
              <a:t>الزانة</a:t>
            </a:r>
            <a:endParaRPr lang="en-US"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4929190" y="869936"/>
            <a:ext cx="3929090" cy="3416320"/>
          </a:xfrm>
          <a:prstGeom prst="rect">
            <a:avLst/>
          </a:prstGeom>
          <a:noFill/>
          <a:ln w="9525">
            <a:solidFill>
              <a:srgbClr val="FFFFCC"/>
            </a:solidFill>
            <a:miter lim="800000"/>
            <a:headEnd/>
            <a:tailEnd/>
          </a:ln>
          <a:effectLst/>
        </p:spPr>
        <p:txBody>
          <a:bodyPr wrap="square">
            <a:spAutoFit/>
          </a:bodyPr>
          <a:lstStyle/>
          <a:p>
            <a:pPr>
              <a:spcBef>
                <a:spcPct val="50000"/>
              </a:spcBef>
            </a:pPr>
            <a:r>
              <a:rPr lang="ar-SA" sz="2400">
                <a:cs typeface="AL-Mateen" pitchFamily="2" charset="-78"/>
              </a:rPr>
              <a:t>طول الخطوة يمكن تحديده من خلال جمع ثلاث مسافات وهي: </a:t>
            </a:r>
            <a:r>
              <a:rPr lang="ar-SA" sz="2400" u="sng">
                <a:solidFill>
                  <a:srgbClr val="FF3300"/>
                </a:solidFill>
                <a:cs typeface="AL-Mateen" pitchFamily="2" charset="-78"/>
              </a:rPr>
              <a:t>مسافة الإقلاع</a:t>
            </a:r>
            <a:r>
              <a:rPr lang="ar-SA" sz="2400">
                <a:cs typeface="AL-Mateen" pitchFamily="2" charset="-78"/>
              </a:rPr>
              <a:t> : المسافة من نقطة مركز الثقل الى مقدمة القدم لحظة خروجها من الأرض</a:t>
            </a:r>
          </a:p>
          <a:p>
            <a:pPr>
              <a:spcBef>
                <a:spcPct val="50000"/>
              </a:spcBef>
            </a:pPr>
            <a:r>
              <a:rPr lang="ar-SA" sz="2400" u="sng">
                <a:solidFill>
                  <a:srgbClr val="FF3300"/>
                </a:solidFill>
                <a:cs typeface="AL-Mateen" pitchFamily="2" charset="-78"/>
              </a:rPr>
              <a:t>مسافة الطيران</a:t>
            </a:r>
            <a:r>
              <a:rPr lang="ar-SA" sz="2400">
                <a:cs typeface="AL-Mateen" pitchFamily="2" charset="-78"/>
              </a:rPr>
              <a:t>: المسافة ألأفقية التي يقطعها الجسم فترة الطيران</a:t>
            </a:r>
          </a:p>
          <a:p>
            <a:pPr>
              <a:spcBef>
                <a:spcPct val="50000"/>
              </a:spcBef>
            </a:pPr>
            <a:r>
              <a:rPr lang="ar-SA" sz="2400" u="sng">
                <a:solidFill>
                  <a:srgbClr val="FF3300"/>
                </a:solidFill>
                <a:cs typeface="AL-Mateen" pitchFamily="2" charset="-78"/>
              </a:rPr>
              <a:t>مسافة الهبوط</a:t>
            </a:r>
            <a:r>
              <a:rPr lang="ar-SA" sz="2400">
                <a:cs typeface="AL-Mateen" pitchFamily="2" charset="-78"/>
              </a:rPr>
              <a:t>: المسافة الأفقية بين مقدمة القدم لحظة ملامسة الأرض و مركز الثقل.</a:t>
            </a:r>
            <a:endParaRPr lang="en-US" sz="2400">
              <a:cs typeface="AL-Mateen" pitchFamily="2" charset="-78"/>
            </a:endParaRPr>
          </a:p>
        </p:txBody>
      </p:sp>
      <p:sp>
        <p:nvSpPr>
          <p:cNvPr id="39943" name="Text Box 7"/>
          <p:cNvSpPr txBox="1">
            <a:spLocks noChangeArrowheads="1"/>
          </p:cNvSpPr>
          <p:nvPr/>
        </p:nvSpPr>
        <p:spPr bwMode="auto">
          <a:xfrm>
            <a:off x="5357818" y="4857760"/>
            <a:ext cx="3500461" cy="1815882"/>
          </a:xfrm>
          <a:prstGeom prst="rect">
            <a:avLst/>
          </a:prstGeom>
          <a:noFill/>
          <a:ln w="9525">
            <a:solidFill>
              <a:srgbClr val="FFFFCC"/>
            </a:solidFill>
            <a:miter lim="800000"/>
            <a:headEnd/>
            <a:tailEnd/>
          </a:ln>
          <a:effectLst/>
        </p:spPr>
        <p:txBody>
          <a:bodyPr wrap="square">
            <a:spAutoFit/>
          </a:bodyPr>
          <a:lstStyle/>
          <a:p>
            <a:pPr>
              <a:spcBef>
                <a:spcPct val="50000"/>
              </a:spcBef>
            </a:pPr>
            <a:r>
              <a:rPr lang="ar-SA" sz="2800" dirty="0">
                <a:cs typeface="AL-Mateen" pitchFamily="2" charset="-78"/>
              </a:rPr>
              <a:t>مسافة كل مسافة </a:t>
            </a:r>
            <a:r>
              <a:rPr lang="ar-SA" sz="2800" dirty="0" err="1">
                <a:cs typeface="AL-Mateen" pitchFamily="2" charset="-78"/>
              </a:rPr>
              <a:t>الى</a:t>
            </a:r>
            <a:r>
              <a:rPr lang="ar-SA" sz="2800" dirty="0">
                <a:cs typeface="AL-Mateen" pitchFamily="2" charset="-78"/>
              </a:rPr>
              <a:t> المسافة الكلية موضح في الجدول المقابل. البيانات لعدد 12 عداء 100م مع زمن </a:t>
            </a:r>
            <a:r>
              <a:rPr lang="ar-SA" sz="2800" dirty="0" smtClean="0">
                <a:cs typeface="AL-Mateen" pitchFamily="2" charset="-78"/>
              </a:rPr>
              <a:t>من</a:t>
            </a:r>
            <a:r>
              <a:rPr lang="en-US" sz="2800" dirty="0" smtClean="0">
                <a:cs typeface="AL-Mateen" pitchFamily="2" charset="-78"/>
              </a:rPr>
              <a:t> </a:t>
            </a:r>
            <a:r>
              <a:rPr lang="ar-SA" sz="2800" dirty="0" smtClean="0">
                <a:cs typeface="AL-Mateen" pitchFamily="2" charset="-78"/>
              </a:rPr>
              <a:t> </a:t>
            </a:r>
            <a:r>
              <a:rPr lang="ar-SA" sz="2800" dirty="0" smtClean="0">
                <a:latin typeface="+mj-lt"/>
                <a:cs typeface="AL-Mateen" pitchFamily="2" charset="-78"/>
              </a:rPr>
              <a:t>9.9</a:t>
            </a:r>
            <a:r>
              <a:rPr lang="en-US" sz="2800" dirty="0" smtClean="0">
                <a:latin typeface="+mj-lt"/>
                <a:cs typeface="AL-Mateen" pitchFamily="2" charset="-78"/>
              </a:rPr>
              <a:t> </a:t>
            </a:r>
            <a:r>
              <a:rPr lang="ar-SA" sz="2800" dirty="0" smtClean="0">
                <a:latin typeface="+mj-lt"/>
                <a:cs typeface="AL-Mateen" pitchFamily="2" charset="-78"/>
              </a:rPr>
              <a:t>-</a:t>
            </a:r>
            <a:r>
              <a:rPr lang="ar-SA" sz="2800" dirty="0">
                <a:latin typeface="+mj-lt"/>
                <a:cs typeface="AL-Mateen" pitchFamily="2" charset="-78"/>
              </a:rPr>
              <a:t>10.4</a:t>
            </a:r>
            <a:r>
              <a:rPr lang="ar-SA" sz="2800" dirty="0">
                <a:cs typeface="AL-Mateen" pitchFamily="2" charset="-78"/>
              </a:rPr>
              <a:t>.</a:t>
            </a:r>
            <a:endParaRPr lang="en-US" sz="2800" dirty="0">
              <a:cs typeface="AL-Mateen" pitchFamily="2" charset="-78"/>
            </a:endParaRPr>
          </a:p>
        </p:txBody>
      </p:sp>
      <p:pic>
        <p:nvPicPr>
          <p:cNvPr id="39945" name="Picture 9" descr="15-1"/>
          <p:cNvPicPr>
            <a:picLocks noChangeAspect="1" noChangeArrowheads="1"/>
          </p:cNvPicPr>
          <p:nvPr/>
        </p:nvPicPr>
        <p:blipFill>
          <a:blip r:embed="rId3" cstate="print"/>
          <a:srcRect/>
          <a:stretch>
            <a:fillRect/>
          </a:stretch>
        </p:blipFill>
        <p:spPr bwMode="auto">
          <a:xfrm>
            <a:off x="357158" y="1142984"/>
            <a:ext cx="4176712" cy="3128962"/>
          </a:xfrm>
          <a:prstGeom prst="roundRect">
            <a:avLst>
              <a:gd name="adj" fmla="val 10822"/>
            </a:avLst>
          </a:prstGeom>
          <a:noFill/>
          <a:ln w="9525">
            <a:solidFill>
              <a:srgbClr val="970323"/>
            </a:solidFill>
            <a:miter lim="800000"/>
            <a:headEnd/>
            <a:tailEnd/>
          </a:ln>
        </p:spPr>
      </p:pic>
      <p:graphicFrame>
        <p:nvGraphicFramePr>
          <p:cNvPr id="39947" name="Object 11"/>
          <p:cNvGraphicFramePr>
            <a:graphicFrameLocks noChangeAspect="1"/>
          </p:cNvGraphicFramePr>
          <p:nvPr>
            <p:ph idx="1"/>
          </p:nvPr>
        </p:nvGraphicFramePr>
        <p:xfrm>
          <a:off x="138117" y="4429132"/>
          <a:ext cx="5148263" cy="2216143"/>
        </p:xfrm>
        <a:graphic>
          <a:graphicData uri="http://schemas.openxmlformats.org/presentationml/2006/ole">
            <p:oleObj spid="_x0000_s39947" name="Document" r:id="rId4" imgW="5918333" imgH="1847221" progId="Word.Document.8">
              <p:embed/>
            </p:oleObj>
          </a:graphicData>
        </a:graphic>
      </p:graphicFrame>
      <p:sp>
        <p:nvSpPr>
          <p:cNvPr id="9" name="Rectangle 2"/>
          <p:cNvSpPr txBox="1">
            <a:spLocks noChangeArrowheads="1"/>
          </p:cNvSpPr>
          <p:nvPr/>
        </p:nvSpPr>
        <p:spPr bwMode="auto">
          <a:xfrm>
            <a:off x="928662" y="142853"/>
            <a:ext cx="3114668" cy="928694"/>
          </a:xfrm>
          <a:prstGeom prst="rect">
            <a:avLst/>
          </a:prstGeom>
          <a:solidFill>
            <a:srgbClr val="72043B"/>
          </a:solidFill>
          <a:ln w="57150" cmpd="thinThick">
            <a:solidFill>
              <a:srgbClr val="FFFFCC"/>
            </a:solid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0" i="0" u="none" strike="noStrike" kern="0" cap="none" spc="0" normalizeH="0" baseline="0" noProof="0" smtClean="0">
                <a:ln>
                  <a:noFill/>
                </a:ln>
                <a:solidFill>
                  <a:srgbClr val="FFFFCC"/>
                </a:solidFill>
                <a:effectLst>
                  <a:outerShdw blurRad="38100" dist="38100" dir="2700000" algn="tl">
                    <a:srgbClr val="C0C0C0"/>
                  </a:outerShdw>
                </a:effectLst>
                <a:uLnTx/>
                <a:uFillTx/>
                <a:latin typeface="+mj-lt"/>
                <a:ea typeface="+mj-ea"/>
                <a:cs typeface="PT Bold Heading" pitchFamily="2" charset="-78"/>
              </a:rPr>
              <a:t>العدو</a:t>
            </a:r>
            <a:endParaRPr kumimoji="0" lang="en-US" sz="4400" b="0" i="0" u="none" strike="noStrike" kern="0" cap="none" spc="0" normalizeH="0" baseline="0" noProof="0" smtClean="0">
              <a:ln>
                <a:noFill/>
              </a:ln>
              <a:solidFill>
                <a:srgbClr val="FFFFCC"/>
              </a:solidFill>
              <a:effectLst>
                <a:outerShdw blurRad="38100" dist="38100" dir="2700000" algn="tl">
                  <a:srgbClr val="C0C0C0"/>
                </a:outerShdw>
              </a:effectLst>
              <a:uLnTx/>
              <a:uFillTx/>
              <a:latin typeface="+mj-lt"/>
              <a:ea typeface="+mj-ea"/>
              <a:cs typeface="PT Bold Heading" pitchFamily="2" charset="-78"/>
            </a:endParaRPr>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72043B"/>
          </a:solidFill>
          <a:ln>
            <a:solidFill>
              <a:srgbClr val="FFFFCC"/>
            </a:solidFill>
          </a:ln>
        </p:spPr>
        <p:txBody>
          <a:bodyPr/>
          <a:lstStyle/>
          <a:p>
            <a:r>
              <a:rPr lang="ar-SA">
                <a:solidFill>
                  <a:srgbClr val="FFFFCC"/>
                </a:solidFill>
                <a:cs typeface="PT Bold Heading" pitchFamily="2" charset="-78"/>
              </a:rPr>
              <a:t>الزانة 1</a:t>
            </a:r>
            <a:endParaRPr lang="en-US">
              <a:solidFill>
                <a:srgbClr val="FFFFCC"/>
              </a:solidFill>
              <a:cs typeface="PT Bold Heading" pitchFamily="2" charset="-78"/>
            </a:endParaRPr>
          </a:p>
        </p:txBody>
      </p:sp>
      <p:sp>
        <p:nvSpPr>
          <p:cNvPr id="60419" name="Rectangle 3"/>
          <p:cNvSpPr>
            <a:spLocks noGrp="1" noChangeArrowheads="1"/>
          </p:cNvSpPr>
          <p:nvPr>
            <p:ph type="body" sz="half" idx="2"/>
          </p:nvPr>
        </p:nvSpPr>
        <p:spPr>
          <a:xfrm>
            <a:off x="4457728" y="1600200"/>
            <a:ext cx="4471990" cy="4829196"/>
          </a:xfrm>
          <a:ln>
            <a:solidFill>
              <a:srgbClr val="FFFFCC"/>
            </a:solidFill>
          </a:ln>
        </p:spPr>
        <p:txBody>
          <a:bodyPr/>
          <a:lstStyle/>
          <a:p>
            <a:pPr>
              <a:buClr>
                <a:srgbClr val="66FFFF"/>
              </a:buClr>
            </a:pPr>
            <a:r>
              <a:rPr lang="en-US" dirty="0">
                <a:cs typeface="AL-Mateen" pitchFamily="2" charset="-78"/>
              </a:rPr>
              <a:t>H1</a:t>
            </a:r>
            <a:r>
              <a:rPr lang="ar-SA" dirty="0">
                <a:cs typeface="AL-Mateen" pitchFamily="2" charset="-78"/>
              </a:rPr>
              <a:t> المسافة من مركز الثقل الى الأرض لحظة الطيران</a:t>
            </a:r>
          </a:p>
          <a:p>
            <a:pPr>
              <a:buClr>
                <a:srgbClr val="66FFFF"/>
              </a:buClr>
            </a:pPr>
            <a:r>
              <a:rPr lang="en-US" dirty="0">
                <a:cs typeface="AL-Mateen" pitchFamily="2" charset="-78"/>
              </a:rPr>
              <a:t>H2</a:t>
            </a:r>
            <a:r>
              <a:rPr lang="ar-SA" dirty="0">
                <a:cs typeface="AL-Mateen" pitchFamily="2" charset="-78"/>
              </a:rPr>
              <a:t> المسافة المقطوعة خلال عملية الطيران</a:t>
            </a:r>
          </a:p>
          <a:p>
            <a:pPr>
              <a:buClr>
                <a:srgbClr val="66FFFF"/>
              </a:buClr>
            </a:pPr>
            <a:r>
              <a:rPr lang="en-US" dirty="0">
                <a:cs typeface="AL-Mateen" pitchFamily="2" charset="-78"/>
              </a:rPr>
              <a:t>H3</a:t>
            </a:r>
            <a:r>
              <a:rPr lang="ar-SA" dirty="0">
                <a:cs typeface="AL-Mateen" pitchFamily="2" charset="-78"/>
              </a:rPr>
              <a:t> المسافة التي يرتفع فيها مركز الثقل بعد ترك الزانة</a:t>
            </a:r>
          </a:p>
          <a:p>
            <a:pPr>
              <a:buClr>
                <a:srgbClr val="66FFFF"/>
              </a:buClr>
            </a:pPr>
            <a:r>
              <a:rPr lang="en-US" dirty="0">
                <a:cs typeface="AL-Mateen" pitchFamily="2" charset="-78"/>
              </a:rPr>
              <a:t>H4</a:t>
            </a:r>
            <a:r>
              <a:rPr lang="ar-SA" dirty="0">
                <a:cs typeface="AL-Mateen" pitchFamily="2" charset="-78"/>
              </a:rPr>
              <a:t> الفرق بين اعلى مسافة يصل اليها مركز الثقل و العارضة</a:t>
            </a:r>
            <a:endParaRPr lang="en-US" dirty="0">
              <a:cs typeface="AL-Mateen" pitchFamily="2" charset="-78"/>
            </a:endParaRPr>
          </a:p>
        </p:txBody>
      </p:sp>
      <p:pic>
        <p:nvPicPr>
          <p:cNvPr id="60422" name="Picture 6" descr="16-18"/>
          <p:cNvPicPr>
            <a:picLocks noChangeAspect="1" noChangeArrowheads="1"/>
          </p:cNvPicPr>
          <p:nvPr/>
        </p:nvPicPr>
        <p:blipFill>
          <a:blip r:embed="rId2" cstate="print">
            <a:lum contrast="20000"/>
          </a:blip>
          <a:srcRect l="4265" r="5399"/>
          <a:stretch>
            <a:fillRect/>
          </a:stretch>
        </p:blipFill>
        <p:spPr bwMode="auto">
          <a:xfrm>
            <a:off x="250825" y="1700213"/>
            <a:ext cx="3960813" cy="4705350"/>
          </a:xfrm>
          <a:prstGeom prst="rect">
            <a:avLst/>
          </a:prstGeom>
          <a:noFill/>
          <a:ln w="19050">
            <a:solidFill>
              <a:srgbClr val="FF3300"/>
            </a:solidFill>
            <a:miter lim="800000"/>
            <a:headEnd/>
            <a:tailEnd/>
          </a:ln>
        </p:spPr>
      </p:pic>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17539"/>
            <a:ext cx="8229600" cy="1139825"/>
          </a:xfrm>
          <a:solidFill>
            <a:srgbClr val="72043B"/>
          </a:solidFill>
          <a:ln>
            <a:solidFill>
              <a:srgbClr val="FFFFCC"/>
            </a:solidFill>
          </a:ln>
        </p:spPr>
        <p:txBody>
          <a:bodyPr/>
          <a:lstStyle/>
          <a:p>
            <a:r>
              <a:rPr lang="ar-SA">
                <a:solidFill>
                  <a:srgbClr val="FFFFCC"/>
                </a:solidFill>
                <a:cs typeface="PT Bold Heading" pitchFamily="2" charset="-78"/>
              </a:rPr>
              <a:t>الزانة 2</a:t>
            </a:r>
            <a:endParaRPr lang="en-US">
              <a:solidFill>
                <a:srgbClr val="FFFFCC"/>
              </a:solidFill>
              <a:cs typeface="PT Bold Heading" pitchFamily="2" charset="-78"/>
            </a:endParaRPr>
          </a:p>
        </p:txBody>
      </p:sp>
      <p:sp>
        <p:nvSpPr>
          <p:cNvPr id="61443" name="Rectangle 3"/>
          <p:cNvSpPr>
            <a:spLocks noGrp="1" noChangeArrowheads="1"/>
          </p:cNvSpPr>
          <p:nvPr>
            <p:ph type="body" sz="half" idx="2"/>
          </p:nvPr>
        </p:nvSpPr>
        <p:spPr>
          <a:xfrm>
            <a:off x="4891118" y="2457457"/>
            <a:ext cx="4038600" cy="3543311"/>
          </a:xfrm>
          <a:ln>
            <a:solidFill>
              <a:srgbClr val="00B0F0"/>
            </a:solidFill>
          </a:ln>
        </p:spPr>
        <p:txBody>
          <a:bodyPr anchor="ctr"/>
          <a:lstStyle/>
          <a:p>
            <a:pPr>
              <a:buClr>
                <a:srgbClr val="FF0000"/>
              </a:buClr>
            </a:pPr>
            <a:r>
              <a:rPr lang="ar-SA">
                <a:cs typeface="AL-Mateen" pitchFamily="2" charset="-78"/>
              </a:rPr>
              <a:t>ملاحظة طول اللاعب مع المسافات المحققة</a:t>
            </a:r>
          </a:p>
          <a:p>
            <a:pPr>
              <a:buClr>
                <a:srgbClr val="FF0000"/>
              </a:buClr>
            </a:pPr>
            <a:r>
              <a:rPr lang="ar-SA">
                <a:cs typeface="AL-Mateen" pitchFamily="2" charset="-78"/>
              </a:rPr>
              <a:t>العوامل المؤثرة على المسافات </a:t>
            </a:r>
            <a:r>
              <a:rPr lang="en-US">
                <a:cs typeface="AL-Mateen" pitchFamily="2" charset="-78"/>
              </a:rPr>
              <a:t>H1,H3,H4</a:t>
            </a:r>
            <a:r>
              <a:rPr lang="ar-SA">
                <a:cs typeface="AL-Mateen" pitchFamily="2" charset="-78"/>
              </a:rPr>
              <a:t> هي نفسها المؤثرة على الوثب العالي</a:t>
            </a:r>
          </a:p>
          <a:p>
            <a:pPr>
              <a:buClr>
                <a:srgbClr val="FF0000"/>
              </a:buClr>
            </a:pPr>
            <a:r>
              <a:rPr lang="ar-SA">
                <a:cs typeface="AL-Mateen" pitchFamily="2" charset="-78"/>
              </a:rPr>
              <a:t>العوامل المؤثرة على </a:t>
            </a:r>
            <a:r>
              <a:rPr lang="en-US">
                <a:cs typeface="AL-Mateen" pitchFamily="2" charset="-78"/>
              </a:rPr>
              <a:t>H2</a:t>
            </a:r>
            <a:r>
              <a:rPr lang="ar-SA">
                <a:cs typeface="AL-Mateen" pitchFamily="2" charset="-78"/>
              </a:rPr>
              <a:t> </a:t>
            </a:r>
            <a:endParaRPr lang="en-US">
              <a:cs typeface="AL-Mateen" pitchFamily="2" charset="-78"/>
            </a:endParaRPr>
          </a:p>
        </p:txBody>
      </p:sp>
      <p:graphicFrame>
        <p:nvGraphicFramePr>
          <p:cNvPr id="61449" name="Object 9"/>
          <p:cNvGraphicFramePr>
            <a:graphicFrameLocks noChangeAspect="1"/>
          </p:cNvGraphicFramePr>
          <p:nvPr>
            <p:ph sz="half" idx="1"/>
          </p:nvPr>
        </p:nvGraphicFramePr>
        <p:xfrm>
          <a:off x="285720" y="2463817"/>
          <a:ext cx="4419600" cy="3465513"/>
        </p:xfrm>
        <a:graphic>
          <a:graphicData uri="http://schemas.openxmlformats.org/presentationml/2006/ole">
            <p:oleObj spid="_x0000_s61449" name="Document" r:id="rId3" imgW="6084228" imgH="4771891" progId="Word.Document.8">
              <p:embed/>
            </p:oleObj>
          </a:graphicData>
        </a:graphic>
      </p:graphicFrame>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rgbClr val="72043B"/>
          </a:solidFill>
          <a:ln>
            <a:solidFill>
              <a:srgbClr val="FFFFCC"/>
            </a:solidFill>
          </a:ln>
        </p:spPr>
        <p:txBody>
          <a:bodyPr/>
          <a:lstStyle/>
          <a:p>
            <a:r>
              <a:rPr lang="ar-SA">
                <a:solidFill>
                  <a:srgbClr val="FFFFCC"/>
                </a:solidFill>
                <a:cs typeface="PT Bold Heading" pitchFamily="2" charset="-78"/>
              </a:rPr>
              <a:t>الزانة 3</a:t>
            </a:r>
            <a:endParaRPr lang="en-US">
              <a:solidFill>
                <a:srgbClr val="FFFFCC"/>
              </a:solidFill>
              <a:cs typeface="PT Bold Heading" pitchFamily="2" charset="-78"/>
            </a:endParaRPr>
          </a:p>
        </p:txBody>
      </p:sp>
      <p:pic>
        <p:nvPicPr>
          <p:cNvPr id="64518" name="Picture 6" descr="16-22"/>
          <p:cNvPicPr>
            <a:picLocks noChangeAspect="1" noChangeArrowheads="1"/>
          </p:cNvPicPr>
          <p:nvPr/>
        </p:nvPicPr>
        <p:blipFill>
          <a:blip r:embed="rId2" cstate="print">
            <a:lum contrast="22000"/>
          </a:blip>
          <a:srcRect/>
          <a:stretch>
            <a:fillRect/>
          </a:stretch>
        </p:blipFill>
        <p:spPr bwMode="auto">
          <a:xfrm>
            <a:off x="301856" y="1643050"/>
            <a:ext cx="8556424" cy="4929222"/>
          </a:xfrm>
          <a:prstGeom prst="rect">
            <a:avLst/>
          </a:prstGeom>
          <a:noFill/>
          <a:ln w="19050">
            <a:solidFill>
              <a:srgbClr val="FF3300"/>
            </a:solidFill>
            <a:miter lim="800000"/>
            <a:headEnd/>
            <a:tailEnd/>
          </a:ln>
        </p:spPr>
      </p:pic>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596" y="285729"/>
            <a:ext cx="8358246" cy="6286543"/>
          </a:xfrm>
          <a:gradFill>
            <a:gsLst>
              <a:gs pos="0">
                <a:srgbClr val="FFFFFF"/>
              </a:gs>
              <a:gs pos="7001">
                <a:srgbClr val="E6E6E6"/>
              </a:gs>
              <a:gs pos="32001">
                <a:srgbClr val="7D8496"/>
              </a:gs>
              <a:gs pos="69000">
                <a:srgbClr val="E6E6E6"/>
              </a:gs>
              <a:gs pos="85001">
                <a:srgbClr val="7D8496"/>
              </a:gs>
              <a:gs pos="100000">
                <a:srgbClr val="E6E6E6"/>
              </a:gs>
            </a:gsLst>
          </a:gradFill>
          <a:ln w="76200">
            <a:solidFill>
              <a:srgbClr val="970323"/>
            </a:solidFill>
          </a:ln>
          <a:scene3d>
            <a:camera prst="orthographicFront"/>
            <a:lightRig rig="threePt" dir="t"/>
          </a:scene3d>
          <a:sp3d>
            <a:bevelT prst="angle"/>
          </a:sp3d>
        </p:spPr>
        <p:txBody>
          <a:bodyPr/>
          <a:lstStyle/>
          <a:p>
            <a:r>
              <a:rPr lang="ar-SA" sz="1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rPr>
              <a:t>الرمح</a:t>
            </a:r>
            <a:endParaRPr lang="en-US"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endParaRPr>
          </a:p>
        </p:txBody>
      </p:sp>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solidFill>
            <a:srgbClr val="72043B"/>
          </a:solidFill>
          <a:ln>
            <a:solidFill>
              <a:srgbClr val="FFFFCC"/>
            </a:solidFill>
          </a:ln>
        </p:spPr>
        <p:txBody>
          <a:bodyPr/>
          <a:lstStyle/>
          <a:p>
            <a:r>
              <a:rPr lang="ar-SA">
                <a:solidFill>
                  <a:srgbClr val="FFFFCC"/>
                </a:solidFill>
                <a:cs typeface="PT Bold Heading" pitchFamily="2" charset="-78"/>
              </a:rPr>
              <a:t>الرمح 1</a:t>
            </a:r>
            <a:endParaRPr lang="en-US">
              <a:solidFill>
                <a:srgbClr val="FFFFCC"/>
              </a:solidFill>
              <a:cs typeface="PT Bold Heading" pitchFamily="2" charset="-78"/>
            </a:endParaRPr>
          </a:p>
        </p:txBody>
      </p:sp>
      <p:sp>
        <p:nvSpPr>
          <p:cNvPr id="76803" name="Rectangle 3"/>
          <p:cNvSpPr>
            <a:spLocks noGrp="1" noChangeArrowheads="1"/>
          </p:cNvSpPr>
          <p:nvPr>
            <p:ph type="body" idx="1"/>
          </p:nvPr>
        </p:nvSpPr>
        <p:spPr>
          <a:xfrm>
            <a:off x="457200" y="1684357"/>
            <a:ext cx="8229600" cy="4530725"/>
          </a:xfrm>
          <a:ln>
            <a:solidFill>
              <a:srgbClr val="FFFFCC"/>
            </a:solidFill>
          </a:ln>
        </p:spPr>
        <p:txBody>
          <a:bodyPr anchor="ctr"/>
          <a:lstStyle/>
          <a:p>
            <a:pPr>
              <a:lnSpc>
                <a:spcPct val="90000"/>
              </a:lnSpc>
              <a:buClr>
                <a:srgbClr val="FF9900"/>
              </a:buClr>
            </a:pPr>
            <a:r>
              <a:rPr lang="ar-SA" sz="3600" dirty="0">
                <a:cs typeface="AL-Mateen" pitchFamily="2" charset="-78"/>
              </a:rPr>
              <a:t>العوامل المؤثرة على المسافة التي يقطعها الرمح هي:</a:t>
            </a:r>
          </a:p>
          <a:p>
            <a:pPr lvl="1">
              <a:lnSpc>
                <a:spcPct val="90000"/>
              </a:lnSpc>
              <a:buClr>
                <a:srgbClr val="66FF33"/>
              </a:buClr>
            </a:pPr>
            <a:r>
              <a:rPr lang="ar-SA" sz="3200" dirty="0">
                <a:cs typeface="AL-Mateen" pitchFamily="2" charset="-78"/>
              </a:rPr>
              <a:t>سرعة الاطلاق</a:t>
            </a:r>
          </a:p>
          <a:p>
            <a:pPr lvl="1">
              <a:lnSpc>
                <a:spcPct val="90000"/>
              </a:lnSpc>
              <a:buClr>
                <a:srgbClr val="66FF33"/>
              </a:buClr>
            </a:pPr>
            <a:r>
              <a:rPr lang="ar-SA" sz="3200" dirty="0">
                <a:cs typeface="AL-Mateen" pitchFamily="2" charset="-78"/>
              </a:rPr>
              <a:t>ارتفاع الاطلاق</a:t>
            </a:r>
          </a:p>
          <a:p>
            <a:pPr lvl="1">
              <a:lnSpc>
                <a:spcPct val="90000"/>
              </a:lnSpc>
              <a:buClr>
                <a:srgbClr val="66FF33"/>
              </a:buClr>
            </a:pPr>
            <a:r>
              <a:rPr lang="ar-SA" sz="3200" dirty="0">
                <a:cs typeface="AL-Mateen" pitchFamily="2" charset="-78"/>
              </a:rPr>
              <a:t>زاوية الاطلاق</a:t>
            </a:r>
          </a:p>
          <a:p>
            <a:pPr lvl="1">
              <a:lnSpc>
                <a:spcPct val="90000"/>
              </a:lnSpc>
              <a:buClr>
                <a:srgbClr val="66FF33"/>
              </a:buClr>
            </a:pPr>
            <a:r>
              <a:rPr lang="ar-SA" sz="3200" dirty="0">
                <a:cs typeface="AL-Mateen" pitchFamily="2" charset="-78"/>
              </a:rPr>
              <a:t>ديناميكية الرمح و التي يحمكها بصفة كبيرة و لكن غير تامة التصميم المقنن من قبل القانون</a:t>
            </a:r>
          </a:p>
          <a:p>
            <a:pPr>
              <a:lnSpc>
                <a:spcPct val="90000"/>
              </a:lnSpc>
              <a:buClr>
                <a:srgbClr val="FF9900"/>
              </a:buClr>
            </a:pPr>
            <a:r>
              <a:rPr lang="ar-SA" sz="3600" dirty="0">
                <a:cs typeface="AL-Mateen" pitchFamily="2" charset="-78"/>
              </a:rPr>
              <a:t>1980 تغير التصميم للرجال لكي يعالج الارقام المحققة و التي تعدت في بعض الاحيان حدود الصالات المغلقة (104.8م)</a:t>
            </a:r>
            <a:endParaRPr lang="en-US" sz="36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142852"/>
            <a:ext cx="8229600" cy="1428760"/>
          </a:xfrm>
          <a:solidFill>
            <a:srgbClr val="970323"/>
          </a:solidFill>
          <a:ln>
            <a:solidFill>
              <a:srgbClr val="FFFFCC"/>
            </a:solidFill>
          </a:ln>
        </p:spPr>
        <p:txBody>
          <a:bodyPr/>
          <a:lstStyle/>
          <a:p>
            <a:r>
              <a:rPr lang="ar-SA" sz="4000" dirty="0">
                <a:solidFill>
                  <a:srgbClr val="FFFFCC"/>
                </a:solidFill>
                <a:cs typeface="PT Bold Heading" pitchFamily="2" charset="-78"/>
              </a:rPr>
              <a:t>الرمح 2</a:t>
            </a:r>
            <a:br>
              <a:rPr lang="ar-SA" sz="4000" dirty="0">
                <a:solidFill>
                  <a:srgbClr val="FFFFCC"/>
                </a:solidFill>
                <a:cs typeface="PT Bold Heading" pitchFamily="2" charset="-78"/>
              </a:rPr>
            </a:br>
            <a:r>
              <a:rPr lang="ar-SA" sz="4000" dirty="0">
                <a:solidFill>
                  <a:srgbClr val="FFFFCC"/>
                </a:solidFill>
                <a:cs typeface="PT Bold Heading" pitchFamily="2" charset="-78"/>
              </a:rPr>
              <a:t> نتائج بحوث على الرمح الجديد</a:t>
            </a:r>
            <a:endParaRPr lang="en-US" sz="4000" dirty="0">
              <a:solidFill>
                <a:srgbClr val="FFFFCC"/>
              </a:solidFill>
              <a:cs typeface="PT Bold Heading" pitchFamily="2" charset="-78"/>
            </a:endParaRPr>
          </a:p>
        </p:txBody>
      </p:sp>
      <p:sp>
        <p:nvSpPr>
          <p:cNvPr id="77827" name="Rectangle 3"/>
          <p:cNvSpPr>
            <a:spLocks noGrp="1" noChangeArrowheads="1"/>
          </p:cNvSpPr>
          <p:nvPr>
            <p:ph type="body" idx="1"/>
          </p:nvPr>
        </p:nvSpPr>
        <p:spPr>
          <a:xfrm>
            <a:off x="357158" y="1671638"/>
            <a:ext cx="8401080" cy="5043510"/>
          </a:xfrm>
          <a:ln>
            <a:solidFill>
              <a:srgbClr val="FFFFCC"/>
            </a:solidFill>
          </a:ln>
        </p:spPr>
        <p:txBody>
          <a:bodyPr anchor="ctr"/>
          <a:lstStyle/>
          <a:p>
            <a:pPr algn="just">
              <a:lnSpc>
                <a:spcPct val="90000"/>
              </a:lnSpc>
              <a:buClr>
                <a:srgbClr val="FFFF00"/>
              </a:buClr>
            </a:pPr>
            <a:r>
              <a:rPr lang="ar-SA" sz="3600" dirty="0">
                <a:cs typeface="AL-Mateen" pitchFamily="2" charset="-78"/>
              </a:rPr>
              <a:t>مقاومة الهواء للرمح الجديد اكبر مما يؤدي </a:t>
            </a:r>
            <a:r>
              <a:rPr lang="ar-SA" sz="3600" dirty="0" err="1">
                <a:cs typeface="AL-Mateen" pitchFamily="2" charset="-78"/>
              </a:rPr>
              <a:t>الى</a:t>
            </a:r>
            <a:r>
              <a:rPr lang="ar-SA" sz="3600" dirty="0">
                <a:cs typeface="AL-Mateen" pitchFamily="2" charset="-78"/>
              </a:rPr>
              <a:t> تقليل المسافة </a:t>
            </a:r>
            <a:r>
              <a:rPr lang="ar-SA" sz="3600" dirty="0" smtClean="0">
                <a:cs typeface="AL-Mateen" pitchFamily="2" charset="-78"/>
              </a:rPr>
              <a:t>المقطوعة.</a:t>
            </a:r>
            <a:endParaRPr lang="ar-SA" sz="3600" dirty="0">
              <a:cs typeface="AL-Mateen" pitchFamily="2" charset="-78"/>
            </a:endParaRPr>
          </a:p>
          <a:p>
            <a:pPr algn="just">
              <a:lnSpc>
                <a:spcPct val="90000"/>
              </a:lnSpc>
              <a:buClr>
                <a:srgbClr val="FFFF00"/>
              </a:buClr>
            </a:pPr>
            <a:r>
              <a:rPr lang="ar-SA" sz="3600" dirty="0">
                <a:cs typeface="AL-Mateen" pitchFamily="2" charset="-78"/>
              </a:rPr>
              <a:t>السرعة هي العامل الحاسم في التأثير على المسافة </a:t>
            </a:r>
            <a:r>
              <a:rPr lang="ar-SA" sz="3600" dirty="0" smtClean="0">
                <a:cs typeface="AL-Mateen" pitchFamily="2" charset="-78"/>
              </a:rPr>
              <a:t>المقطوعة.</a:t>
            </a:r>
            <a:endParaRPr lang="ar-SA" sz="3600" dirty="0">
              <a:cs typeface="AL-Mateen" pitchFamily="2" charset="-78"/>
            </a:endParaRPr>
          </a:p>
          <a:p>
            <a:pPr algn="just">
              <a:lnSpc>
                <a:spcPct val="90000"/>
              </a:lnSpc>
              <a:buClr>
                <a:srgbClr val="FFFF00"/>
              </a:buClr>
            </a:pPr>
            <a:r>
              <a:rPr lang="ar-SA" sz="3600" dirty="0">
                <a:cs typeface="AL-Mateen" pitchFamily="2" charset="-78"/>
              </a:rPr>
              <a:t>الواوية المثالية </a:t>
            </a:r>
            <a:r>
              <a:rPr lang="ar-SA" sz="3600" dirty="0" smtClean="0">
                <a:cs typeface="AL-Mateen" pitchFamily="2" charset="-78"/>
              </a:rPr>
              <a:t>للإطلاق </a:t>
            </a:r>
            <a:r>
              <a:rPr lang="ar-SA" sz="3600" dirty="0">
                <a:cs typeface="AL-Mateen" pitchFamily="2" charset="-78"/>
              </a:rPr>
              <a:t>تتراوح من </a:t>
            </a:r>
            <a:r>
              <a:rPr lang="ar-SA" sz="3600" b="1" dirty="0">
                <a:cs typeface="+mj-cs"/>
              </a:rPr>
              <a:t>30-40</a:t>
            </a:r>
            <a:r>
              <a:rPr lang="ar-SA" sz="3600" dirty="0">
                <a:cs typeface="AL-Mateen" pitchFamily="2" charset="-78"/>
              </a:rPr>
              <a:t> درجة. 1987 </a:t>
            </a:r>
            <a:r>
              <a:rPr lang="ar-SA" sz="3600" dirty="0" smtClean="0">
                <a:cs typeface="AL-Mateen" pitchFamily="2" charset="-78"/>
              </a:rPr>
              <a:t>أفضل </a:t>
            </a:r>
            <a:r>
              <a:rPr lang="ar-SA" sz="3600" dirty="0">
                <a:cs typeface="AL-Mateen" pitchFamily="2" charset="-78"/>
              </a:rPr>
              <a:t>اللاعبين تراوحت الزوايا لهم من </a:t>
            </a:r>
            <a:r>
              <a:rPr lang="ar-SA" sz="3600" b="1" dirty="0">
                <a:cs typeface="+mj-cs"/>
              </a:rPr>
              <a:t>31-38</a:t>
            </a:r>
            <a:r>
              <a:rPr lang="ar-SA" sz="3600" dirty="0">
                <a:cs typeface="AL-Mateen" pitchFamily="2" charset="-78"/>
              </a:rPr>
              <a:t> درجة.</a:t>
            </a:r>
          </a:p>
          <a:p>
            <a:pPr algn="just">
              <a:lnSpc>
                <a:spcPct val="90000"/>
              </a:lnSpc>
              <a:buClr>
                <a:srgbClr val="FFFF00"/>
              </a:buClr>
            </a:pPr>
            <a:r>
              <a:rPr lang="ar-SA" sz="3600" dirty="0">
                <a:cs typeface="AL-Mateen" pitchFamily="2" charset="-78"/>
              </a:rPr>
              <a:t>زاوية </a:t>
            </a:r>
            <a:r>
              <a:rPr lang="ar-SA" sz="3600" dirty="0" smtClean="0">
                <a:cs typeface="AL-Mateen" pitchFamily="2" charset="-78"/>
              </a:rPr>
              <a:t>الإطلاق </a:t>
            </a:r>
            <a:r>
              <a:rPr lang="ar-SA" sz="3600" dirty="0">
                <a:cs typeface="AL-Mateen" pitchFamily="2" charset="-78"/>
              </a:rPr>
              <a:t>و الهجوم لهما تأثير بسيط على المسافة </a:t>
            </a:r>
            <a:r>
              <a:rPr lang="ar-SA" sz="3600" dirty="0" smtClean="0">
                <a:cs typeface="AL-Mateen" pitchFamily="2" charset="-78"/>
              </a:rPr>
              <a:t>المقطوعة.</a:t>
            </a:r>
            <a:endParaRPr lang="ar-SA" sz="3600" dirty="0">
              <a:cs typeface="AL-Mateen" pitchFamily="2" charset="-78"/>
            </a:endParaRPr>
          </a:p>
          <a:p>
            <a:pPr algn="just">
              <a:lnSpc>
                <a:spcPct val="90000"/>
              </a:lnSpc>
              <a:buClr>
                <a:srgbClr val="FFFF00"/>
              </a:buClr>
            </a:pPr>
            <a:r>
              <a:rPr lang="ar-SA" sz="3600" dirty="0">
                <a:cs typeface="AL-Mateen" pitchFamily="2" charset="-78"/>
              </a:rPr>
              <a:t>وجود هواء خلفي مساند  يحدث زيادة في المسافة </a:t>
            </a:r>
            <a:r>
              <a:rPr lang="ar-SA" sz="3600" dirty="0" err="1">
                <a:cs typeface="AL-Mateen" pitchFamily="2" charset="-78"/>
              </a:rPr>
              <a:t>و</a:t>
            </a:r>
            <a:r>
              <a:rPr lang="ar-SA" sz="3600" dirty="0">
                <a:cs typeface="AL-Mateen" pitchFamily="2" charset="-78"/>
              </a:rPr>
              <a:t> لكن بسيطة ( هواء 7.5 م/ث    زيادة 0.67م</a:t>
            </a:r>
            <a:r>
              <a:rPr lang="ar-SA" sz="3600" dirty="0" smtClean="0">
                <a:cs typeface="AL-Mateen" pitchFamily="2" charset="-78"/>
              </a:rPr>
              <a:t>)</a:t>
            </a:r>
            <a:r>
              <a:rPr lang="ar-SA" sz="3600" dirty="0" smtClean="0">
                <a:cs typeface="AL-Mateen" pitchFamily="2" charset="-78"/>
              </a:rPr>
              <a:t>.       </a:t>
            </a:r>
            <a:endParaRPr lang="en-US" sz="36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53974"/>
            <a:ext cx="8229600" cy="1417638"/>
          </a:xfrm>
          <a:solidFill>
            <a:srgbClr val="970323"/>
          </a:solidFill>
          <a:ln>
            <a:solidFill>
              <a:srgbClr val="FFFFCC"/>
            </a:solidFill>
          </a:ln>
        </p:spPr>
        <p:txBody>
          <a:bodyPr/>
          <a:lstStyle/>
          <a:p>
            <a:r>
              <a:rPr lang="ar-SA" sz="4000">
                <a:solidFill>
                  <a:srgbClr val="FFFFCC"/>
                </a:solidFill>
                <a:cs typeface="PT Bold Heading" pitchFamily="2" charset="-78"/>
              </a:rPr>
              <a:t>الرمح 3</a:t>
            </a:r>
            <a:br>
              <a:rPr lang="ar-SA" sz="4000">
                <a:solidFill>
                  <a:srgbClr val="FFFFCC"/>
                </a:solidFill>
                <a:cs typeface="PT Bold Heading" pitchFamily="2" charset="-78"/>
              </a:rPr>
            </a:br>
            <a:r>
              <a:rPr lang="ar-SA" sz="4000">
                <a:solidFill>
                  <a:srgbClr val="FFFFCC"/>
                </a:solidFill>
                <a:cs typeface="PT Bold Heading" pitchFamily="2" charset="-78"/>
              </a:rPr>
              <a:t>القبضة</a:t>
            </a:r>
            <a:endParaRPr lang="en-US" sz="4000">
              <a:solidFill>
                <a:srgbClr val="FFFFCC"/>
              </a:solidFill>
              <a:cs typeface="PT Bold Heading" pitchFamily="2" charset="-78"/>
            </a:endParaRPr>
          </a:p>
        </p:txBody>
      </p:sp>
      <p:sp>
        <p:nvSpPr>
          <p:cNvPr id="68612" name="Rectangle 4"/>
          <p:cNvSpPr>
            <a:spLocks noGrp="1" noChangeArrowheads="1"/>
          </p:cNvSpPr>
          <p:nvPr>
            <p:ph type="body" sz="half" idx="2"/>
          </p:nvPr>
        </p:nvSpPr>
        <p:spPr>
          <a:xfrm>
            <a:off x="4648200" y="1714488"/>
            <a:ext cx="4038600" cy="5000660"/>
          </a:xfrm>
          <a:ln w="19050">
            <a:solidFill>
              <a:srgbClr val="FF0066"/>
            </a:solidFill>
          </a:ln>
        </p:spPr>
        <p:txBody>
          <a:bodyPr anchor="ctr"/>
          <a:lstStyle/>
          <a:p>
            <a:pPr>
              <a:buClr>
                <a:srgbClr val="66FF33"/>
              </a:buClr>
            </a:pPr>
            <a:r>
              <a:rPr lang="ar-SA" sz="2800" dirty="0">
                <a:cs typeface="AL-Mateen" pitchFamily="2" charset="-78"/>
              </a:rPr>
              <a:t>ثلاث </a:t>
            </a:r>
            <a:r>
              <a:rPr lang="ar-SA" sz="2800" dirty="0" smtClean="0">
                <a:cs typeface="AL-Mateen" pitchFamily="2" charset="-78"/>
              </a:rPr>
              <a:t>أنواع </a:t>
            </a:r>
            <a:r>
              <a:rPr lang="ar-SA" sz="2800" dirty="0">
                <a:cs typeface="AL-Mateen" pitchFamily="2" charset="-78"/>
              </a:rPr>
              <a:t>من القبضات:</a:t>
            </a:r>
          </a:p>
          <a:p>
            <a:pPr lvl="1">
              <a:buClr>
                <a:srgbClr val="FFFF00"/>
              </a:buClr>
            </a:pPr>
            <a:r>
              <a:rPr lang="ar-SA" sz="2400" dirty="0">
                <a:cs typeface="AL-Mateen" pitchFamily="2" charset="-78"/>
              </a:rPr>
              <a:t>الإبهام </a:t>
            </a:r>
            <a:r>
              <a:rPr lang="ar-SA" sz="2400" dirty="0" smtClean="0">
                <a:cs typeface="AL-Mateen" pitchFamily="2" charset="-78"/>
              </a:rPr>
              <a:t> والأصبع </a:t>
            </a:r>
            <a:r>
              <a:rPr lang="ar-SA" sz="2400" dirty="0">
                <a:cs typeface="AL-Mateen" pitchFamily="2" charset="-78"/>
              </a:rPr>
              <a:t>الأول</a:t>
            </a:r>
          </a:p>
          <a:p>
            <a:pPr lvl="1">
              <a:buClr>
                <a:srgbClr val="FFFF00"/>
              </a:buClr>
            </a:pPr>
            <a:r>
              <a:rPr lang="ar-SA" sz="2400" dirty="0" smtClean="0">
                <a:cs typeface="AL-Mateen" pitchFamily="2" charset="-78"/>
              </a:rPr>
              <a:t>الإبهام </a:t>
            </a:r>
            <a:r>
              <a:rPr lang="ar-SA" sz="2400" dirty="0" err="1">
                <a:cs typeface="AL-Mateen" pitchFamily="2" charset="-78"/>
              </a:rPr>
              <a:t>و</a:t>
            </a:r>
            <a:r>
              <a:rPr lang="ar-SA" sz="2400" dirty="0">
                <a:cs typeface="AL-Mateen" pitchFamily="2" charset="-78"/>
              </a:rPr>
              <a:t> </a:t>
            </a:r>
            <a:r>
              <a:rPr lang="ar-SA" sz="2400" dirty="0" smtClean="0">
                <a:cs typeface="AL-Mateen" pitchFamily="2" charset="-78"/>
              </a:rPr>
              <a:t>الإصبع </a:t>
            </a:r>
            <a:r>
              <a:rPr lang="ar-SA" sz="2400" dirty="0">
                <a:cs typeface="AL-Mateen" pitchFamily="2" charset="-78"/>
              </a:rPr>
              <a:t>الثاني</a:t>
            </a:r>
          </a:p>
          <a:p>
            <a:pPr lvl="1">
              <a:buClr>
                <a:srgbClr val="FFFF00"/>
              </a:buClr>
            </a:pPr>
            <a:r>
              <a:rPr lang="ar-SA" sz="2400" dirty="0" smtClean="0">
                <a:cs typeface="AL-Mateen" pitchFamily="2" charset="-78"/>
              </a:rPr>
              <a:t>الإصبع  الأول </a:t>
            </a:r>
            <a:r>
              <a:rPr lang="ar-SA" sz="2400" dirty="0">
                <a:cs typeface="AL-Mateen" pitchFamily="2" charset="-78"/>
              </a:rPr>
              <a:t>و الثاني</a:t>
            </a:r>
          </a:p>
          <a:p>
            <a:pPr>
              <a:buClr>
                <a:srgbClr val="66FF33"/>
              </a:buClr>
            </a:pPr>
            <a:r>
              <a:rPr lang="ar-SA" sz="2800" dirty="0">
                <a:cs typeface="AL-Mateen" pitchFamily="2" charset="-78"/>
              </a:rPr>
              <a:t>70% </a:t>
            </a:r>
            <a:r>
              <a:rPr lang="ar-SA" sz="2800" dirty="0" smtClean="0">
                <a:cs typeface="AL-Mateen" pitchFamily="2" charset="-78"/>
              </a:rPr>
              <a:t>من  أفضل </a:t>
            </a:r>
            <a:r>
              <a:rPr lang="ar-SA" sz="2800" dirty="0">
                <a:cs typeface="AL-Mateen" pitchFamily="2" charset="-78"/>
              </a:rPr>
              <a:t>الرماة يستخدمون النوع الثالث</a:t>
            </a:r>
          </a:p>
          <a:p>
            <a:pPr>
              <a:buClr>
                <a:srgbClr val="66FF33"/>
              </a:buClr>
            </a:pPr>
            <a:r>
              <a:rPr lang="ar-SA" sz="2800" dirty="0">
                <a:cs typeface="AL-Mateen" pitchFamily="2" charset="-78"/>
              </a:rPr>
              <a:t>25% النوع الثاني</a:t>
            </a:r>
          </a:p>
          <a:p>
            <a:pPr>
              <a:buClr>
                <a:srgbClr val="66FF33"/>
              </a:buClr>
            </a:pPr>
            <a:r>
              <a:rPr lang="ar-SA" sz="2800" dirty="0">
                <a:cs typeface="AL-Mateen" pitchFamily="2" charset="-78"/>
              </a:rPr>
              <a:t>5% النوع الأول</a:t>
            </a:r>
          </a:p>
          <a:p>
            <a:pPr>
              <a:buClr>
                <a:srgbClr val="66FF33"/>
              </a:buClr>
            </a:pPr>
            <a:r>
              <a:rPr lang="ar-SA" sz="2800" dirty="0">
                <a:cs typeface="AL-Mateen" pitchFamily="2" charset="-78"/>
              </a:rPr>
              <a:t>لا يوجد دليل علمي على </a:t>
            </a:r>
            <a:r>
              <a:rPr lang="ar-SA" sz="2800" dirty="0" smtClean="0">
                <a:cs typeface="AL-Mateen" pitchFamily="2" charset="-78"/>
              </a:rPr>
              <a:t>أفضلية </a:t>
            </a:r>
            <a:r>
              <a:rPr lang="ar-SA" sz="2800" dirty="0">
                <a:cs typeface="AL-Mateen" pitchFamily="2" charset="-78"/>
              </a:rPr>
              <a:t>أي واحد من </a:t>
            </a:r>
            <a:r>
              <a:rPr lang="ar-SA" sz="2800" dirty="0" smtClean="0">
                <a:cs typeface="AL-Mateen" pitchFamily="2" charset="-78"/>
              </a:rPr>
              <a:t>الأنواع </a:t>
            </a:r>
            <a:r>
              <a:rPr lang="ar-SA" sz="2800" dirty="0">
                <a:cs typeface="AL-Mateen" pitchFamily="2" charset="-78"/>
              </a:rPr>
              <a:t>على </a:t>
            </a:r>
            <a:r>
              <a:rPr lang="ar-SA" sz="2800" dirty="0" smtClean="0">
                <a:cs typeface="AL-Mateen" pitchFamily="2" charset="-78"/>
              </a:rPr>
              <a:t>الآخر.</a:t>
            </a:r>
            <a:endParaRPr lang="ar-SA" sz="2800" dirty="0">
              <a:cs typeface="AL-Mateen" pitchFamily="2" charset="-78"/>
            </a:endParaRPr>
          </a:p>
        </p:txBody>
      </p:sp>
      <p:pic>
        <p:nvPicPr>
          <p:cNvPr id="68613" name="Picture 5" descr="القبضة"/>
          <p:cNvPicPr>
            <a:picLocks noGrp="1" noChangeAspect="1" noChangeArrowheads="1"/>
          </p:cNvPicPr>
          <p:nvPr>
            <p:ph type="clipArt" sz="half" idx="1"/>
          </p:nvPr>
        </p:nvPicPr>
        <p:blipFill>
          <a:blip r:embed="rId2"/>
          <a:srcRect/>
          <a:stretch>
            <a:fillRect/>
          </a:stretch>
        </p:blipFill>
        <p:spPr>
          <a:xfrm>
            <a:off x="139053" y="2081212"/>
            <a:ext cx="4356747" cy="3848117"/>
          </a:xfrm>
          <a:prstGeom prst="roundRect">
            <a:avLst/>
          </a:prstGeom>
          <a:ln w="19050">
            <a:solidFill>
              <a:srgbClr val="FF0066"/>
            </a:solidFill>
          </a:ln>
        </p:spPr>
      </p:pic>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9600" cy="1365237"/>
          </a:xfrm>
          <a:solidFill>
            <a:srgbClr val="970323"/>
          </a:solidFill>
          <a:ln>
            <a:solidFill>
              <a:srgbClr val="FFFFCC"/>
            </a:solidFill>
          </a:ln>
        </p:spPr>
        <p:txBody>
          <a:bodyPr/>
          <a:lstStyle/>
          <a:p>
            <a:r>
              <a:rPr lang="ar-SA" sz="4000">
                <a:solidFill>
                  <a:srgbClr val="FFFFCC"/>
                </a:solidFill>
                <a:cs typeface="PT Bold Heading" pitchFamily="2" charset="-78"/>
              </a:rPr>
              <a:t>الرمح 4</a:t>
            </a:r>
            <a:br>
              <a:rPr lang="ar-SA" sz="4000">
                <a:solidFill>
                  <a:srgbClr val="FFFFCC"/>
                </a:solidFill>
                <a:cs typeface="PT Bold Heading" pitchFamily="2" charset="-78"/>
              </a:rPr>
            </a:br>
            <a:r>
              <a:rPr lang="ar-SA" sz="4000">
                <a:solidFill>
                  <a:srgbClr val="FFFFCC"/>
                </a:solidFill>
                <a:cs typeface="PT Bold Heading" pitchFamily="2" charset="-78"/>
              </a:rPr>
              <a:t>الاقتراب</a:t>
            </a:r>
            <a:endParaRPr lang="en-US" sz="4000">
              <a:solidFill>
                <a:srgbClr val="FFFFCC"/>
              </a:solidFill>
              <a:cs typeface="PT Bold Heading" pitchFamily="2" charset="-78"/>
            </a:endParaRPr>
          </a:p>
        </p:txBody>
      </p:sp>
      <p:sp>
        <p:nvSpPr>
          <p:cNvPr id="78851" name="Rectangle 3"/>
          <p:cNvSpPr>
            <a:spLocks noGrp="1" noChangeArrowheads="1"/>
          </p:cNvSpPr>
          <p:nvPr>
            <p:ph type="body" idx="1"/>
          </p:nvPr>
        </p:nvSpPr>
        <p:spPr>
          <a:xfrm>
            <a:off x="457200" y="1827233"/>
            <a:ext cx="8229600" cy="4530725"/>
          </a:xfrm>
          <a:ln>
            <a:solidFill>
              <a:srgbClr val="FFFFCC"/>
            </a:solidFill>
          </a:ln>
        </p:spPr>
        <p:txBody>
          <a:bodyPr anchor="ctr"/>
          <a:lstStyle/>
          <a:p>
            <a:pPr>
              <a:buClr>
                <a:srgbClr val="FF0066"/>
              </a:buClr>
            </a:pPr>
            <a:r>
              <a:rPr lang="ar-SA" sz="4000" dirty="0">
                <a:cs typeface="AL-Mateen" pitchFamily="2" charset="-78"/>
              </a:rPr>
              <a:t>معظم اللاعبين يستخدمون مسافة اقتراب من </a:t>
            </a:r>
            <a:r>
              <a:rPr lang="ar-SA" sz="4000" b="1" dirty="0">
                <a:cs typeface="+mj-cs"/>
              </a:rPr>
              <a:t>9-15</a:t>
            </a:r>
            <a:r>
              <a:rPr lang="ar-SA" sz="4000" dirty="0">
                <a:cs typeface="AL-Mateen" pitchFamily="2" charset="-78"/>
              </a:rPr>
              <a:t>م </a:t>
            </a:r>
            <a:r>
              <a:rPr lang="ar-SA" sz="4000" dirty="0" smtClean="0">
                <a:cs typeface="AL-Mateen" pitchFamily="2" charset="-78"/>
              </a:rPr>
              <a:t>أو </a:t>
            </a:r>
            <a:r>
              <a:rPr lang="ar-SA" sz="4000" dirty="0">
                <a:cs typeface="AL-Mateen" pitchFamily="2" charset="-78"/>
              </a:rPr>
              <a:t>من 6 </a:t>
            </a:r>
            <a:r>
              <a:rPr lang="ar-SA" sz="4000" dirty="0" smtClean="0">
                <a:cs typeface="AL-Mateen" pitchFamily="2" charset="-78"/>
              </a:rPr>
              <a:t>إلى </a:t>
            </a:r>
            <a:r>
              <a:rPr lang="ar-SA" sz="4000" dirty="0">
                <a:cs typeface="AL-Mateen" pitchFamily="2" charset="-78"/>
              </a:rPr>
              <a:t>10 خطوات</a:t>
            </a:r>
          </a:p>
          <a:p>
            <a:pPr>
              <a:buClr>
                <a:srgbClr val="FF0066"/>
              </a:buClr>
            </a:pPr>
            <a:r>
              <a:rPr lang="ar-SA" sz="4000" dirty="0" smtClean="0">
                <a:cs typeface="AL-Mateen" pitchFamily="2" charset="-78"/>
              </a:rPr>
              <a:t>إضافة إلى:</a:t>
            </a:r>
            <a:endParaRPr lang="ar-SA" sz="4000" dirty="0">
              <a:cs typeface="AL-Mateen" pitchFamily="2" charset="-78"/>
            </a:endParaRPr>
          </a:p>
          <a:p>
            <a:pPr lvl="2">
              <a:buClr>
                <a:srgbClr val="FFFF00"/>
              </a:buClr>
            </a:pPr>
            <a:r>
              <a:rPr lang="ar-SA" sz="3200" dirty="0">
                <a:cs typeface="AL-Mateen" pitchFamily="2" charset="-78"/>
              </a:rPr>
              <a:t>بعض الخطوات عند البداية</a:t>
            </a:r>
          </a:p>
          <a:p>
            <a:pPr lvl="2">
              <a:buClr>
                <a:srgbClr val="FFFF00"/>
              </a:buClr>
            </a:pPr>
            <a:r>
              <a:rPr lang="ar-SA" sz="3200" b="1" dirty="0">
                <a:cs typeface="+mj-cs"/>
              </a:rPr>
              <a:t>5-7</a:t>
            </a:r>
            <a:r>
              <a:rPr lang="ar-SA" sz="3200" dirty="0">
                <a:cs typeface="AL-Mateen" pitchFamily="2" charset="-78"/>
              </a:rPr>
              <a:t> خطوات للتحول من الجري </a:t>
            </a:r>
            <a:r>
              <a:rPr lang="ar-SA" sz="3200" dirty="0" err="1">
                <a:cs typeface="AL-Mateen" pitchFamily="2" charset="-78"/>
              </a:rPr>
              <a:t>الى</a:t>
            </a:r>
            <a:r>
              <a:rPr lang="ar-SA" sz="3200" dirty="0">
                <a:cs typeface="AL-Mateen" pitchFamily="2" charset="-78"/>
              </a:rPr>
              <a:t> الرمي</a:t>
            </a:r>
          </a:p>
          <a:p>
            <a:pPr lvl="2">
              <a:buClr>
                <a:srgbClr val="FFFF00"/>
              </a:buClr>
            </a:pPr>
            <a:r>
              <a:rPr lang="ar-SA" sz="3200" dirty="0">
                <a:cs typeface="AL-Mateen" pitchFamily="2" charset="-78"/>
              </a:rPr>
              <a:t>خطوة </a:t>
            </a:r>
            <a:r>
              <a:rPr lang="ar-SA" sz="3200" dirty="0" smtClean="0">
                <a:cs typeface="AL-Mateen" pitchFamily="2" charset="-78"/>
              </a:rPr>
              <a:t>لإيقاف </a:t>
            </a:r>
            <a:r>
              <a:rPr lang="ar-SA" sz="3200" dirty="0">
                <a:cs typeface="AL-Mateen" pitchFamily="2" charset="-78"/>
              </a:rPr>
              <a:t>الجسم بعد </a:t>
            </a:r>
            <a:r>
              <a:rPr lang="ar-SA" sz="3200" dirty="0" smtClean="0">
                <a:cs typeface="AL-Mateen" pitchFamily="2" charset="-78"/>
              </a:rPr>
              <a:t>إطلاق </a:t>
            </a:r>
            <a:r>
              <a:rPr lang="ar-SA" sz="3200" dirty="0">
                <a:cs typeface="AL-Mateen" pitchFamily="2" charset="-78"/>
              </a:rPr>
              <a:t>الرمح</a:t>
            </a:r>
          </a:p>
          <a:p>
            <a:pPr lvl="2">
              <a:buClr>
                <a:srgbClr val="FF0066"/>
              </a:buClr>
              <a:buFont typeface="Wingdings" pitchFamily="2" charset="2"/>
              <a:buNone/>
            </a:pPr>
            <a:r>
              <a:rPr lang="ar-SA" sz="3200" dirty="0">
                <a:cs typeface="AL-Mateen" pitchFamily="2" charset="-78"/>
              </a:rPr>
              <a:t>يعطى مسافة كلية في حدود </a:t>
            </a:r>
            <a:r>
              <a:rPr lang="ar-SA" sz="3200" b="1" dirty="0">
                <a:cs typeface="+mj-cs"/>
              </a:rPr>
              <a:t>12-18</a:t>
            </a:r>
            <a:r>
              <a:rPr lang="ar-SA" sz="3200" dirty="0">
                <a:cs typeface="AL-Mateen" pitchFamily="2" charset="-78"/>
              </a:rPr>
              <a:t> خطوة ( </a:t>
            </a:r>
            <a:r>
              <a:rPr lang="ar-SA" sz="3200" b="1" dirty="0">
                <a:cs typeface="+mj-cs"/>
              </a:rPr>
              <a:t>20-30</a:t>
            </a:r>
            <a:r>
              <a:rPr lang="ar-SA" sz="3200" dirty="0">
                <a:cs typeface="AL-Mateen" pitchFamily="2" charset="-78"/>
              </a:rPr>
              <a:t>م)</a:t>
            </a:r>
            <a:endParaRPr lang="en-US" sz="32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6" name="Rectangle 14"/>
          <p:cNvSpPr>
            <a:spLocks noGrp="1" noChangeArrowheads="1"/>
          </p:cNvSpPr>
          <p:nvPr>
            <p:ph type="title"/>
          </p:nvPr>
        </p:nvSpPr>
        <p:spPr>
          <a:xfrm>
            <a:off x="457200" y="71414"/>
            <a:ext cx="8229600" cy="1365237"/>
          </a:xfrm>
          <a:solidFill>
            <a:srgbClr val="970323"/>
          </a:solidFill>
          <a:ln>
            <a:solidFill>
              <a:srgbClr val="FFFFCC"/>
            </a:solidFill>
          </a:ln>
        </p:spPr>
        <p:txBody>
          <a:bodyPr/>
          <a:lstStyle/>
          <a:p>
            <a:r>
              <a:rPr lang="ar-SA" sz="4000">
                <a:solidFill>
                  <a:srgbClr val="FFFFCC"/>
                </a:solidFill>
                <a:cs typeface="PT Bold Heading" pitchFamily="2" charset="-78"/>
              </a:rPr>
              <a:t>الرمح 5</a:t>
            </a:r>
            <a:br>
              <a:rPr lang="ar-SA" sz="4000">
                <a:solidFill>
                  <a:srgbClr val="FFFFCC"/>
                </a:solidFill>
                <a:cs typeface="PT Bold Heading" pitchFamily="2" charset="-78"/>
              </a:rPr>
            </a:br>
            <a:r>
              <a:rPr lang="ar-SA" sz="4000">
                <a:solidFill>
                  <a:srgbClr val="FFFFCC"/>
                </a:solidFill>
                <a:cs typeface="PT Bold Heading" pitchFamily="2" charset="-78"/>
              </a:rPr>
              <a:t>سرعة الاطلاق</a:t>
            </a:r>
            <a:endParaRPr lang="en-US" sz="4000">
              <a:solidFill>
                <a:srgbClr val="FFFFCC"/>
              </a:solidFill>
              <a:cs typeface="PT Bold Heading" pitchFamily="2" charset="-78"/>
            </a:endParaRPr>
          </a:p>
        </p:txBody>
      </p:sp>
      <p:pic>
        <p:nvPicPr>
          <p:cNvPr id="79883" name="Picture 11"/>
          <p:cNvPicPr>
            <a:picLocks noGrp="1" noChangeAspect="1" noChangeArrowheads="1"/>
          </p:cNvPicPr>
          <p:nvPr>
            <p:ph type="clipArt" sz="half" idx="1"/>
          </p:nvPr>
        </p:nvPicPr>
        <p:blipFill>
          <a:blip r:embed="rId2"/>
          <a:srcRect r="29523"/>
          <a:stretch>
            <a:fillRect/>
          </a:stretch>
        </p:blipFill>
        <p:spPr>
          <a:xfrm>
            <a:off x="119031" y="2071678"/>
            <a:ext cx="4667283" cy="3500462"/>
          </a:xfrm>
          <a:prstGeom prst="roundRect">
            <a:avLst>
              <a:gd name="adj" fmla="val 9864"/>
            </a:avLst>
          </a:prstGeom>
          <a:noFill/>
          <a:ln w="19050">
            <a:solidFill>
              <a:srgbClr val="FF3300"/>
            </a:solidFill>
          </a:ln>
        </p:spPr>
      </p:pic>
      <p:sp>
        <p:nvSpPr>
          <p:cNvPr id="79887" name="Rectangle 15"/>
          <p:cNvSpPr>
            <a:spLocks noGrp="1" noChangeArrowheads="1"/>
          </p:cNvSpPr>
          <p:nvPr>
            <p:ph type="body" sz="half" idx="2"/>
          </p:nvPr>
        </p:nvSpPr>
        <p:spPr>
          <a:xfrm>
            <a:off x="4891118" y="1500174"/>
            <a:ext cx="4038600" cy="5257800"/>
          </a:xfrm>
          <a:ln>
            <a:solidFill>
              <a:srgbClr val="FFFFCC"/>
            </a:solidFill>
          </a:ln>
        </p:spPr>
        <p:txBody>
          <a:bodyPr anchor="ctr"/>
          <a:lstStyle/>
          <a:p>
            <a:pPr algn="just">
              <a:buClr>
                <a:srgbClr val="FF0066"/>
              </a:buClr>
            </a:pPr>
            <a:r>
              <a:rPr lang="ar-SA" sz="3600" dirty="0" smtClean="0">
                <a:cs typeface="AL-Mateen" pitchFamily="2" charset="-78"/>
              </a:rPr>
              <a:t>أفضل </a:t>
            </a:r>
            <a:r>
              <a:rPr lang="ar-SA" sz="3600" dirty="0">
                <a:cs typeface="AL-Mateen" pitchFamily="2" charset="-78"/>
              </a:rPr>
              <a:t>عملية </a:t>
            </a:r>
            <a:r>
              <a:rPr lang="ar-SA" sz="3600" dirty="0" smtClean="0">
                <a:cs typeface="AL-Mateen" pitchFamily="2" charset="-78"/>
              </a:rPr>
              <a:t>إطلاق </a:t>
            </a:r>
            <a:r>
              <a:rPr lang="ar-SA" sz="3600" dirty="0">
                <a:cs typeface="AL-Mateen" pitchFamily="2" charset="-78"/>
              </a:rPr>
              <a:t>عندما يكون ترتيب وصول العلى سرعة ممكنة لأطراف الجسم المستخدمة في المهارة كما يلي:</a:t>
            </a:r>
          </a:p>
          <a:p>
            <a:pPr lvl="1" algn="just">
              <a:buClr>
                <a:srgbClr val="66FF33"/>
              </a:buClr>
            </a:pPr>
            <a:r>
              <a:rPr lang="ar-SA" sz="3200" dirty="0">
                <a:cs typeface="AL-Mateen" pitchFamily="2" charset="-78"/>
              </a:rPr>
              <a:t>الفخذ</a:t>
            </a:r>
          </a:p>
          <a:p>
            <a:pPr lvl="1" algn="just">
              <a:buClr>
                <a:srgbClr val="66FF33"/>
              </a:buClr>
            </a:pPr>
            <a:r>
              <a:rPr lang="ar-SA" sz="3200" dirty="0">
                <a:cs typeface="AL-Mateen" pitchFamily="2" charset="-78"/>
              </a:rPr>
              <a:t>الكتف</a:t>
            </a:r>
          </a:p>
          <a:p>
            <a:pPr lvl="1" algn="just">
              <a:buClr>
                <a:srgbClr val="66FF33"/>
              </a:buClr>
            </a:pPr>
            <a:r>
              <a:rPr lang="ar-SA" sz="3200" dirty="0">
                <a:cs typeface="AL-Mateen" pitchFamily="2" charset="-78"/>
              </a:rPr>
              <a:t>المرفق</a:t>
            </a:r>
          </a:p>
          <a:p>
            <a:pPr lvl="1" algn="just">
              <a:buClr>
                <a:srgbClr val="66FF33"/>
              </a:buClr>
            </a:pPr>
            <a:r>
              <a:rPr lang="ar-SA" sz="3200" dirty="0">
                <a:cs typeface="AL-Mateen" pitchFamily="2" charset="-78"/>
              </a:rPr>
              <a:t>الرمح </a:t>
            </a:r>
            <a:endParaRPr lang="en-US" sz="32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596" y="285729"/>
            <a:ext cx="8358246" cy="6286543"/>
          </a:xfrm>
          <a:gradFill>
            <a:gsLst>
              <a:gs pos="0">
                <a:srgbClr val="FFFFFF"/>
              </a:gs>
              <a:gs pos="7001">
                <a:srgbClr val="E6E6E6"/>
              </a:gs>
              <a:gs pos="32001">
                <a:srgbClr val="7D8496"/>
              </a:gs>
              <a:gs pos="69000">
                <a:srgbClr val="E6E6E6"/>
              </a:gs>
              <a:gs pos="85001">
                <a:srgbClr val="7D8496"/>
              </a:gs>
              <a:gs pos="100000">
                <a:srgbClr val="E6E6E6"/>
              </a:gs>
            </a:gsLst>
          </a:gradFill>
          <a:ln w="76200">
            <a:solidFill>
              <a:srgbClr val="970323"/>
            </a:solidFill>
          </a:ln>
          <a:scene3d>
            <a:camera prst="orthographicFront"/>
            <a:lightRig rig="threePt" dir="t"/>
          </a:scene3d>
          <a:sp3d>
            <a:bevelT prst="angle"/>
          </a:sp3d>
        </p:spPr>
        <p:txBody>
          <a:bodyPr/>
          <a:lstStyle/>
          <a:p>
            <a:r>
              <a:rPr lang="ar-SA" sz="1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rPr>
              <a:t>المطرقة</a:t>
            </a:r>
            <a:endParaRPr lang="en-US"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Old Antic Decorative" pitchFamily="2" charset="-78"/>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20689"/>
            <a:ext cx="8229600" cy="722295"/>
          </a:xfrm>
          <a:solidFill>
            <a:srgbClr val="72043B"/>
          </a:solidFill>
          <a:ln>
            <a:solidFill>
              <a:srgbClr val="FFFFCC"/>
            </a:solidFill>
          </a:ln>
        </p:spPr>
        <p:txBody>
          <a:bodyPr/>
          <a:lstStyle/>
          <a:p>
            <a:r>
              <a:rPr lang="ar-SA" sz="4000">
                <a:solidFill>
                  <a:srgbClr val="FFFFCC"/>
                </a:solidFill>
                <a:cs typeface="PT Bold Heading" pitchFamily="2" charset="-78"/>
              </a:rPr>
              <a:t>وضع الجسم عند العدو</a:t>
            </a:r>
            <a:endParaRPr lang="en-US" sz="4000">
              <a:solidFill>
                <a:srgbClr val="FFFFCC"/>
              </a:solidFill>
              <a:cs typeface="PT Bold Heading" pitchFamily="2" charset="-78"/>
            </a:endParaRPr>
          </a:p>
        </p:txBody>
      </p:sp>
      <p:pic>
        <p:nvPicPr>
          <p:cNvPr id="40963" name="Picture 3" descr="قوى2"/>
          <p:cNvPicPr>
            <a:picLocks noGrp="1" noChangeAspect="1" noChangeArrowheads="1"/>
          </p:cNvPicPr>
          <p:nvPr>
            <p:ph type="clipArt" sz="half" idx="1"/>
          </p:nvPr>
        </p:nvPicPr>
        <p:blipFill>
          <a:blip r:embed="rId2"/>
          <a:srcRect r="39343"/>
          <a:stretch>
            <a:fillRect/>
          </a:stretch>
        </p:blipFill>
        <p:spPr>
          <a:xfrm>
            <a:off x="142844" y="2133600"/>
            <a:ext cx="3403893" cy="4152920"/>
          </a:xfrm>
          <a:prstGeom prst="roundRect">
            <a:avLst>
              <a:gd name="adj" fmla="val 8608"/>
            </a:avLst>
          </a:prstGeom>
          <a:ln w="57150" cmpd="thickThin">
            <a:solidFill>
              <a:srgbClr val="00FF00"/>
            </a:solidFill>
          </a:ln>
        </p:spPr>
      </p:pic>
      <p:sp>
        <p:nvSpPr>
          <p:cNvPr id="40964" name="Text Box 4"/>
          <p:cNvSpPr txBox="1">
            <a:spLocks noChangeArrowheads="1"/>
          </p:cNvSpPr>
          <p:nvPr/>
        </p:nvSpPr>
        <p:spPr bwMode="auto">
          <a:xfrm>
            <a:off x="3635375" y="1351083"/>
            <a:ext cx="5329238" cy="5078313"/>
          </a:xfrm>
          <a:prstGeom prst="rect">
            <a:avLst/>
          </a:prstGeom>
          <a:noFill/>
          <a:ln w="9525">
            <a:solidFill>
              <a:srgbClr val="99FF33"/>
            </a:solidFill>
            <a:miter lim="800000"/>
            <a:headEnd/>
            <a:tailEnd/>
          </a:ln>
          <a:effectLst/>
        </p:spPr>
        <p:txBody>
          <a:bodyPr>
            <a:spAutoFit/>
          </a:bodyPr>
          <a:lstStyle/>
          <a:p>
            <a:pPr>
              <a:spcBef>
                <a:spcPct val="50000"/>
              </a:spcBef>
              <a:buClr>
                <a:srgbClr val="66FF33"/>
              </a:buClr>
              <a:buFontTx/>
              <a:buChar char="•"/>
            </a:pPr>
            <a:r>
              <a:rPr lang="ar-SA" sz="2400" dirty="0">
                <a:cs typeface="AL-Mateen" pitchFamily="2" charset="-78"/>
              </a:rPr>
              <a:t> </a:t>
            </a:r>
            <a:r>
              <a:rPr lang="ar-SA" sz="2000" dirty="0">
                <a:cs typeface="AL-Mateen" pitchFamily="2" charset="-78"/>
              </a:rPr>
              <a:t>الشكل المقابل يوضح مدى مساهمة العنصر الأول وهو مسافة الإقلاع حيث هناك تفاوت كبير بين هذه المسافة لحظة الانطلاق و عند وصول العداء الى اكبر مسافة خطوة.</a:t>
            </a:r>
          </a:p>
          <a:p>
            <a:pPr>
              <a:spcBef>
                <a:spcPct val="50000"/>
              </a:spcBef>
              <a:buClr>
                <a:srgbClr val="66FF33"/>
              </a:buClr>
              <a:buFontTx/>
              <a:buChar char="•"/>
            </a:pPr>
            <a:r>
              <a:rPr lang="ar-SA" sz="2000" dirty="0">
                <a:cs typeface="AL-Mateen" pitchFamily="2" charset="-78"/>
              </a:rPr>
              <a:t> زاوية الساق مع الأفقي لحظة الانطلاق تساوي 30 درجة بينما لحظة الوصول الى اكبر مسافة 60 درجة. ذلك يمثل تغير في المسافة الأفقية من 40سم لحظة الانطلاق الى 90سم عند الوصول الى اكبر مسافة للخطوة.</a:t>
            </a:r>
          </a:p>
          <a:p>
            <a:pPr>
              <a:spcBef>
                <a:spcPct val="50000"/>
              </a:spcBef>
              <a:buClr>
                <a:srgbClr val="66FF33"/>
              </a:buClr>
              <a:buFontTx/>
              <a:buChar char="•"/>
            </a:pPr>
            <a:r>
              <a:rPr lang="ar-SA" sz="2000" dirty="0">
                <a:cs typeface="AL-Mateen" pitchFamily="2" charset="-78"/>
              </a:rPr>
              <a:t> خلال مسافة الطيران يؤثر على اللاعب نفس المؤثرات التي تؤثر على المقذوفه ( سرعة الطلاق، ارتفاع الاطلاق،زاوية الاطلاق، مقاومة الهواء). </a:t>
            </a:r>
          </a:p>
          <a:p>
            <a:pPr>
              <a:spcBef>
                <a:spcPct val="50000"/>
              </a:spcBef>
              <a:buClr>
                <a:srgbClr val="66FF33"/>
              </a:buClr>
              <a:buFontTx/>
              <a:buChar char="•"/>
            </a:pPr>
            <a:r>
              <a:rPr lang="ar-SA" sz="2000" dirty="0">
                <a:cs typeface="AL-Mateen" pitchFamily="2" charset="-78"/>
              </a:rPr>
              <a:t> أهم عنصر هو سرعة الاطلاق و يتحدد هذا العنصر من خلال قوى رد الفعل و التي بدورها تتأثر بقدرة العضلات العاملة على مفاصل القدم و الركبة و الفخذ. مقاومة الهواء رغم تأثيرها في جميع المراحل الا انها تأثر اكثر خلال مرحلة الطيران.</a:t>
            </a:r>
          </a:p>
          <a:p>
            <a:pPr>
              <a:spcBef>
                <a:spcPct val="50000"/>
              </a:spcBef>
              <a:buClr>
                <a:srgbClr val="66FF33"/>
              </a:buClr>
              <a:buFontTx/>
              <a:buChar char="•"/>
            </a:pPr>
            <a:r>
              <a:rPr lang="ar-SA" sz="2000" dirty="0">
                <a:cs typeface="AL-Mateen" pitchFamily="2" charset="-78"/>
              </a:rPr>
              <a:t>المسافة الأخيرة و هي مسافة الهبوط تعتبر اقل المسافات مساهمة و هدف العداء وضع الرجل في افضل حالة بالنسبة الى قوى رد الفعل</a:t>
            </a:r>
            <a:r>
              <a:rPr lang="ar-SA" sz="2000" dirty="0" smtClean="0">
                <a:cs typeface="AL-Mateen" pitchFamily="2" charset="-78"/>
              </a:rPr>
              <a:t>.</a:t>
            </a:r>
            <a:endParaRPr lang="en-US" sz="24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563565"/>
            <a:ext cx="8229600" cy="1365237"/>
          </a:xfrm>
          <a:solidFill>
            <a:srgbClr val="970323"/>
          </a:solidFill>
          <a:ln>
            <a:solidFill>
              <a:srgbClr val="FFFFCC"/>
            </a:solidFill>
          </a:ln>
        </p:spPr>
        <p:txBody>
          <a:bodyPr/>
          <a:lstStyle/>
          <a:p>
            <a:r>
              <a:rPr lang="ar-SA">
                <a:solidFill>
                  <a:srgbClr val="FFFFCC"/>
                </a:solidFill>
                <a:cs typeface="PT Bold Heading" pitchFamily="2" charset="-78"/>
              </a:rPr>
              <a:t>المطرقة 1</a:t>
            </a:r>
            <a:endParaRPr lang="en-US">
              <a:solidFill>
                <a:srgbClr val="FFFFCC"/>
              </a:solidFill>
              <a:cs typeface="PT Bold Heading" pitchFamily="2" charset="-78"/>
            </a:endParaRPr>
          </a:p>
        </p:txBody>
      </p:sp>
      <p:sp>
        <p:nvSpPr>
          <p:cNvPr id="84995" name="Rectangle 3"/>
          <p:cNvSpPr>
            <a:spLocks noGrp="1" noChangeArrowheads="1"/>
          </p:cNvSpPr>
          <p:nvPr>
            <p:ph type="body" idx="1"/>
          </p:nvPr>
        </p:nvSpPr>
        <p:spPr>
          <a:xfrm>
            <a:off x="2500766" y="2184423"/>
            <a:ext cx="4114800" cy="4030659"/>
          </a:xfrm>
          <a:ln>
            <a:solidFill>
              <a:srgbClr val="FFFFCC"/>
            </a:solidFill>
          </a:ln>
        </p:spPr>
        <p:txBody>
          <a:bodyPr anchor="ctr"/>
          <a:lstStyle/>
          <a:p>
            <a:pPr>
              <a:buClr>
                <a:srgbClr val="FF0066"/>
              </a:buClr>
            </a:pPr>
            <a:r>
              <a:rPr lang="ar-SA" sz="4400" dirty="0">
                <a:solidFill>
                  <a:srgbClr val="FFFFCC"/>
                </a:solidFill>
                <a:cs typeface="AL-Mateen" pitchFamily="2" charset="-78"/>
              </a:rPr>
              <a:t>العوامل المؤثرة هي:</a:t>
            </a:r>
          </a:p>
          <a:p>
            <a:pPr lvl="3">
              <a:buClr>
                <a:srgbClr val="FFFF00"/>
              </a:buClr>
            </a:pPr>
            <a:r>
              <a:rPr lang="ar-SA" sz="3600" dirty="0">
                <a:solidFill>
                  <a:srgbClr val="FFFFCC"/>
                </a:solidFill>
                <a:cs typeface="AL-Mateen" pitchFamily="2" charset="-78"/>
              </a:rPr>
              <a:t>السرعة</a:t>
            </a:r>
          </a:p>
          <a:p>
            <a:pPr lvl="3">
              <a:buClr>
                <a:srgbClr val="FFFF00"/>
              </a:buClr>
            </a:pPr>
            <a:r>
              <a:rPr lang="ar-SA" sz="3600" dirty="0">
                <a:solidFill>
                  <a:srgbClr val="FFFFCC"/>
                </a:solidFill>
                <a:cs typeface="AL-Mateen" pitchFamily="2" charset="-78"/>
              </a:rPr>
              <a:t>الزاوية</a:t>
            </a:r>
          </a:p>
          <a:p>
            <a:pPr lvl="3">
              <a:buClr>
                <a:srgbClr val="FFFF00"/>
              </a:buClr>
            </a:pPr>
            <a:r>
              <a:rPr lang="ar-SA" sz="3600" dirty="0">
                <a:solidFill>
                  <a:srgbClr val="FFFFCC"/>
                </a:solidFill>
                <a:cs typeface="AL-Mateen" pitchFamily="2" charset="-78"/>
              </a:rPr>
              <a:t>ارتفاع </a:t>
            </a:r>
            <a:r>
              <a:rPr lang="ar-SA" sz="3600" dirty="0" err="1">
                <a:solidFill>
                  <a:srgbClr val="FFFFCC"/>
                </a:solidFill>
                <a:cs typeface="AL-Mateen" pitchFamily="2" charset="-78"/>
              </a:rPr>
              <a:t>الاطلاق</a:t>
            </a:r>
            <a:endParaRPr lang="ar-SA" sz="3600" dirty="0">
              <a:solidFill>
                <a:srgbClr val="FFFFCC"/>
              </a:solidFill>
              <a:cs typeface="AL-Mateen" pitchFamily="2" charset="-78"/>
            </a:endParaRPr>
          </a:p>
          <a:p>
            <a:pPr lvl="3">
              <a:buClr>
                <a:srgbClr val="FFFF00"/>
              </a:buClr>
            </a:pPr>
            <a:r>
              <a:rPr lang="ar-SA" sz="3600" dirty="0">
                <a:solidFill>
                  <a:srgbClr val="FFFFCC"/>
                </a:solidFill>
                <a:cs typeface="AL-Mateen" pitchFamily="2" charset="-78"/>
              </a:rPr>
              <a:t>مقاومة الهواء</a:t>
            </a:r>
            <a:endParaRPr lang="en-US" sz="3600" dirty="0">
              <a:solidFill>
                <a:srgbClr val="FFFFCC"/>
              </a:solidFill>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solidFill>
            <a:srgbClr val="970323"/>
          </a:solidFill>
          <a:ln>
            <a:solidFill>
              <a:srgbClr val="FFFFCC"/>
            </a:solidFill>
          </a:ln>
        </p:spPr>
        <p:txBody>
          <a:bodyPr/>
          <a:lstStyle/>
          <a:p>
            <a:r>
              <a:rPr lang="ar-SA">
                <a:solidFill>
                  <a:srgbClr val="FFFFCC"/>
                </a:solidFill>
                <a:cs typeface="PT Bold Heading" pitchFamily="2" charset="-78"/>
              </a:rPr>
              <a:t>المطرقة 2</a:t>
            </a:r>
            <a:endParaRPr lang="en-US">
              <a:solidFill>
                <a:srgbClr val="FFFFCC"/>
              </a:solidFill>
              <a:cs typeface="PT Bold Heading" pitchFamily="2" charset="-78"/>
            </a:endParaRPr>
          </a:p>
        </p:txBody>
      </p:sp>
      <p:pic>
        <p:nvPicPr>
          <p:cNvPr id="69643" name="Picture 11"/>
          <p:cNvPicPr>
            <a:picLocks noGrp="1" noChangeAspect="1" noChangeArrowheads="1"/>
          </p:cNvPicPr>
          <p:nvPr>
            <p:ph type="clipArt" sz="half" idx="1"/>
          </p:nvPr>
        </p:nvPicPr>
        <p:blipFill>
          <a:blip r:embed="rId2"/>
          <a:srcRect/>
          <a:stretch>
            <a:fillRect/>
          </a:stretch>
        </p:blipFill>
        <p:spPr>
          <a:xfrm>
            <a:off x="53367" y="2285992"/>
            <a:ext cx="4875823" cy="3500462"/>
          </a:xfrm>
          <a:prstGeom prst="roundRect">
            <a:avLst>
              <a:gd name="adj" fmla="val 11404"/>
            </a:avLst>
          </a:prstGeom>
          <a:noFill/>
          <a:ln w="19050">
            <a:solidFill>
              <a:srgbClr val="FF0066"/>
            </a:solidFill>
          </a:ln>
        </p:spPr>
      </p:pic>
      <p:sp>
        <p:nvSpPr>
          <p:cNvPr id="69645" name="Rectangle 13"/>
          <p:cNvSpPr>
            <a:spLocks noGrp="1" noChangeArrowheads="1"/>
          </p:cNvSpPr>
          <p:nvPr>
            <p:ph type="body" sz="half" idx="2"/>
          </p:nvPr>
        </p:nvSpPr>
        <p:spPr>
          <a:xfrm>
            <a:off x="4991790" y="1827233"/>
            <a:ext cx="4038600" cy="4530725"/>
          </a:xfrm>
          <a:ln>
            <a:solidFill>
              <a:srgbClr val="FFFFCC"/>
            </a:solidFill>
          </a:ln>
        </p:spPr>
        <p:txBody>
          <a:bodyPr anchor="ctr"/>
          <a:lstStyle/>
          <a:p>
            <a:pPr>
              <a:buClr>
                <a:srgbClr val="FF0066"/>
              </a:buClr>
            </a:pPr>
            <a:r>
              <a:rPr lang="ar-SA" dirty="0">
                <a:cs typeface="AL-Mateen" pitchFamily="2" charset="-78"/>
              </a:rPr>
              <a:t>عندما يكون السلك مطابقا لمحور الدوران، فإن قوة الجذب المركزية تعمل على تغيير اتجاه المطرقة فقط. (</a:t>
            </a:r>
            <a:r>
              <a:rPr lang="en-US" dirty="0">
                <a:cs typeface="AL-Mateen" pitchFamily="2" charset="-78"/>
              </a:rPr>
              <a:t>a</a:t>
            </a:r>
            <a:r>
              <a:rPr lang="ar-SA" dirty="0">
                <a:cs typeface="AL-Mateen" pitchFamily="2" charset="-78"/>
              </a:rPr>
              <a:t>)</a:t>
            </a:r>
          </a:p>
          <a:p>
            <a:pPr>
              <a:buClr>
                <a:srgbClr val="FF0066"/>
              </a:buClr>
            </a:pPr>
            <a:r>
              <a:rPr lang="ar-SA" dirty="0">
                <a:cs typeface="AL-Mateen" pitchFamily="2" charset="-78"/>
              </a:rPr>
              <a:t>عندما يكون السلك يشكل زاوية مع خط امتداد محور الدوران فيكون هناك مكونين:</a:t>
            </a:r>
          </a:p>
          <a:p>
            <a:pPr lvl="1">
              <a:buClr>
                <a:srgbClr val="FF0066"/>
              </a:buClr>
            </a:pPr>
            <a:r>
              <a:rPr lang="ar-SA" sz="2400" dirty="0">
                <a:cs typeface="AL-Mateen" pitchFamily="2" charset="-78"/>
              </a:rPr>
              <a:t>مكون جاذب مركزي ( تغيير اتجاه)</a:t>
            </a:r>
          </a:p>
          <a:p>
            <a:pPr lvl="1">
              <a:buClr>
                <a:srgbClr val="FF0066"/>
              </a:buClr>
            </a:pPr>
            <a:r>
              <a:rPr lang="ar-SA" sz="2400" dirty="0">
                <a:cs typeface="AL-Mateen" pitchFamily="2" charset="-78"/>
              </a:rPr>
              <a:t>مكون مماسي ( تغيير سرعة</a:t>
            </a:r>
            <a:r>
              <a:rPr lang="ar-SA" sz="2400" dirty="0" smtClean="0">
                <a:cs typeface="AL-Mateen" pitchFamily="2" charset="-78"/>
              </a:rPr>
              <a:t>)</a:t>
            </a:r>
            <a:endParaRPr lang="en-US" sz="24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60349"/>
            <a:ext cx="8229600" cy="1139825"/>
          </a:xfrm>
          <a:solidFill>
            <a:srgbClr val="970323"/>
          </a:solidFill>
          <a:ln>
            <a:solidFill>
              <a:srgbClr val="FFFFCC"/>
            </a:solidFill>
          </a:ln>
        </p:spPr>
        <p:txBody>
          <a:bodyPr/>
          <a:lstStyle/>
          <a:p>
            <a:r>
              <a:rPr lang="ar-SA">
                <a:solidFill>
                  <a:srgbClr val="FFFFCC"/>
                </a:solidFill>
                <a:cs typeface="PT Bold Heading" pitchFamily="2" charset="-78"/>
              </a:rPr>
              <a:t>المطرقة 3</a:t>
            </a:r>
            <a:endParaRPr lang="en-US">
              <a:solidFill>
                <a:srgbClr val="FFFFCC"/>
              </a:solidFill>
              <a:cs typeface="PT Bold Heading" pitchFamily="2" charset="-78"/>
            </a:endParaRPr>
          </a:p>
        </p:txBody>
      </p:sp>
      <p:sp>
        <p:nvSpPr>
          <p:cNvPr id="91139" name="Rectangle 3"/>
          <p:cNvSpPr>
            <a:spLocks noGrp="1" noChangeArrowheads="1"/>
          </p:cNvSpPr>
          <p:nvPr>
            <p:ph type="body" idx="1"/>
          </p:nvPr>
        </p:nvSpPr>
        <p:spPr>
          <a:xfrm>
            <a:off x="457200" y="1827233"/>
            <a:ext cx="8229600" cy="4530725"/>
          </a:xfrm>
          <a:ln>
            <a:solidFill>
              <a:srgbClr val="FF0066"/>
            </a:solidFill>
          </a:ln>
        </p:spPr>
        <p:txBody>
          <a:bodyPr anchor="ctr"/>
          <a:lstStyle/>
          <a:p>
            <a:pPr algn="just">
              <a:buClr>
                <a:srgbClr val="FF3300"/>
              </a:buClr>
            </a:pPr>
            <a:r>
              <a:rPr lang="ar-SA" sz="3600" dirty="0">
                <a:cs typeface="AL-Mateen" pitchFamily="2" charset="-78"/>
              </a:rPr>
              <a:t>القانون: </a:t>
            </a:r>
            <a:r>
              <a:rPr lang="en-US" sz="3600" dirty="0" err="1">
                <a:cs typeface="AL-Mateen" pitchFamily="2" charset="-78"/>
              </a:rPr>
              <a:t>V</a:t>
            </a:r>
            <a:r>
              <a:rPr lang="en-US" sz="3600" baseline="-25000" dirty="0" err="1">
                <a:cs typeface="AL-Mateen" pitchFamily="2" charset="-78"/>
              </a:rPr>
              <a:t>t</a:t>
            </a:r>
            <a:r>
              <a:rPr lang="en-US" sz="3600" dirty="0">
                <a:cs typeface="AL-Mateen" pitchFamily="2" charset="-78"/>
              </a:rPr>
              <a:t>=</a:t>
            </a:r>
            <a:r>
              <a:rPr lang="en-US" sz="3600" dirty="0" err="1">
                <a:cs typeface="AL-Mateen" pitchFamily="2" charset="-78"/>
              </a:rPr>
              <a:t>wr</a:t>
            </a:r>
            <a:endParaRPr lang="ar-SA" sz="3600" dirty="0">
              <a:cs typeface="AL-Mateen" pitchFamily="2" charset="-78"/>
            </a:endParaRPr>
          </a:p>
          <a:p>
            <a:pPr lvl="1" algn="just">
              <a:buClr>
                <a:srgbClr val="FFFF00"/>
              </a:buClr>
            </a:pPr>
            <a:r>
              <a:rPr lang="ar-SA" sz="3200" dirty="0">
                <a:cs typeface="AL-Mateen" pitchFamily="2" charset="-78"/>
              </a:rPr>
              <a:t>عندما تكون السرعة الدورانية ثابتة، كلما زاد نصف القطر زادت السرعة الخطية للمطرقة</a:t>
            </a:r>
          </a:p>
          <a:p>
            <a:pPr lvl="1" algn="just">
              <a:buClr>
                <a:srgbClr val="FFFF00"/>
              </a:buClr>
            </a:pPr>
            <a:r>
              <a:rPr lang="ar-SA" sz="3200" dirty="0">
                <a:cs typeface="AL-Mateen" pitchFamily="2" charset="-78"/>
              </a:rPr>
              <a:t>عندما يكون نصف القطر ثابت، كلما زادت السرعة الدورانية زادت السرعة الخطية</a:t>
            </a:r>
          </a:p>
          <a:p>
            <a:pPr lvl="1" algn="just">
              <a:buClr>
                <a:srgbClr val="FFFF00"/>
              </a:buClr>
            </a:pPr>
            <a:r>
              <a:rPr lang="ar-SA" sz="3200" dirty="0">
                <a:cs typeface="AL-Mateen" pitchFamily="2" charset="-78"/>
              </a:rPr>
              <a:t>تطبيقيا، المزيج في الزيادة في السرعة الدورانية و النصف القطر هو </a:t>
            </a:r>
            <a:r>
              <a:rPr lang="ar-SA" sz="3200" dirty="0" smtClean="0">
                <a:cs typeface="AL-Mateen" pitchFamily="2" charset="-78"/>
              </a:rPr>
              <a:t>المثالي</a:t>
            </a:r>
            <a:endParaRPr lang="ar-SA" sz="32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2" name="Rectangle 12"/>
          <p:cNvSpPr>
            <a:spLocks noGrp="1" noChangeArrowheads="1"/>
          </p:cNvSpPr>
          <p:nvPr>
            <p:ph type="title"/>
          </p:nvPr>
        </p:nvSpPr>
        <p:spPr>
          <a:solidFill>
            <a:srgbClr val="970323"/>
          </a:solidFill>
          <a:ln>
            <a:solidFill>
              <a:srgbClr val="FFFFCC"/>
            </a:solidFill>
          </a:ln>
        </p:spPr>
        <p:txBody>
          <a:bodyPr/>
          <a:lstStyle/>
          <a:p>
            <a:r>
              <a:rPr lang="ar-SA" dirty="0">
                <a:solidFill>
                  <a:srgbClr val="FFFFCC"/>
                </a:solidFill>
                <a:cs typeface="PT Bold Heading" pitchFamily="2" charset="-78"/>
              </a:rPr>
              <a:t>المطرقة 4</a:t>
            </a:r>
            <a:endParaRPr lang="en-US" dirty="0">
              <a:solidFill>
                <a:srgbClr val="FFFFCC"/>
              </a:solidFill>
              <a:cs typeface="PT Bold Heading" pitchFamily="2" charset="-78"/>
            </a:endParaRPr>
          </a:p>
        </p:txBody>
      </p:sp>
      <p:pic>
        <p:nvPicPr>
          <p:cNvPr id="71689" name="Picture 9"/>
          <p:cNvPicPr>
            <a:picLocks noGrp="1" noChangeAspect="1" noChangeArrowheads="1"/>
          </p:cNvPicPr>
          <p:nvPr>
            <p:ph type="clipArt" sz="half" idx="1"/>
          </p:nvPr>
        </p:nvPicPr>
        <p:blipFill>
          <a:blip r:embed="rId2"/>
          <a:srcRect/>
          <a:stretch>
            <a:fillRect/>
          </a:stretch>
        </p:blipFill>
        <p:spPr>
          <a:xfrm>
            <a:off x="134069" y="1928802"/>
            <a:ext cx="4750467" cy="4000528"/>
          </a:xfrm>
          <a:prstGeom prst="roundRect">
            <a:avLst>
              <a:gd name="adj" fmla="val 9738"/>
            </a:avLst>
          </a:prstGeom>
          <a:noFill/>
          <a:ln w="19050">
            <a:solidFill>
              <a:srgbClr val="FF0066"/>
            </a:solidFill>
          </a:ln>
        </p:spPr>
      </p:pic>
      <p:sp>
        <p:nvSpPr>
          <p:cNvPr id="71693" name="Rectangle 13"/>
          <p:cNvSpPr>
            <a:spLocks noGrp="1" noChangeArrowheads="1"/>
          </p:cNvSpPr>
          <p:nvPr>
            <p:ph type="body" sz="half" idx="2"/>
          </p:nvPr>
        </p:nvSpPr>
        <p:spPr>
          <a:xfrm>
            <a:off x="4947390" y="1755795"/>
            <a:ext cx="4038600" cy="4530725"/>
          </a:xfrm>
          <a:ln>
            <a:solidFill>
              <a:srgbClr val="FFFFCC"/>
            </a:solidFill>
          </a:ln>
        </p:spPr>
        <p:txBody>
          <a:bodyPr/>
          <a:lstStyle/>
          <a:p>
            <a:pPr algn="just">
              <a:buClr>
                <a:srgbClr val="66FF33"/>
              </a:buClr>
            </a:pPr>
            <a:r>
              <a:rPr lang="ar-SA" sz="2800" dirty="0">
                <a:cs typeface="AL-Mateen" pitchFamily="2" charset="-78"/>
              </a:rPr>
              <a:t>كلما زادت السرعة الخطية للمطرقة، كلما زادت قوة الجذب المركزية المطلوب من اللاعب </a:t>
            </a:r>
            <a:r>
              <a:rPr lang="ar-SA" sz="2800" dirty="0" smtClean="0">
                <a:cs typeface="AL-Mateen" pitchFamily="2" charset="-78"/>
              </a:rPr>
              <a:t>إنتاجها </a:t>
            </a:r>
            <a:r>
              <a:rPr lang="ar-SA" sz="2800" dirty="0">
                <a:cs typeface="AL-Mateen" pitchFamily="2" charset="-78"/>
              </a:rPr>
              <a:t>لكي يبقي المطرقة في حالة الدوران نسبة </a:t>
            </a:r>
            <a:r>
              <a:rPr lang="ar-SA" sz="2800" dirty="0" smtClean="0">
                <a:cs typeface="AL-Mateen" pitchFamily="2" charset="-78"/>
              </a:rPr>
              <a:t>إلى </a:t>
            </a:r>
            <a:r>
              <a:rPr lang="ar-SA" sz="2800" dirty="0">
                <a:cs typeface="AL-Mateen" pitchFamily="2" charset="-78"/>
              </a:rPr>
              <a:t>محور الدوران</a:t>
            </a:r>
          </a:p>
          <a:p>
            <a:pPr algn="just">
              <a:buClr>
                <a:srgbClr val="66FF33"/>
              </a:buClr>
            </a:pPr>
            <a:r>
              <a:rPr lang="ar-SA" sz="2800" dirty="0">
                <a:cs typeface="AL-Mateen" pitchFamily="2" charset="-78"/>
              </a:rPr>
              <a:t>هذه الزيادة في قوة الجذب المركزية يصاحبها زيادة مساوية في قوة الطرد المركزية</a:t>
            </a:r>
          </a:p>
          <a:p>
            <a:pPr algn="just">
              <a:buClr>
                <a:srgbClr val="66FF33"/>
              </a:buClr>
            </a:pPr>
            <a:r>
              <a:rPr lang="ar-SA" sz="2800" dirty="0">
                <a:cs typeface="AL-Mateen" pitchFamily="2" charset="-78"/>
              </a:rPr>
              <a:t>يتطلب هذا التغير في القوة </a:t>
            </a:r>
            <a:r>
              <a:rPr lang="ar-SA" sz="2800" dirty="0" smtClean="0">
                <a:cs typeface="AL-Mateen" pitchFamily="2" charset="-78"/>
              </a:rPr>
              <a:t>إلى </a:t>
            </a:r>
            <a:r>
              <a:rPr lang="ar-SA" sz="2800" dirty="0">
                <a:cs typeface="AL-Mateen" pitchFamily="2" charset="-78"/>
              </a:rPr>
              <a:t>ضرورة تغيير اللاعب من وضعه</a:t>
            </a:r>
            <a:endParaRPr lang="en-US" sz="28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Rectangle 7"/>
          <p:cNvSpPr>
            <a:spLocks noGrp="1" noChangeArrowheads="1"/>
          </p:cNvSpPr>
          <p:nvPr>
            <p:ph type="title"/>
          </p:nvPr>
        </p:nvSpPr>
        <p:spPr>
          <a:xfrm>
            <a:off x="457200" y="214290"/>
            <a:ext cx="8229600" cy="1139825"/>
          </a:xfrm>
          <a:solidFill>
            <a:srgbClr val="970323"/>
          </a:solidFill>
          <a:ln>
            <a:solidFill>
              <a:srgbClr val="FFFFCC"/>
            </a:solidFill>
          </a:ln>
        </p:spPr>
        <p:txBody>
          <a:bodyPr/>
          <a:lstStyle/>
          <a:p>
            <a:r>
              <a:rPr lang="ar-SA">
                <a:solidFill>
                  <a:srgbClr val="FFFFCC"/>
                </a:solidFill>
                <a:cs typeface="PT Bold Heading" pitchFamily="2" charset="-78"/>
              </a:rPr>
              <a:t>المطرقة 5</a:t>
            </a:r>
            <a:endParaRPr lang="en-US">
              <a:solidFill>
                <a:srgbClr val="FFFFCC"/>
              </a:solidFill>
              <a:cs typeface="PT Bold Heading" pitchFamily="2" charset="-78"/>
            </a:endParaRPr>
          </a:p>
        </p:txBody>
      </p:sp>
      <p:pic>
        <p:nvPicPr>
          <p:cNvPr id="92164" name="Picture 4"/>
          <p:cNvPicPr>
            <a:picLocks noGrp="1" noChangeAspect="1" noChangeArrowheads="1"/>
          </p:cNvPicPr>
          <p:nvPr>
            <p:ph type="clipArt" sz="half" idx="1"/>
          </p:nvPr>
        </p:nvPicPr>
        <p:blipFill>
          <a:blip r:embed="rId2"/>
          <a:srcRect r="8726"/>
          <a:stretch>
            <a:fillRect/>
          </a:stretch>
        </p:blipFill>
        <p:spPr>
          <a:xfrm>
            <a:off x="93805" y="2214554"/>
            <a:ext cx="4006895" cy="3857652"/>
          </a:xfrm>
          <a:noFill/>
          <a:ln w="19050">
            <a:solidFill>
              <a:srgbClr val="FF0066"/>
            </a:solidFill>
          </a:ln>
        </p:spPr>
      </p:pic>
      <p:sp>
        <p:nvSpPr>
          <p:cNvPr id="92168" name="Rectangle 8"/>
          <p:cNvSpPr>
            <a:spLocks noGrp="1" noChangeArrowheads="1"/>
          </p:cNvSpPr>
          <p:nvPr>
            <p:ph type="body" sz="half" idx="2"/>
          </p:nvPr>
        </p:nvSpPr>
        <p:spPr>
          <a:xfrm>
            <a:off x="4143372" y="1500174"/>
            <a:ext cx="4929190" cy="5000660"/>
          </a:xfrm>
          <a:ln>
            <a:solidFill>
              <a:srgbClr val="FFFFCC"/>
            </a:solidFill>
          </a:ln>
        </p:spPr>
        <p:txBody>
          <a:bodyPr anchor="ctr"/>
          <a:lstStyle/>
          <a:p>
            <a:pPr marL="225425" indent="-225425" algn="just">
              <a:lnSpc>
                <a:spcPct val="80000"/>
              </a:lnSpc>
              <a:buClr>
                <a:srgbClr val="FF0066"/>
              </a:buClr>
            </a:pPr>
            <a:r>
              <a:rPr lang="ar-SA" sz="2400" dirty="0">
                <a:cs typeface="AL-Mateen" pitchFamily="2" charset="-78"/>
              </a:rPr>
              <a:t>القوى المؤثرة على اللاعب هي:</a:t>
            </a:r>
          </a:p>
          <a:p>
            <a:pPr marL="520700" lvl="2" indent="0" algn="just">
              <a:lnSpc>
                <a:spcPct val="80000"/>
              </a:lnSpc>
              <a:buClr>
                <a:srgbClr val="FFFF00"/>
              </a:buClr>
            </a:pPr>
            <a:r>
              <a:rPr lang="ar-SA" dirty="0">
                <a:cs typeface="AL-Mateen" pitchFamily="2" charset="-78"/>
              </a:rPr>
              <a:t>وزن اللاعب</a:t>
            </a:r>
          </a:p>
          <a:p>
            <a:pPr marL="520700" lvl="2" indent="0" algn="just">
              <a:lnSpc>
                <a:spcPct val="80000"/>
              </a:lnSpc>
              <a:buClr>
                <a:srgbClr val="FFFF00"/>
              </a:buClr>
            </a:pPr>
            <a:r>
              <a:rPr lang="ar-SA" dirty="0">
                <a:cs typeface="AL-Mateen" pitchFamily="2" charset="-78"/>
              </a:rPr>
              <a:t>قوة الجذب المركزية</a:t>
            </a:r>
          </a:p>
          <a:p>
            <a:pPr marL="520700" lvl="2" indent="0" algn="just">
              <a:lnSpc>
                <a:spcPct val="80000"/>
              </a:lnSpc>
              <a:buClr>
                <a:srgbClr val="FFFF00"/>
              </a:buClr>
            </a:pPr>
            <a:r>
              <a:rPr lang="ar-SA" dirty="0">
                <a:cs typeface="AL-Mateen" pitchFamily="2" charset="-78"/>
              </a:rPr>
              <a:t>قوى رد الفعل من الأرض على قدم اللاعب</a:t>
            </a:r>
          </a:p>
          <a:p>
            <a:pPr marL="225425" indent="-225425" algn="just">
              <a:lnSpc>
                <a:spcPct val="80000"/>
              </a:lnSpc>
              <a:buClr>
                <a:srgbClr val="FF0066"/>
              </a:buClr>
            </a:pPr>
            <a:r>
              <a:rPr lang="ar-SA" sz="2400" dirty="0">
                <a:cs typeface="AL-Mateen" pitchFamily="2" charset="-78"/>
              </a:rPr>
              <a:t>كل قوة تنتج عزم تدوير حول قدم اللاعب. </a:t>
            </a:r>
          </a:p>
          <a:p>
            <a:pPr marL="520700" lvl="2" indent="0" algn="just">
              <a:lnSpc>
                <a:spcPct val="80000"/>
              </a:lnSpc>
              <a:buClr>
                <a:srgbClr val="FFFF00"/>
              </a:buClr>
            </a:pPr>
            <a:r>
              <a:rPr lang="ar-SA" dirty="0">
                <a:cs typeface="AL-Mateen" pitchFamily="2" charset="-78"/>
              </a:rPr>
              <a:t>وزن اللاعب ينتج عزم ضد عقارب الساعة</a:t>
            </a:r>
          </a:p>
          <a:p>
            <a:pPr marL="520700" lvl="2" indent="0" algn="just">
              <a:lnSpc>
                <a:spcPct val="80000"/>
              </a:lnSpc>
              <a:buClr>
                <a:srgbClr val="FFFF00"/>
              </a:buClr>
            </a:pPr>
            <a:r>
              <a:rPr lang="ar-SA" dirty="0">
                <a:cs typeface="AL-Mateen" pitchFamily="2" charset="-78"/>
              </a:rPr>
              <a:t>قوة الطرد </a:t>
            </a:r>
            <a:r>
              <a:rPr lang="ar-SA" dirty="0" smtClean="0">
                <a:cs typeface="AL-Mateen" pitchFamily="2" charset="-78"/>
              </a:rPr>
              <a:t>المركزية </a:t>
            </a:r>
            <a:r>
              <a:rPr lang="ar-SA" dirty="0">
                <a:cs typeface="AL-Mateen" pitchFamily="2" charset="-78"/>
              </a:rPr>
              <a:t>تنتج عزم مع عقارب الساعة</a:t>
            </a:r>
          </a:p>
          <a:p>
            <a:pPr marL="225425" indent="-225425" algn="just">
              <a:lnSpc>
                <a:spcPct val="80000"/>
              </a:lnSpc>
              <a:buClr>
                <a:srgbClr val="FF0066"/>
              </a:buClr>
            </a:pPr>
            <a:r>
              <a:rPr lang="ar-SA" sz="2400" dirty="0">
                <a:cs typeface="AL-Mateen" pitchFamily="2" charset="-78"/>
              </a:rPr>
              <a:t>مع الزيادة في السرعة، تزداد قوة الطرد المركزية </a:t>
            </a:r>
            <a:r>
              <a:rPr lang="ar-SA" sz="2400" dirty="0" err="1">
                <a:cs typeface="AL-Mateen" pitchFamily="2" charset="-78"/>
              </a:rPr>
              <a:t>و</a:t>
            </a:r>
            <a:r>
              <a:rPr lang="ar-SA" sz="2400" dirty="0">
                <a:cs typeface="AL-Mateen" pitchFamily="2" charset="-78"/>
              </a:rPr>
              <a:t> عزم الدوران المصاحب</a:t>
            </a:r>
          </a:p>
          <a:p>
            <a:pPr algn="just">
              <a:lnSpc>
                <a:spcPct val="80000"/>
              </a:lnSpc>
              <a:buClr>
                <a:srgbClr val="FF0066"/>
              </a:buClr>
            </a:pPr>
            <a:r>
              <a:rPr lang="ar-SA" sz="2400" dirty="0">
                <a:cs typeface="AL-Mateen" pitchFamily="2" charset="-78"/>
              </a:rPr>
              <a:t>هذه الزيادة تجبر اللاعب على اتخاذ </a:t>
            </a:r>
            <a:r>
              <a:rPr lang="ar-SA" sz="2400" dirty="0" smtClean="0">
                <a:cs typeface="AL-Mateen" pitchFamily="2" charset="-78"/>
              </a:rPr>
              <a:t>الأوضاع </a:t>
            </a:r>
            <a:r>
              <a:rPr lang="ar-SA" sz="2400" b="1" dirty="0">
                <a:cs typeface="PT Bold Heading" pitchFamily="2" charset="-78"/>
              </a:rPr>
              <a:t>2-3 </a:t>
            </a:r>
            <a:r>
              <a:rPr lang="ar-SA" sz="2400" dirty="0">
                <a:cs typeface="AL-Mateen" pitchFamily="2" charset="-78"/>
              </a:rPr>
              <a:t>لكي يوازن بين العزوم</a:t>
            </a:r>
          </a:p>
          <a:p>
            <a:pPr marL="225425" indent="-225425" algn="just">
              <a:lnSpc>
                <a:spcPct val="80000"/>
              </a:lnSpc>
              <a:buClr>
                <a:srgbClr val="FF0066"/>
              </a:buClr>
            </a:pPr>
            <a:r>
              <a:rPr lang="ar-SA" sz="2400" dirty="0">
                <a:cs typeface="AL-Mateen" pitchFamily="2" charset="-78"/>
              </a:rPr>
              <a:t>تعديل الوضع بحيث </a:t>
            </a:r>
            <a:r>
              <a:rPr lang="ar-SA" sz="2400" dirty="0" smtClean="0">
                <a:cs typeface="AL-Mateen" pitchFamily="2" charset="-78"/>
              </a:rPr>
              <a:t>يخفض </a:t>
            </a:r>
            <a:r>
              <a:rPr lang="ar-SA" sz="2400" dirty="0">
                <a:cs typeface="AL-Mateen" pitchFamily="2" charset="-78"/>
              </a:rPr>
              <a:t>و يعود </a:t>
            </a:r>
            <a:r>
              <a:rPr lang="ar-SA" sz="2400" dirty="0" smtClean="0">
                <a:cs typeface="AL-Mateen" pitchFamily="2" charset="-78"/>
              </a:rPr>
              <a:t>بمركز ثقله إلى </a:t>
            </a:r>
            <a:r>
              <a:rPr lang="ar-SA" sz="2400" dirty="0">
                <a:cs typeface="AL-Mateen" pitchFamily="2" charset="-78"/>
              </a:rPr>
              <a:t>الخلف عن طريق ثني الفخذ </a:t>
            </a:r>
            <a:r>
              <a:rPr lang="ar-SA" sz="2400" dirty="0" err="1">
                <a:cs typeface="AL-Mateen" pitchFamily="2" charset="-78"/>
              </a:rPr>
              <a:t>و</a:t>
            </a:r>
            <a:r>
              <a:rPr lang="ar-SA" sz="2400" dirty="0">
                <a:cs typeface="AL-Mateen" pitchFamily="2" charset="-78"/>
              </a:rPr>
              <a:t> الركبة مما يقلل من ذراع عزم قوة الطرد </a:t>
            </a:r>
            <a:r>
              <a:rPr lang="ar-SA" sz="2400" dirty="0" err="1">
                <a:cs typeface="AL-Mateen" pitchFamily="2" charset="-78"/>
              </a:rPr>
              <a:t>و</a:t>
            </a:r>
            <a:r>
              <a:rPr lang="ar-SA" sz="2400" dirty="0">
                <a:cs typeface="AL-Mateen" pitchFamily="2" charset="-78"/>
              </a:rPr>
              <a:t> يزيد من ذراع العزم الوزن</a:t>
            </a:r>
            <a:endParaRPr lang="en-US" sz="24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2143116"/>
            <a:ext cx="8229600" cy="3714776"/>
          </a:xfrm>
          <a:ln>
            <a:solidFill>
              <a:srgbClr val="FF0066"/>
            </a:solidFill>
          </a:ln>
        </p:spPr>
        <p:txBody>
          <a:bodyPr anchor="ctr"/>
          <a:lstStyle/>
          <a:p>
            <a:pPr algn="just">
              <a:buClr>
                <a:srgbClr val="66FF33"/>
              </a:buClr>
            </a:pPr>
            <a:r>
              <a:rPr lang="ar-SA" dirty="0">
                <a:cs typeface="AL-Mateen" pitchFamily="2" charset="-78"/>
              </a:rPr>
              <a:t>بسبب كون المطرقة تترك يد اللاعب </a:t>
            </a:r>
            <a:r>
              <a:rPr lang="ar-SA" dirty="0" err="1">
                <a:cs typeface="AL-Mateen" pitchFamily="2" charset="-78"/>
              </a:rPr>
              <a:t>و</a:t>
            </a:r>
            <a:r>
              <a:rPr lang="ar-SA" dirty="0">
                <a:cs typeface="AL-Mateen" pitchFamily="2" charset="-78"/>
              </a:rPr>
              <a:t> هي على ارتفاع الكتف تقريبا، </a:t>
            </a:r>
            <a:r>
              <a:rPr lang="ar-SA" b="1" dirty="0">
                <a:cs typeface="+mj-cs"/>
              </a:rPr>
              <a:t>1.6-1.9</a:t>
            </a:r>
            <a:r>
              <a:rPr lang="ar-SA" dirty="0">
                <a:cs typeface="AL-Mateen" pitchFamily="2" charset="-78"/>
              </a:rPr>
              <a:t>م  فوق مستوى الهبوط، </a:t>
            </a:r>
            <a:r>
              <a:rPr lang="ar-SA" dirty="0" smtClean="0">
                <a:cs typeface="AL-Mateen" pitchFamily="2" charset="-78"/>
              </a:rPr>
              <a:t>أفضل </a:t>
            </a:r>
            <a:r>
              <a:rPr lang="ar-SA" dirty="0">
                <a:cs typeface="AL-Mateen" pitchFamily="2" charset="-78"/>
              </a:rPr>
              <a:t>زاوية </a:t>
            </a:r>
            <a:r>
              <a:rPr lang="ar-SA" dirty="0" smtClean="0">
                <a:cs typeface="AL-Mateen" pitchFamily="2" charset="-78"/>
              </a:rPr>
              <a:t>إطلاق </a:t>
            </a:r>
            <a:r>
              <a:rPr lang="ar-SA" dirty="0">
                <a:cs typeface="AL-Mateen" pitchFamily="2" charset="-78"/>
              </a:rPr>
              <a:t>هي اقل من 45. من </a:t>
            </a:r>
            <a:r>
              <a:rPr lang="ar-SA" b="1" dirty="0">
                <a:cs typeface="+mj-cs"/>
              </a:rPr>
              <a:t>43-44</a:t>
            </a:r>
            <a:r>
              <a:rPr lang="ar-SA" dirty="0">
                <a:cs typeface="AL-Mateen" pitchFamily="2" charset="-78"/>
              </a:rPr>
              <a:t> درجة لرمية في حدود 45م</a:t>
            </a:r>
            <a:r>
              <a:rPr lang="ar-SA" dirty="0" smtClean="0">
                <a:cs typeface="AL-Mateen" pitchFamily="2" charset="-78"/>
              </a:rPr>
              <a:t>.</a:t>
            </a:r>
          </a:p>
          <a:p>
            <a:pPr algn="just">
              <a:buClr>
                <a:srgbClr val="66FF33"/>
              </a:buClr>
              <a:buNone/>
            </a:pPr>
            <a:endParaRPr lang="ar-SA" dirty="0">
              <a:cs typeface="AL-Mateen" pitchFamily="2" charset="-78"/>
            </a:endParaRPr>
          </a:p>
          <a:p>
            <a:pPr algn="just">
              <a:buClr>
                <a:srgbClr val="66FF33"/>
              </a:buClr>
            </a:pPr>
            <a:r>
              <a:rPr lang="ar-SA" dirty="0">
                <a:cs typeface="AL-Mateen" pitchFamily="2" charset="-78"/>
              </a:rPr>
              <a:t>لرميات من </a:t>
            </a:r>
            <a:r>
              <a:rPr lang="ar-SA" b="1" dirty="0">
                <a:cs typeface="+mj-cs"/>
              </a:rPr>
              <a:t>77.06-83.06</a:t>
            </a:r>
            <a:r>
              <a:rPr lang="ar-SA" dirty="0">
                <a:cs typeface="AL-Mateen" pitchFamily="2" charset="-78"/>
              </a:rPr>
              <a:t>م تتراوح الزاوية من </a:t>
            </a:r>
            <a:r>
              <a:rPr lang="ar-SA" b="1" dirty="0">
                <a:cs typeface="+mj-cs"/>
              </a:rPr>
              <a:t>38-44</a:t>
            </a:r>
            <a:r>
              <a:rPr lang="ar-SA" dirty="0" smtClean="0">
                <a:cs typeface="AL-Mateen" pitchFamily="2" charset="-78"/>
              </a:rPr>
              <a:t>.</a:t>
            </a:r>
            <a:endParaRPr lang="en-US" dirty="0">
              <a:cs typeface="AL-Mateen" pitchFamily="2" charset="-78"/>
            </a:endParaRPr>
          </a:p>
        </p:txBody>
      </p:sp>
      <p:sp>
        <p:nvSpPr>
          <p:cNvPr id="95236" name="Rectangle 4"/>
          <p:cNvSpPr>
            <a:spLocks noGrp="1" noChangeArrowheads="1"/>
          </p:cNvSpPr>
          <p:nvPr>
            <p:ph type="title"/>
          </p:nvPr>
        </p:nvSpPr>
        <p:spPr>
          <a:xfrm>
            <a:off x="457200" y="492127"/>
            <a:ext cx="8229600" cy="1365237"/>
          </a:xfrm>
          <a:solidFill>
            <a:srgbClr val="970323"/>
          </a:solidFill>
          <a:ln>
            <a:solidFill>
              <a:srgbClr val="FFFFCC"/>
            </a:solidFill>
          </a:ln>
        </p:spPr>
        <p:txBody>
          <a:bodyPr/>
          <a:lstStyle/>
          <a:p>
            <a:r>
              <a:rPr lang="ar-SA">
                <a:solidFill>
                  <a:srgbClr val="FFFFCC"/>
                </a:solidFill>
                <a:cs typeface="PT Bold Heading" pitchFamily="2" charset="-78"/>
              </a:rPr>
              <a:t>المطرقة 6</a:t>
            </a:r>
            <a:endParaRPr lang="en-US">
              <a:solidFill>
                <a:srgbClr val="FFFFCC"/>
              </a:solidFill>
              <a:cs typeface="PT Bold Heading" pitchFamily="2" charset="-78"/>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solidFill>
            <a:srgbClr val="72043B"/>
          </a:solidFill>
          <a:ln>
            <a:solidFill>
              <a:srgbClr val="FFFFCC"/>
            </a:solidFill>
          </a:ln>
        </p:spPr>
        <p:txBody>
          <a:bodyPr/>
          <a:lstStyle/>
          <a:p>
            <a:r>
              <a:rPr lang="ar-SA" sz="4000">
                <a:solidFill>
                  <a:srgbClr val="FFFFCC"/>
                </a:solidFill>
                <a:cs typeface="PT Bold Heading" pitchFamily="2" charset="-78"/>
              </a:rPr>
              <a:t>العدو</a:t>
            </a:r>
            <a:br>
              <a:rPr lang="ar-SA" sz="4000">
                <a:solidFill>
                  <a:srgbClr val="FFFFCC"/>
                </a:solidFill>
                <a:cs typeface="PT Bold Heading" pitchFamily="2" charset="-78"/>
              </a:rPr>
            </a:br>
            <a:r>
              <a:rPr lang="ar-SA" sz="4000">
                <a:solidFill>
                  <a:srgbClr val="FFFFCC"/>
                </a:solidFill>
                <a:cs typeface="PT Bold Heading" pitchFamily="2" charset="-78"/>
              </a:rPr>
              <a:t>(تردد الخطوة)</a:t>
            </a:r>
            <a:endParaRPr lang="en-US" sz="4000">
              <a:solidFill>
                <a:srgbClr val="FFFFCC"/>
              </a:solidFill>
              <a:cs typeface="PT Bold Heading" pitchFamily="2" charset="-78"/>
            </a:endParaRPr>
          </a:p>
        </p:txBody>
      </p:sp>
      <p:sp>
        <p:nvSpPr>
          <p:cNvPr id="120835" name="Rectangle 3"/>
          <p:cNvSpPr>
            <a:spLocks noGrp="1" noChangeArrowheads="1"/>
          </p:cNvSpPr>
          <p:nvPr>
            <p:ph type="body" idx="1"/>
          </p:nvPr>
        </p:nvSpPr>
        <p:spPr>
          <a:xfrm>
            <a:off x="231774" y="1714488"/>
            <a:ext cx="8626506" cy="4941887"/>
          </a:xfrm>
          <a:noFill/>
          <a:ln>
            <a:solidFill>
              <a:srgbClr val="FFFFCC"/>
            </a:solidFill>
          </a:ln>
        </p:spPr>
        <p:txBody>
          <a:bodyPr anchor="ctr"/>
          <a:lstStyle/>
          <a:p>
            <a:pPr algn="just">
              <a:lnSpc>
                <a:spcPct val="80000"/>
              </a:lnSpc>
            </a:pPr>
            <a:r>
              <a:rPr lang="ar-SA" dirty="0">
                <a:cs typeface="AL-Mateen" pitchFamily="2" charset="-78"/>
              </a:rPr>
              <a:t>يعتمد عدد الخطوات التي يأخذها العداء على زمن الخطوة. كلما طال هذا الزمن كلما قل عدد الخطوات خلال مسافة معينة.</a:t>
            </a:r>
          </a:p>
          <a:p>
            <a:pPr algn="just">
              <a:lnSpc>
                <a:spcPct val="80000"/>
              </a:lnSpc>
            </a:pPr>
            <a:r>
              <a:rPr lang="ar-SA" dirty="0">
                <a:cs typeface="AL-Mateen" pitchFamily="2" charset="-78"/>
              </a:rPr>
              <a:t>يمكن اعتبار زمن الخطوة من خلال حساب الزمن الذي يكون فيه العداء على الأرض و الزمن الذي يكون فيه في الهواء.</a:t>
            </a:r>
          </a:p>
          <a:p>
            <a:pPr algn="just">
              <a:lnSpc>
                <a:spcPct val="80000"/>
              </a:lnSpc>
            </a:pPr>
            <a:r>
              <a:rPr lang="ar-SA" dirty="0">
                <a:cs typeface="AL-Mateen" pitchFamily="2" charset="-78"/>
              </a:rPr>
              <a:t>وجد ان النسبة بين هذين العنصرين لأبرز العدائين من 2:1 عند البدأ الى  </a:t>
            </a:r>
            <a:r>
              <a:rPr lang="ar-SA" dirty="0" smtClean="0">
                <a:cs typeface="AL-Mateen" pitchFamily="2" charset="-78"/>
              </a:rPr>
              <a:t>1:1.3ــ 1.5 </a:t>
            </a:r>
            <a:r>
              <a:rPr lang="ar-SA" dirty="0">
                <a:cs typeface="AL-Mateen" pitchFamily="2" charset="-78"/>
              </a:rPr>
              <a:t>عند الوصول الى اقصى سرعة. يعني ذلك ان العداء يقضي نسبة 67% من الزمن على الأرض في الخطوات الأولى تقل الى </a:t>
            </a:r>
            <a:r>
              <a:rPr lang="ar-SA" dirty="0" smtClean="0">
                <a:latin typeface="+mj-lt"/>
                <a:cs typeface="AL-Mateen" pitchFamily="2" charset="-78"/>
              </a:rPr>
              <a:t>40ــ45</a:t>
            </a:r>
            <a:r>
              <a:rPr lang="ar-SA" dirty="0">
                <a:latin typeface="+mj-lt"/>
                <a:cs typeface="AL-Mateen" pitchFamily="2" charset="-78"/>
              </a:rPr>
              <a:t>% </a:t>
            </a:r>
            <a:r>
              <a:rPr lang="ar-SA" dirty="0">
                <a:cs typeface="AL-Mateen" pitchFamily="2" charset="-78"/>
              </a:rPr>
              <a:t>عند الوصول الى اقصى سرعة.</a:t>
            </a:r>
          </a:p>
          <a:p>
            <a:pPr algn="just">
              <a:lnSpc>
                <a:spcPct val="80000"/>
              </a:lnSpc>
            </a:pPr>
            <a:r>
              <a:rPr lang="ar-SA" dirty="0">
                <a:cs typeface="AL-Mateen" pitchFamily="2" charset="-78"/>
              </a:rPr>
              <a:t>يعتمد زمن اتصال القدم بالأرض على قدرة العضلات على دفع الجسم الى الأمام و عموديا للوصل الى المرحلة التالية (الطيران</a:t>
            </a:r>
            <a:r>
              <a:rPr lang="ar-SA" dirty="0" smtClean="0">
                <a:cs typeface="AL-Mateen" pitchFamily="2" charset="-78"/>
              </a:rPr>
              <a:t>).</a:t>
            </a:r>
            <a:endParaRPr lang="ar-SA" dirty="0">
              <a:cs typeface="AL-Mateen" pitchFamily="2" charset="-78"/>
            </a:endParaRPr>
          </a:p>
          <a:p>
            <a:pPr algn="just">
              <a:lnSpc>
                <a:spcPct val="80000"/>
              </a:lnSpc>
            </a:pPr>
            <a:r>
              <a:rPr lang="ar-SA" dirty="0">
                <a:cs typeface="AL-Mateen" pitchFamily="2" charset="-78"/>
              </a:rPr>
              <a:t>مرحلة الطيران تعتمد على مؤثرات المقذوفة.</a:t>
            </a:r>
            <a:endParaRPr lang="en-US"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142852"/>
            <a:ext cx="8229600" cy="1579551"/>
          </a:xfrm>
          <a:solidFill>
            <a:srgbClr val="72043B"/>
          </a:solidFill>
          <a:ln>
            <a:solidFill>
              <a:srgbClr val="FFFFCC"/>
            </a:solidFill>
          </a:ln>
        </p:spPr>
        <p:txBody>
          <a:bodyPr/>
          <a:lstStyle/>
          <a:p>
            <a:r>
              <a:rPr lang="ar-SA" sz="4000" dirty="0">
                <a:solidFill>
                  <a:srgbClr val="FFFFCC"/>
                </a:solidFill>
                <a:cs typeface="PT Bold Heading" pitchFamily="2" charset="-78"/>
              </a:rPr>
              <a:t>العدو</a:t>
            </a:r>
            <a:br>
              <a:rPr lang="ar-SA" sz="4000" dirty="0">
                <a:solidFill>
                  <a:srgbClr val="FFFFCC"/>
                </a:solidFill>
                <a:cs typeface="PT Bold Heading" pitchFamily="2" charset="-78"/>
              </a:rPr>
            </a:br>
            <a:r>
              <a:rPr lang="ar-SA" sz="4000" dirty="0">
                <a:solidFill>
                  <a:srgbClr val="FFFFCC"/>
                </a:solidFill>
                <a:cs typeface="PT Bold Heading" pitchFamily="2" charset="-78"/>
              </a:rPr>
              <a:t>(دراسات)</a:t>
            </a:r>
            <a:endParaRPr lang="en-US" sz="4000" dirty="0">
              <a:solidFill>
                <a:srgbClr val="FFFFCC"/>
              </a:solidFill>
              <a:cs typeface="PT Bold Heading" pitchFamily="2" charset="-78"/>
            </a:endParaRPr>
          </a:p>
        </p:txBody>
      </p:sp>
      <p:sp>
        <p:nvSpPr>
          <p:cNvPr id="121859" name="Rectangle 3"/>
          <p:cNvSpPr>
            <a:spLocks noGrp="1" noChangeArrowheads="1"/>
          </p:cNvSpPr>
          <p:nvPr>
            <p:ph type="body" idx="1"/>
          </p:nvPr>
        </p:nvSpPr>
        <p:spPr>
          <a:xfrm>
            <a:off x="457200" y="2000240"/>
            <a:ext cx="8229600" cy="4643470"/>
          </a:xfrm>
          <a:noFill/>
          <a:ln>
            <a:solidFill>
              <a:srgbClr val="FFFFCC"/>
            </a:solidFill>
          </a:ln>
        </p:spPr>
        <p:txBody>
          <a:bodyPr anchor="ctr"/>
          <a:lstStyle/>
          <a:p>
            <a:pPr>
              <a:lnSpc>
                <a:spcPct val="80000"/>
              </a:lnSpc>
            </a:pPr>
            <a:r>
              <a:rPr lang="ar-SA" dirty="0">
                <a:cs typeface="AL-Mateen" pitchFamily="2" charset="-78"/>
              </a:rPr>
              <a:t>هناك علاقة بين طول اللاعب و طول الخطوة لديه. ايضا علاقة بين طول رجل اللاعب مقاسا من المدور الكبير الى باطن القدم وبين طول الخطوة. بالقياس وجد ان نسبة طول اللاعب الى خطوته تعادل 1.14 و تعادل 2.11 من طول رجله. متوسط الخطوة تقريبا 1.98م.</a:t>
            </a:r>
          </a:p>
          <a:p>
            <a:pPr>
              <a:lnSpc>
                <a:spcPct val="80000"/>
              </a:lnSpc>
            </a:pPr>
            <a:r>
              <a:rPr lang="ar-SA" dirty="0">
                <a:cs typeface="AL-Mateen" pitchFamily="2" charset="-78"/>
              </a:rPr>
              <a:t>علاقة كبيرة بين العنصرين السابقين و بين تردد الخطوة. مع الزيادة في العنصرين السابقين يأتي نقصان في تردد الخطوة.</a:t>
            </a:r>
          </a:p>
          <a:p>
            <a:pPr>
              <a:lnSpc>
                <a:spcPct val="80000"/>
              </a:lnSpc>
            </a:pPr>
            <a:r>
              <a:rPr lang="ar-SA" dirty="0">
                <a:cs typeface="AL-Mateen" pitchFamily="2" charset="-78"/>
              </a:rPr>
              <a:t>الطول الأقصى للخطوة مقاسا بين مسافة </a:t>
            </a:r>
            <a:r>
              <a:rPr lang="ar-SA" dirty="0" smtClean="0">
                <a:latin typeface="+mj-lt"/>
                <a:cs typeface="AL-Mateen" pitchFamily="2" charset="-78"/>
              </a:rPr>
              <a:t>50 ــ 60م </a:t>
            </a:r>
            <a:r>
              <a:rPr lang="ar-SA" dirty="0">
                <a:cs typeface="AL-Mateen" pitchFamily="2" charset="-78"/>
              </a:rPr>
              <a:t>من 100م سباق يمكن تقديرها بإضافة 18سم الى متوسط طول الخطوة.</a:t>
            </a:r>
          </a:p>
          <a:p>
            <a:pPr>
              <a:lnSpc>
                <a:spcPct val="80000"/>
              </a:lnSpc>
            </a:pPr>
            <a:r>
              <a:rPr lang="ar-SA" dirty="0">
                <a:cs typeface="AL-Mateen" pitchFamily="2" charset="-78"/>
              </a:rPr>
              <a:t>طول الخطوة الأقصى مثل ما نسبته 1.24 من طول اللاعب. عند احتساب اللاعبين البارزين فقط ترتفع هذه النسبة لتصل الى 1.265</a:t>
            </a:r>
            <a:r>
              <a:rPr lang="ar-SA" dirty="0" smtClean="0">
                <a:cs typeface="AL-Mateen" pitchFamily="2" charset="-78"/>
              </a:rPr>
              <a:t>.</a:t>
            </a:r>
            <a:endParaRPr lang="ar-SA"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4282" y="142852"/>
            <a:ext cx="8686800" cy="1139825"/>
          </a:xfrm>
          <a:solidFill>
            <a:srgbClr val="72043B"/>
          </a:solidFill>
          <a:ln>
            <a:solidFill>
              <a:srgbClr val="FFFFCC"/>
            </a:solidFill>
          </a:ln>
        </p:spPr>
        <p:txBody>
          <a:bodyPr/>
          <a:lstStyle/>
          <a:p>
            <a:r>
              <a:rPr lang="ar-SA" sz="4000">
                <a:solidFill>
                  <a:srgbClr val="FFFFCC"/>
                </a:solidFill>
                <a:cs typeface="PT Bold Heading" pitchFamily="2" charset="-78"/>
              </a:rPr>
              <a:t>المفاهيم الميكانيكية الأساسية المتعلقة بالعدو</a:t>
            </a:r>
            <a:endParaRPr lang="en-US" sz="4000">
              <a:solidFill>
                <a:srgbClr val="FFFFCC"/>
              </a:solidFill>
              <a:cs typeface="PT Bold Heading" pitchFamily="2" charset="-78"/>
            </a:endParaRPr>
          </a:p>
        </p:txBody>
      </p:sp>
      <p:sp>
        <p:nvSpPr>
          <p:cNvPr id="41988" name="Text Box 4"/>
          <p:cNvSpPr txBox="1">
            <a:spLocks noChangeArrowheads="1"/>
          </p:cNvSpPr>
          <p:nvPr/>
        </p:nvSpPr>
        <p:spPr bwMode="auto">
          <a:xfrm>
            <a:off x="97124" y="1428736"/>
            <a:ext cx="8929717" cy="461665"/>
          </a:xfrm>
          <a:prstGeom prst="rect">
            <a:avLst/>
          </a:prstGeom>
          <a:noFill/>
          <a:ln w="9525">
            <a:solidFill>
              <a:srgbClr val="00FF00"/>
            </a:solidFill>
            <a:miter lim="800000"/>
            <a:headEnd/>
            <a:tailEnd/>
          </a:ln>
          <a:effectLst/>
        </p:spPr>
        <p:txBody>
          <a:bodyPr wrap="square">
            <a:spAutoFit/>
          </a:bodyPr>
          <a:lstStyle/>
          <a:p>
            <a:pPr>
              <a:spcBef>
                <a:spcPct val="50000"/>
              </a:spcBef>
            </a:pPr>
            <a:r>
              <a:rPr lang="ar-SA" sz="2400" b="1" dirty="0">
                <a:solidFill>
                  <a:srgbClr val="FFFFCC"/>
                </a:solidFill>
                <a:cs typeface="AL-Mateen" pitchFamily="2" charset="-78"/>
              </a:rPr>
              <a:t>العلاقة بين الزمن اللازم لقطع مسافة معينة و العوامل التي تحدد ذلك الزمن تتضح من خلال الشكل التالي</a:t>
            </a:r>
            <a:endParaRPr lang="en-US" sz="2400" b="1" dirty="0">
              <a:solidFill>
                <a:srgbClr val="FFFFCC"/>
              </a:solidFill>
              <a:cs typeface="AL-Mateen" pitchFamily="2" charset="-78"/>
            </a:endParaRPr>
          </a:p>
        </p:txBody>
      </p:sp>
      <p:sp>
        <p:nvSpPr>
          <p:cNvPr id="41989" name="Line 5"/>
          <p:cNvSpPr>
            <a:spLocks noChangeShapeType="1"/>
          </p:cNvSpPr>
          <p:nvPr/>
        </p:nvSpPr>
        <p:spPr bwMode="auto">
          <a:xfrm>
            <a:off x="4643438" y="2565400"/>
            <a:ext cx="0" cy="215900"/>
          </a:xfrm>
          <a:prstGeom prst="line">
            <a:avLst/>
          </a:prstGeom>
          <a:noFill/>
          <a:ln w="9525">
            <a:solidFill>
              <a:schemeClr val="tx1"/>
            </a:solidFill>
            <a:round/>
            <a:headEnd/>
            <a:tailEnd type="triangle" w="med" len="med"/>
          </a:ln>
          <a:effectLst/>
        </p:spPr>
        <p:txBody>
          <a:bodyPr/>
          <a:lstStyle/>
          <a:p>
            <a:endParaRPr lang="ar-SA"/>
          </a:p>
        </p:txBody>
      </p:sp>
      <p:pic>
        <p:nvPicPr>
          <p:cNvPr id="41991" name="Picture 7" descr="15-4"/>
          <p:cNvPicPr>
            <a:picLocks noChangeAspect="1" noChangeArrowheads="1"/>
          </p:cNvPicPr>
          <p:nvPr/>
        </p:nvPicPr>
        <p:blipFill>
          <a:blip r:embed="rId2" cstate="print">
            <a:lum contrast="8000"/>
          </a:blip>
          <a:srcRect l="4048" r="5949"/>
          <a:stretch>
            <a:fillRect/>
          </a:stretch>
        </p:blipFill>
        <p:spPr bwMode="auto">
          <a:xfrm>
            <a:off x="244762" y="2000240"/>
            <a:ext cx="8643965" cy="4714884"/>
          </a:xfrm>
          <a:prstGeom prst="roundRect">
            <a:avLst>
              <a:gd name="adj" fmla="val 5031"/>
            </a:avLst>
          </a:prstGeom>
          <a:solidFill>
            <a:srgbClr val="72043B"/>
          </a:solidFill>
          <a:ln w="19050">
            <a:solidFill>
              <a:srgbClr val="72043B"/>
            </a:solidFill>
            <a:miter lim="800000"/>
            <a:headEnd/>
            <a:tailEnd/>
          </a:ln>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71414"/>
            <a:ext cx="8229600" cy="1508113"/>
          </a:xfrm>
          <a:solidFill>
            <a:srgbClr val="72043B"/>
          </a:solidFill>
          <a:ln>
            <a:solidFill>
              <a:srgbClr val="FFFFCC"/>
            </a:solidFill>
          </a:ln>
        </p:spPr>
        <p:txBody>
          <a:bodyPr/>
          <a:lstStyle/>
          <a:p>
            <a:r>
              <a:rPr lang="ar-SA" sz="4000">
                <a:solidFill>
                  <a:srgbClr val="FFFFCC"/>
                </a:solidFill>
                <a:cs typeface="PT Bold Heading" pitchFamily="2" charset="-78"/>
              </a:rPr>
              <a:t>العدو</a:t>
            </a:r>
            <a:br>
              <a:rPr lang="ar-SA" sz="4000">
                <a:solidFill>
                  <a:srgbClr val="FFFFCC"/>
                </a:solidFill>
                <a:cs typeface="PT Bold Heading" pitchFamily="2" charset="-78"/>
              </a:rPr>
            </a:br>
            <a:r>
              <a:rPr lang="ar-SA" sz="4000">
                <a:solidFill>
                  <a:srgbClr val="FFFFCC"/>
                </a:solidFill>
                <a:cs typeface="PT Bold Heading" pitchFamily="2" charset="-78"/>
              </a:rPr>
              <a:t>البدء في المسافات القصيرة</a:t>
            </a:r>
            <a:endParaRPr lang="en-US" sz="4000">
              <a:solidFill>
                <a:srgbClr val="FFFFCC"/>
              </a:solidFill>
              <a:cs typeface="PT Bold Heading" pitchFamily="2" charset="-78"/>
            </a:endParaRPr>
          </a:p>
        </p:txBody>
      </p:sp>
      <p:sp>
        <p:nvSpPr>
          <p:cNvPr id="122883" name="Rectangle 3"/>
          <p:cNvSpPr>
            <a:spLocks noGrp="1" noChangeArrowheads="1"/>
          </p:cNvSpPr>
          <p:nvPr>
            <p:ph type="body" idx="1"/>
          </p:nvPr>
        </p:nvSpPr>
        <p:spPr>
          <a:xfrm>
            <a:off x="457200" y="1684357"/>
            <a:ext cx="8229600" cy="4530725"/>
          </a:xfrm>
          <a:noFill/>
          <a:ln>
            <a:solidFill>
              <a:srgbClr val="FFFFCC"/>
            </a:solidFill>
          </a:ln>
        </p:spPr>
        <p:txBody>
          <a:bodyPr/>
          <a:lstStyle/>
          <a:p>
            <a:pPr>
              <a:buClr>
                <a:srgbClr val="66FF33"/>
              </a:buClr>
            </a:pPr>
            <a:r>
              <a:rPr lang="ar-SA" sz="3600" dirty="0">
                <a:cs typeface="AL-Mateen" pitchFamily="2" charset="-78"/>
              </a:rPr>
              <a:t>يوجد ثلاث انواع من البدء في المسافات القصيرة و هي:</a:t>
            </a:r>
          </a:p>
          <a:p>
            <a:pPr lvl="1">
              <a:buClr>
                <a:srgbClr val="FFFF00"/>
              </a:buClr>
            </a:pPr>
            <a:r>
              <a:rPr lang="ar-SA" sz="3200" dirty="0">
                <a:cs typeface="AL-Mateen" pitchFamily="2" charset="-78"/>
              </a:rPr>
              <a:t>القصير</a:t>
            </a:r>
          </a:p>
          <a:p>
            <a:pPr lvl="1">
              <a:buClr>
                <a:srgbClr val="FFFF00"/>
              </a:buClr>
            </a:pPr>
            <a:r>
              <a:rPr lang="ar-SA" sz="3200" dirty="0">
                <a:cs typeface="AL-Mateen" pitchFamily="2" charset="-78"/>
              </a:rPr>
              <a:t>المتوسط</a:t>
            </a:r>
          </a:p>
          <a:p>
            <a:pPr lvl="1">
              <a:buClr>
                <a:srgbClr val="FFFF00"/>
              </a:buClr>
            </a:pPr>
            <a:r>
              <a:rPr lang="ar-SA" sz="3200" dirty="0">
                <a:cs typeface="AL-Mateen" pitchFamily="2" charset="-78"/>
              </a:rPr>
              <a:t>الطويل</a:t>
            </a:r>
          </a:p>
          <a:p>
            <a:pPr>
              <a:buClr>
                <a:srgbClr val="99FF33"/>
              </a:buClr>
            </a:pPr>
            <a:r>
              <a:rPr lang="ar-SA" sz="3600" dirty="0">
                <a:cs typeface="AL-Mateen" pitchFamily="2" charset="-78"/>
              </a:rPr>
              <a:t>الاختلاف بين هذه الأنواع يعتمد على المسافة بين الأقدام</a:t>
            </a:r>
          </a:p>
          <a:p>
            <a:pPr>
              <a:buClr>
                <a:srgbClr val="99FF33"/>
              </a:buClr>
              <a:buFont typeface="Wingdings" pitchFamily="2" charset="2"/>
              <a:buNone/>
            </a:pPr>
            <a:r>
              <a:rPr lang="ar-SA" sz="3600" dirty="0">
                <a:cs typeface="AL-Mateen" pitchFamily="2" charset="-78"/>
              </a:rPr>
              <a:t> ( من اصابع القدم الأولى الى اصابع القدم الثانية كما تقاس نسبة الى اتجاه الجري).</a:t>
            </a:r>
            <a:endParaRPr lang="en-US" sz="3600" dirty="0">
              <a:cs typeface="AL-Mateen" pitchFamily="2" charset="-78"/>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rgbClr val="72043B"/>
          </a:solidFill>
          <a:ln>
            <a:solidFill>
              <a:srgbClr val="FFFFCC"/>
            </a:solidFill>
          </a:ln>
        </p:spPr>
        <p:txBody>
          <a:bodyPr/>
          <a:lstStyle/>
          <a:p>
            <a:r>
              <a:rPr lang="ar-SA" sz="3600" dirty="0">
                <a:solidFill>
                  <a:srgbClr val="FFFFCC"/>
                </a:solidFill>
                <a:cs typeface="PT Bold Heading" pitchFamily="2" charset="-78"/>
              </a:rPr>
              <a:t>السرعة و الزمن لأوضاع مختلفة عند </a:t>
            </a:r>
            <a:r>
              <a:rPr lang="ar-SA" sz="3600" dirty="0" smtClean="0">
                <a:solidFill>
                  <a:srgbClr val="FFFFCC"/>
                </a:solidFill>
                <a:cs typeface="PT Bold Heading" pitchFamily="2" charset="-78"/>
              </a:rPr>
              <a:t>البدء</a:t>
            </a:r>
            <a:endParaRPr lang="en-US" sz="3600" dirty="0">
              <a:solidFill>
                <a:srgbClr val="FFFFCC"/>
              </a:solidFill>
              <a:cs typeface="PT Bold Heading" pitchFamily="2" charset="-78"/>
            </a:endParaRPr>
          </a:p>
        </p:txBody>
      </p:sp>
      <p:sp>
        <p:nvSpPr>
          <p:cNvPr id="44036" name="Text Box 4"/>
          <p:cNvSpPr txBox="1">
            <a:spLocks noChangeArrowheads="1"/>
          </p:cNvSpPr>
          <p:nvPr/>
        </p:nvSpPr>
        <p:spPr bwMode="auto">
          <a:xfrm>
            <a:off x="428596" y="1773238"/>
            <a:ext cx="8391554" cy="523220"/>
          </a:xfrm>
          <a:prstGeom prst="rect">
            <a:avLst/>
          </a:prstGeom>
          <a:noFill/>
          <a:ln w="9525">
            <a:solidFill>
              <a:srgbClr val="FF3300"/>
            </a:solidFill>
            <a:miter lim="800000"/>
            <a:headEnd/>
            <a:tailEnd/>
          </a:ln>
          <a:effectLst/>
        </p:spPr>
        <p:txBody>
          <a:bodyPr wrap="square">
            <a:spAutoFit/>
          </a:bodyPr>
          <a:lstStyle/>
          <a:p>
            <a:pPr algn="ctr">
              <a:spcBef>
                <a:spcPct val="50000"/>
              </a:spcBef>
            </a:pPr>
            <a:r>
              <a:rPr lang="ar-SA" sz="2800" dirty="0">
                <a:cs typeface="AL-Mateen" pitchFamily="2" charset="-78"/>
              </a:rPr>
              <a:t>البدء المتوسط هو أفضل نوع حسب البيانات المتوفرة في الجدول </a:t>
            </a:r>
            <a:r>
              <a:rPr lang="ar-SA" sz="2800" dirty="0" smtClean="0">
                <a:cs typeface="AL-Mateen" pitchFamily="2" charset="-78"/>
              </a:rPr>
              <a:t>التالي:</a:t>
            </a:r>
            <a:endParaRPr lang="en-US" sz="2800" dirty="0">
              <a:cs typeface="AL-Mateen" pitchFamily="2" charset="-78"/>
            </a:endParaRPr>
          </a:p>
        </p:txBody>
      </p:sp>
      <p:sp>
        <p:nvSpPr>
          <p:cNvPr id="44037" name="Text Box 5"/>
          <p:cNvSpPr txBox="1">
            <a:spLocks noChangeArrowheads="1"/>
          </p:cNvSpPr>
          <p:nvPr/>
        </p:nvSpPr>
        <p:spPr bwMode="auto">
          <a:xfrm>
            <a:off x="6011863" y="2571744"/>
            <a:ext cx="2952750" cy="4093428"/>
          </a:xfrm>
          <a:prstGeom prst="rect">
            <a:avLst/>
          </a:prstGeom>
          <a:noFill/>
          <a:ln w="9525">
            <a:solidFill>
              <a:srgbClr val="00FF00"/>
            </a:solidFill>
            <a:miter lim="800000"/>
            <a:headEnd/>
            <a:tailEnd/>
          </a:ln>
          <a:effectLst/>
        </p:spPr>
        <p:txBody>
          <a:bodyPr wrap="square">
            <a:spAutoFit/>
          </a:bodyPr>
          <a:lstStyle/>
          <a:p>
            <a:pPr>
              <a:spcBef>
                <a:spcPct val="50000"/>
              </a:spcBef>
              <a:buClr>
                <a:srgbClr val="FF3300"/>
              </a:buClr>
            </a:pPr>
            <a:r>
              <a:rPr lang="ar-SA" sz="2000" dirty="0">
                <a:cs typeface="AL-Mateen" pitchFamily="2" charset="-78"/>
              </a:rPr>
              <a:t>بيانات أخرى: </a:t>
            </a:r>
          </a:p>
          <a:p>
            <a:pPr>
              <a:spcBef>
                <a:spcPct val="50000"/>
              </a:spcBef>
              <a:buClr>
                <a:srgbClr val="FF3300"/>
              </a:buClr>
              <a:buFontTx/>
              <a:buChar char="•"/>
            </a:pPr>
            <a:r>
              <a:rPr lang="ar-SA" sz="2000" dirty="0">
                <a:cs typeface="AL-Mateen" pitchFamily="2" charset="-78"/>
              </a:rPr>
              <a:t> المسافة الأفقية بين اليدين (20سم بين الإبهام لكل يد)</a:t>
            </a:r>
          </a:p>
          <a:p>
            <a:pPr>
              <a:spcBef>
                <a:spcPct val="50000"/>
              </a:spcBef>
              <a:buClr>
                <a:srgbClr val="FF3300"/>
              </a:buClr>
              <a:buFontTx/>
              <a:buChar char="•"/>
            </a:pPr>
            <a:r>
              <a:rPr lang="ar-SA" sz="2000" dirty="0">
                <a:cs typeface="AL-Mateen" pitchFamily="2" charset="-78"/>
              </a:rPr>
              <a:t> نسبة وزن الجسم المدعوم على اليدين </a:t>
            </a:r>
            <a:r>
              <a:rPr lang="ar-SA" sz="2000" dirty="0">
                <a:latin typeface="+mj-lt"/>
                <a:cs typeface="AL-Mateen" pitchFamily="2" charset="-78"/>
              </a:rPr>
              <a:t>(73-83</a:t>
            </a:r>
            <a:r>
              <a:rPr lang="ar-SA" sz="2000" dirty="0">
                <a:cs typeface="AL-Mateen" pitchFamily="2" charset="-78"/>
              </a:rPr>
              <a:t> للمميزين)</a:t>
            </a:r>
          </a:p>
          <a:p>
            <a:pPr>
              <a:spcBef>
                <a:spcPct val="50000"/>
              </a:spcBef>
              <a:buClr>
                <a:srgbClr val="FF3300"/>
              </a:buClr>
              <a:buFontTx/>
              <a:buChar char="•"/>
            </a:pPr>
            <a:r>
              <a:rPr lang="ar-SA" sz="2000" dirty="0">
                <a:cs typeface="AL-Mateen" pitchFamily="2" charset="-78"/>
              </a:rPr>
              <a:t> رد الفعل للقدمين ( مثل بصمة القدم)</a:t>
            </a:r>
          </a:p>
          <a:p>
            <a:pPr>
              <a:spcBef>
                <a:spcPct val="50000"/>
              </a:spcBef>
              <a:buClr>
                <a:srgbClr val="FF3300"/>
              </a:buClr>
              <a:buFontTx/>
              <a:buChar char="•"/>
            </a:pPr>
            <a:r>
              <a:rPr lang="ar-SA" sz="2000" dirty="0">
                <a:cs typeface="AL-Mateen" pitchFamily="2" charset="-78"/>
              </a:rPr>
              <a:t> مسافة الوصول </a:t>
            </a:r>
            <a:r>
              <a:rPr lang="ar-SA" sz="2000" dirty="0" err="1">
                <a:cs typeface="AL-Mateen" pitchFamily="2" charset="-78"/>
              </a:rPr>
              <a:t>الى</a:t>
            </a:r>
            <a:r>
              <a:rPr lang="ar-SA" sz="2000" dirty="0">
                <a:cs typeface="AL-Mateen" pitchFamily="2" charset="-78"/>
              </a:rPr>
              <a:t> السعة القصوى </a:t>
            </a:r>
            <a:r>
              <a:rPr lang="ar-SA" sz="2000" dirty="0">
                <a:latin typeface="+mj-lt"/>
                <a:cs typeface="AL-Mateen" pitchFamily="2" charset="-78"/>
              </a:rPr>
              <a:t>(50-70م)</a:t>
            </a:r>
          </a:p>
          <a:p>
            <a:pPr>
              <a:spcBef>
                <a:spcPct val="50000"/>
              </a:spcBef>
              <a:buClr>
                <a:srgbClr val="FF3300"/>
              </a:buClr>
              <a:buFontTx/>
              <a:buChar char="•"/>
            </a:pPr>
            <a:r>
              <a:rPr lang="ar-SA" sz="2000" dirty="0">
                <a:cs typeface="AL-Mateen" pitchFamily="2" charset="-78"/>
              </a:rPr>
              <a:t> الاختلاف بين الذكور </a:t>
            </a:r>
            <a:r>
              <a:rPr lang="ar-SA" sz="2000" dirty="0" err="1">
                <a:cs typeface="AL-Mateen" pitchFamily="2" charset="-78"/>
              </a:rPr>
              <a:t>و</a:t>
            </a:r>
            <a:r>
              <a:rPr lang="ar-SA" sz="2000" dirty="0">
                <a:cs typeface="AL-Mateen" pitchFamily="2" charset="-78"/>
              </a:rPr>
              <a:t> الإناث</a:t>
            </a:r>
          </a:p>
          <a:p>
            <a:pPr>
              <a:spcBef>
                <a:spcPct val="50000"/>
              </a:spcBef>
              <a:buClr>
                <a:srgbClr val="FF3300"/>
              </a:buClr>
              <a:buFontTx/>
              <a:buChar char="•"/>
            </a:pPr>
            <a:r>
              <a:rPr lang="ar-SA" sz="2000" dirty="0">
                <a:cs typeface="AL-Mateen" pitchFamily="2" charset="-78"/>
              </a:rPr>
              <a:t>تصميم مكعبات البدء</a:t>
            </a:r>
            <a:endParaRPr lang="en-US" sz="2000" dirty="0">
              <a:cs typeface="AL-Mateen" pitchFamily="2" charset="-78"/>
            </a:endParaRPr>
          </a:p>
        </p:txBody>
      </p:sp>
      <p:sp>
        <p:nvSpPr>
          <p:cNvPr id="44038" name="Line 6"/>
          <p:cNvSpPr>
            <a:spLocks noChangeShapeType="1"/>
          </p:cNvSpPr>
          <p:nvPr/>
        </p:nvSpPr>
        <p:spPr bwMode="auto">
          <a:xfrm flipH="1">
            <a:off x="4786314" y="1142984"/>
            <a:ext cx="360363" cy="0"/>
          </a:xfrm>
          <a:prstGeom prst="line">
            <a:avLst/>
          </a:prstGeom>
          <a:noFill/>
          <a:ln w="9525">
            <a:solidFill>
              <a:schemeClr val="tx1"/>
            </a:solidFill>
            <a:round/>
            <a:headEnd/>
            <a:tailEnd type="triangle" w="med" len="med"/>
          </a:ln>
          <a:effectLst/>
        </p:spPr>
        <p:txBody>
          <a:bodyPr/>
          <a:lstStyle/>
          <a:p>
            <a:endParaRPr lang="ar-SA"/>
          </a:p>
        </p:txBody>
      </p:sp>
      <p:graphicFrame>
        <p:nvGraphicFramePr>
          <p:cNvPr id="44040" name="Object 8"/>
          <p:cNvGraphicFramePr>
            <a:graphicFrameLocks noChangeAspect="1"/>
          </p:cNvGraphicFramePr>
          <p:nvPr>
            <p:ph idx="1"/>
          </p:nvPr>
        </p:nvGraphicFramePr>
        <p:xfrm>
          <a:off x="185738" y="2662238"/>
          <a:ext cx="5743584" cy="3981472"/>
        </p:xfrm>
        <a:graphic>
          <a:graphicData uri="http://schemas.openxmlformats.org/presentationml/2006/ole">
            <p:oleObj spid="_x0000_s44040" name="Document" r:id="rId3" imgW="6246388" imgH="3436583" progId="Word.Document.8">
              <p:embed/>
            </p:oleObj>
          </a:graphicData>
        </a:graphic>
      </p:graphicFrame>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887</TotalTime>
  <Words>2174</Words>
  <Application>Microsoft PowerPoint</Application>
  <PresentationFormat>On-screen Show (4:3)</PresentationFormat>
  <Paragraphs>232</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Globe</vt:lpstr>
      <vt:lpstr>Document</vt:lpstr>
      <vt:lpstr>Equation</vt:lpstr>
      <vt:lpstr>ألعاب القوى</vt:lpstr>
      <vt:lpstr>العدو</vt:lpstr>
      <vt:lpstr>Slide 3</vt:lpstr>
      <vt:lpstr>وضع الجسم عند العدو</vt:lpstr>
      <vt:lpstr>العدو (تردد الخطوة)</vt:lpstr>
      <vt:lpstr>العدو (دراسات)</vt:lpstr>
      <vt:lpstr>المفاهيم الميكانيكية الأساسية المتعلقة بالعدو</vt:lpstr>
      <vt:lpstr>العدو البدء في المسافات القصيرة</vt:lpstr>
      <vt:lpstr>السرعة و الزمن لأوضاع مختلفة عند البدء</vt:lpstr>
      <vt:lpstr>وضع الجذع اثناء العدو</vt:lpstr>
      <vt:lpstr>الوثب الطويل</vt:lpstr>
      <vt:lpstr>مراحل الوثب الطويل 1</vt:lpstr>
      <vt:lpstr>وثب طويل 2</vt:lpstr>
      <vt:lpstr>وثب طويل 3 سرعة و زاوية الانطلاق لبعض البارزين</vt:lpstr>
      <vt:lpstr>الوثب الطويل 4 الاقتراب </vt:lpstr>
      <vt:lpstr>الوثب الطويل 5 التحول من الاقتراب الى الارتقاء</vt:lpstr>
      <vt:lpstr>الوثب الطويل 6 أي اسلوب وثب يستخدم الواثب</vt:lpstr>
      <vt:lpstr>وثب طويل 4 المفاهيم الميكانيكية الأساسية للوثب الطويل</vt:lpstr>
      <vt:lpstr>الوثب العالي</vt:lpstr>
      <vt:lpstr>الوثب العالي 1</vt:lpstr>
      <vt:lpstr>الوثب العالي 2</vt:lpstr>
      <vt:lpstr>الوثب العالي 3 ارتفاع الارتقاء</vt:lpstr>
      <vt:lpstr>الوثب العالي 4 ارتفاع الطيران </vt:lpstr>
      <vt:lpstr>الوثب العالي 5 دراسات سابقة</vt:lpstr>
      <vt:lpstr>الوثب العالي 6 ارتفاع مجاوزة العارضة</vt:lpstr>
      <vt:lpstr>الوثب العالي 7 الاقتراب</vt:lpstr>
      <vt:lpstr>الوثب العالي 8 الاقتراب 2</vt:lpstr>
      <vt:lpstr>الوثب العالي 9 تجاوز العارضة</vt:lpstr>
      <vt:lpstr>الزانة</vt:lpstr>
      <vt:lpstr>الزانة 1</vt:lpstr>
      <vt:lpstr>الزانة 2</vt:lpstr>
      <vt:lpstr>الزانة 3</vt:lpstr>
      <vt:lpstr>الرمح</vt:lpstr>
      <vt:lpstr>الرمح 1</vt:lpstr>
      <vt:lpstr>الرمح 2  نتائج بحوث على الرمح الجديد</vt:lpstr>
      <vt:lpstr>الرمح 3 القبضة</vt:lpstr>
      <vt:lpstr>الرمح 4 الاقتراب</vt:lpstr>
      <vt:lpstr>الرمح 5 سرعة الاطلاق</vt:lpstr>
      <vt:lpstr>المطرقة</vt:lpstr>
      <vt:lpstr>المطرقة 1</vt:lpstr>
      <vt:lpstr>المطرقة 2</vt:lpstr>
      <vt:lpstr>المطرقة 3</vt:lpstr>
      <vt:lpstr>المطرقة 4</vt:lpstr>
      <vt:lpstr>المطرقة 5</vt:lpstr>
      <vt:lpstr>المطرقة 6</vt:lpstr>
    </vt:vector>
  </TitlesOfParts>
  <Company>جامعة الملك سعود</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الوثب العالي</dc:title>
  <dc:creator>عبدالرحمن  العنقري</dc:creator>
  <cp:lastModifiedBy>moamen</cp:lastModifiedBy>
  <cp:revision>74</cp:revision>
  <dcterms:created xsi:type="dcterms:W3CDTF">2001-11-11T16:54:19Z</dcterms:created>
  <dcterms:modified xsi:type="dcterms:W3CDTF">2008-01-31T15:41:40Z</dcterms:modified>
</cp:coreProperties>
</file>