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310" r:id="rId12"/>
    <p:sldId id="266" r:id="rId13"/>
    <p:sldId id="267" r:id="rId14"/>
    <p:sldId id="268" r:id="rId15"/>
    <p:sldId id="270" r:id="rId16"/>
    <p:sldId id="269"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311"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05803C-16B2-4EAB-926B-9BBADC9CA2B9}" type="doc">
      <dgm:prSet loTypeId="urn:microsoft.com/office/officeart/2005/8/layout/process1" loCatId="process" qsTypeId="urn:microsoft.com/office/officeart/2005/8/quickstyle/3d1" qsCatId="3D" csTypeId="urn:microsoft.com/office/officeart/2005/8/colors/colorful2" csCatId="colorful" phldr="1"/>
      <dgm:spPr/>
    </dgm:pt>
    <dgm:pt modelId="{FE0E6B99-8B35-4F26-B32F-7856BD4558AC}">
      <dgm:prSet phldrT="[نص]"/>
      <dgm:spPr/>
      <dgm:t>
        <a:bodyPr/>
        <a:lstStyle/>
        <a:p>
          <a:pPr rtl="1"/>
          <a:r>
            <a:rPr lang="ar-SA" dirty="0" smtClean="0"/>
            <a:t>وجدانية </a:t>
          </a:r>
          <a:endParaRPr lang="ar-SA" dirty="0"/>
        </a:p>
      </dgm:t>
    </dgm:pt>
    <dgm:pt modelId="{B1A72D2A-08E6-4F63-861B-F99B535515B0}" type="parTrans" cxnId="{81C29910-3BC6-49E4-A2CE-00432ED6148C}">
      <dgm:prSet/>
      <dgm:spPr/>
      <dgm:t>
        <a:bodyPr/>
        <a:lstStyle/>
        <a:p>
          <a:pPr rtl="1"/>
          <a:endParaRPr lang="ar-SA"/>
        </a:p>
      </dgm:t>
    </dgm:pt>
    <dgm:pt modelId="{4C21EC0E-C6C8-4A0B-8D25-411779480021}" type="sibTrans" cxnId="{81C29910-3BC6-49E4-A2CE-00432ED6148C}">
      <dgm:prSet/>
      <dgm:spPr/>
      <dgm:t>
        <a:bodyPr/>
        <a:lstStyle/>
        <a:p>
          <a:pPr rtl="1"/>
          <a:endParaRPr lang="ar-SA"/>
        </a:p>
      </dgm:t>
    </dgm:pt>
    <dgm:pt modelId="{2595BF0D-08D3-4A5D-900B-BD296A92310B}">
      <dgm:prSet phldrT="[نص]"/>
      <dgm:spPr/>
      <dgm:t>
        <a:bodyPr/>
        <a:lstStyle/>
        <a:p>
          <a:pPr rtl="1"/>
          <a:r>
            <a:rPr lang="ar-SA" dirty="0" smtClean="0"/>
            <a:t>رمزية</a:t>
          </a:r>
          <a:endParaRPr lang="ar-SA" dirty="0"/>
        </a:p>
      </dgm:t>
    </dgm:pt>
    <dgm:pt modelId="{C212F457-C5E9-4690-8E9A-959AB1DD1CC9}" type="parTrans" cxnId="{D54E0090-8B9D-4E1B-9F0E-839E47085F85}">
      <dgm:prSet/>
      <dgm:spPr/>
      <dgm:t>
        <a:bodyPr/>
        <a:lstStyle/>
        <a:p>
          <a:pPr rtl="1"/>
          <a:endParaRPr lang="ar-SA"/>
        </a:p>
      </dgm:t>
    </dgm:pt>
    <dgm:pt modelId="{A2070D82-B355-4ACB-8DAA-B7FC25E268B8}" type="sibTrans" cxnId="{D54E0090-8B9D-4E1B-9F0E-839E47085F85}">
      <dgm:prSet/>
      <dgm:spPr/>
      <dgm:t>
        <a:bodyPr/>
        <a:lstStyle/>
        <a:p>
          <a:pPr rtl="1"/>
          <a:endParaRPr lang="ar-SA"/>
        </a:p>
      </dgm:t>
    </dgm:pt>
    <dgm:pt modelId="{3EC5B448-B202-46DC-91ED-C5F1125CC1BC}">
      <dgm:prSet phldrT="[نص]"/>
      <dgm:spPr/>
      <dgm:t>
        <a:bodyPr/>
        <a:lstStyle/>
        <a:p>
          <a:pPr rtl="1"/>
          <a:r>
            <a:rPr lang="ar-SA" dirty="0" smtClean="0"/>
            <a:t>حسية</a:t>
          </a:r>
          <a:endParaRPr lang="ar-SA" dirty="0"/>
        </a:p>
      </dgm:t>
    </dgm:pt>
    <dgm:pt modelId="{9F5F7018-8CB5-4112-9F38-B8466E6DA633}" type="parTrans" cxnId="{F6869964-8BA2-48D3-B85C-C8E51A51FFAD}">
      <dgm:prSet/>
      <dgm:spPr/>
      <dgm:t>
        <a:bodyPr/>
        <a:lstStyle/>
        <a:p>
          <a:pPr rtl="1"/>
          <a:endParaRPr lang="ar-SA"/>
        </a:p>
      </dgm:t>
    </dgm:pt>
    <dgm:pt modelId="{4FFCBCAE-6D59-446D-B020-E4B883408BFD}" type="sibTrans" cxnId="{F6869964-8BA2-48D3-B85C-C8E51A51FFAD}">
      <dgm:prSet/>
      <dgm:spPr/>
      <dgm:t>
        <a:bodyPr/>
        <a:lstStyle/>
        <a:p>
          <a:pPr rtl="1"/>
          <a:endParaRPr lang="ar-SA"/>
        </a:p>
      </dgm:t>
    </dgm:pt>
    <dgm:pt modelId="{4338237F-4A23-4058-A7B0-379B601E2AD4}" type="pres">
      <dgm:prSet presAssocID="{D505803C-16B2-4EAB-926B-9BBADC9CA2B9}" presName="Name0" presStyleCnt="0">
        <dgm:presLayoutVars>
          <dgm:dir/>
          <dgm:resizeHandles val="exact"/>
        </dgm:presLayoutVars>
      </dgm:prSet>
      <dgm:spPr/>
    </dgm:pt>
    <dgm:pt modelId="{51383727-EBC8-4E48-8AA2-6B553163CC43}" type="pres">
      <dgm:prSet presAssocID="{FE0E6B99-8B35-4F26-B32F-7856BD4558AC}" presName="node" presStyleLbl="node1" presStyleIdx="0" presStyleCnt="3">
        <dgm:presLayoutVars>
          <dgm:bulletEnabled val="1"/>
        </dgm:presLayoutVars>
      </dgm:prSet>
      <dgm:spPr/>
      <dgm:t>
        <a:bodyPr/>
        <a:lstStyle/>
        <a:p>
          <a:pPr rtl="1"/>
          <a:endParaRPr lang="ar-SA"/>
        </a:p>
      </dgm:t>
    </dgm:pt>
    <dgm:pt modelId="{2B9F64A1-7F1F-449E-872B-55C4FB161EAE}" type="pres">
      <dgm:prSet presAssocID="{4C21EC0E-C6C8-4A0B-8D25-411779480021}" presName="sibTrans" presStyleLbl="sibTrans2D1" presStyleIdx="0" presStyleCnt="2"/>
      <dgm:spPr/>
      <dgm:t>
        <a:bodyPr/>
        <a:lstStyle/>
        <a:p>
          <a:pPr rtl="1"/>
          <a:endParaRPr lang="ar-SA"/>
        </a:p>
      </dgm:t>
    </dgm:pt>
    <dgm:pt modelId="{270E267B-A07B-43F6-8296-AF0DF2DB737A}" type="pres">
      <dgm:prSet presAssocID="{4C21EC0E-C6C8-4A0B-8D25-411779480021}" presName="connectorText" presStyleLbl="sibTrans2D1" presStyleIdx="0" presStyleCnt="2"/>
      <dgm:spPr/>
      <dgm:t>
        <a:bodyPr/>
        <a:lstStyle/>
        <a:p>
          <a:pPr rtl="1"/>
          <a:endParaRPr lang="ar-SA"/>
        </a:p>
      </dgm:t>
    </dgm:pt>
    <dgm:pt modelId="{17173F8E-35F9-4C29-876F-721BEF8E22C1}" type="pres">
      <dgm:prSet presAssocID="{2595BF0D-08D3-4A5D-900B-BD296A92310B}" presName="node" presStyleLbl="node1" presStyleIdx="1" presStyleCnt="3">
        <dgm:presLayoutVars>
          <dgm:bulletEnabled val="1"/>
        </dgm:presLayoutVars>
      </dgm:prSet>
      <dgm:spPr/>
      <dgm:t>
        <a:bodyPr/>
        <a:lstStyle/>
        <a:p>
          <a:pPr rtl="1"/>
          <a:endParaRPr lang="ar-SA"/>
        </a:p>
      </dgm:t>
    </dgm:pt>
    <dgm:pt modelId="{B7977CED-5580-4205-83DF-06F8E2F09EA1}" type="pres">
      <dgm:prSet presAssocID="{A2070D82-B355-4ACB-8DAA-B7FC25E268B8}" presName="sibTrans" presStyleLbl="sibTrans2D1" presStyleIdx="1" presStyleCnt="2"/>
      <dgm:spPr/>
      <dgm:t>
        <a:bodyPr/>
        <a:lstStyle/>
        <a:p>
          <a:pPr rtl="1"/>
          <a:endParaRPr lang="ar-SA"/>
        </a:p>
      </dgm:t>
    </dgm:pt>
    <dgm:pt modelId="{AB31FC56-9B74-4010-9A28-E9E9A07A48BB}" type="pres">
      <dgm:prSet presAssocID="{A2070D82-B355-4ACB-8DAA-B7FC25E268B8}" presName="connectorText" presStyleLbl="sibTrans2D1" presStyleIdx="1" presStyleCnt="2"/>
      <dgm:spPr/>
      <dgm:t>
        <a:bodyPr/>
        <a:lstStyle/>
        <a:p>
          <a:pPr rtl="1"/>
          <a:endParaRPr lang="ar-SA"/>
        </a:p>
      </dgm:t>
    </dgm:pt>
    <dgm:pt modelId="{5EF3F589-6840-4CC4-A922-80F291987D95}" type="pres">
      <dgm:prSet presAssocID="{3EC5B448-B202-46DC-91ED-C5F1125CC1BC}" presName="node" presStyleLbl="node1" presStyleIdx="2" presStyleCnt="3">
        <dgm:presLayoutVars>
          <dgm:bulletEnabled val="1"/>
        </dgm:presLayoutVars>
      </dgm:prSet>
      <dgm:spPr/>
      <dgm:t>
        <a:bodyPr/>
        <a:lstStyle/>
        <a:p>
          <a:pPr rtl="1"/>
          <a:endParaRPr lang="ar-SA"/>
        </a:p>
      </dgm:t>
    </dgm:pt>
  </dgm:ptLst>
  <dgm:cxnLst>
    <dgm:cxn modelId="{637E6D8E-F298-4F3D-8C29-C5F790C317E0}" type="presOf" srcId="{3EC5B448-B202-46DC-91ED-C5F1125CC1BC}" destId="{5EF3F589-6840-4CC4-A922-80F291987D95}" srcOrd="0" destOrd="0" presId="urn:microsoft.com/office/officeart/2005/8/layout/process1"/>
    <dgm:cxn modelId="{D54E0090-8B9D-4E1B-9F0E-839E47085F85}" srcId="{D505803C-16B2-4EAB-926B-9BBADC9CA2B9}" destId="{2595BF0D-08D3-4A5D-900B-BD296A92310B}" srcOrd="1" destOrd="0" parTransId="{C212F457-C5E9-4690-8E9A-959AB1DD1CC9}" sibTransId="{A2070D82-B355-4ACB-8DAA-B7FC25E268B8}"/>
    <dgm:cxn modelId="{F6869964-8BA2-48D3-B85C-C8E51A51FFAD}" srcId="{D505803C-16B2-4EAB-926B-9BBADC9CA2B9}" destId="{3EC5B448-B202-46DC-91ED-C5F1125CC1BC}" srcOrd="2" destOrd="0" parTransId="{9F5F7018-8CB5-4112-9F38-B8466E6DA633}" sibTransId="{4FFCBCAE-6D59-446D-B020-E4B883408BFD}"/>
    <dgm:cxn modelId="{0DF344DA-2FA4-49A0-B1E6-695EB8E9241E}" type="presOf" srcId="{FE0E6B99-8B35-4F26-B32F-7856BD4558AC}" destId="{51383727-EBC8-4E48-8AA2-6B553163CC43}" srcOrd="0" destOrd="0" presId="urn:microsoft.com/office/officeart/2005/8/layout/process1"/>
    <dgm:cxn modelId="{FDB30D6C-17F2-4391-B3FC-4892C189B909}" type="presOf" srcId="{D505803C-16B2-4EAB-926B-9BBADC9CA2B9}" destId="{4338237F-4A23-4058-A7B0-379B601E2AD4}" srcOrd="0" destOrd="0" presId="urn:microsoft.com/office/officeart/2005/8/layout/process1"/>
    <dgm:cxn modelId="{9D71C584-C02D-4D30-BCE7-540AEC6F876C}" type="presOf" srcId="{2595BF0D-08D3-4A5D-900B-BD296A92310B}" destId="{17173F8E-35F9-4C29-876F-721BEF8E22C1}" srcOrd="0" destOrd="0" presId="urn:microsoft.com/office/officeart/2005/8/layout/process1"/>
    <dgm:cxn modelId="{435B9BD8-C900-42FE-BE92-F212EABD6E89}" type="presOf" srcId="{A2070D82-B355-4ACB-8DAA-B7FC25E268B8}" destId="{AB31FC56-9B74-4010-9A28-E9E9A07A48BB}" srcOrd="1" destOrd="0" presId="urn:microsoft.com/office/officeart/2005/8/layout/process1"/>
    <dgm:cxn modelId="{81C29910-3BC6-49E4-A2CE-00432ED6148C}" srcId="{D505803C-16B2-4EAB-926B-9BBADC9CA2B9}" destId="{FE0E6B99-8B35-4F26-B32F-7856BD4558AC}" srcOrd="0" destOrd="0" parTransId="{B1A72D2A-08E6-4F63-861B-F99B535515B0}" sibTransId="{4C21EC0E-C6C8-4A0B-8D25-411779480021}"/>
    <dgm:cxn modelId="{E1917B4F-C423-4A70-BBB3-236256FAC16A}" type="presOf" srcId="{A2070D82-B355-4ACB-8DAA-B7FC25E268B8}" destId="{B7977CED-5580-4205-83DF-06F8E2F09EA1}" srcOrd="0" destOrd="0" presId="urn:microsoft.com/office/officeart/2005/8/layout/process1"/>
    <dgm:cxn modelId="{84A263B0-D6D0-4A63-BA70-98B0941E2298}" type="presOf" srcId="{4C21EC0E-C6C8-4A0B-8D25-411779480021}" destId="{270E267B-A07B-43F6-8296-AF0DF2DB737A}" srcOrd="1" destOrd="0" presId="urn:microsoft.com/office/officeart/2005/8/layout/process1"/>
    <dgm:cxn modelId="{75F853DB-A432-48AF-A00E-B9F88479C38B}" type="presOf" srcId="{4C21EC0E-C6C8-4A0B-8D25-411779480021}" destId="{2B9F64A1-7F1F-449E-872B-55C4FB161EAE}" srcOrd="0" destOrd="0" presId="urn:microsoft.com/office/officeart/2005/8/layout/process1"/>
    <dgm:cxn modelId="{8B418137-5FCD-48BD-A0FF-4AA865AD6A14}" type="presParOf" srcId="{4338237F-4A23-4058-A7B0-379B601E2AD4}" destId="{51383727-EBC8-4E48-8AA2-6B553163CC43}" srcOrd="0" destOrd="0" presId="urn:microsoft.com/office/officeart/2005/8/layout/process1"/>
    <dgm:cxn modelId="{47E2B0E0-42AA-45D6-8AB9-C9C2146C4E97}" type="presParOf" srcId="{4338237F-4A23-4058-A7B0-379B601E2AD4}" destId="{2B9F64A1-7F1F-449E-872B-55C4FB161EAE}" srcOrd="1" destOrd="0" presId="urn:microsoft.com/office/officeart/2005/8/layout/process1"/>
    <dgm:cxn modelId="{3D4E04E9-37F8-4D15-94F4-22476E10EB0F}" type="presParOf" srcId="{2B9F64A1-7F1F-449E-872B-55C4FB161EAE}" destId="{270E267B-A07B-43F6-8296-AF0DF2DB737A}" srcOrd="0" destOrd="0" presId="urn:microsoft.com/office/officeart/2005/8/layout/process1"/>
    <dgm:cxn modelId="{D5FB236D-B7E3-4F21-87E4-CB236AA442F2}" type="presParOf" srcId="{4338237F-4A23-4058-A7B0-379B601E2AD4}" destId="{17173F8E-35F9-4C29-876F-721BEF8E22C1}" srcOrd="2" destOrd="0" presId="urn:microsoft.com/office/officeart/2005/8/layout/process1"/>
    <dgm:cxn modelId="{14BD1C3B-A503-48D3-9A7F-6E78F19FEB29}" type="presParOf" srcId="{4338237F-4A23-4058-A7B0-379B601E2AD4}" destId="{B7977CED-5580-4205-83DF-06F8E2F09EA1}" srcOrd="3" destOrd="0" presId="urn:microsoft.com/office/officeart/2005/8/layout/process1"/>
    <dgm:cxn modelId="{651ACE47-298C-41E6-8D70-1EFDF935A578}" type="presParOf" srcId="{B7977CED-5580-4205-83DF-06F8E2F09EA1}" destId="{AB31FC56-9B74-4010-9A28-E9E9A07A48BB}" srcOrd="0" destOrd="0" presId="urn:microsoft.com/office/officeart/2005/8/layout/process1"/>
    <dgm:cxn modelId="{1E272211-8F99-4494-B926-71808BA61138}" type="presParOf" srcId="{4338237F-4A23-4058-A7B0-379B601E2AD4}" destId="{5EF3F589-6840-4CC4-A922-80F291987D9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83727-EBC8-4E48-8AA2-6B553163CC43}">
      <dsp:nvSpPr>
        <dsp:cNvPr id="0" name=""/>
        <dsp:cNvSpPr/>
      </dsp:nvSpPr>
      <dsp:spPr>
        <a:xfrm>
          <a:off x="7220" y="1384558"/>
          <a:ext cx="2158139" cy="129488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SA" sz="5500" kern="1200" dirty="0" smtClean="0"/>
            <a:t>وجدانية </a:t>
          </a:r>
          <a:endParaRPr lang="ar-SA" sz="5500" kern="1200" dirty="0"/>
        </a:p>
      </dsp:txBody>
      <dsp:txXfrm>
        <a:off x="45146" y="1422484"/>
        <a:ext cx="2082287" cy="1219031"/>
      </dsp:txXfrm>
    </dsp:sp>
    <dsp:sp modelId="{2B9F64A1-7F1F-449E-872B-55C4FB161EAE}">
      <dsp:nvSpPr>
        <dsp:cNvPr id="0" name=""/>
        <dsp:cNvSpPr/>
      </dsp:nvSpPr>
      <dsp:spPr>
        <a:xfrm>
          <a:off x="2381173" y="1764390"/>
          <a:ext cx="457525" cy="535218"/>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a:p>
      </dsp:txBody>
      <dsp:txXfrm>
        <a:off x="2381173" y="1871434"/>
        <a:ext cx="320268" cy="321130"/>
      </dsp:txXfrm>
    </dsp:sp>
    <dsp:sp modelId="{17173F8E-35F9-4C29-876F-721BEF8E22C1}">
      <dsp:nvSpPr>
        <dsp:cNvPr id="0" name=""/>
        <dsp:cNvSpPr/>
      </dsp:nvSpPr>
      <dsp:spPr>
        <a:xfrm>
          <a:off x="3028615" y="1384558"/>
          <a:ext cx="2158139" cy="1294883"/>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SA" sz="5500" kern="1200" dirty="0" smtClean="0"/>
            <a:t>رمزية</a:t>
          </a:r>
          <a:endParaRPr lang="ar-SA" sz="5500" kern="1200" dirty="0"/>
        </a:p>
      </dsp:txBody>
      <dsp:txXfrm>
        <a:off x="3066541" y="1422484"/>
        <a:ext cx="2082287" cy="1219031"/>
      </dsp:txXfrm>
    </dsp:sp>
    <dsp:sp modelId="{B7977CED-5580-4205-83DF-06F8E2F09EA1}">
      <dsp:nvSpPr>
        <dsp:cNvPr id="0" name=""/>
        <dsp:cNvSpPr/>
      </dsp:nvSpPr>
      <dsp:spPr>
        <a:xfrm>
          <a:off x="5402568" y="1764390"/>
          <a:ext cx="457525" cy="535218"/>
        </a:xfrm>
        <a:prstGeom prst="righ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a:p>
      </dsp:txBody>
      <dsp:txXfrm>
        <a:off x="5402568" y="1871434"/>
        <a:ext cx="320268" cy="321130"/>
      </dsp:txXfrm>
    </dsp:sp>
    <dsp:sp modelId="{5EF3F589-6840-4CC4-A922-80F291987D95}">
      <dsp:nvSpPr>
        <dsp:cNvPr id="0" name=""/>
        <dsp:cNvSpPr/>
      </dsp:nvSpPr>
      <dsp:spPr>
        <a:xfrm>
          <a:off x="6050010" y="1384558"/>
          <a:ext cx="2158139" cy="1294883"/>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SA" sz="5500" kern="1200" dirty="0" smtClean="0"/>
            <a:t>حسية</a:t>
          </a:r>
          <a:endParaRPr lang="ar-SA" sz="5500" kern="1200" dirty="0"/>
        </a:p>
      </dsp:txBody>
      <dsp:txXfrm>
        <a:off x="6087936" y="1422484"/>
        <a:ext cx="2082287" cy="121903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E677BB3-4CD5-4FC0-9B76-246821E5FBA9}" type="datetimeFigureOut">
              <a:rPr lang="ar-SA" smtClean="0"/>
              <a:pPr/>
              <a:t>20/01/37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677BB3-4CD5-4FC0-9B76-246821E5FBA9}" type="datetimeFigureOut">
              <a:rPr lang="ar-SA" smtClean="0"/>
              <a:pPr/>
              <a:t>20/01/37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677BB3-4CD5-4FC0-9B76-246821E5FBA9}" type="datetimeFigureOut">
              <a:rPr lang="ar-SA" smtClean="0"/>
              <a:pPr/>
              <a:t>20/01/37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677BB3-4CD5-4FC0-9B76-246821E5FBA9}" type="datetimeFigureOut">
              <a:rPr lang="ar-SA" smtClean="0"/>
              <a:pPr/>
              <a:t>20/01/37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E677BB3-4CD5-4FC0-9B76-246821E5FBA9}" type="datetimeFigureOut">
              <a:rPr lang="ar-SA" smtClean="0"/>
              <a:pPr/>
              <a:t>20/01/37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E677BB3-4CD5-4FC0-9B76-246821E5FBA9}" type="datetimeFigureOut">
              <a:rPr lang="ar-SA" smtClean="0"/>
              <a:pPr/>
              <a:t>20/01/37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E677BB3-4CD5-4FC0-9B76-246821E5FBA9}" type="datetimeFigureOut">
              <a:rPr lang="ar-SA" smtClean="0"/>
              <a:pPr/>
              <a:t>20/01/37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E677BB3-4CD5-4FC0-9B76-246821E5FBA9}" type="datetimeFigureOut">
              <a:rPr lang="ar-SA" smtClean="0"/>
              <a:pPr/>
              <a:t>20/01/37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677BB3-4CD5-4FC0-9B76-246821E5FBA9}" type="datetimeFigureOut">
              <a:rPr lang="ar-SA" smtClean="0"/>
              <a:pPr/>
              <a:t>20/01/37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677BB3-4CD5-4FC0-9B76-246821E5FBA9}" type="datetimeFigureOut">
              <a:rPr lang="ar-SA" smtClean="0"/>
              <a:pPr/>
              <a:t>20/01/37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677BB3-4CD5-4FC0-9B76-246821E5FBA9}" type="datetimeFigureOut">
              <a:rPr lang="ar-SA" smtClean="0"/>
              <a:pPr/>
              <a:t>20/01/37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CB4DDF1-D54D-4039-97A5-3DF1AA078C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E677BB3-4CD5-4FC0-9B76-246821E5FBA9}" type="datetimeFigureOut">
              <a:rPr lang="ar-SA" smtClean="0"/>
              <a:pPr/>
              <a:t>20/01/37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CB4DDF1-D54D-4039-97A5-3DF1AA078C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57233"/>
            <a:ext cx="7772400" cy="3714776"/>
          </a:xfrm>
        </p:spPr>
        <p:style>
          <a:lnRef idx="1">
            <a:schemeClr val="accent2"/>
          </a:lnRef>
          <a:fillRef idx="2">
            <a:schemeClr val="accent2"/>
          </a:fillRef>
          <a:effectRef idx="1">
            <a:schemeClr val="accent2"/>
          </a:effectRef>
          <a:fontRef idx="minor">
            <a:schemeClr val="dk1"/>
          </a:fontRef>
        </p:style>
        <p:txBody>
          <a:bodyPr>
            <a:noAutofit/>
          </a:bodyPr>
          <a:lstStyle/>
          <a:p>
            <a:r>
              <a:rPr lang="ar-SA" sz="6600" u="sng" dirty="0" smtClean="0">
                <a:latin typeface="Andalus" pitchFamily="18" charset="-78"/>
                <a:cs typeface="Andalus" pitchFamily="18" charset="-78"/>
              </a:rPr>
              <a:t/>
            </a:r>
            <a:br>
              <a:rPr lang="ar-SA" sz="6600" u="sng" dirty="0" smtClean="0">
                <a:latin typeface="Andalus" pitchFamily="18" charset="-78"/>
                <a:cs typeface="Andalus" pitchFamily="18" charset="-78"/>
              </a:rPr>
            </a:br>
            <a:r>
              <a:rPr lang="ar-SA" sz="6600" u="sng" dirty="0" smtClean="0">
                <a:solidFill>
                  <a:srgbClr val="C00000"/>
                </a:solidFill>
                <a:latin typeface="Andalus" pitchFamily="18" charset="-78"/>
                <a:cs typeface="Andalus" pitchFamily="18" charset="-78"/>
              </a:rPr>
              <a:t>الفصل </a:t>
            </a:r>
            <a:r>
              <a:rPr lang="ar-SA" sz="6600" u="sng" dirty="0">
                <a:solidFill>
                  <a:srgbClr val="C00000"/>
                </a:solidFill>
                <a:latin typeface="Andalus" pitchFamily="18" charset="-78"/>
                <a:cs typeface="Andalus" pitchFamily="18" charset="-78"/>
              </a:rPr>
              <a:t>الرابع</a:t>
            </a:r>
            <a:r>
              <a:rPr lang="en-US" sz="6600" u="sng" dirty="0">
                <a:latin typeface="Andalus" pitchFamily="18" charset="-78"/>
                <a:cs typeface="Andalus" pitchFamily="18" charset="-78"/>
              </a:rPr>
              <a:t/>
            </a:r>
            <a:br>
              <a:rPr lang="en-US" sz="6600" u="sng" dirty="0">
                <a:latin typeface="Andalus" pitchFamily="18" charset="-78"/>
                <a:cs typeface="Andalus" pitchFamily="18" charset="-78"/>
              </a:rPr>
            </a:br>
            <a:r>
              <a:rPr lang="ar-SA" sz="6600" u="sng" dirty="0">
                <a:latin typeface="Andalus" pitchFamily="18" charset="-78"/>
                <a:cs typeface="Andalus" pitchFamily="18" charset="-78"/>
              </a:rPr>
              <a:t>صعوبات الإدراك</a:t>
            </a:r>
            <a:r>
              <a:rPr lang="en-US" sz="6600" u="sng" dirty="0">
                <a:latin typeface="Andalus" pitchFamily="18" charset="-78"/>
                <a:cs typeface="Andalus" pitchFamily="18" charset="-78"/>
              </a:rPr>
              <a:t/>
            </a:r>
            <a:br>
              <a:rPr lang="en-US" sz="6600" u="sng" dirty="0">
                <a:latin typeface="Andalus" pitchFamily="18" charset="-78"/>
                <a:cs typeface="Andalus" pitchFamily="18" charset="-78"/>
              </a:rPr>
            </a:br>
            <a:endParaRPr lang="ar-SA" sz="6600" u="sng"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714379"/>
          </a:xfrm>
        </p:spPr>
        <p:style>
          <a:lnRef idx="1">
            <a:schemeClr val="accent2"/>
          </a:lnRef>
          <a:fillRef idx="2">
            <a:schemeClr val="accent2"/>
          </a:fillRef>
          <a:effectRef idx="1">
            <a:schemeClr val="accent2"/>
          </a:effectRef>
          <a:fontRef idx="minor">
            <a:schemeClr val="dk1"/>
          </a:fontRef>
        </p:style>
        <p:txBody>
          <a:bodyPr>
            <a:noAutofit/>
          </a:bodyPr>
          <a:lstStyle/>
          <a:p>
            <a:r>
              <a:rPr lang="ar-SA" sz="3600" b="1" dirty="0" smtClean="0">
                <a:cs typeface="Akhbar MT" pitchFamily="2" charset="-78"/>
              </a:rPr>
              <a:t/>
            </a:r>
            <a:br>
              <a:rPr lang="ar-SA" sz="3600" b="1" dirty="0" smtClean="0">
                <a:cs typeface="Akhbar MT" pitchFamily="2" charset="-78"/>
              </a:rPr>
            </a:br>
            <a:r>
              <a:rPr lang="ar-SA" sz="3600" b="1" dirty="0" smtClean="0">
                <a:cs typeface="Akhbar MT" pitchFamily="2" charset="-78"/>
              </a:rPr>
              <a:t>طبيعية </a:t>
            </a:r>
            <a:r>
              <a:rPr lang="ar-SA" sz="3600" b="1" dirty="0">
                <a:cs typeface="Akhbar MT" pitchFamily="2" charset="-78"/>
              </a:rPr>
              <a:t>عملية الإدراك </a:t>
            </a:r>
            <a:r>
              <a:rPr lang="ar-SA" sz="3600" b="1" dirty="0" smtClean="0">
                <a:cs typeface="Akhbar MT" pitchFamily="2" charset="-78"/>
              </a:rPr>
              <a:t>وتعريفه:</a:t>
            </a:r>
            <a:r>
              <a:rPr lang="en-US" sz="3600" dirty="0">
                <a:cs typeface="Akhbar MT" pitchFamily="2" charset="-78"/>
              </a:rPr>
              <a:t/>
            </a:r>
            <a:br>
              <a:rPr lang="en-US" sz="3600" dirty="0">
                <a:cs typeface="Akhbar MT" pitchFamily="2" charset="-78"/>
              </a:rPr>
            </a:br>
            <a:endParaRPr lang="ar-SA" sz="3600" dirty="0">
              <a:cs typeface="Akhbar MT" pitchFamily="2" charset="-78"/>
            </a:endParaRPr>
          </a:p>
        </p:txBody>
      </p:sp>
      <p:sp>
        <p:nvSpPr>
          <p:cNvPr id="3" name="عنوان فرعي 2"/>
          <p:cNvSpPr>
            <a:spLocks noGrp="1"/>
          </p:cNvSpPr>
          <p:nvPr>
            <p:ph type="subTitle" idx="1"/>
          </p:nvPr>
        </p:nvSpPr>
        <p:spPr>
          <a:xfrm>
            <a:off x="357158" y="1428736"/>
            <a:ext cx="8429684" cy="4786346"/>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r"/>
            <a:endParaRPr lang="ar-SA" sz="4000" u="sng" dirty="0" smtClean="0">
              <a:solidFill>
                <a:schemeClr val="tx1"/>
              </a:solidFill>
              <a:cs typeface="Akhbar MT" pitchFamily="2" charset="-78"/>
            </a:endParaRPr>
          </a:p>
          <a:p>
            <a:pPr algn="r"/>
            <a:r>
              <a:rPr lang="ar-SA" sz="4000" u="sng" dirty="0" smtClean="0">
                <a:solidFill>
                  <a:schemeClr val="tx1"/>
                </a:solidFill>
                <a:cs typeface="Akhbar MT" pitchFamily="2" charset="-78"/>
              </a:rPr>
              <a:t>يشكل </a:t>
            </a:r>
            <a:r>
              <a:rPr lang="ar-SA" sz="4000" u="sng" dirty="0">
                <a:solidFill>
                  <a:schemeClr val="tx1"/>
                </a:solidFill>
                <a:cs typeface="Akhbar MT" pitchFamily="2" charset="-78"/>
              </a:rPr>
              <a:t>الإدراك ومحدداته أساساً هاماً من الأسس التي يقوم عليها التعلم المعرفي. كما يمثل الأساس الذي تقوم علية النظرية </a:t>
            </a:r>
            <a:r>
              <a:rPr lang="ar-SA" sz="4000" u="sng" dirty="0" err="1">
                <a:solidFill>
                  <a:schemeClr val="tx1"/>
                </a:solidFill>
                <a:cs typeface="Akhbar MT" pitchFamily="2" charset="-78"/>
              </a:rPr>
              <a:t>الجشطالتية</a:t>
            </a:r>
            <a:r>
              <a:rPr lang="ar-SA" sz="4000" u="sng" dirty="0">
                <a:solidFill>
                  <a:schemeClr val="tx1"/>
                </a:solidFill>
                <a:cs typeface="Akhbar MT" pitchFamily="2" charset="-78"/>
              </a:rPr>
              <a:t> في التعلم, </a:t>
            </a:r>
            <a:r>
              <a:rPr lang="ar-SA" sz="4000" u="sng" dirty="0" smtClean="0">
                <a:solidFill>
                  <a:schemeClr val="tx1"/>
                </a:solidFill>
                <a:cs typeface="Akhbar MT" pitchFamily="2" charset="-78"/>
              </a:rPr>
              <a:t>ولذلك, </a:t>
            </a:r>
            <a:r>
              <a:rPr lang="ar-SA" sz="4000" u="sng" dirty="0">
                <a:solidFill>
                  <a:srgbClr val="0070C0"/>
                </a:solidFill>
                <a:cs typeface="Akhbar MT" pitchFamily="2" charset="-78"/>
              </a:rPr>
              <a:t>فإنه يمكن تعريف الإدراك </a:t>
            </a:r>
            <a:r>
              <a:rPr lang="ar-SA" sz="4000" u="sng" dirty="0">
                <a:solidFill>
                  <a:srgbClr val="C00000"/>
                </a:solidFill>
                <a:cs typeface="Akhbar MT" pitchFamily="2" charset="-78"/>
              </a:rPr>
              <a:t>بقدرة المرء على تنظيم التنبيهات </a:t>
            </a:r>
            <a:r>
              <a:rPr lang="ar-SA" sz="4000" u="sng" dirty="0" smtClean="0">
                <a:solidFill>
                  <a:srgbClr val="C00000"/>
                </a:solidFill>
                <a:cs typeface="Akhbar MT" pitchFamily="2" charset="-78"/>
              </a:rPr>
              <a:t>الحسية </a:t>
            </a:r>
            <a:r>
              <a:rPr lang="ar-SA" sz="4000" u="sng" dirty="0">
                <a:solidFill>
                  <a:srgbClr val="C00000"/>
                </a:solidFill>
                <a:cs typeface="Akhbar MT" pitchFamily="2" charset="-78"/>
              </a:rPr>
              <a:t>الواردة إليه عبر الحواس المختلفة ومعالجتها ذهنياً في إطار الخبرات السابقة </a:t>
            </a:r>
            <a:r>
              <a:rPr lang="ar-SA" sz="4000" u="sng" dirty="0" smtClean="0">
                <a:solidFill>
                  <a:srgbClr val="C00000"/>
                </a:solidFill>
                <a:cs typeface="Akhbar MT" pitchFamily="2" charset="-78"/>
              </a:rPr>
              <a:t>والتعرف </a:t>
            </a:r>
            <a:r>
              <a:rPr lang="ar-SA" sz="4000" u="sng" dirty="0">
                <a:solidFill>
                  <a:srgbClr val="C00000"/>
                </a:solidFill>
                <a:cs typeface="Akhbar MT" pitchFamily="2" charset="-78"/>
              </a:rPr>
              <a:t>عليها وإعطائها معانيها ودلالاتها المعرفية المختلفة.</a:t>
            </a:r>
            <a:r>
              <a:rPr lang="ar-SA" sz="4000" u="sng" dirty="0">
                <a:solidFill>
                  <a:schemeClr val="tx1"/>
                </a:solidFill>
                <a:cs typeface="Akhbar MT" pitchFamily="2" charset="-78"/>
              </a:rPr>
              <a:t> </a:t>
            </a:r>
            <a:r>
              <a:rPr lang="ar-SA" sz="4000" u="sng" dirty="0">
                <a:solidFill>
                  <a:srgbClr val="00B050"/>
                </a:solidFill>
                <a:cs typeface="Akhbar MT" pitchFamily="2" charset="-78"/>
              </a:rPr>
              <a:t>والإدراك الحسي عبارة عن تنظيم الإحساسات وإضفاء معنى عليها.</a:t>
            </a:r>
            <a:endParaRPr lang="en-US" sz="4000" u="sng" dirty="0">
              <a:solidFill>
                <a:srgbClr val="00B050"/>
              </a:solidFill>
              <a:cs typeface="Akhbar MT" pitchFamily="2" charset="-78"/>
            </a:endParaRPr>
          </a:p>
          <a:p>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714348" y="571480"/>
            <a:ext cx="7772400" cy="1428760"/>
          </a:xfrm>
          <a:prstGeom prst="rect">
            <a:avLst/>
          </a:prstGeom>
        </p:spPr>
        <p:style>
          <a:lnRef idx="1">
            <a:schemeClr val="accent2"/>
          </a:lnRef>
          <a:fillRef idx="2">
            <a:schemeClr val="accent2"/>
          </a:fillRef>
          <a:effectRef idx="1">
            <a:schemeClr val="accent2"/>
          </a:effectRef>
          <a:fontRef idx="minor">
            <a:schemeClr val="dk1"/>
          </a:fontRef>
        </p:style>
        <p:txBody>
          <a:bodyP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2800" b="1" i="0" u="none" strike="noStrike" kern="1200" cap="none" spc="0" normalizeH="0" baseline="0" noProof="0" dirty="0" smtClean="0">
                <a:ln>
                  <a:noFill/>
                </a:ln>
                <a:solidFill>
                  <a:schemeClr val="dk1"/>
                </a:solidFill>
                <a:effectLst/>
                <a:uLnTx/>
                <a:uFillTx/>
                <a:latin typeface="+mn-lt"/>
                <a:ea typeface="+mn-ea"/>
                <a:cs typeface="Akhbar MT" pitchFamily="2" charset="-78"/>
              </a:rPr>
              <a:t/>
            </a:r>
            <a:br>
              <a:rPr kumimoji="0" lang="ar-SA" sz="2800" b="1" i="0" u="none" strike="noStrike" kern="1200" cap="none" spc="0" normalizeH="0" baseline="0" noProof="0" dirty="0" smtClean="0">
                <a:ln>
                  <a:noFill/>
                </a:ln>
                <a:solidFill>
                  <a:schemeClr val="dk1"/>
                </a:solidFill>
                <a:effectLst/>
                <a:uLnTx/>
                <a:uFillTx/>
                <a:latin typeface="+mn-lt"/>
                <a:ea typeface="+mn-ea"/>
                <a:cs typeface="Akhbar MT" pitchFamily="2" charset="-78"/>
              </a:rPr>
            </a:br>
            <a:r>
              <a:rPr lang="ar-SA" sz="4000" b="1" dirty="0" smtClean="0">
                <a:cs typeface="Akhbar MT" pitchFamily="2" charset="-78"/>
              </a:rPr>
              <a:t>عمليات الإدراك الحسي</a:t>
            </a:r>
            <a:r>
              <a:rPr kumimoji="0" lang="en-US" sz="2800" b="1" i="0" u="none" strike="noStrike" kern="1200" cap="none" spc="0" normalizeH="0" baseline="0" noProof="0" dirty="0" smtClean="0">
                <a:ln>
                  <a:noFill/>
                </a:ln>
                <a:solidFill>
                  <a:schemeClr val="dk1"/>
                </a:solidFill>
                <a:effectLst/>
                <a:uLnTx/>
                <a:uFillTx/>
                <a:latin typeface="+mn-lt"/>
                <a:ea typeface="+mn-ea"/>
                <a:cs typeface="Akhbar MT" pitchFamily="2" charset="-78"/>
              </a:rPr>
              <a:t/>
            </a:r>
            <a:br>
              <a:rPr kumimoji="0" lang="en-US" sz="2800" b="1" i="0" u="none" strike="noStrike" kern="1200" cap="none" spc="0" normalizeH="0" baseline="0" noProof="0" dirty="0" smtClean="0">
                <a:ln>
                  <a:noFill/>
                </a:ln>
                <a:solidFill>
                  <a:schemeClr val="dk1"/>
                </a:solidFill>
                <a:effectLst/>
                <a:uLnTx/>
                <a:uFillTx/>
                <a:latin typeface="+mn-lt"/>
                <a:ea typeface="+mn-ea"/>
                <a:cs typeface="Akhbar MT" pitchFamily="2" charset="-78"/>
              </a:rPr>
            </a:br>
            <a:endParaRPr kumimoji="0" lang="ar-SA" sz="2800" b="1" i="0" u="none" strike="noStrike" kern="1200" cap="none" spc="0" normalizeH="0" baseline="0" noProof="0" dirty="0">
              <a:ln>
                <a:noFill/>
              </a:ln>
              <a:solidFill>
                <a:schemeClr val="dk1"/>
              </a:solidFill>
              <a:effectLst/>
              <a:uLnTx/>
              <a:uFillTx/>
              <a:latin typeface="+mn-lt"/>
              <a:ea typeface="+mn-ea"/>
              <a:cs typeface="Akhbar MT" pitchFamily="2" charset="-78"/>
            </a:endParaRPr>
          </a:p>
        </p:txBody>
      </p:sp>
      <p:graphicFrame>
        <p:nvGraphicFramePr>
          <p:cNvPr id="3" name="رسم تخطيطي 2"/>
          <p:cNvGraphicFramePr/>
          <p:nvPr/>
        </p:nvGraphicFramePr>
        <p:xfrm>
          <a:off x="500034" y="1928802"/>
          <a:ext cx="821537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857255"/>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SA" dirty="0" smtClean="0">
                <a:cs typeface="Akhbar MT" pitchFamily="2" charset="-78"/>
              </a:rPr>
              <a:t/>
            </a:r>
            <a:br>
              <a:rPr lang="ar-SA" dirty="0" smtClean="0">
                <a:cs typeface="Akhbar MT" pitchFamily="2" charset="-78"/>
              </a:rPr>
            </a:br>
            <a:r>
              <a:rPr lang="ar-SA" dirty="0" smtClean="0">
                <a:cs typeface="Akhbar MT" pitchFamily="2" charset="-78"/>
              </a:rPr>
              <a:t>قوانين </a:t>
            </a:r>
            <a:r>
              <a:rPr lang="ar-SA" dirty="0">
                <a:cs typeface="Akhbar MT" pitchFamily="2" charset="-78"/>
              </a:rPr>
              <a:t>التنظيم الإدراكي:</a:t>
            </a:r>
            <a:r>
              <a:rPr lang="en-US" dirty="0">
                <a:cs typeface="Akhbar MT" pitchFamily="2" charset="-78"/>
              </a:rPr>
              <a:t/>
            </a:r>
            <a:br>
              <a:rPr lang="en-US" dirty="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285720" y="1285860"/>
            <a:ext cx="8572560" cy="5357850"/>
          </a:xfrm>
        </p:spPr>
        <p:style>
          <a:lnRef idx="2">
            <a:schemeClr val="accent2"/>
          </a:lnRef>
          <a:fillRef idx="1">
            <a:schemeClr val="lt1"/>
          </a:fillRef>
          <a:effectRef idx="0">
            <a:schemeClr val="accent2"/>
          </a:effectRef>
          <a:fontRef idx="minor">
            <a:schemeClr val="dk1"/>
          </a:fontRef>
        </p:style>
        <p:txBody>
          <a:bodyPr>
            <a:normAutofit/>
          </a:bodyPr>
          <a:lstStyle/>
          <a:p>
            <a:pPr algn="r"/>
            <a:r>
              <a:rPr lang="ar-SA" u="sng" dirty="0">
                <a:solidFill>
                  <a:srgbClr val="C00000"/>
                </a:solidFill>
                <a:cs typeface="Akhbar MT" pitchFamily="2" charset="-78"/>
              </a:rPr>
              <a:t>من أهم القوانين أو المبادئ التي </a:t>
            </a:r>
            <a:r>
              <a:rPr lang="ar-SA" u="sng" dirty="0" smtClean="0">
                <a:solidFill>
                  <a:srgbClr val="C00000"/>
                </a:solidFill>
                <a:cs typeface="Akhbar MT" pitchFamily="2" charset="-78"/>
              </a:rPr>
              <a:t>نستخدمها </a:t>
            </a:r>
            <a:r>
              <a:rPr lang="ar-SA" u="sng" dirty="0">
                <a:solidFill>
                  <a:srgbClr val="C00000"/>
                </a:solidFill>
                <a:cs typeface="Akhbar MT" pitchFamily="2" charset="-78"/>
              </a:rPr>
              <a:t>في تكون أنماط إدراكية جيدة قوانين الأحكام أو الإتقان الإدراكي التي تتمثل في كل من قوانين</a:t>
            </a:r>
            <a:r>
              <a:rPr lang="ar-SA" u="sng" dirty="0" smtClean="0">
                <a:solidFill>
                  <a:srgbClr val="C00000"/>
                </a:solidFill>
                <a:cs typeface="Akhbar MT" pitchFamily="2" charset="-78"/>
              </a:rPr>
              <a:t>:</a:t>
            </a:r>
            <a:endParaRPr lang="en-US" u="sng" dirty="0">
              <a:solidFill>
                <a:srgbClr val="C00000"/>
              </a:solidFill>
              <a:cs typeface="Akhbar MT" pitchFamily="2" charset="-78"/>
            </a:endParaRPr>
          </a:p>
          <a:p>
            <a:pPr algn="r">
              <a:buFont typeface="Arial" pitchFamily="34" charset="0"/>
              <a:buChar char="•"/>
            </a:pPr>
            <a:r>
              <a:rPr lang="ar-SA" dirty="0">
                <a:solidFill>
                  <a:schemeClr val="tx1"/>
                </a:solidFill>
                <a:cs typeface="Akhbar MT" pitchFamily="2" charset="-78"/>
              </a:rPr>
              <a:t>أولاً: الشكل </a:t>
            </a:r>
            <a:r>
              <a:rPr lang="en-US" dirty="0">
                <a:solidFill>
                  <a:schemeClr val="tx1"/>
                </a:solidFill>
                <a:cs typeface="Akhbar MT" pitchFamily="2" charset="-78"/>
              </a:rPr>
              <a:t>Figure</a:t>
            </a:r>
            <a:r>
              <a:rPr lang="ar-SA" dirty="0">
                <a:solidFill>
                  <a:schemeClr val="tx1"/>
                </a:solidFill>
                <a:cs typeface="Akhbar MT" pitchFamily="2" charset="-78"/>
              </a:rPr>
              <a:t> والأرضية </a:t>
            </a:r>
            <a:r>
              <a:rPr lang="en-US" dirty="0">
                <a:solidFill>
                  <a:schemeClr val="tx1"/>
                </a:solidFill>
                <a:cs typeface="Akhbar MT" pitchFamily="2" charset="-78"/>
              </a:rPr>
              <a:t>Background</a:t>
            </a:r>
            <a:r>
              <a:rPr lang="ar-SA" dirty="0">
                <a:solidFill>
                  <a:schemeClr val="tx1"/>
                </a:solidFill>
                <a:cs typeface="Akhbar MT" pitchFamily="2" charset="-78"/>
              </a:rPr>
              <a:t> </a:t>
            </a:r>
            <a:endParaRPr lang="en-US" dirty="0">
              <a:solidFill>
                <a:schemeClr val="tx1"/>
              </a:solidFill>
              <a:cs typeface="Akhbar MT" pitchFamily="2" charset="-78"/>
            </a:endParaRPr>
          </a:p>
          <a:p>
            <a:pPr algn="r">
              <a:buFont typeface="Arial" pitchFamily="34" charset="0"/>
              <a:buChar char="•"/>
            </a:pPr>
            <a:r>
              <a:rPr lang="ar-SA" dirty="0">
                <a:solidFill>
                  <a:schemeClr val="tx1"/>
                </a:solidFill>
                <a:cs typeface="Akhbar MT" pitchFamily="2" charset="-78"/>
              </a:rPr>
              <a:t>ثانيا: التقارب </a:t>
            </a:r>
            <a:r>
              <a:rPr lang="en-US" dirty="0">
                <a:solidFill>
                  <a:schemeClr val="tx1"/>
                </a:solidFill>
                <a:cs typeface="Akhbar MT" pitchFamily="2" charset="-78"/>
              </a:rPr>
              <a:t>Proximity</a:t>
            </a:r>
            <a:r>
              <a:rPr lang="ar-SA" dirty="0">
                <a:solidFill>
                  <a:schemeClr val="tx1"/>
                </a:solidFill>
                <a:cs typeface="Akhbar MT" pitchFamily="2" charset="-78"/>
              </a:rPr>
              <a:t> </a:t>
            </a:r>
            <a:endParaRPr lang="en-US" dirty="0">
              <a:solidFill>
                <a:schemeClr val="tx1"/>
              </a:solidFill>
              <a:cs typeface="Akhbar MT" pitchFamily="2" charset="-78"/>
            </a:endParaRPr>
          </a:p>
          <a:p>
            <a:pPr algn="r">
              <a:buFont typeface="Arial" pitchFamily="34" charset="0"/>
              <a:buChar char="•"/>
            </a:pPr>
            <a:r>
              <a:rPr lang="ar-SA" dirty="0">
                <a:solidFill>
                  <a:schemeClr val="tx1"/>
                </a:solidFill>
                <a:cs typeface="Akhbar MT" pitchFamily="2" charset="-78"/>
              </a:rPr>
              <a:t>ثالثاً: التشابه </a:t>
            </a:r>
            <a:r>
              <a:rPr lang="en-US" dirty="0">
                <a:solidFill>
                  <a:schemeClr val="tx1"/>
                </a:solidFill>
                <a:cs typeface="Akhbar MT" pitchFamily="2" charset="-78"/>
              </a:rPr>
              <a:t>Similarity</a:t>
            </a:r>
            <a:r>
              <a:rPr lang="ar-SA" dirty="0">
                <a:solidFill>
                  <a:schemeClr val="tx1"/>
                </a:solidFill>
                <a:cs typeface="Akhbar MT" pitchFamily="2" charset="-78"/>
              </a:rPr>
              <a:t> </a:t>
            </a:r>
            <a:endParaRPr lang="en-US" dirty="0">
              <a:solidFill>
                <a:schemeClr val="tx1"/>
              </a:solidFill>
              <a:cs typeface="Akhbar MT" pitchFamily="2" charset="-78"/>
            </a:endParaRPr>
          </a:p>
          <a:p>
            <a:pPr algn="r">
              <a:buFont typeface="Arial" pitchFamily="34" charset="0"/>
              <a:buChar char="•"/>
            </a:pPr>
            <a:r>
              <a:rPr lang="ar-SA" dirty="0">
                <a:solidFill>
                  <a:schemeClr val="tx1"/>
                </a:solidFill>
                <a:cs typeface="Akhbar MT" pitchFamily="2" charset="-78"/>
              </a:rPr>
              <a:t>رابعا: الاستمرار </a:t>
            </a:r>
            <a:r>
              <a:rPr lang="en-US" dirty="0">
                <a:solidFill>
                  <a:schemeClr val="tx1"/>
                </a:solidFill>
                <a:cs typeface="Akhbar MT" pitchFamily="2" charset="-78"/>
              </a:rPr>
              <a:t>Continuity</a:t>
            </a:r>
            <a:r>
              <a:rPr lang="ar-SA" dirty="0">
                <a:solidFill>
                  <a:schemeClr val="tx1"/>
                </a:solidFill>
                <a:cs typeface="Akhbar MT" pitchFamily="2" charset="-78"/>
              </a:rPr>
              <a:t> </a:t>
            </a:r>
            <a:endParaRPr lang="en-US" dirty="0">
              <a:solidFill>
                <a:schemeClr val="tx1"/>
              </a:solidFill>
              <a:cs typeface="Akhbar MT" pitchFamily="2" charset="-78"/>
            </a:endParaRPr>
          </a:p>
          <a:p>
            <a:pPr algn="r">
              <a:buFont typeface="Arial" pitchFamily="34" charset="0"/>
              <a:buChar char="•"/>
            </a:pPr>
            <a:r>
              <a:rPr lang="ar-SA" dirty="0">
                <a:solidFill>
                  <a:schemeClr val="tx1"/>
                </a:solidFill>
                <a:cs typeface="Akhbar MT" pitchFamily="2" charset="-78"/>
              </a:rPr>
              <a:t>خامسا: الإغلاق </a:t>
            </a:r>
            <a:r>
              <a:rPr lang="en-US" dirty="0" smtClean="0">
                <a:solidFill>
                  <a:schemeClr val="tx1"/>
                </a:solidFill>
                <a:cs typeface="Akhbar MT" pitchFamily="2" charset="-78"/>
              </a:rPr>
              <a:t>Closure</a:t>
            </a:r>
            <a:r>
              <a:rPr lang="ar-SA" dirty="0" smtClean="0">
                <a:solidFill>
                  <a:schemeClr val="tx1"/>
                </a:solidFill>
                <a:cs typeface="Akhbar MT" pitchFamily="2" charset="-78"/>
              </a:rPr>
              <a:t> </a:t>
            </a:r>
            <a:endParaRPr lang="en-US" dirty="0">
              <a:solidFill>
                <a:schemeClr val="tx1"/>
              </a:solidFill>
              <a:cs typeface="Akhbar MT" pitchFamily="2" charset="-78"/>
            </a:endParaRPr>
          </a:p>
          <a:p>
            <a:pPr algn="r">
              <a:buFont typeface="Arial" pitchFamily="34" charset="0"/>
              <a:buChar char="•"/>
            </a:pPr>
            <a:r>
              <a:rPr lang="ar-SA" dirty="0">
                <a:solidFill>
                  <a:schemeClr val="tx1"/>
                </a:solidFill>
                <a:cs typeface="Akhbar MT" pitchFamily="2" charset="-78"/>
              </a:rPr>
              <a:t>سادساً: السياق </a:t>
            </a:r>
            <a:r>
              <a:rPr lang="en-US" dirty="0">
                <a:solidFill>
                  <a:schemeClr val="tx1"/>
                </a:solidFill>
                <a:cs typeface="Akhbar MT" pitchFamily="2" charset="-78"/>
              </a:rPr>
              <a:t>Context</a:t>
            </a:r>
            <a:r>
              <a:rPr lang="ar-SA" dirty="0">
                <a:solidFill>
                  <a:schemeClr val="tx1"/>
                </a:solidFill>
                <a:cs typeface="Akhbar MT" pitchFamily="2" charset="-78"/>
              </a:rPr>
              <a:t> أو الشمول </a:t>
            </a:r>
            <a:r>
              <a:rPr lang="en-US" dirty="0">
                <a:solidFill>
                  <a:schemeClr val="tx1"/>
                </a:solidFill>
                <a:cs typeface="Akhbar MT" pitchFamily="2" charset="-78"/>
              </a:rPr>
              <a:t>inclusiveness </a:t>
            </a:r>
            <a:r>
              <a:rPr lang="ar-SA" dirty="0">
                <a:solidFill>
                  <a:schemeClr val="tx1"/>
                </a:solidFill>
                <a:cs typeface="Akhbar MT" pitchFamily="2" charset="-78"/>
              </a:rPr>
              <a:t> </a:t>
            </a:r>
            <a:endParaRPr lang="en-US" dirty="0">
              <a:solidFill>
                <a:schemeClr val="tx1"/>
              </a:solidFill>
              <a:cs typeface="Akhbar MT" pitchFamily="2" charset="-78"/>
            </a:endParaRPr>
          </a:p>
          <a:p>
            <a:pPr algn="r">
              <a:buFont typeface="Arial" pitchFamily="34" charset="0"/>
              <a:buChar char="•"/>
            </a:pPr>
            <a:r>
              <a:rPr lang="ar-SA" dirty="0">
                <a:solidFill>
                  <a:schemeClr val="tx1"/>
                </a:solidFill>
                <a:cs typeface="Akhbar MT" pitchFamily="2" charset="-78"/>
              </a:rPr>
              <a:t>سابعا: </a:t>
            </a:r>
            <a:r>
              <a:rPr lang="ar-SA" dirty="0" smtClean="0">
                <a:solidFill>
                  <a:schemeClr val="tx1"/>
                </a:solidFill>
                <a:cs typeface="Akhbar MT" pitchFamily="2" charset="-78"/>
              </a:rPr>
              <a:t>التماثل </a:t>
            </a:r>
            <a:r>
              <a:rPr lang="en-US" dirty="0">
                <a:solidFill>
                  <a:schemeClr val="tx1"/>
                </a:solidFill>
                <a:cs typeface="Akhbar MT" pitchFamily="2" charset="-78"/>
              </a:rPr>
              <a:t>Analogy </a:t>
            </a:r>
            <a:r>
              <a:rPr lang="ar-SA" dirty="0">
                <a:solidFill>
                  <a:schemeClr val="tx1"/>
                </a:solidFill>
                <a:cs typeface="Akhbar MT" pitchFamily="2" charset="-78"/>
              </a:rPr>
              <a:t> </a:t>
            </a:r>
            <a:endParaRPr lang="en-US" dirty="0">
              <a:solidFill>
                <a:schemeClr val="tx1"/>
              </a:solidFill>
              <a:cs typeface="Akhbar MT" pitchFamily="2" charset="-78"/>
            </a:endParaRPr>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285729"/>
            <a:ext cx="8429684" cy="4929221"/>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sz="5400" b="1" u="sng" dirty="0" smtClean="0">
                <a:solidFill>
                  <a:srgbClr val="C00000"/>
                </a:solidFill>
                <a:latin typeface="Andalus" pitchFamily="18" charset="-78"/>
                <a:cs typeface="Andalus" pitchFamily="18" charset="-78"/>
              </a:rPr>
              <a:t/>
            </a:r>
            <a:br>
              <a:rPr lang="ar-SA" sz="5400" b="1" u="sng" dirty="0" smtClean="0">
                <a:solidFill>
                  <a:srgbClr val="C00000"/>
                </a:solidFill>
                <a:latin typeface="Andalus" pitchFamily="18" charset="-78"/>
                <a:cs typeface="Andalus" pitchFamily="18" charset="-78"/>
              </a:rPr>
            </a:br>
            <a:r>
              <a:rPr lang="ar-SA" sz="5400" b="1" u="sng" dirty="0" smtClean="0">
                <a:solidFill>
                  <a:srgbClr val="C00000"/>
                </a:solidFill>
                <a:latin typeface="Andalus" pitchFamily="18" charset="-78"/>
                <a:cs typeface="Andalus" pitchFamily="18" charset="-78"/>
              </a:rPr>
              <a:t>العوامل </a:t>
            </a:r>
            <a:r>
              <a:rPr lang="ar-SA" sz="5400" b="1" u="sng" dirty="0">
                <a:solidFill>
                  <a:srgbClr val="C00000"/>
                </a:solidFill>
                <a:latin typeface="Andalus" pitchFamily="18" charset="-78"/>
                <a:cs typeface="Andalus" pitchFamily="18" charset="-78"/>
              </a:rPr>
              <a:t>المؤثرة في عملية الإدراك</a:t>
            </a:r>
            <a:r>
              <a:rPr lang="ar-SA" sz="5400" b="1" u="sng" dirty="0" smtClean="0">
                <a:solidFill>
                  <a:srgbClr val="C00000"/>
                </a:solidFill>
                <a:latin typeface="Andalus" pitchFamily="18" charset="-78"/>
                <a:cs typeface="Andalus" pitchFamily="18" charset="-78"/>
              </a:rPr>
              <a:t>:</a:t>
            </a:r>
            <a:r>
              <a:rPr lang="en-US" sz="5400" b="1" u="sng" dirty="0" smtClean="0">
                <a:latin typeface="Andalus" pitchFamily="18" charset="-78"/>
                <a:cs typeface="Andalus" pitchFamily="18" charset="-78"/>
              </a:rPr>
              <a:t/>
            </a:r>
            <a:br>
              <a:rPr lang="en-US" sz="5400" b="1" u="sng" dirty="0" smtClean="0">
                <a:latin typeface="Andalus" pitchFamily="18" charset="-78"/>
                <a:cs typeface="Andalus" pitchFamily="18" charset="-78"/>
              </a:rPr>
            </a:br>
            <a:r>
              <a:rPr lang="en-US" sz="5400" u="sng" dirty="0">
                <a:latin typeface="Andalus" pitchFamily="18" charset="-78"/>
                <a:cs typeface="Andalus" pitchFamily="18" charset="-78"/>
              </a:rPr>
              <a:t/>
            </a:r>
            <a:br>
              <a:rPr lang="en-US" sz="5400" u="sng" dirty="0">
                <a:latin typeface="Andalus" pitchFamily="18" charset="-78"/>
                <a:cs typeface="Andalus" pitchFamily="18" charset="-78"/>
              </a:rPr>
            </a:br>
            <a:r>
              <a:rPr lang="ar-SA" sz="5400" b="1" u="sng" dirty="0" smtClean="0">
                <a:latin typeface="Andalus" pitchFamily="18" charset="-78"/>
                <a:cs typeface="Andalus" pitchFamily="18" charset="-78"/>
              </a:rPr>
              <a:t>تتأثر عملية الإدراك بنوعين من المؤثرات:</a:t>
            </a:r>
            <a:r>
              <a:rPr lang="en-US" sz="5400" u="sng" dirty="0" smtClean="0">
                <a:latin typeface="Andalus" pitchFamily="18" charset="-78"/>
                <a:cs typeface="Andalus" pitchFamily="18" charset="-78"/>
              </a:rPr>
              <a:t/>
            </a:r>
            <a:br>
              <a:rPr lang="en-US" sz="5400" u="sng" dirty="0" smtClean="0">
                <a:latin typeface="Andalus" pitchFamily="18" charset="-78"/>
                <a:cs typeface="Andalus" pitchFamily="18" charset="-78"/>
              </a:rPr>
            </a:br>
            <a:endParaRPr lang="ar-SA" sz="5400" u="sng"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857255"/>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SA" b="1" dirty="0" smtClean="0">
                <a:latin typeface="Andalus" pitchFamily="18" charset="-78"/>
                <a:cs typeface="Akhbar MT" pitchFamily="2" charset="-78"/>
              </a:rPr>
              <a:t/>
            </a:r>
            <a:br>
              <a:rPr lang="ar-SA" b="1" dirty="0" smtClean="0">
                <a:latin typeface="Andalus" pitchFamily="18" charset="-78"/>
                <a:cs typeface="Akhbar MT" pitchFamily="2" charset="-78"/>
              </a:rPr>
            </a:br>
            <a:r>
              <a:rPr lang="ar-SA" b="1" dirty="0" smtClean="0">
                <a:latin typeface="Andalus" pitchFamily="18" charset="-78"/>
                <a:cs typeface="Akhbar MT" pitchFamily="2" charset="-78"/>
              </a:rPr>
              <a:t>أولاً</a:t>
            </a:r>
            <a:r>
              <a:rPr lang="ar-SA" b="1" dirty="0">
                <a:latin typeface="Andalus" pitchFamily="18" charset="-78"/>
                <a:cs typeface="Akhbar MT" pitchFamily="2" charset="-78"/>
              </a:rPr>
              <a:t>: المؤثرات الخارجية:</a:t>
            </a:r>
            <a:r>
              <a:rPr lang="en-US" dirty="0">
                <a:latin typeface="Andalus" pitchFamily="18" charset="-78"/>
                <a:cs typeface="Akhbar MT" pitchFamily="2" charset="-78"/>
              </a:rPr>
              <a:t/>
            </a:r>
            <a:br>
              <a:rPr lang="en-US" dirty="0">
                <a:latin typeface="Andalus" pitchFamily="18" charset="-78"/>
                <a:cs typeface="Akhbar MT" pitchFamily="2" charset="-78"/>
              </a:rPr>
            </a:br>
            <a:endParaRPr lang="ar-SA" dirty="0">
              <a:latin typeface="Andalus" pitchFamily="18" charset="-78"/>
              <a:cs typeface="Akhbar MT" pitchFamily="2" charset="-78"/>
            </a:endParaRPr>
          </a:p>
        </p:txBody>
      </p:sp>
      <p:sp>
        <p:nvSpPr>
          <p:cNvPr id="3" name="عنوان فرعي 2"/>
          <p:cNvSpPr>
            <a:spLocks noGrp="1"/>
          </p:cNvSpPr>
          <p:nvPr>
            <p:ph type="subTitle" idx="1"/>
          </p:nvPr>
        </p:nvSpPr>
        <p:spPr>
          <a:xfrm>
            <a:off x="285720" y="1500174"/>
            <a:ext cx="8572560" cy="5072098"/>
          </a:xfrm>
        </p:spPr>
        <p:style>
          <a:lnRef idx="2">
            <a:schemeClr val="accent1"/>
          </a:lnRef>
          <a:fillRef idx="1">
            <a:schemeClr val="lt1"/>
          </a:fillRef>
          <a:effectRef idx="0">
            <a:schemeClr val="accent1"/>
          </a:effectRef>
          <a:fontRef idx="minor">
            <a:schemeClr val="dk1"/>
          </a:fontRef>
        </p:style>
        <p:txBody>
          <a:bodyPr>
            <a:noAutofit/>
          </a:bodyPr>
          <a:lstStyle/>
          <a:p>
            <a:pPr algn="r"/>
            <a:r>
              <a:rPr lang="ar-SA" sz="4000" u="sng" dirty="0">
                <a:solidFill>
                  <a:schemeClr val="tx1"/>
                </a:solidFill>
                <a:cs typeface="Akhbar MT" pitchFamily="2" charset="-78"/>
              </a:rPr>
              <a:t>وهي مؤثرات ذات علاقة مباشرة بالشيء المدرك وهذه العوامل تتضمن شكله ولونه وصورته ورائحته فعندما ننظر إلى الصورة مثلاً فإننا لا نراها وحدها بل نراها ضمن محيط </a:t>
            </a:r>
            <a:r>
              <a:rPr lang="ar-SA" sz="4000" u="sng" dirty="0" err="1">
                <a:solidFill>
                  <a:schemeClr val="tx1"/>
                </a:solidFill>
                <a:cs typeface="Akhbar MT" pitchFamily="2" charset="-78"/>
              </a:rPr>
              <a:t>بها</a:t>
            </a:r>
            <a:r>
              <a:rPr lang="ar-SA" sz="4000" u="sng" dirty="0">
                <a:solidFill>
                  <a:schemeClr val="tx1"/>
                </a:solidFill>
                <a:cs typeface="Akhbar MT" pitchFamily="2" charset="-78"/>
              </a:rPr>
              <a:t> يسمى الخلفية والتي تعمل على إبراز الصورة فعندما ننظر إلى الكلمة المكتوبة, فإننا نرى صورة الكلمة في إطار خلفية بيضاء تحيط بهذه الكلمة مما يجعلها الأكثر وضوحاً لذلك يتأثر إدراكنا للصورة التي ندركها إدراكا خاطئاً إذا كانت ضمن خلفية يصعب معها </a:t>
            </a:r>
            <a:r>
              <a:rPr lang="ar-SA" sz="4000" u="sng" dirty="0" smtClean="0">
                <a:solidFill>
                  <a:schemeClr val="tx1"/>
                </a:solidFill>
                <a:cs typeface="Akhbar MT" pitchFamily="2" charset="-78"/>
              </a:rPr>
              <a:t>الفصل </a:t>
            </a:r>
            <a:r>
              <a:rPr lang="ar-SA" sz="4000" u="sng" dirty="0">
                <a:solidFill>
                  <a:schemeClr val="tx1"/>
                </a:solidFill>
                <a:cs typeface="Akhbar MT" pitchFamily="2" charset="-78"/>
              </a:rPr>
              <a:t>بينها وبين </a:t>
            </a:r>
            <a:r>
              <a:rPr lang="ar-SA" sz="4000" u="sng" dirty="0" smtClean="0">
                <a:solidFill>
                  <a:schemeClr val="tx1"/>
                </a:solidFill>
                <a:cs typeface="Akhbar MT" pitchFamily="2" charset="-78"/>
              </a:rPr>
              <a:t>الصور</a:t>
            </a:r>
            <a:r>
              <a:rPr lang="ar-SA" sz="4000" u="sng" dirty="0">
                <a:solidFill>
                  <a:schemeClr val="tx1"/>
                </a:solidFill>
                <a:cs typeface="Akhbar MT" pitchFamily="2" charset="-78"/>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72560" cy="6154758"/>
          </a:xfrm>
        </p:spPr>
        <p:style>
          <a:lnRef idx="2">
            <a:schemeClr val="accent1"/>
          </a:lnRef>
          <a:fillRef idx="1">
            <a:schemeClr val="lt1"/>
          </a:fillRef>
          <a:effectRef idx="0">
            <a:schemeClr val="accent1"/>
          </a:effectRef>
          <a:fontRef idx="minor">
            <a:schemeClr val="dk1"/>
          </a:fontRef>
        </p:style>
        <p:txBody>
          <a:bodyPr>
            <a:noAutofit/>
          </a:bodyPr>
          <a:lstStyle/>
          <a:p>
            <a:pPr algn="r"/>
            <a:r>
              <a:rPr lang="ar-SA" u="sng" dirty="0" smtClean="0">
                <a:cs typeface="Akhbar MT" pitchFamily="2" charset="-78"/>
              </a:rPr>
              <a:t/>
            </a:r>
            <a:br>
              <a:rPr lang="ar-SA" u="sng" dirty="0" smtClean="0">
                <a:cs typeface="Akhbar MT" pitchFamily="2" charset="-78"/>
              </a:rPr>
            </a:br>
            <a:r>
              <a:rPr lang="ar-SA" sz="4800" b="1" u="sng" dirty="0" smtClean="0">
                <a:solidFill>
                  <a:srgbClr val="C00000"/>
                </a:solidFill>
                <a:cs typeface="Akhbar MT" pitchFamily="2" charset="-78"/>
              </a:rPr>
              <a:t>*</a:t>
            </a:r>
            <a:r>
              <a:rPr lang="ar-SA" sz="4800" u="sng" dirty="0" smtClean="0">
                <a:cs typeface="Akhbar MT" pitchFamily="2" charset="-78"/>
              </a:rPr>
              <a:t> </a:t>
            </a:r>
            <a:r>
              <a:rPr lang="ar-SA" u="sng" dirty="0" smtClean="0">
                <a:cs typeface="Akhbar MT" pitchFamily="2" charset="-78"/>
              </a:rPr>
              <a:t>ومن بين العوامل الخارجية التي تؤثر على عملية الإدراك كذلك تجمع الصورة وتقاربها أو تجاورها فنحن في الحياة لا ندرك صورة واحدة بخلفية واحدة بل ندرك عدداً كبيراً من الصور بخلفية واحدة في حين إذا ابتعدت هذه الصور عن بعضها فإنها تدرك كل واحدة وحدها. </a:t>
            </a:r>
            <a:br>
              <a:rPr lang="ar-SA" u="sng" dirty="0" smtClean="0">
                <a:cs typeface="Akhbar MT" pitchFamily="2" charset="-78"/>
              </a:rPr>
            </a:br>
            <a:r>
              <a:rPr lang="ar-SA" sz="4800" b="1" u="sng" dirty="0" smtClean="0">
                <a:solidFill>
                  <a:srgbClr val="C00000"/>
                </a:solidFill>
                <a:cs typeface="Akhbar MT" pitchFamily="2" charset="-78"/>
              </a:rPr>
              <a:t>*</a:t>
            </a:r>
            <a:r>
              <a:rPr lang="ar-SA" sz="4800" u="sng" dirty="0" smtClean="0">
                <a:cs typeface="Akhbar MT" pitchFamily="2" charset="-78"/>
              </a:rPr>
              <a:t> </a:t>
            </a:r>
            <a:r>
              <a:rPr lang="ar-SA" u="sng" dirty="0" smtClean="0">
                <a:cs typeface="Akhbar MT" pitchFamily="2" charset="-78"/>
              </a:rPr>
              <a:t>وكذلك إذا تشاركت الصورة المدركة في الاتجاه فإننا ندركها مجموعة واحدة بينما إذا اختلفت في الاتجاه فإننا ندركها مستقلة.</a:t>
            </a:r>
            <a:r>
              <a:rPr lang="en-US" u="sng" dirty="0" smtClean="0">
                <a:cs typeface="Akhbar MT" pitchFamily="2" charset="-78"/>
              </a:rPr>
              <a:t/>
            </a:r>
            <a:br>
              <a:rPr lang="en-US" u="sng" dirty="0" smtClean="0">
                <a:cs typeface="Akhbar MT" pitchFamily="2" charset="-78"/>
              </a:rPr>
            </a:br>
            <a:endParaRPr lang="ar-SA" u="sng" dirty="0">
              <a:cs typeface="Akhbar MT"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SA" sz="4800" u="sng" dirty="0" smtClean="0">
                <a:cs typeface="Akhbar MT" pitchFamily="2" charset="-78"/>
              </a:rPr>
              <a:t/>
            </a:r>
            <a:br>
              <a:rPr lang="ar-SA" sz="4800" u="sng" dirty="0" smtClean="0">
                <a:cs typeface="Akhbar MT" pitchFamily="2" charset="-78"/>
              </a:rPr>
            </a:br>
            <a:r>
              <a:rPr lang="ar-SA" sz="4800" u="sng" dirty="0" smtClean="0">
                <a:cs typeface="Akhbar MT" pitchFamily="2" charset="-78"/>
              </a:rPr>
              <a:t>وتلعب </a:t>
            </a:r>
            <a:r>
              <a:rPr lang="ar-SA" sz="4800" u="sng" dirty="0">
                <a:cs typeface="Akhbar MT" pitchFamily="2" charset="-78"/>
              </a:rPr>
              <a:t>قدرة الفرد على إغلاق الأشكال دوراً هاماً في إدراك هذه الأشياء عندما </a:t>
            </a:r>
            <a:r>
              <a:rPr lang="ar-SA" sz="4800" u="sng" dirty="0" smtClean="0">
                <a:cs typeface="Akhbar MT" pitchFamily="2" charset="-78"/>
              </a:rPr>
              <a:t>تعطى إليه </a:t>
            </a:r>
            <a:r>
              <a:rPr lang="ar-SA" sz="4800" u="sng" dirty="0">
                <a:cs typeface="Akhbar MT" pitchFamily="2" charset="-78"/>
              </a:rPr>
              <a:t>بصورة غير كاملة فلو قدم له رسماً لصورة حيوان على شكل نقاط </a:t>
            </a:r>
            <a:r>
              <a:rPr lang="ar-SA" sz="4800" u="sng" dirty="0" smtClean="0">
                <a:cs typeface="Akhbar MT" pitchFamily="2" charset="-78"/>
              </a:rPr>
              <a:t>وعليه </a:t>
            </a:r>
            <a:r>
              <a:rPr lang="ar-SA" sz="4800" u="sng" dirty="0">
                <a:cs typeface="Akhbar MT" pitchFamily="2" charset="-78"/>
              </a:rPr>
              <a:t>إكمال هذا الشكل من خلال وصل النقاط معاً فإن إدراك الفرد لهذه الصورة سيتأثر فقد يكون إدراكاً صحيحاً أو </a:t>
            </a:r>
            <a:r>
              <a:rPr lang="ar-SA" sz="4800" u="sng" dirty="0" smtClean="0">
                <a:cs typeface="Akhbar MT" pitchFamily="2" charset="-78"/>
              </a:rPr>
              <a:t>خطأ.</a:t>
            </a:r>
            <a:r>
              <a:rPr lang="en-US" sz="4800" u="sng" dirty="0">
                <a:cs typeface="Akhbar MT" pitchFamily="2" charset="-78"/>
              </a:rPr>
              <a:t/>
            </a:r>
            <a:br>
              <a:rPr lang="en-US" sz="4800" u="sng" dirty="0">
                <a:cs typeface="Akhbar MT" pitchFamily="2" charset="-78"/>
              </a:rPr>
            </a:br>
            <a:endParaRPr lang="ar-SA" sz="4800" u="sng" dirty="0">
              <a:cs typeface="Akhbar MT"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85728"/>
            <a:ext cx="7772400" cy="100013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SA" b="1" dirty="0" smtClean="0">
                <a:cs typeface="Akhbar MT" pitchFamily="2" charset="-78"/>
              </a:rPr>
              <a:t/>
            </a:r>
            <a:br>
              <a:rPr lang="ar-SA" b="1" dirty="0" smtClean="0">
                <a:cs typeface="Akhbar MT" pitchFamily="2" charset="-78"/>
              </a:rPr>
            </a:br>
            <a:r>
              <a:rPr lang="ar-SA" b="1" dirty="0" smtClean="0">
                <a:cs typeface="Akhbar MT" pitchFamily="2" charset="-78"/>
              </a:rPr>
              <a:t/>
            </a:r>
            <a:br>
              <a:rPr lang="ar-SA" b="1" dirty="0" smtClean="0">
                <a:cs typeface="Akhbar MT" pitchFamily="2" charset="-78"/>
              </a:rPr>
            </a:br>
            <a:r>
              <a:rPr lang="ar-SA" b="1" dirty="0" smtClean="0">
                <a:cs typeface="Akhbar MT" pitchFamily="2" charset="-78"/>
              </a:rPr>
              <a:t>ثانياً: العوامل الذاتية ( الداخلية ):</a:t>
            </a:r>
            <a:r>
              <a:rPr lang="en-US" b="1" dirty="0" smtClean="0">
                <a:cs typeface="Akhbar MT" pitchFamily="2" charset="-78"/>
              </a:rPr>
              <a:t/>
            </a:r>
            <a:br>
              <a:rPr lang="en-US" b="1" dirty="0" smtClean="0">
                <a:cs typeface="Akhbar MT" pitchFamily="2" charset="-78"/>
              </a:rPr>
            </a:br>
            <a:r>
              <a:rPr lang="en-US" dirty="0" smtClean="0">
                <a:cs typeface="Akhbar MT" pitchFamily="2" charset="-78"/>
              </a:rPr>
              <a:t/>
            </a:r>
            <a:br>
              <a:rPr lang="en-US" dirty="0" smtClean="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571472" y="3143248"/>
            <a:ext cx="8143932" cy="321471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514350" lvl="0" indent="-514350" algn="r">
              <a:buFont typeface="+mj-lt"/>
              <a:buAutoNum type="arabicPeriod"/>
            </a:pPr>
            <a:r>
              <a:rPr lang="ar-SA" sz="4400" u="sng" dirty="0" smtClean="0">
                <a:solidFill>
                  <a:schemeClr val="tx1"/>
                </a:solidFill>
                <a:cs typeface="Akhbar MT" pitchFamily="2" charset="-78"/>
              </a:rPr>
              <a:t>الدافعية</a:t>
            </a:r>
            <a:r>
              <a:rPr lang="ar-SA" sz="4400" u="sng" dirty="0">
                <a:solidFill>
                  <a:schemeClr val="tx1"/>
                </a:solidFill>
                <a:cs typeface="Akhbar MT" pitchFamily="2" charset="-78"/>
              </a:rPr>
              <a:t>.</a:t>
            </a:r>
            <a:endParaRPr lang="en-US" sz="4400" u="sng" dirty="0">
              <a:solidFill>
                <a:schemeClr val="tx1"/>
              </a:solidFill>
              <a:cs typeface="Akhbar MT" pitchFamily="2" charset="-78"/>
            </a:endParaRPr>
          </a:p>
          <a:p>
            <a:pPr marL="514350" lvl="0" indent="-514350" algn="r">
              <a:buFont typeface="+mj-lt"/>
              <a:buAutoNum type="arabicPeriod"/>
            </a:pPr>
            <a:r>
              <a:rPr lang="ar-SA" sz="4400" u="sng" dirty="0">
                <a:solidFill>
                  <a:schemeClr val="tx1"/>
                </a:solidFill>
                <a:cs typeface="Akhbar MT" pitchFamily="2" charset="-78"/>
              </a:rPr>
              <a:t>العوامل الوراثية.</a:t>
            </a:r>
            <a:endParaRPr lang="en-US" sz="4400" u="sng" dirty="0">
              <a:solidFill>
                <a:schemeClr val="tx1"/>
              </a:solidFill>
              <a:cs typeface="Akhbar MT" pitchFamily="2" charset="-78"/>
            </a:endParaRPr>
          </a:p>
          <a:p>
            <a:pPr marL="514350" lvl="0" indent="-514350" algn="r">
              <a:buFont typeface="+mj-lt"/>
              <a:buAutoNum type="arabicPeriod"/>
            </a:pPr>
            <a:r>
              <a:rPr lang="ar-SA" sz="4400" u="sng" dirty="0">
                <a:solidFill>
                  <a:schemeClr val="tx1"/>
                </a:solidFill>
                <a:cs typeface="Akhbar MT" pitchFamily="2" charset="-78"/>
              </a:rPr>
              <a:t>العواطف والميول.</a:t>
            </a:r>
            <a:endParaRPr lang="en-US" sz="4400" u="sng" dirty="0">
              <a:solidFill>
                <a:schemeClr val="tx1"/>
              </a:solidFill>
              <a:cs typeface="Akhbar MT" pitchFamily="2" charset="-78"/>
            </a:endParaRPr>
          </a:p>
          <a:p>
            <a:pPr marL="514350" lvl="0" indent="-514350" algn="r">
              <a:buFont typeface="+mj-lt"/>
              <a:buAutoNum type="arabicPeriod"/>
            </a:pPr>
            <a:r>
              <a:rPr lang="ar-SA" sz="4400" u="sng" dirty="0">
                <a:solidFill>
                  <a:schemeClr val="tx1"/>
                </a:solidFill>
                <a:cs typeface="Akhbar MT" pitchFamily="2" charset="-78"/>
              </a:rPr>
              <a:t>اتجاهات وقيم الفرد.</a:t>
            </a:r>
            <a:endParaRPr lang="en-US" sz="4400" u="sng" dirty="0">
              <a:solidFill>
                <a:schemeClr val="tx1"/>
              </a:solidFill>
              <a:cs typeface="Akhbar MT" pitchFamily="2" charset="-78"/>
            </a:endParaRPr>
          </a:p>
          <a:p>
            <a:pPr marL="514350" lvl="0" indent="-514350" algn="r">
              <a:buFont typeface="+mj-lt"/>
              <a:buAutoNum type="arabicPeriod"/>
            </a:pPr>
            <a:r>
              <a:rPr lang="ar-SA" sz="4400" u="sng" dirty="0">
                <a:solidFill>
                  <a:schemeClr val="tx1"/>
                </a:solidFill>
                <a:cs typeface="Akhbar MT" pitchFamily="2" charset="-78"/>
              </a:rPr>
              <a:t>الحالة الصحية</a:t>
            </a:r>
            <a:r>
              <a:rPr lang="ar-SA" sz="4400" u="sng" dirty="0" smtClean="0">
                <a:solidFill>
                  <a:schemeClr val="tx1"/>
                </a:solidFill>
                <a:cs typeface="Akhbar MT" pitchFamily="2" charset="-78"/>
              </a:rPr>
              <a:t>.</a:t>
            </a:r>
            <a:endParaRPr lang="en-US" sz="4400" u="sng" dirty="0">
              <a:solidFill>
                <a:schemeClr val="tx1"/>
              </a:solidFill>
              <a:cs typeface="Akhbar MT" pitchFamily="2" charset="-78"/>
            </a:endParaRPr>
          </a:p>
        </p:txBody>
      </p:sp>
      <p:sp>
        <p:nvSpPr>
          <p:cNvPr id="4" name="عنوان فرعي 4"/>
          <p:cNvSpPr txBox="1">
            <a:spLocks/>
          </p:cNvSpPr>
          <p:nvPr/>
        </p:nvSpPr>
        <p:spPr>
          <a:xfrm>
            <a:off x="571472" y="1785926"/>
            <a:ext cx="8040624" cy="1571636"/>
          </a:xfrm>
          <a:prstGeom prst="rect">
            <a:avLst/>
          </a:prstGeom>
        </p:spPr>
        <p:txBody>
          <a:bodyPr vert="horz" lIns="91440" tIns="45720" rIns="91440" bIns="45720" rtlCol="1">
            <a:normAutofit/>
          </a:body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3200" b="1" i="0" u="none" strike="noStrike" kern="1200" cap="none" spc="0" normalizeH="0" baseline="0" noProof="0" dirty="0" smtClean="0">
                <a:ln>
                  <a:noFill/>
                </a:ln>
                <a:solidFill>
                  <a:schemeClr val="accent3">
                    <a:lumMod val="50000"/>
                  </a:schemeClr>
                </a:solidFill>
                <a:effectLst/>
                <a:uLnTx/>
                <a:uFillTx/>
                <a:latin typeface="Arial" pitchFamily="34" charset="0"/>
                <a:ea typeface="+mn-ea"/>
                <a:cs typeface="Arial" pitchFamily="34" charset="0"/>
              </a:rPr>
              <a:t>تعتمد على ذات الفرد وتتأثر بخبرة الفرد...وحاجات الفرد...وتوقعاته وتقديراته...والحالة النفسية للفرد.</a:t>
            </a:r>
            <a:endParaRPr kumimoji="0" lang="ar-SA" sz="3200" b="1" i="0" u="none" strike="noStrike" kern="1200" cap="none" spc="0" normalizeH="0" baseline="0" noProof="0" dirty="0">
              <a:ln>
                <a:noFill/>
              </a:ln>
              <a:solidFill>
                <a:schemeClr val="accent3">
                  <a:lumMod val="50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74638"/>
            <a:ext cx="8501122" cy="6226196"/>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SA" sz="5400" u="sng" dirty="0" smtClean="0">
                <a:cs typeface="Akhbar MT" pitchFamily="2" charset="-78"/>
              </a:rPr>
              <a:t/>
            </a:r>
            <a:br>
              <a:rPr lang="ar-SA" sz="5400" u="sng" dirty="0" smtClean="0">
                <a:cs typeface="Akhbar MT" pitchFamily="2" charset="-78"/>
              </a:rPr>
            </a:br>
            <a:r>
              <a:rPr lang="ar-SA" sz="5400" u="sng" dirty="0" smtClean="0">
                <a:cs typeface="Akhbar MT" pitchFamily="2" charset="-78"/>
              </a:rPr>
              <a:t>تختلف </a:t>
            </a:r>
            <a:r>
              <a:rPr lang="ar-SA" sz="5400" u="sng" dirty="0">
                <a:cs typeface="Akhbar MT" pitchFamily="2" charset="-78"/>
              </a:rPr>
              <a:t>الصعوبات الإدراكية عند </a:t>
            </a:r>
            <a:r>
              <a:rPr lang="ar-SA" sz="5400" u="sng" dirty="0" smtClean="0">
                <a:cs typeface="Akhbar MT" pitchFamily="2" charset="-78"/>
              </a:rPr>
              <a:t>أطفال صعوبات </a:t>
            </a:r>
            <a:r>
              <a:rPr lang="ar-SA" sz="5400" u="sng" dirty="0">
                <a:cs typeface="Akhbar MT" pitchFamily="2" charset="-78"/>
              </a:rPr>
              <a:t>التعلم من شخص إلى آخر </a:t>
            </a:r>
            <a:r>
              <a:rPr lang="ar-SA" sz="5400" u="sng" dirty="0" smtClean="0">
                <a:cs typeface="Akhbar MT" pitchFamily="2" charset="-78"/>
              </a:rPr>
              <a:t>كلاً </a:t>
            </a:r>
            <a:r>
              <a:rPr lang="ar-SA" sz="5400" u="sng" dirty="0">
                <a:cs typeface="Akhbar MT" pitchFamily="2" charset="-78"/>
              </a:rPr>
              <a:t>حسب الاضطرابات الذي </a:t>
            </a:r>
            <a:r>
              <a:rPr lang="ar-SA" sz="5400" u="sng" dirty="0" smtClean="0">
                <a:cs typeface="Akhbar MT" pitchFamily="2" charset="-78"/>
              </a:rPr>
              <a:t>يعانيها, </a:t>
            </a:r>
            <a:r>
              <a:rPr lang="ar-SA" sz="5400" u="sng" dirty="0">
                <a:cs typeface="Akhbar MT" pitchFamily="2" charset="-78"/>
              </a:rPr>
              <a:t>وعلى أية </a:t>
            </a:r>
            <a:r>
              <a:rPr lang="ar-SA" sz="5400" u="sng" dirty="0" smtClean="0">
                <a:cs typeface="Akhbar MT" pitchFamily="2" charset="-78"/>
              </a:rPr>
              <a:t>حال </a:t>
            </a:r>
            <a:r>
              <a:rPr lang="ar-SA" sz="5400" u="sng" dirty="0">
                <a:cs typeface="Akhbar MT" pitchFamily="2" charset="-78"/>
              </a:rPr>
              <a:t>يمكن تحديد عدد من </a:t>
            </a:r>
            <a:r>
              <a:rPr lang="ar-SA" sz="5400" u="sng" dirty="0">
                <a:solidFill>
                  <a:srgbClr val="C00000"/>
                </a:solidFill>
                <a:cs typeface="Akhbar MT" pitchFamily="2" charset="-78"/>
              </a:rPr>
              <a:t>أنماط الصعوبات الإدراكية التي يمكن أن تبرز لدى أطفال صعوبات التعلم والتي يمكن تصنيفها بما يلي:</a:t>
            </a:r>
            <a:r>
              <a:rPr lang="en-US" sz="5400" u="sng" dirty="0">
                <a:solidFill>
                  <a:srgbClr val="C00000"/>
                </a:solidFill>
                <a:cs typeface="Akhbar MT" pitchFamily="2" charset="-78"/>
              </a:rPr>
              <a:t/>
            </a:r>
            <a:br>
              <a:rPr lang="en-US" sz="5400" u="sng" dirty="0">
                <a:solidFill>
                  <a:srgbClr val="C00000"/>
                </a:solidFill>
                <a:cs typeface="Akhbar MT" pitchFamily="2" charset="-78"/>
              </a:rPr>
            </a:br>
            <a:endParaRPr lang="ar-SA" sz="5400" u="sng" dirty="0">
              <a:solidFill>
                <a:srgbClr val="C00000"/>
              </a:solidFill>
              <a:cs typeface="Akhbar MT"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9"/>
            <a:ext cx="7772400" cy="714379"/>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SA" b="1" dirty="0" smtClean="0">
                <a:cs typeface="Akhbar MT" pitchFamily="2" charset="-78"/>
              </a:rPr>
              <a:t/>
            </a:r>
            <a:br>
              <a:rPr lang="ar-SA" b="1" dirty="0" smtClean="0">
                <a:cs typeface="Akhbar MT" pitchFamily="2" charset="-78"/>
              </a:rPr>
            </a:br>
            <a:r>
              <a:rPr lang="ar-SA" b="1" dirty="0" smtClean="0">
                <a:cs typeface="Akhbar MT" pitchFamily="2" charset="-78"/>
              </a:rPr>
              <a:t>أولا: صعوبات عملية التجهيز والمعالجة:</a:t>
            </a:r>
            <a:r>
              <a:rPr lang="en-US" dirty="0" smtClean="0">
                <a:cs typeface="Akhbar MT" pitchFamily="2" charset="-78"/>
              </a:rPr>
              <a:t/>
            </a:r>
            <a:br>
              <a:rPr lang="en-US" dirty="0" smtClean="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500034" y="1500174"/>
            <a:ext cx="8286808" cy="5072098"/>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r"/>
            <a:r>
              <a:rPr lang="ar-SA" sz="4400" u="sng" dirty="0" smtClean="0">
                <a:solidFill>
                  <a:schemeClr val="tx1"/>
                </a:solidFill>
                <a:cs typeface="Akhbar MT" pitchFamily="2" charset="-78"/>
              </a:rPr>
              <a:t>أشارت </a:t>
            </a:r>
            <a:r>
              <a:rPr lang="ar-SA" sz="4400" u="sng" dirty="0">
                <a:solidFill>
                  <a:schemeClr val="tx1"/>
                </a:solidFill>
                <a:cs typeface="Akhbar MT" pitchFamily="2" charset="-78"/>
              </a:rPr>
              <a:t>الدراسات التي أجريت في هذا المجال أن أطفال صعوبات التعلم يظهرون انخفاضاً في قدراتهم على تحمل استقبال المثيرات العديدة من خلال أنظمة إدراكية مختلفة في نفس الوقت كما يصعب عليهم إحداث تكامل بين </a:t>
            </a:r>
            <a:r>
              <a:rPr lang="ar-SA" sz="4400" u="sng" dirty="0" err="1">
                <a:solidFill>
                  <a:schemeClr val="tx1"/>
                </a:solidFill>
                <a:cs typeface="Akhbar MT" pitchFamily="2" charset="-78"/>
              </a:rPr>
              <a:t>مدخلات</a:t>
            </a:r>
            <a:r>
              <a:rPr lang="ar-SA" sz="4400" u="sng" dirty="0">
                <a:solidFill>
                  <a:schemeClr val="tx1"/>
                </a:solidFill>
                <a:cs typeface="Akhbar MT" pitchFamily="2" charset="-78"/>
              </a:rPr>
              <a:t> هذه الوسائط أو النظم فيصبح نظامهم الإدراكي مثقلاً وعاجزاً عن القيام بالعمليات التجهيزية والمعالجة الفاعلة أو الكفاءة والقدرة الملائمة لمعالجة المعلومات.</a:t>
            </a:r>
            <a:endParaRPr lang="en-US" sz="4400" u="sng" dirty="0">
              <a:solidFill>
                <a:schemeClr val="tx1"/>
              </a:solidFill>
              <a:cs typeface="Akhbar MT" pitchFamily="2" charset="-78"/>
            </a:endParaRPr>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42918"/>
            <a:ext cx="8229600" cy="5643602"/>
          </a:xfrm>
        </p:spPr>
        <p:style>
          <a:lnRef idx="1">
            <a:schemeClr val="accent2"/>
          </a:lnRef>
          <a:fillRef idx="2">
            <a:schemeClr val="accent2"/>
          </a:fillRef>
          <a:effectRef idx="1">
            <a:schemeClr val="accent2"/>
          </a:effectRef>
          <a:fontRef idx="minor">
            <a:schemeClr val="dk1"/>
          </a:fontRef>
        </p:style>
        <p:txBody>
          <a:bodyPr>
            <a:noAutofit/>
          </a:bodyPr>
          <a:lstStyle/>
          <a:p>
            <a:pPr algn="r"/>
            <a:r>
              <a:rPr lang="ar-SA" sz="5400" u="sng" dirty="0" smtClean="0">
                <a:latin typeface="Angsana New" pitchFamily="18" charset="-34"/>
                <a:cs typeface="Akhbar MT" pitchFamily="2" charset="-78"/>
              </a:rPr>
              <a:t/>
            </a:r>
            <a:br>
              <a:rPr lang="ar-SA" sz="5400" u="sng" dirty="0" smtClean="0">
                <a:latin typeface="Angsana New" pitchFamily="18" charset="-34"/>
                <a:cs typeface="Akhbar MT" pitchFamily="2" charset="-78"/>
              </a:rPr>
            </a:br>
            <a:r>
              <a:rPr lang="ar-SA" sz="5400" u="sng" dirty="0" smtClean="0">
                <a:latin typeface="Angsana New" pitchFamily="18" charset="-34"/>
                <a:cs typeface="Akhbar MT" pitchFamily="2" charset="-78"/>
              </a:rPr>
              <a:t>الإدراك </a:t>
            </a:r>
            <a:r>
              <a:rPr lang="ar-SA" sz="5400" u="sng" dirty="0">
                <a:latin typeface="Angsana New" pitchFamily="18" charset="-34"/>
                <a:cs typeface="Akhbar MT" pitchFamily="2" charset="-78"/>
              </a:rPr>
              <a:t>عملية </a:t>
            </a:r>
            <a:r>
              <a:rPr lang="ar-SA" sz="5400" u="sng" dirty="0" err="1">
                <a:latin typeface="Angsana New" pitchFamily="18" charset="-34"/>
                <a:cs typeface="Akhbar MT" pitchFamily="2" charset="-78"/>
              </a:rPr>
              <a:t>نمائية</a:t>
            </a:r>
            <a:r>
              <a:rPr lang="ar-SA" sz="5400" u="sng" dirty="0">
                <a:latin typeface="Angsana New" pitchFamily="18" charset="-34"/>
                <a:cs typeface="Akhbar MT" pitchFamily="2" charset="-78"/>
              </a:rPr>
              <a:t> ( عقلية معرفية ) يعاني منها كثير من الأطفال ذوي صعوبات التعلم والمتمثلة بإعطاء معنى للمثيرات الحسية </a:t>
            </a:r>
            <a:r>
              <a:rPr lang="ar-SA" sz="5400" u="sng" dirty="0" smtClean="0">
                <a:latin typeface="Angsana New" pitchFamily="18" charset="-34"/>
                <a:cs typeface="Akhbar MT" pitchFamily="2" charset="-78"/>
              </a:rPr>
              <a:t>أياً </a:t>
            </a:r>
            <a:r>
              <a:rPr lang="ar-SA" sz="5400" u="sng" dirty="0">
                <a:latin typeface="Angsana New" pitchFamily="18" charset="-34"/>
                <a:cs typeface="Akhbar MT" pitchFamily="2" charset="-78"/>
              </a:rPr>
              <a:t>كانت هذه المثيرات سواء بصرية أو سمعية أو </a:t>
            </a:r>
            <a:r>
              <a:rPr lang="ar-SA" sz="5400" u="sng" dirty="0" err="1">
                <a:latin typeface="Angsana New" pitchFamily="18" charset="-34"/>
                <a:cs typeface="Akhbar MT" pitchFamily="2" charset="-78"/>
              </a:rPr>
              <a:t>لمسية</a:t>
            </a:r>
            <a:r>
              <a:rPr lang="ar-SA" sz="5400" u="sng" dirty="0">
                <a:latin typeface="Angsana New" pitchFamily="18" charset="-34"/>
                <a:cs typeface="Akhbar MT" pitchFamily="2" charset="-78"/>
              </a:rPr>
              <a:t> وغيرها.</a:t>
            </a:r>
            <a:r>
              <a:rPr lang="en-US" sz="5400" u="sng" dirty="0">
                <a:latin typeface="Angsana New" pitchFamily="18" charset="-34"/>
                <a:cs typeface="Angsana New" pitchFamily="18" charset="-34"/>
              </a:rPr>
              <a:t/>
            </a:r>
            <a:br>
              <a:rPr lang="en-US" sz="5400" u="sng" dirty="0">
                <a:latin typeface="Angsana New" pitchFamily="18" charset="-34"/>
                <a:cs typeface="Angsana New" pitchFamily="18" charset="-34"/>
              </a:rPr>
            </a:br>
            <a:endParaRPr lang="ar-SA" sz="5400" u="sng" dirty="0">
              <a:latin typeface="Angsana New" pitchFamily="18" charset="-34"/>
              <a:cs typeface="Akhbar MT"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0034" y="357167"/>
            <a:ext cx="8286808" cy="928693"/>
          </a:xfrm>
        </p:spPr>
        <p:style>
          <a:lnRef idx="1">
            <a:schemeClr val="accent3"/>
          </a:lnRef>
          <a:fillRef idx="2">
            <a:schemeClr val="accent3"/>
          </a:fillRef>
          <a:effectRef idx="1">
            <a:schemeClr val="accent3"/>
          </a:effectRef>
          <a:fontRef idx="minor">
            <a:schemeClr val="dk1"/>
          </a:fontRef>
        </p:style>
        <p:txBody>
          <a:bodyPr>
            <a:noAutofit/>
          </a:bodyPr>
          <a:lstStyle/>
          <a:p>
            <a:r>
              <a:rPr lang="ar-SA" sz="3600" b="1" dirty="0" smtClean="0">
                <a:cs typeface="Akhbar MT" pitchFamily="2" charset="-78"/>
              </a:rPr>
              <a:t> </a:t>
            </a:r>
            <a:br>
              <a:rPr lang="ar-SA" sz="3600" b="1" dirty="0" smtClean="0">
                <a:cs typeface="Akhbar MT" pitchFamily="2" charset="-78"/>
              </a:rPr>
            </a:br>
            <a:r>
              <a:rPr lang="ar-SA" sz="3600" b="1" dirty="0" smtClean="0">
                <a:cs typeface="Akhbar MT" pitchFamily="2" charset="-78"/>
              </a:rPr>
              <a:t>أعراض صعوبات عمليات التجهيز والمعالجة عند هؤلاء الأطفال </a:t>
            </a:r>
            <a:r>
              <a:rPr lang="en-US" sz="3600" dirty="0" smtClean="0">
                <a:cs typeface="Akhbar MT" pitchFamily="2" charset="-78"/>
              </a:rPr>
              <a:t/>
            </a:r>
            <a:br>
              <a:rPr lang="en-US" sz="3600" dirty="0" smtClean="0">
                <a:cs typeface="Akhbar MT" pitchFamily="2" charset="-78"/>
              </a:rPr>
            </a:br>
            <a:endParaRPr lang="ar-SA" sz="3600" dirty="0">
              <a:cs typeface="Akhbar MT" pitchFamily="2" charset="-78"/>
            </a:endParaRPr>
          </a:p>
        </p:txBody>
      </p:sp>
      <p:sp>
        <p:nvSpPr>
          <p:cNvPr id="3" name="عنوان فرعي 2"/>
          <p:cNvSpPr>
            <a:spLocks noGrp="1"/>
          </p:cNvSpPr>
          <p:nvPr>
            <p:ph type="subTitle" idx="1"/>
          </p:nvPr>
        </p:nvSpPr>
        <p:spPr>
          <a:xfrm>
            <a:off x="428596" y="1785926"/>
            <a:ext cx="8429684" cy="4786346"/>
          </a:xfrm>
        </p:spPr>
        <p:style>
          <a:lnRef idx="2">
            <a:schemeClr val="accent3"/>
          </a:lnRef>
          <a:fillRef idx="1">
            <a:schemeClr val="lt1"/>
          </a:fillRef>
          <a:effectRef idx="0">
            <a:schemeClr val="accent3"/>
          </a:effectRef>
          <a:fontRef idx="minor">
            <a:schemeClr val="dk1"/>
          </a:fontRef>
        </p:style>
        <p:txBody>
          <a:bodyPr>
            <a:normAutofit/>
          </a:bodyPr>
          <a:lstStyle/>
          <a:p>
            <a:pPr marL="514350" lvl="0" indent="-514350" algn="r">
              <a:buFont typeface="+mj-lt"/>
              <a:buAutoNum type="arabicPeriod"/>
            </a:pPr>
            <a:r>
              <a:rPr lang="ar-SA" sz="4000" u="sng" dirty="0" smtClean="0">
                <a:solidFill>
                  <a:schemeClr val="tx1"/>
                </a:solidFill>
                <a:cs typeface="Akhbar MT" pitchFamily="2" charset="-78"/>
              </a:rPr>
              <a:t>تشوش </a:t>
            </a:r>
            <a:r>
              <a:rPr lang="ar-SA" sz="4000" u="sng" dirty="0">
                <a:solidFill>
                  <a:schemeClr val="tx1"/>
                </a:solidFill>
                <a:cs typeface="Akhbar MT" pitchFamily="2" charset="-78"/>
              </a:rPr>
              <a:t>وتداخل في المعلومات.</a:t>
            </a:r>
            <a:endParaRPr lang="en-US" sz="4000" u="sng" dirty="0">
              <a:solidFill>
                <a:schemeClr val="tx1"/>
              </a:solidFill>
              <a:cs typeface="Akhbar MT" pitchFamily="2" charset="-78"/>
            </a:endParaRPr>
          </a:p>
          <a:p>
            <a:pPr marL="514350" lvl="0" indent="-514350" algn="r">
              <a:buFont typeface="+mj-lt"/>
              <a:buAutoNum type="arabicPeriod"/>
            </a:pPr>
            <a:r>
              <a:rPr lang="ar-SA" sz="4000" u="sng" dirty="0">
                <a:solidFill>
                  <a:schemeClr val="tx1"/>
                </a:solidFill>
                <a:cs typeface="Akhbar MT" pitchFamily="2" charset="-78"/>
              </a:rPr>
              <a:t>ضعف واضح في القدرة على استرجاع المعلومات.</a:t>
            </a:r>
            <a:endParaRPr lang="en-US" sz="4000" u="sng" dirty="0">
              <a:solidFill>
                <a:schemeClr val="tx1"/>
              </a:solidFill>
              <a:cs typeface="Akhbar MT" pitchFamily="2" charset="-78"/>
            </a:endParaRPr>
          </a:p>
          <a:p>
            <a:pPr marL="514350" lvl="0" indent="-514350" algn="r">
              <a:buFont typeface="+mj-lt"/>
              <a:buAutoNum type="arabicPeriod"/>
            </a:pPr>
            <a:r>
              <a:rPr lang="ar-SA" sz="4000" u="sng" dirty="0">
                <a:solidFill>
                  <a:schemeClr val="tx1"/>
                </a:solidFill>
                <a:cs typeface="Akhbar MT" pitchFamily="2" charset="-78"/>
              </a:rPr>
              <a:t>تراجع في الإدراك المعرفي.</a:t>
            </a:r>
            <a:endParaRPr lang="en-US" sz="4000" u="sng" dirty="0">
              <a:solidFill>
                <a:schemeClr val="tx1"/>
              </a:solidFill>
              <a:cs typeface="Akhbar MT" pitchFamily="2" charset="-78"/>
            </a:endParaRPr>
          </a:p>
          <a:p>
            <a:pPr marL="514350" lvl="0" indent="-514350" algn="r">
              <a:buFont typeface="+mj-lt"/>
              <a:buAutoNum type="arabicPeriod"/>
            </a:pPr>
            <a:r>
              <a:rPr lang="ar-SA" sz="4000" u="sng" dirty="0">
                <a:solidFill>
                  <a:schemeClr val="tx1"/>
                </a:solidFill>
                <a:cs typeface="Akhbar MT" pitchFamily="2" charset="-78"/>
              </a:rPr>
              <a:t>رفض أداء المهام.</a:t>
            </a:r>
            <a:endParaRPr lang="en-US" sz="4000" u="sng" dirty="0">
              <a:solidFill>
                <a:schemeClr val="tx1"/>
              </a:solidFill>
              <a:cs typeface="Akhbar MT" pitchFamily="2" charset="-78"/>
            </a:endParaRPr>
          </a:p>
          <a:p>
            <a:pPr marL="514350" lvl="0" indent="-514350" algn="r">
              <a:buFont typeface="+mj-lt"/>
              <a:buAutoNum type="arabicPeriod"/>
            </a:pPr>
            <a:r>
              <a:rPr lang="ar-SA" sz="4000" u="sng" dirty="0">
                <a:solidFill>
                  <a:schemeClr val="tx1"/>
                </a:solidFill>
                <a:cs typeface="Akhbar MT" pitchFamily="2" charset="-78"/>
              </a:rPr>
              <a:t>ضعف أو انخفاض في الانتباه.</a:t>
            </a:r>
            <a:endParaRPr lang="en-US" sz="4000" u="sng" dirty="0">
              <a:solidFill>
                <a:schemeClr val="tx1"/>
              </a:solidFill>
              <a:cs typeface="Akhbar MT" pitchFamily="2" charset="-78"/>
            </a:endParaRPr>
          </a:p>
          <a:p>
            <a:pPr marL="514350" lvl="0" indent="-514350" algn="r">
              <a:buFont typeface="+mj-lt"/>
              <a:buAutoNum type="arabicPeriod"/>
            </a:pPr>
            <a:r>
              <a:rPr lang="ar-SA" sz="4000" u="sng" dirty="0">
                <a:solidFill>
                  <a:schemeClr val="tx1"/>
                </a:solidFill>
                <a:cs typeface="Akhbar MT" pitchFamily="2" charset="-78"/>
              </a:rPr>
              <a:t>نوبات مزاجية من الغضب الحاد</a:t>
            </a:r>
            <a:endParaRPr lang="en-US" sz="4000" u="sng" dirty="0">
              <a:solidFill>
                <a:schemeClr val="tx1"/>
              </a:solidFill>
              <a:cs typeface="Akhbar MT" pitchFamily="2" charset="-78"/>
            </a:endParaRPr>
          </a:p>
          <a:p>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SA" sz="5400" u="sng" dirty="0" smtClean="0">
                <a:cs typeface="Akhbar MT" pitchFamily="2" charset="-78"/>
              </a:rPr>
              <a:t/>
            </a:r>
            <a:br>
              <a:rPr lang="ar-SA" sz="5400" u="sng" dirty="0" smtClean="0">
                <a:cs typeface="Akhbar MT" pitchFamily="2" charset="-78"/>
              </a:rPr>
            </a:br>
            <a:r>
              <a:rPr lang="ar-SA" sz="5400" u="sng" dirty="0" smtClean="0">
                <a:cs typeface="Akhbar MT" pitchFamily="2" charset="-78"/>
              </a:rPr>
              <a:t>ومما </a:t>
            </a:r>
            <a:r>
              <a:rPr lang="ar-SA" sz="5400" u="sng" dirty="0" err="1">
                <a:cs typeface="Akhbar MT" pitchFamily="2" charset="-78"/>
              </a:rPr>
              <a:t>يجدر</a:t>
            </a:r>
            <a:r>
              <a:rPr lang="ar-SA" sz="5400" u="sng" dirty="0">
                <a:cs typeface="Akhbar MT" pitchFamily="2" charset="-78"/>
              </a:rPr>
              <a:t> قوله هنا في معالجة مثل هؤلاء الطلاب </a:t>
            </a:r>
            <a:r>
              <a:rPr lang="ar-SA" sz="5400" u="sng" dirty="0" smtClean="0">
                <a:solidFill>
                  <a:srgbClr val="C00000"/>
                </a:solidFill>
                <a:cs typeface="Akhbar MT" pitchFamily="2" charset="-78"/>
              </a:rPr>
              <a:t>تجنيبهم </a:t>
            </a:r>
            <a:r>
              <a:rPr lang="ar-SA" sz="5400" u="sng" dirty="0">
                <a:solidFill>
                  <a:srgbClr val="C00000"/>
                </a:solidFill>
                <a:cs typeface="Akhbar MT" pitchFamily="2" charset="-78"/>
              </a:rPr>
              <a:t>عرض المادة </a:t>
            </a:r>
            <a:r>
              <a:rPr lang="ar-SA" sz="5400" u="sng" dirty="0" smtClean="0">
                <a:solidFill>
                  <a:srgbClr val="C00000"/>
                </a:solidFill>
                <a:cs typeface="Akhbar MT" pitchFamily="2" charset="-78"/>
              </a:rPr>
              <a:t>العلمية من </a:t>
            </a:r>
            <a:r>
              <a:rPr lang="ar-SA" sz="5400" u="sng" dirty="0">
                <a:solidFill>
                  <a:srgbClr val="C00000"/>
                </a:solidFill>
                <a:cs typeface="Akhbar MT" pitchFamily="2" charset="-78"/>
              </a:rPr>
              <a:t>خلال أساليب تعددية الحواس</a:t>
            </a:r>
            <a:r>
              <a:rPr lang="ar-SA" sz="5400" u="sng" dirty="0">
                <a:cs typeface="Akhbar MT" pitchFamily="2" charset="-78"/>
              </a:rPr>
              <a:t> حتى تسهل عليهم مهمة معالجة المعلومات وتجنيبهم تداخل قنوات المعرفة وتشتت الانتباه.</a:t>
            </a:r>
            <a:r>
              <a:rPr lang="en-US" sz="5400" u="sng" dirty="0">
                <a:cs typeface="Akhbar MT" pitchFamily="2" charset="-78"/>
              </a:rPr>
              <a:t/>
            </a:r>
            <a:br>
              <a:rPr lang="en-US" sz="5400" u="sng" dirty="0">
                <a:cs typeface="Akhbar MT" pitchFamily="2" charset="-78"/>
              </a:rPr>
            </a:br>
            <a:endParaRPr lang="ar-SA" sz="5400" u="sng" dirty="0">
              <a:cs typeface="Akhbar MT"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642941"/>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b="1" dirty="0" smtClean="0">
                <a:cs typeface="Akhbar MT" pitchFamily="2" charset="-78"/>
              </a:rPr>
              <a:t/>
            </a:r>
            <a:br>
              <a:rPr lang="ar-SA" b="1" dirty="0" smtClean="0">
                <a:cs typeface="Akhbar MT" pitchFamily="2" charset="-78"/>
              </a:rPr>
            </a:br>
            <a:r>
              <a:rPr lang="ar-SA" b="1" dirty="0" smtClean="0">
                <a:cs typeface="Akhbar MT" pitchFamily="2" charset="-78"/>
              </a:rPr>
              <a:t>ثانيا: صعوبات الإدراك السمعي:</a:t>
            </a:r>
            <a:r>
              <a:rPr lang="en-US" dirty="0" smtClean="0">
                <a:cs typeface="Akhbar MT" pitchFamily="2" charset="-78"/>
              </a:rPr>
              <a:t/>
            </a:r>
            <a:br>
              <a:rPr lang="en-US" dirty="0" smtClean="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357158" y="1285860"/>
            <a:ext cx="8429684" cy="5286412"/>
          </a:xfrm>
        </p:spPr>
        <p:style>
          <a:lnRef idx="2">
            <a:schemeClr val="accent4"/>
          </a:lnRef>
          <a:fillRef idx="1">
            <a:schemeClr val="lt1"/>
          </a:fillRef>
          <a:effectRef idx="0">
            <a:schemeClr val="accent4"/>
          </a:effectRef>
          <a:fontRef idx="minor">
            <a:schemeClr val="dk1"/>
          </a:fontRef>
        </p:style>
        <p:txBody>
          <a:bodyPr>
            <a:normAutofit lnSpcReduction="10000"/>
          </a:bodyPr>
          <a:lstStyle/>
          <a:p>
            <a:pPr algn="r"/>
            <a:endParaRPr lang="ar-SA" dirty="0" smtClean="0"/>
          </a:p>
          <a:p>
            <a:pPr algn="r"/>
            <a:r>
              <a:rPr lang="ar-SA" sz="4400" u="sng" dirty="0" smtClean="0">
                <a:solidFill>
                  <a:schemeClr val="tx1"/>
                </a:solidFill>
                <a:cs typeface="Akhbar MT" pitchFamily="2" charset="-78"/>
              </a:rPr>
              <a:t>يعرف </a:t>
            </a:r>
            <a:r>
              <a:rPr lang="ar-SA" sz="4400" u="sng" dirty="0">
                <a:solidFill>
                  <a:schemeClr val="tx1"/>
                </a:solidFill>
                <a:cs typeface="Akhbar MT" pitchFamily="2" charset="-78"/>
              </a:rPr>
              <a:t>الإدراك السمعي على أنه قدرة الفرد على التعرف على ما يسمع وتفسيره والإدراك السمعي غير السمع فالسمع قدرة الفرد على نقل الأصوات التي يسمعها على شكل إشارات عصبية إلى الدماغ من خلال أعضاء الحس أو الأجهزة السمعية وهي وظيفة ميكانيكية </a:t>
            </a:r>
            <a:r>
              <a:rPr lang="ar-SA" sz="4400" u="sng" dirty="0">
                <a:solidFill>
                  <a:srgbClr val="C00000"/>
                </a:solidFill>
                <a:cs typeface="Akhbar MT" pitchFamily="2" charset="-78"/>
              </a:rPr>
              <a:t>بينما </a:t>
            </a:r>
            <a:r>
              <a:rPr lang="ar-SA" sz="4400" u="sng" dirty="0" smtClean="0">
                <a:solidFill>
                  <a:srgbClr val="C00000"/>
                </a:solidFill>
                <a:cs typeface="Akhbar MT" pitchFamily="2" charset="-78"/>
              </a:rPr>
              <a:t>الإدراك </a:t>
            </a:r>
            <a:r>
              <a:rPr lang="ar-SA" sz="4400" u="sng" dirty="0">
                <a:solidFill>
                  <a:srgbClr val="C00000"/>
                </a:solidFill>
                <a:cs typeface="Akhbar MT" pitchFamily="2" charset="-78"/>
              </a:rPr>
              <a:t>السمعي هو تفسير هذه الإشارات العصبية وإعطائها معانيها ودلالاتها.</a:t>
            </a:r>
            <a:endParaRPr lang="en-US" sz="4400" u="sng" dirty="0">
              <a:solidFill>
                <a:srgbClr val="C00000"/>
              </a:solidFill>
              <a:cs typeface="Akhbar MT" pitchFamily="2" charset="-78"/>
            </a:endParaRP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40444"/>
          </a:xfrm>
        </p:spPr>
        <p:style>
          <a:lnRef idx="1">
            <a:schemeClr val="accent6"/>
          </a:lnRef>
          <a:fillRef idx="2">
            <a:schemeClr val="accent6"/>
          </a:fillRef>
          <a:effectRef idx="1">
            <a:schemeClr val="accent6"/>
          </a:effectRef>
          <a:fontRef idx="minor">
            <a:schemeClr val="dk1"/>
          </a:fontRef>
        </p:style>
        <p:txBody>
          <a:bodyPr>
            <a:noAutofit/>
          </a:bodyPr>
          <a:lstStyle/>
          <a:p>
            <a:pPr algn="r"/>
            <a:r>
              <a:rPr lang="ar-SA" sz="6600" u="sng" dirty="0" smtClean="0">
                <a:cs typeface="Akhbar MT" pitchFamily="2" charset="-78"/>
              </a:rPr>
              <a:t/>
            </a:r>
            <a:br>
              <a:rPr lang="ar-SA" sz="6600" u="sng" dirty="0" smtClean="0">
                <a:cs typeface="Akhbar MT" pitchFamily="2" charset="-78"/>
              </a:rPr>
            </a:br>
            <a:r>
              <a:rPr lang="ar-SA" sz="6600" u="sng" dirty="0" smtClean="0">
                <a:cs typeface="Akhbar MT" pitchFamily="2" charset="-78"/>
              </a:rPr>
              <a:t>وتشمل </a:t>
            </a:r>
            <a:r>
              <a:rPr lang="ar-SA" sz="6600" u="sng" dirty="0">
                <a:cs typeface="Akhbar MT" pitchFamily="2" charset="-78"/>
              </a:rPr>
              <a:t>مهارات الإدراك السمعي على المهارات الفرعية التالية والتي تتكامل معاً لتكون في النهائية إدراكاً سمعياً للإحساسات التي يستقبلها </a:t>
            </a:r>
            <a:r>
              <a:rPr lang="ar-SA" sz="6600" u="sng" dirty="0" smtClean="0">
                <a:cs typeface="Akhbar MT" pitchFamily="2" charset="-78"/>
              </a:rPr>
              <a:t>الإنسان</a:t>
            </a:r>
            <a:r>
              <a:rPr lang="en-US" sz="6600" u="sng" dirty="0" smtClean="0">
                <a:cs typeface="Akhbar MT" pitchFamily="2" charset="-78"/>
              </a:rPr>
              <a:t>:</a:t>
            </a:r>
            <a:r>
              <a:rPr lang="en-US" sz="6600" u="sng" dirty="0">
                <a:cs typeface="Akhbar MT" pitchFamily="2" charset="-78"/>
              </a:rPr>
              <a:t/>
            </a:r>
            <a:br>
              <a:rPr lang="en-US" sz="6600" u="sng" dirty="0">
                <a:cs typeface="Akhbar MT" pitchFamily="2" charset="-78"/>
              </a:rPr>
            </a:br>
            <a:endParaRPr lang="ar-SA" sz="6600" u="sng" dirty="0">
              <a:cs typeface="Akhbar MT"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643998" cy="6369072"/>
          </a:xfrm>
        </p:spPr>
        <p:style>
          <a:lnRef idx="2">
            <a:schemeClr val="accent2"/>
          </a:lnRef>
          <a:fillRef idx="1">
            <a:schemeClr val="lt1"/>
          </a:fillRef>
          <a:effectRef idx="0">
            <a:schemeClr val="accent2"/>
          </a:effectRef>
          <a:fontRef idx="minor">
            <a:schemeClr val="dk1"/>
          </a:fontRef>
        </p:style>
        <p:txBody>
          <a:bodyPr>
            <a:noAutofit/>
          </a:bodyPr>
          <a:lstStyle/>
          <a:p>
            <a:pPr algn="r"/>
            <a:r>
              <a:rPr lang="ar-SA" sz="3600" dirty="0">
                <a:cs typeface="Akhbar MT" pitchFamily="2" charset="-78"/>
              </a:rPr>
              <a:t> </a:t>
            </a:r>
            <a:r>
              <a:rPr lang="en-US" sz="3600" dirty="0">
                <a:cs typeface="Akhbar MT" pitchFamily="2" charset="-78"/>
              </a:rPr>
              <a:t/>
            </a:r>
            <a:br>
              <a:rPr lang="en-US" sz="3600" dirty="0">
                <a:cs typeface="Akhbar MT" pitchFamily="2" charset="-78"/>
              </a:rPr>
            </a:br>
            <a:r>
              <a:rPr lang="ar-SA" sz="3600" dirty="0" smtClean="0">
                <a:solidFill>
                  <a:srgbClr val="C00000"/>
                </a:solidFill>
                <a:cs typeface="Akhbar MT" pitchFamily="2" charset="-78"/>
              </a:rPr>
              <a:t>1. </a:t>
            </a:r>
            <a:r>
              <a:rPr lang="ar-SA" sz="3600" b="1" u="sng" dirty="0" smtClean="0">
                <a:solidFill>
                  <a:srgbClr val="C00000"/>
                </a:solidFill>
                <a:cs typeface="Akhbar MT" pitchFamily="2" charset="-78"/>
              </a:rPr>
              <a:t>مهارة </a:t>
            </a:r>
            <a:r>
              <a:rPr lang="ar-SA" sz="3600" b="1" u="sng" dirty="0">
                <a:solidFill>
                  <a:srgbClr val="C00000"/>
                </a:solidFill>
                <a:cs typeface="Akhbar MT" pitchFamily="2" charset="-78"/>
              </a:rPr>
              <a:t>الوعي الصوتي:</a:t>
            </a:r>
            <a:r>
              <a:rPr lang="en-US" sz="3600" dirty="0">
                <a:cs typeface="Akhbar MT" pitchFamily="2" charset="-78"/>
              </a:rPr>
              <a:t/>
            </a:r>
            <a:br>
              <a:rPr lang="en-US" sz="3600" dirty="0">
                <a:cs typeface="Akhbar MT" pitchFamily="2" charset="-78"/>
              </a:rPr>
            </a:br>
            <a:r>
              <a:rPr lang="ar-SA" sz="3600" dirty="0">
                <a:cs typeface="Akhbar MT" pitchFamily="2" charset="-78"/>
              </a:rPr>
              <a:t>تعد مهارة الوعي الصوتي مهارة معرفية تعني أن الكلمات التي نسمعها </a:t>
            </a:r>
            <a:r>
              <a:rPr lang="ar-SA" sz="3600" dirty="0" smtClean="0">
                <a:cs typeface="Akhbar MT" pitchFamily="2" charset="-78"/>
              </a:rPr>
              <a:t>تتكون </a:t>
            </a:r>
            <a:r>
              <a:rPr lang="ar-SA" sz="3600" dirty="0">
                <a:cs typeface="Akhbar MT" pitchFamily="2" charset="-78"/>
              </a:rPr>
              <a:t>من أصوات مختلفة كصوت الحروف والمقاطع لتكون صوتاً واحداً هو الكلمة والجملة وأن لكل حرف أو مقطع من </a:t>
            </a:r>
            <a:r>
              <a:rPr lang="ar-SA" sz="3600" dirty="0" smtClean="0">
                <a:cs typeface="Akhbar MT" pitchFamily="2" charset="-78"/>
              </a:rPr>
              <a:t>حروف </a:t>
            </a:r>
            <a:r>
              <a:rPr lang="ar-SA" sz="3600" dirty="0">
                <a:cs typeface="Akhbar MT" pitchFamily="2" charset="-78"/>
              </a:rPr>
              <a:t>ومقاطع اللغة صوتاً خاصاً يميزه عن غيره وعند جمع هذه الأصوات تتشكل عندنا الكلمات والجمل والنصوص.</a:t>
            </a:r>
            <a:r>
              <a:rPr lang="en-US" sz="3600" dirty="0">
                <a:cs typeface="Akhbar MT" pitchFamily="2" charset="-78"/>
              </a:rPr>
              <a:t/>
            </a:r>
            <a:br>
              <a:rPr lang="en-US" sz="3600" dirty="0">
                <a:cs typeface="Akhbar MT" pitchFamily="2" charset="-78"/>
              </a:rPr>
            </a:br>
            <a:r>
              <a:rPr lang="ar-SA" sz="3600" dirty="0" smtClean="0">
                <a:solidFill>
                  <a:srgbClr val="C00000"/>
                </a:solidFill>
                <a:cs typeface="Akhbar MT" pitchFamily="2" charset="-78"/>
              </a:rPr>
              <a:t>2. </a:t>
            </a:r>
            <a:r>
              <a:rPr lang="ar-SA" sz="3600" b="1" u="sng" dirty="0" smtClean="0">
                <a:solidFill>
                  <a:srgbClr val="C00000"/>
                </a:solidFill>
                <a:cs typeface="Akhbar MT" pitchFamily="2" charset="-78"/>
              </a:rPr>
              <a:t>مهارة </a:t>
            </a:r>
            <a:r>
              <a:rPr lang="ar-SA" sz="3600" b="1" u="sng" dirty="0">
                <a:solidFill>
                  <a:srgbClr val="C00000"/>
                </a:solidFill>
                <a:cs typeface="Akhbar MT" pitchFamily="2" charset="-78"/>
              </a:rPr>
              <a:t>التمييز السمعي:</a:t>
            </a:r>
            <a:r>
              <a:rPr lang="en-US" sz="3600" dirty="0">
                <a:cs typeface="Akhbar MT" pitchFamily="2" charset="-78"/>
              </a:rPr>
              <a:t/>
            </a:r>
            <a:br>
              <a:rPr lang="en-US" sz="3600" dirty="0">
                <a:cs typeface="Akhbar MT" pitchFamily="2" charset="-78"/>
              </a:rPr>
            </a:br>
            <a:r>
              <a:rPr lang="ar-SA" sz="3600" dirty="0">
                <a:cs typeface="Akhbar MT" pitchFamily="2" charset="-78"/>
              </a:rPr>
              <a:t>وهي القدرة الفرد على التمييز والتفريق ما بين الأصوات والحروف المنطوقة وتحديد الكلمات المتماثلة والمختلفة وهي على خلاف السمع كذلك, فالسمع كما أشرنا وظيفة </a:t>
            </a:r>
            <a:r>
              <a:rPr lang="ar-SA" sz="3600" dirty="0" smtClean="0">
                <a:cs typeface="Akhbar MT" pitchFamily="2" charset="-78"/>
              </a:rPr>
              <a:t>فيزيائية </a:t>
            </a:r>
            <a:r>
              <a:rPr lang="ar-SA" sz="3600" dirty="0">
                <a:cs typeface="Akhbar MT" pitchFamily="2" charset="-78"/>
              </a:rPr>
              <a:t>بينما التمييز السمعي وظيفة معرفية.</a:t>
            </a:r>
            <a:r>
              <a:rPr lang="en-US" sz="3600" dirty="0">
                <a:cs typeface="Akhbar MT" pitchFamily="2" charset="-78"/>
              </a:rPr>
              <a:t/>
            </a:r>
            <a:br>
              <a:rPr lang="en-US" sz="3600" dirty="0">
                <a:cs typeface="Akhbar MT" pitchFamily="2" charset="-78"/>
              </a:rPr>
            </a:br>
            <a:endParaRPr lang="ar-SA" sz="3600" dirty="0">
              <a:cs typeface="Akhbar MT"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643998" cy="6297634"/>
          </a:xfrm>
        </p:spPr>
        <p:style>
          <a:lnRef idx="2">
            <a:schemeClr val="accent2"/>
          </a:lnRef>
          <a:fillRef idx="1">
            <a:schemeClr val="lt1"/>
          </a:fillRef>
          <a:effectRef idx="0">
            <a:schemeClr val="accent2"/>
          </a:effectRef>
          <a:fontRef idx="minor">
            <a:schemeClr val="dk1"/>
          </a:fontRef>
        </p:style>
        <p:txBody>
          <a:bodyPr>
            <a:noAutofit/>
          </a:bodyPr>
          <a:lstStyle/>
          <a:p>
            <a:pPr lvl="0" algn="r"/>
            <a:r>
              <a:rPr lang="ar-SA" sz="3600" b="1" dirty="0" smtClean="0">
                <a:cs typeface="Akhbar MT" pitchFamily="2" charset="-78"/>
              </a:rPr>
              <a:t/>
            </a:r>
            <a:br>
              <a:rPr lang="ar-SA" sz="3600" b="1" dirty="0" smtClean="0">
                <a:cs typeface="Akhbar MT" pitchFamily="2" charset="-78"/>
              </a:rPr>
            </a:br>
            <a:r>
              <a:rPr lang="ar-SA" sz="3600" dirty="0" smtClean="0">
                <a:solidFill>
                  <a:srgbClr val="C00000"/>
                </a:solidFill>
                <a:cs typeface="Akhbar MT" pitchFamily="2" charset="-78"/>
              </a:rPr>
              <a:t>3</a:t>
            </a:r>
            <a:r>
              <a:rPr lang="ar-SA" sz="3600" b="1" dirty="0" smtClean="0">
                <a:solidFill>
                  <a:srgbClr val="C00000"/>
                </a:solidFill>
                <a:cs typeface="Akhbar MT" pitchFamily="2" charset="-78"/>
              </a:rPr>
              <a:t>. </a:t>
            </a:r>
            <a:r>
              <a:rPr lang="ar-SA" sz="3600" b="1" u="sng" dirty="0" smtClean="0">
                <a:solidFill>
                  <a:srgbClr val="C00000"/>
                </a:solidFill>
                <a:cs typeface="Akhbar MT" pitchFamily="2" charset="-78"/>
              </a:rPr>
              <a:t>الذاكرة </a:t>
            </a:r>
            <a:r>
              <a:rPr lang="ar-SA" sz="3600" b="1" u="sng" dirty="0">
                <a:solidFill>
                  <a:srgbClr val="C00000"/>
                </a:solidFill>
                <a:cs typeface="Akhbar MT" pitchFamily="2" charset="-78"/>
              </a:rPr>
              <a:t>السمعية:</a:t>
            </a:r>
            <a:r>
              <a:rPr lang="en-US" sz="3600" dirty="0">
                <a:cs typeface="Akhbar MT" pitchFamily="2" charset="-78"/>
              </a:rPr>
              <a:t/>
            </a:r>
            <a:br>
              <a:rPr lang="en-US" sz="3600" dirty="0">
                <a:cs typeface="Akhbar MT" pitchFamily="2" charset="-78"/>
              </a:rPr>
            </a:br>
            <a:r>
              <a:rPr lang="ar-SA" sz="3600" dirty="0">
                <a:cs typeface="Akhbar MT" pitchFamily="2" charset="-78"/>
              </a:rPr>
              <a:t>من المعروف أن القناة الحسية السمعية تعمل على استقبال المثيرات الحسية السمعية القادمة من </a:t>
            </a:r>
            <a:r>
              <a:rPr lang="ar-SA" sz="3600" dirty="0" smtClean="0">
                <a:cs typeface="Akhbar MT" pitchFamily="2" charset="-78"/>
              </a:rPr>
              <a:t>الخارج عبر </a:t>
            </a:r>
            <a:r>
              <a:rPr lang="ar-SA" sz="3600" dirty="0">
                <a:cs typeface="Akhbar MT" pitchFamily="2" charset="-78"/>
              </a:rPr>
              <a:t>القناة السمعية لتصل إلى الذاكرة السمعية ثم الذاكرة قصيرة المدى ثم الذاكرة طويلة المدى حيث يتم تخزينها ثم استرجاعها عند الحاجة إليها.</a:t>
            </a:r>
            <a:r>
              <a:rPr lang="en-US" sz="3600" dirty="0">
                <a:cs typeface="Akhbar MT" pitchFamily="2" charset="-78"/>
              </a:rPr>
              <a:t/>
            </a:r>
            <a:br>
              <a:rPr lang="en-US" sz="3600" dirty="0">
                <a:cs typeface="Akhbar MT" pitchFamily="2" charset="-78"/>
              </a:rPr>
            </a:br>
            <a:r>
              <a:rPr lang="ar-SA" sz="3600" dirty="0" smtClean="0">
                <a:solidFill>
                  <a:srgbClr val="C00000"/>
                </a:solidFill>
                <a:cs typeface="Akhbar MT" pitchFamily="2" charset="-78"/>
              </a:rPr>
              <a:t>4. </a:t>
            </a:r>
            <a:r>
              <a:rPr lang="ar-SA" sz="3600" b="1" u="sng" dirty="0" smtClean="0">
                <a:solidFill>
                  <a:srgbClr val="C00000"/>
                </a:solidFill>
                <a:cs typeface="Akhbar MT" pitchFamily="2" charset="-78"/>
              </a:rPr>
              <a:t>التعاقب </a:t>
            </a:r>
            <a:r>
              <a:rPr lang="ar-SA" sz="3600" b="1" u="sng" dirty="0">
                <a:solidFill>
                  <a:srgbClr val="C00000"/>
                </a:solidFill>
                <a:cs typeface="Akhbar MT" pitchFamily="2" charset="-78"/>
              </a:rPr>
              <a:t>أو التسلسل السمعي:</a:t>
            </a:r>
            <a:r>
              <a:rPr lang="en-US" sz="3600" dirty="0">
                <a:cs typeface="Akhbar MT" pitchFamily="2" charset="-78"/>
              </a:rPr>
              <a:t/>
            </a:r>
            <a:br>
              <a:rPr lang="en-US" sz="3600" dirty="0">
                <a:cs typeface="Akhbar MT" pitchFamily="2" charset="-78"/>
              </a:rPr>
            </a:br>
            <a:r>
              <a:rPr lang="ar-SA" sz="3600" dirty="0">
                <a:cs typeface="Akhbar MT" pitchFamily="2" charset="-78"/>
              </a:rPr>
              <a:t>ويعد من بين المهارات السمعية القدرة على ترتيب وسلسلة الفقرات في قائمة من المفردات المتتابعة ومن بين المهارات التي تحتاج إلى سلسلة ترتيب الحروف الهجائية أو الأعداد أو شهور السنة الهجرية أو الميلادية والتي يمكن تعليمها للأفراد.</a:t>
            </a:r>
            <a:r>
              <a:rPr lang="en-US" sz="3600" dirty="0">
                <a:cs typeface="Akhbar MT" pitchFamily="2" charset="-78"/>
              </a:rPr>
              <a:t/>
            </a:r>
            <a:br>
              <a:rPr lang="en-US" sz="3600" dirty="0">
                <a:cs typeface="Akhbar MT" pitchFamily="2" charset="-78"/>
              </a:rPr>
            </a:br>
            <a:endParaRPr lang="ar-SA" sz="3600" dirty="0">
              <a:cs typeface="Akhbar MT"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401080" cy="6297634"/>
          </a:xfrm>
        </p:spPr>
        <p:style>
          <a:lnRef idx="2">
            <a:schemeClr val="accent2"/>
          </a:lnRef>
          <a:fillRef idx="1">
            <a:schemeClr val="lt1"/>
          </a:fillRef>
          <a:effectRef idx="0">
            <a:schemeClr val="accent2"/>
          </a:effectRef>
          <a:fontRef idx="minor">
            <a:schemeClr val="dk1"/>
          </a:fontRef>
        </p:style>
        <p:txBody>
          <a:bodyPr>
            <a:normAutofit/>
          </a:bodyPr>
          <a:lstStyle/>
          <a:p>
            <a:pPr algn="r"/>
            <a:r>
              <a:rPr lang="ar-SA" sz="4800" dirty="0">
                <a:cs typeface="Akhbar MT" pitchFamily="2" charset="-78"/>
              </a:rPr>
              <a:t> </a:t>
            </a:r>
            <a:r>
              <a:rPr lang="en-US" sz="4800" dirty="0">
                <a:cs typeface="Akhbar MT" pitchFamily="2" charset="-78"/>
              </a:rPr>
              <a:t/>
            </a:r>
            <a:br>
              <a:rPr lang="en-US" sz="4800" dirty="0">
                <a:cs typeface="Akhbar MT" pitchFamily="2" charset="-78"/>
              </a:rPr>
            </a:br>
            <a:r>
              <a:rPr lang="ar-SA" sz="4800" dirty="0" smtClean="0">
                <a:solidFill>
                  <a:srgbClr val="C00000"/>
                </a:solidFill>
                <a:cs typeface="Akhbar MT" pitchFamily="2" charset="-78"/>
              </a:rPr>
              <a:t>4. </a:t>
            </a:r>
            <a:r>
              <a:rPr lang="ar-SA" sz="4800" b="1" dirty="0" smtClean="0">
                <a:solidFill>
                  <a:srgbClr val="C00000"/>
                </a:solidFill>
                <a:cs typeface="Akhbar MT" pitchFamily="2" charset="-78"/>
              </a:rPr>
              <a:t>مزج </a:t>
            </a:r>
            <a:r>
              <a:rPr lang="ar-SA" sz="4800" b="1" dirty="0">
                <a:solidFill>
                  <a:srgbClr val="C00000"/>
                </a:solidFill>
                <a:cs typeface="Akhbar MT" pitchFamily="2" charset="-78"/>
              </a:rPr>
              <a:t>الأصوات السمعية:</a:t>
            </a:r>
            <a:r>
              <a:rPr lang="en-US" sz="4800" dirty="0">
                <a:cs typeface="Akhbar MT" pitchFamily="2" charset="-78"/>
              </a:rPr>
              <a:t/>
            </a:r>
            <a:br>
              <a:rPr lang="en-US" sz="4800" dirty="0">
                <a:cs typeface="Akhbar MT" pitchFamily="2" charset="-78"/>
              </a:rPr>
            </a:br>
            <a:r>
              <a:rPr lang="ar-SA" sz="4800" dirty="0">
                <a:cs typeface="Akhbar MT" pitchFamily="2" charset="-78"/>
              </a:rPr>
              <a:t>وهي قدرة الطفل على خلط صوت يتألف من صوت واحد مع أصوات أخرى ليكون من </a:t>
            </a:r>
            <a:r>
              <a:rPr lang="ar-SA" sz="4800" dirty="0" smtClean="0">
                <a:cs typeface="Akhbar MT" pitchFamily="2" charset="-78"/>
              </a:rPr>
              <a:t>خلالها </a:t>
            </a:r>
            <a:r>
              <a:rPr lang="ar-SA" sz="4800" dirty="0">
                <a:cs typeface="Akhbar MT" pitchFamily="2" charset="-78"/>
              </a:rPr>
              <a:t>كلمة ذات معنى </a:t>
            </a:r>
            <a:r>
              <a:rPr lang="ar-SA" sz="4800" dirty="0" smtClean="0">
                <a:cs typeface="Akhbar MT" pitchFamily="2" charset="-78"/>
              </a:rPr>
              <a:t>وتعد </a:t>
            </a:r>
            <a:r>
              <a:rPr lang="ar-SA" sz="4800" dirty="0">
                <a:cs typeface="Akhbar MT" pitchFamily="2" charset="-78"/>
              </a:rPr>
              <a:t>هذه المهارة من المهارات الهامة في تعليم القراءة والكتابة عند الأطفال.</a:t>
            </a:r>
            <a:r>
              <a:rPr lang="en-US" sz="4800" dirty="0">
                <a:cs typeface="Akhbar MT" pitchFamily="2" charset="-78"/>
              </a:rPr>
              <a:t/>
            </a:r>
            <a:br>
              <a:rPr lang="en-US" sz="4800" dirty="0">
                <a:cs typeface="Akhbar MT" pitchFamily="2" charset="-78"/>
              </a:rPr>
            </a:br>
            <a:endParaRPr lang="ar-SA" sz="4800" dirty="0">
              <a:cs typeface="Akhbar MT"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9"/>
            <a:ext cx="7772400" cy="857255"/>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ar-SA" b="1" dirty="0" smtClean="0">
                <a:cs typeface="Akhbar MT" pitchFamily="2" charset="-78"/>
              </a:rPr>
              <a:t/>
            </a:r>
            <a:br>
              <a:rPr lang="ar-SA" b="1" dirty="0" smtClean="0">
                <a:cs typeface="Akhbar MT" pitchFamily="2" charset="-78"/>
              </a:rPr>
            </a:br>
            <a:r>
              <a:rPr lang="ar-SA" b="1" dirty="0" smtClean="0">
                <a:cs typeface="Akhbar MT" pitchFamily="2" charset="-78"/>
              </a:rPr>
              <a:t>ثالثا: صعوبات الإدراك البصري:</a:t>
            </a:r>
            <a:r>
              <a:rPr lang="en-US" dirty="0" smtClean="0">
                <a:cs typeface="Akhbar MT" pitchFamily="2" charset="-78"/>
              </a:rPr>
              <a:t/>
            </a:r>
            <a:br>
              <a:rPr lang="en-US" dirty="0" smtClean="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357158" y="1500174"/>
            <a:ext cx="8572560" cy="500066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r"/>
            <a:endParaRPr lang="ar-SA" sz="4400" u="sng" dirty="0" smtClean="0">
              <a:solidFill>
                <a:schemeClr val="tx1"/>
              </a:solidFill>
              <a:cs typeface="Akhbar MT" pitchFamily="2" charset="-78"/>
            </a:endParaRPr>
          </a:p>
          <a:p>
            <a:pPr algn="r"/>
            <a:r>
              <a:rPr lang="ar-SA" sz="4400" u="sng" dirty="0" smtClean="0">
                <a:solidFill>
                  <a:schemeClr val="tx1"/>
                </a:solidFill>
                <a:cs typeface="Akhbar MT" pitchFamily="2" charset="-78"/>
              </a:rPr>
              <a:t>ويكمن </a:t>
            </a:r>
            <a:r>
              <a:rPr lang="ar-SA" sz="4400" u="sng" dirty="0">
                <a:solidFill>
                  <a:schemeClr val="tx1"/>
                </a:solidFill>
                <a:cs typeface="Akhbar MT" pitchFamily="2" charset="-78"/>
              </a:rPr>
              <a:t>دور الإدراك البصري في تأويل </a:t>
            </a:r>
            <a:r>
              <a:rPr lang="ar-SA" sz="4400" u="sng" dirty="0" smtClean="0">
                <a:solidFill>
                  <a:schemeClr val="tx1"/>
                </a:solidFill>
                <a:cs typeface="Akhbar MT" pitchFamily="2" charset="-78"/>
              </a:rPr>
              <a:t>وتفسير </a:t>
            </a:r>
            <a:r>
              <a:rPr lang="ar-SA" sz="4400" u="sng" dirty="0">
                <a:solidFill>
                  <a:schemeClr val="tx1"/>
                </a:solidFill>
                <a:cs typeface="Akhbar MT" pitchFamily="2" charset="-78"/>
              </a:rPr>
              <a:t>المثيرات البصرية </a:t>
            </a:r>
            <a:r>
              <a:rPr lang="ar-SA" sz="4400" u="sng" dirty="0" smtClean="0">
                <a:solidFill>
                  <a:schemeClr val="tx1"/>
                </a:solidFill>
                <a:cs typeface="Akhbar MT" pitchFamily="2" charset="-78"/>
              </a:rPr>
              <a:t>والداخلة </a:t>
            </a:r>
            <a:r>
              <a:rPr lang="ar-SA" sz="4400" u="sng" dirty="0">
                <a:solidFill>
                  <a:schemeClr val="tx1"/>
                </a:solidFill>
                <a:cs typeface="Akhbar MT" pitchFamily="2" charset="-78"/>
              </a:rPr>
              <a:t>إلى الدماغ من خلال حاسة البصر شأن الإدراك السمعي حيث تكمن وظيفة الإدراك </a:t>
            </a:r>
            <a:r>
              <a:rPr lang="ar-SA" sz="4400" u="sng" dirty="0" smtClean="0">
                <a:solidFill>
                  <a:schemeClr val="tx1"/>
                </a:solidFill>
                <a:cs typeface="Akhbar MT" pitchFamily="2" charset="-78"/>
              </a:rPr>
              <a:t>البصري </a:t>
            </a:r>
            <a:r>
              <a:rPr lang="ar-SA" sz="4400" u="sng" dirty="0">
                <a:solidFill>
                  <a:schemeClr val="tx1"/>
                </a:solidFill>
                <a:cs typeface="Akhbar MT" pitchFamily="2" charset="-78"/>
              </a:rPr>
              <a:t>في إدراك التشابه والاختلاف بين المثيرات من حيث اللون والشكل والحجم والوضع والصورة والوضوح والعمق والكثافة, </a:t>
            </a:r>
            <a:r>
              <a:rPr lang="ar-SA" sz="4400" u="sng" dirty="0" smtClean="0">
                <a:solidFill>
                  <a:schemeClr val="tx1"/>
                </a:solidFill>
                <a:cs typeface="Akhbar MT" pitchFamily="2" charset="-78"/>
              </a:rPr>
              <a:t>والتي </a:t>
            </a:r>
            <a:r>
              <a:rPr lang="ar-SA" sz="4400" u="sng" dirty="0">
                <a:solidFill>
                  <a:schemeClr val="tx1"/>
                </a:solidFill>
                <a:cs typeface="Akhbar MT" pitchFamily="2" charset="-78"/>
              </a:rPr>
              <a:t>تعتمد على المعرفة السابقة للفرد والمختزنة لديه من خلال التجارب المعرفية السابقة والتي تسهل </a:t>
            </a:r>
            <a:r>
              <a:rPr lang="ar-SA" sz="4400" u="sng" dirty="0" smtClean="0">
                <a:solidFill>
                  <a:schemeClr val="tx1"/>
                </a:solidFill>
                <a:cs typeface="Akhbar MT" pitchFamily="2" charset="-78"/>
              </a:rPr>
              <a:t>عليه </a:t>
            </a:r>
            <a:r>
              <a:rPr lang="ar-SA" sz="4400" u="sng" dirty="0">
                <a:solidFill>
                  <a:schemeClr val="tx1"/>
                </a:solidFill>
                <a:cs typeface="Akhbar MT" pitchFamily="2" charset="-78"/>
              </a:rPr>
              <a:t>إمكانية الإدراك بيسر وسهولة.</a:t>
            </a:r>
            <a:endParaRPr lang="en-US" sz="4400" u="sng" dirty="0">
              <a:solidFill>
                <a:schemeClr val="tx1"/>
              </a:solidFill>
              <a:cs typeface="Akhbar MT" pitchFamily="2" charset="-78"/>
            </a:endParaRPr>
          </a:p>
          <a:p>
            <a:endParaRPr lang="ar-SA" u="sng"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401080" cy="6154758"/>
          </a:xfrm>
        </p:spPr>
        <p:style>
          <a:lnRef idx="1">
            <a:schemeClr val="accent3"/>
          </a:lnRef>
          <a:fillRef idx="2">
            <a:schemeClr val="accent3"/>
          </a:fillRef>
          <a:effectRef idx="1">
            <a:schemeClr val="accent3"/>
          </a:effectRef>
          <a:fontRef idx="minor">
            <a:schemeClr val="dk1"/>
          </a:fontRef>
        </p:style>
        <p:txBody>
          <a:bodyPr>
            <a:normAutofit/>
          </a:bodyPr>
          <a:lstStyle/>
          <a:p>
            <a:pPr algn="r"/>
            <a:r>
              <a:rPr lang="ar-SA" sz="5400" dirty="0" smtClean="0">
                <a:cs typeface="Akhbar MT" pitchFamily="2" charset="-78"/>
              </a:rPr>
              <a:t/>
            </a:r>
            <a:br>
              <a:rPr lang="ar-SA" sz="5400" dirty="0" smtClean="0">
                <a:cs typeface="Akhbar MT" pitchFamily="2" charset="-78"/>
              </a:rPr>
            </a:br>
            <a:r>
              <a:rPr lang="ar-SA" sz="5400" u="sng" dirty="0" smtClean="0">
                <a:cs typeface="Akhbar MT" pitchFamily="2" charset="-78"/>
              </a:rPr>
              <a:t>وتحتاج </a:t>
            </a:r>
            <a:r>
              <a:rPr lang="ar-SA" sz="5400" u="sng" dirty="0">
                <a:cs typeface="Akhbar MT" pitchFamily="2" charset="-78"/>
              </a:rPr>
              <a:t>عملية القراءة والكتابة عند </a:t>
            </a:r>
            <a:r>
              <a:rPr lang="ar-SA" sz="5400" u="sng" dirty="0" smtClean="0">
                <a:cs typeface="Akhbar MT" pitchFamily="2" charset="-78"/>
              </a:rPr>
              <a:t>الأطفال إلى </a:t>
            </a:r>
            <a:r>
              <a:rPr lang="ar-SA" sz="5400" u="sng" dirty="0">
                <a:cs typeface="Akhbar MT" pitchFamily="2" charset="-78"/>
              </a:rPr>
              <a:t>قدرة إدراكية جيدة في التعرف </a:t>
            </a:r>
            <a:r>
              <a:rPr lang="ar-SA" sz="5400" u="sng" dirty="0" smtClean="0">
                <a:cs typeface="Akhbar MT" pitchFamily="2" charset="-78"/>
              </a:rPr>
              <a:t>على أشكال </a:t>
            </a:r>
            <a:r>
              <a:rPr lang="ar-SA" sz="5400" u="sng" dirty="0">
                <a:cs typeface="Akhbar MT" pitchFamily="2" charset="-78"/>
              </a:rPr>
              <a:t>الحروف الهجائية والتفريق فيما بينها </a:t>
            </a:r>
            <a:r>
              <a:rPr lang="ar-SA" sz="5400" u="sng" dirty="0" smtClean="0">
                <a:cs typeface="Akhbar MT" pitchFamily="2" charset="-78"/>
              </a:rPr>
              <a:t>وإعطائها </a:t>
            </a:r>
            <a:r>
              <a:rPr lang="ar-SA" sz="5400" u="sng" dirty="0">
                <a:cs typeface="Akhbar MT" pitchFamily="2" charset="-78"/>
              </a:rPr>
              <a:t>دلالاتها لمجرد ملاحظتها والتي تسهل أمامه سرعة التعرف </a:t>
            </a:r>
            <a:r>
              <a:rPr lang="ar-SA" sz="5400" u="sng" dirty="0" smtClean="0">
                <a:cs typeface="Akhbar MT" pitchFamily="2" charset="-78"/>
              </a:rPr>
              <a:t>على الكلمات </a:t>
            </a:r>
            <a:r>
              <a:rPr lang="ar-SA" sz="5400" u="sng" dirty="0">
                <a:cs typeface="Akhbar MT" pitchFamily="2" charset="-78"/>
              </a:rPr>
              <a:t>وقراءتها.</a:t>
            </a:r>
            <a:r>
              <a:rPr lang="en-US" sz="5400" dirty="0">
                <a:cs typeface="Akhbar MT" pitchFamily="2" charset="-78"/>
              </a:rPr>
              <a:t/>
            </a:r>
            <a:br>
              <a:rPr lang="en-US" sz="5400" dirty="0">
                <a:cs typeface="Akhbar MT" pitchFamily="2" charset="-78"/>
              </a:rPr>
            </a:br>
            <a:endParaRPr lang="ar-SA" sz="5400" dirty="0">
              <a:cs typeface="Akhbar MT"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643998" cy="6226196"/>
          </a:xfrm>
        </p:spPr>
        <p:style>
          <a:lnRef idx="2">
            <a:schemeClr val="accent2"/>
          </a:lnRef>
          <a:fillRef idx="1">
            <a:schemeClr val="lt1"/>
          </a:fillRef>
          <a:effectRef idx="0">
            <a:schemeClr val="accent2"/>
          </a:effectRef>
          <a:fontRef idx="minor">
            <a:schemeClr val="dk1"/>
          </a:fontRef>
        </p:style>
        <p:txBody>
          <a:bodyPr>
            <a:noAutofit/>
          </a:bodyPr>
          <a:lstStyle/>
          <a:p>
            <a:pPr algn="r"/>
            <a:r>
              <a:rPr lang="ar-SA" u="sng" dirty="0" smtClean="0">
                <a:cs typeface="Akhbar MT" pitchFamily="2" charset="-78"/>
              </a:rPr>
              <a:t/>
            </a:r>
            <a:br>
              <a:rPr lang="ar-SA" u="sng" dirty="0" smtClean="0">
                <a:cs typeface="Akhbar MT" pitchFamily="2" charset="-78"/>
              </a:rPr>
            </a:br>
            <a:r>
              <a:rPr lang="ar-SA" u="sng" dirty="0" smtClean="0">
                <a:cs typeface="Akhbar MT" pitchFamily="2" charset="-78"/>
              </a:rPr>
              <a:t>إن </a:t>
            </a:r>
            <a:r>
              <a:rPr lang="ar-SA" u="sng" dirty="0">
                <a:cs typeface="Akhbar MT" pitchFamily="2" charset="-78"/>
              </a:rPr>
              <a:t>الاضطرابات الإدراكية البصرية التي يعاني منها طلاب صعوبات التعلم </a:t>
            </a:r>
            <a:r>
              <a:rPr lang="ar-SA" u="sng" dirty="0">
                <a:solidFill>
                  <a:srgbClr val="C00000"/>
                </a:solidFill>
                <a:cs typeface="Akhbar MT" pitchFamily="2" charset="-78"/>
              </a:rPr>
              <a:t>تجعلهم لا يحسنون فهم ما يرون من صور الحروف والكلمات وإعطاؤها مدلولاتها ليس لضعف في قدراتهم </a:t>
            </a:r>
            <a:r>
              <a:rPr lang="ar-SA" u="sng" dirty="0" err="1" smtClean="0">
                <a:solidFill>
                  <a:srgbClr val="C00000"/>
                </a:solidFill>
                <a:cs typeface="Akhbar MT" pitchFamily="2" charset="-78"/>
              </a:rPr>
              <a:t>الإبصارية</a:t>
            </a:r>
            <a:r>
              <a:rPr lang="ar-SA" u="sng" dirty="0" smtClean="0">
                <a:solidFill>
                  <a:srgbClr val="C00000"/>
                </a:solidFill>
                <a:cs typeface="Akhbar MT" pitchFamily="2" charset="-78"/>
              </a:rPr>
              <a:t> </a:t>
            </a:r>
            <a:r>
              <a:rPr lang="ar-SA" u="sng" dirty="0">
                <a:solidFill>
                  <a:srgbClr val="C00000"/>
                </a:solidFill>
                <a:cs typeface="Akhbar MT" pitchFamily="2" charset="-78"/>
              </a:rPr>
              <a:t>وإنما لضعف الطريقة التي تعالج </a:t>
            </a:r>
            <a:r>
              <a:rPr lang="ar-SA" u="sng" dirty="0" err="1">
                <a:solidFill>
                  <a:srgbClr val="C00000"/>
                </a:solidFill>
                <a:cs typeface="Akhbar MT" pitchFamily="2" charset="-78"/>
              </a:rPr>
              <a:t>بها</a:t>
            </a:r>
            <a:r>
              <a:rPr lang="ar-SA" u="sng" dirty="0">
                <a:solidFill>
                  <a:srgbClr val="C00000"/>
                </a:solidFill>
                <a:cs typeface="Akhbar MT" pitchFamily="2" charset="-78"/>
              </a:rPr>
              <a:t> أدمغتهم تلك المثيرات</a:t>
            </a:r>
            <a:r>
              <a:rPr lang="ar-SA" u="sng" dirty="0">
                <a:cs typeface="Akhbar MT" pitchFamily="2" charset="-78"/>
              </a:rPr>
              <a:t> والتي قد تقودهم إلى مواجهة صعوبات في التعرف أو تنظيم أو تفسير أو تذكر الصورة البصرية وتسلسلها في الكلمة الواحدة أو السطر الواحد مما يتسبب في تدني قدرتهم على فهم الرموز الكتابية والصورية للحروف والكلمات </a:t>
            </a:r>
            <a:r>
              <a:rPr lang="ar-SA" u="sng" dirty="0" smtClean="0">
                <a:cs typeface="Akhbar MT" pitchFamily="2" charset="-78"/>
              </a:rPr>
              <a:t>وإعداد الرسوم </a:t>
            </a:r>
            <a:r>
              <a:rPr lang="ar-SA" u="sng" dirty="0">
                <a:cs typeface="Akhbar MT" pitchFamily="2" charset="-78"/>
              </a:rPr>
              <a:t>البيانية والمخططات والخرائط.</a:t>
            </a:r>
            <a:r>
              <a:rPr lang="en-US" u="sng" dirty="0">
                <a:cs typeface="Akhbar MT" pitchFamily="2" charset="-78"/>
              </a:rPr>
              <a:t/>
            </a:r>
            <a:br>
              <a:rPr lang="en-US" u="sng" dirty="0">
                <a:cs typeface="Akhbar MT" pitchFamily="2" charset="-78"/>
              </a:rPr>
            </a:br>
            <a:endParaRPr lang="ar-SA" u="sng" dirty="0">
              <a:cs typeface="Akhbar MT"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style>
          <a:lnRef idx="2">
            <a:schemeClr val="accent2"/>
          </a:lnRef>
          <a:fillRef idx="1">
            <a:schemeClr val="lt1"/>
          </a:fillRef>
          <a:effectRef idx="0">
            <a:schemeClr val="accent2"/>
          </a:effectRef>
          <a:fontRef idx="minor">
            <a:schemeClr val="dk1"/>
          </a:fontRef>
        </p:style>
        <p:txBody>
          <a:bodyPr>
            <a:noAutofit/>
          </a:bodyPr>
          <a:lstStyle/>
          <a:p>
            <a:pPr algn="r">
              <a:buFont typeface="Arial" pitchFamily="34" charset="0"/>
              <a:buChar char="•"/>
            </a:pPr>
            <a:r>
              <a:rPr lang="ar-SA" sz="3600" b="1" dirty="0" smtClean="0">
                <a:cs typeface="Akhbar MT" pitchFamily="2" charset="-78"/>
              </a:rPr>
              <a:t> فالإدراك </a:t>
            </a:r>
            <a:r>
              <a:rPr lang="ar-SA" sz="3600" b="1" dirty="0">
                <a:cs typeface="Akhbar MT" pitchFamily="2" charset="-78"/>
              </a:rPr>
              <a:t>عملية طويلة ومعقدة تقوم بتأويل الإحساسات القادمة إلى الدماغ عن طريق الحواس وإعطائها معنى والتي يجري الجزء الأكبر منها بصورة آلية ودون وعي أو شعور </a:t>
            </a:r>
            <a:r>
              <a:rPr lang="ar-SA" sz="3600" b="1" dirty="0" err="1">
                <a:cs typeface="Akhbar MT" pitchFamily="2" charset="-78"/>
              </a:rPr>
              <a:t>بها</a:t>
            </a:r>
            <a:r>
              <a:rPr lang="ar-SA" sz="3600" b="1" dirty="0">
                <a:cs typeface="Akhbar MT" pitchFamily="2" charset="-78"/>
              </a:rPr>
              <a:t> لكنها في بعض الأحيان تحتاج إلى تركيز الانتباه وبذل الجهد والتنظيم </a:t>
            </a:r>
            <a:r>
              <a:rPr lang="ar-SA" sz="3600" b="1" dirty="0" smtClean="0">
                <a:cs typeface="Akhbar MT" pitchFamily="2" charset="-78"/>
              </a:rPr>
              <a:t>العقلي.</a:t>
            </a:r>
            <a:r>
              <a:rPr lang="ar-SA" sz="3600" dirty="0" smtClean="0">
                <a:cs typeface="Akhbar MT" pitchFamily="2" charset="-78"/>
              </a:rPr>
              <a:t/>
            </a:r>
            <a:br>
              <a:rPr lang="ar-SA" sz="3600" dirty="0" smtClean="0">
                <a:cs typeface="Akhbar MT" pitchFamily="2" charset="-78"/>
              </a:rPr>
            </a:br>
            <a:r>
              <a:rPr lang="ar-SA" sz="3600" dirty="0" smtClean="0">
                <a:cs typeface="Akhbar MT" pitchFamily="2" charset="-78"/>
              </a:rPr>
              <a:t/>
            </a:r>
            <a:br>
              <a:rPr lang="ar-SA" sz="3600" dirty="0" smtClean="0">
                <a:cs typeface="Akhbar MT" pitchFamily="2" charset="-78"/>
              </a:rPr>
            </a:br>
            <a:r>
              <a:rPr lang="ar-SA" sz="3600" b="1" u="sng" dirty="0" smtClean="0">
                <a:cs typeface="Akhbar MT" pitchFamily="2" charset="-78"/>
              </a:rPr>
              <a:t>وعلى </a:t>
            </a:r>
            <a:r>
              <a:rPr lang="ar-SA" sz="3600" b="1" u="sng" dirty="0">
                <a:cs typeface="Akhbar MT" pitchFamily="2" charset="-78"/>
              </a:rPr>
              <a:t>الرغم من اعتمادها على الحواس في استقصاء المعلومات إلا أنها تختلف </a:t>
            </a:r>
            <a:r>
              <a:rPr lang="ar-SA" sz="3600" b="1" u="sng" dirty="0" smtClean="0">
                <a:cs typeface="Akhbar MT" pitchFamily="2" charset="-78"/>
              </a:rPr>
              <a:t>عنه </a:t>
            </a:r>
            <a:r>
              <a:rPr lang="ar-SA" sz="3600" b="1" u="sng" dirty="0">
                <a:cs typeface="Akhbar MT" pitchFamily="2" charset="-78"/>
              </a:rPr>
              <a:t>فالإحساس </a:t>
            </a:r>
            <a:r>
              <a:rPr lang="ar-SA" sz="3600" b="1" u="sng" dirty="0" smtClean="0">
                <a:cs typeface="Akhbar MT" pitchFamily="2" charset="-78"/>
              </a:rPr>
              <a:t>عملية </a:t>
            </a:r>
            <a:r>
              <a:rPr lang="ar-SA" sz="3600" b="1" u="sng" dirty="0">
                <a:cs typeface="Akhbar MT" pitchFamily="2" charset="-78"/>
              </a:rPr>
              <a:t>استقبال المعلومات أو المنبهات (المثيرات) والتي تقع على إحدى قنوات الإحساس مثل السمع والبصر واللمس والحركة والشم والذوق ونقلها إلى الدماغ ليعمل على معالجتها وتحليلها وتفسيرها وإعطائها المعنى المراد </a:t>
            </a:r>
            <a:r>
              <a:rPr lang="ar-SA" sz="3600" b="1" u="sng" dirty="0" smtClean="0">
                <a:cs typeface="Akhbar MT" pitchFamily="2" charset="-78"/>
              </a:rPr>
              <a:t>منها.</a:t>
            </a:r>
            <a:endParaRPr lang="ar-SA" sz="3600" b="1" u="sng" dirty="0">
              <a:cs typeface="Akhbar MT"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714379"/>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SA" b="1" dirty="0" smtClean="0">
                <a:cs typeface="Akhbar MT" pitchFamily="2" charset="-78"/>
              </a:rPr>
              <a:t/>
            </a:r>
            <a:br>
              <a:rPr lang="ar-SA" b="1" dirty="0" smtClean="0">
                <a:cs typeface="Akhbar MT" pitchFamily="2" charset="-78"/>
              </a:rPr>
            </a:br>
            <a:r>
              <a:rPr lang="ar-SA" b="1" dirty="0" smtClean="0">
                <a:cs typeface="Akhbar MT" pitchFamily="2" charset="-78"/>
              </a:rPr>
              <a:t>أنواع صعوبات الإدراك البصري:</a:t>
            </a:r>
            <a:r>
              <a:rPr lang="en-US" dirty="0" smtClean="0">
                <a:cs typeface="Akhbar MT" pitchFamily="2" charset="-78"/>
              </a:rPr>
              <a:t/>
            </a:r>
            <a:br>
              <a:rPr lang="en-US" dirty="0" smtClean="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500034" y="1285860"/>
            <a:ext cx="8358246" cy="528641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514350" lvl="0" indent="-514350" algn="r">
              <a:buFont typeface="+mj-lt"/>
              <a:buAutoNum type="arabicPeriod"/>
            </a:pPr>
            <a:r>
              <a:rPr lang="ar-SA" u="sng" dirty="0" smtClean="0">
                <a:solidFill>
                  <a:schemeClr val="tx1"/>
                </a:solidFill>
                <a:cs typeface="Akhbar MT" pitchFamily="2" charset="-78"/>
              </a:rPr>
              <a:t>صعوبة </a:t>
            </a:r>
            <a:r>
              <a:rPr lang="ar-SA" u="sng" dirty="0">
                <a:solidFill>
                  <a:schemeClr val="tx1"/>
                </a:solidFill>
                <a:cs typeface="Akhbar MT" pitchFamily="2" charset="-78"/>
              </a:rPr>
              <a:t>التمييز البصري.</a:t>
            </a:r>
            <a:endParaRPr lang="en-US" u="sng" dirty="0">
              <a:solidFill>
                <a:schemeClr val="tx1"/>
              </a:solidFill>
              <a:cs typeface="Akhbar MT" pitchFamily="2" charset="-78"/>
            </a:endParaRPr>
          </a:p>
          <a:p>
            <a:pPr marL="514350" lvl="0" indent="-514350" algn="r">
              <a:buFont typeface="+mj-lt"/>
              <a:buAutoNum type="arabicPeriod"/>
            </a:pPr>
            <a:r>
              <a:rPr lang="ar-SA" u="sng" dirty="0">
                <a:solidFill>
                  <a:schemeClr val="tx1"/>
                </a:solidFill>
                <a:cs typeface="Akhbar MT" pitchFamily="2" charset="-78"/>
              </a:rPr>
              <a:t>صعوبة الإغلاق البصري.</a:t>
            </a:r>
            <a:endParaRPr lang="en-US" u="sng" dirty="0">
              <a:solidFill>
                <a:schemeClr val="tx1"/>
              </a:solidFill>
              <a:cs typeface="Akhbar MT" pitchFamily="2" charset="-78"/>
            </a:endParaRPr>
          </a:p>
          <a:p>
            <a:pPr marL="514350" lvl="0" indent="-514350" algn="r">
              <a:buFont typeface="+mj-lt"/>
              <a:buAutoNum type="arabicPeriod"/>
            </a:pPr>
            <a:r>
              <a:rPr lang="ar-SA" u="sng" dirty="0">
                <a:solidFill>
                  <a:schemeClr val="tx1"/>
                </a:solidFill>
                <a:cs typeface="Akhbar MT" pitchFamily="2" charset="-78"/>
              </a:rPr>
              <a:t>صعوبة إدراك العلاقات المكانية.</a:t>
            </a:r>
            <a:endParaRPr lang="en-US" u="sng" dirty="0">
              <a:solidFill>
                <a:schemeClr val="tx1"/>
              </a:solidFill>
              <a:cs typeface="Akhbar MT" pitchFamily="2" charset="-78"/>
            </a:endParaRPr>
          </a:p>
          <a:p>
            <a:pPr marL="514350" lvl="0" indent="-514350" algn="r">
              <a:buFont typeface="+mj-lt"/>
              <a:buAutoNum type="arabicPeriod"/>
            </a:pPr>
            <a:r>
              <a:rPr lang="ar-SA" u="sng" dirty="0">
                <a:solidFill>
                  <a:schemeClr val="tx1"/>
                </a:solidFill>
                <a:cs typeface="Akhbar MT" pitchFamily="2" charset="-78"/>
              </a:rPr>
              <a:t>صعوبة تمييز الصورة وخلفيتها.</a:t>
            </a:r>
            <a:endParaRPr lang="en-US" u="sng" dirty="0">
              <a:solidFill>
                <a:schemeClr val="tx1"/>
              </a:solidFill>
              <a:cs typeface="Akhbar MT" pitchFamily="2" charset="-78"/>
            </a:endParaRPr>
          </a:p>
          <a:p>
            <a:pPr marL="514350" lvl="0" indent="-514350" algn="r">
              <a:buFont typeface="+mj-lt"/>
              <a:buAutoNum type="arabicPeriod"/>
            </a:pPr>
            <a:r>
              <a:rPr lang="ar-SA" u="sng" dirty="0">
                <a:solidFill>
                  <a:schemeClr val="tx1"/>
                </a:solidFill>
                <a:cs typeface="Akhbar MT" pitchFamily="2" charset="-78"/>
              </a:rPr>
              <a:t>صعوبة سرعة الإدراك البصري.</a:t>
            </a:r>
            <a:endParaRPr lang="en-US" u="sng" dirty="0">
              <a:solidFill>
                <a:schemeClr val="tx1"/>
              </a:solidFill>
              <a:cs typeface="Akhbar MT" pitchFamily="2" charset="-78"/>
            </a:endParaRPr>
          </a:p>
          <a:p>
            <a:pPr marL="514350" lvl="0" indent="-514350" algn="r">
              <a:buFont typeface="+mj-lt"/>
              <a:buAutoNum type="arabicPeriod"/>
            </a:pPr>
            <a:r>
              <a:rPr lang="ar-SA" u="sng" dirty="0">
                <a:solidFill>
                  <a:schemeClr val="tx1"/>
                </a:solidFill>
                <a:cs typeface="Akhbar MT" pitchFamily="2" charset="-78"/>
              </a:rPr>
              <a:t>صعوبة الذاكرة البصرية والتصور.</a:t>
            </a:r>
            <a:endParaRPr lang="en-US" u="sng" dirty="0">
              <a:solidFill>
                <a:schemeClr val="tx1"/>
              </a:solidFill>
              <a:cs typeface="Akhbar MT" pitchFamily="2" charset="-78"/>
            </a:endParaRPr>
          </a:p>
          <a:p>
            <a:pPr marL="514350" lvl="0" indent="-514350" algn="r">
              <a:buFont typeface="+mj-lt"/>
              <a:buAutoNum type="arabicPeriod"/>
            </a:pPr>
            <a:r>
              <a:rPr lang="ar-SA" u="sng" dirty="0">
                <a:solidFill>
                  <a:schemeClr val="tx1"/>
                </a:solidFill>
                <a:cs typeface="Akhbar MT" pitchFamily="2" charset="-78"/>
              </a:rPr>
              <a:t>صعوبة التآزر البصري – الحركي.</a:t>
            </a:r>
            <a:endParaRPr lang="en-US" u="sng" dirty="0">
              <a:solidFill>
                <a:schemeClr val="tx1"/>
              </a:solidFill>
              <a:cs typeface="Akhbar MT" pitchFamily="2" charset="-78"/>
            </a:endParaRPr>
          </a:p>
          <a:p>
            <a:pPr marL="514350" lvl="0" indent="-514350" algn="r">
              <a:buFont typeface="+mj-lt"/>
              <a:buAutoNum type="arabicPeriod"/>
            </a:pPr>
            <a:r>
              <a:rPr lang="ar-SA" u="sng" dirty="0">
                <a:solidFill>
                  <a:schemeClr val="tx1"/>
                </a:solidFill>
                <a:cs typeface="Akhbar MT" pitchFamily="2" charset="-78"/>
              </a:rPr>
              <a:t>صعوبات إدراك الكل والجزء.</a:t>
            </a:r>
            <a:endParaRPr lang="en-US" u="sng" dirty="0">
              <a:solidFill>
                <a:schemeClr val="tx1"/>
              </a:solidFill>
              <a:cs typeface="Akhbar MT" pitchFamily="2" charset="-78"/>
            </a:endParaRPr>
          </a:p>
          <a:p>
            <a:pPr marL="514350" lvl="0" indent="-514350" algn="r">
              <a:buFont typeface="+mj-lt"/>
              <a:buAutoNum type="arabicPeriod"/>
            </a:pPr>
            <a:r>
              <a:rPr lang="ar-SA" u="sng" dirty="0">
                <a:solidFill>
                  <a:schemeClr val="tx1"/>
                </a:solidFill>
                <a:cs typeface="Akhbar MT" pitchFamily="2" charset="-78"/>
              </a:rPr>
              <a:t>صعوبات التعرف على الأشياء والحروف</a:t>
            </a:r>
            <a:r>
              <a:rPr lang="ar-SA" u="sng" dirty="0" smtClean="0">
                <a:solidFill>
                  <a:schemeClr val="tx1"/>
                </a:solidFill>
                <a:cs typeface="Akhbar MT" pitchFamily="2" charset="-78"/>
              </a:rPr>
              <a:t>.</a:t>
            </a:r>
          </a:p>
          <a:p>
            <a:pPr marL="514350" indent="-514350" algn="r">
              <a:buFont typeface="+mj-lt"/>
              <a:buAutoNum type="arabicPeriod"/>
            </a:pPr>
            <a:r>
              <a:rPr lang="ar-SA" u="sng" dirty="0" smtClean="0">
                <a:solidFill>
                  <a:schemeClr val="tx1"/>
                </a:solidFill>
                <a:cs typeface="Akhbar MT" pitchFamily="2" charset="-78"/>
              </a:rPr>
              <a:t>صعوبات في إدراك معكوس الشكل والرمز.</a:t>
            </a:r>
            <a:endParaRPr lang="en-US" u="sng" dirty="0" smtClean="0">
              <a:solidFill>
                <a:schemeClr val="tx1"/>
              </a:solidFill>
              <a:cs typeface="Akhbar MT" pitchFamily="2" charset="-78"/>
            </a:endParaRPr>
          </a:p>
          <a:p>
            <a:pPr marL="514350" lvl="0" indent="-514350" algn="r"/>
            <a:endParaRPr lang="ar-SA" dirty="0" smtClean="0"/>
          </a:p>
          <a:p>
            <a:pPr marL="514350" lvl="0" indent="-514350" algn="r">
              <a:buFont typeface="+mj-lt"/>
              <a:buAutoNum type="arabicPeriod"/>
            </a:pPr>
            <a:endParaRPr lang="en-US" dirty="0"/>
          </a:p>
          <a:p>
            <a:pPr marL="514350" indent="-514350" algn="r">
              <a:buFont typeface="+mj-lt"/>
              <a:buAutoNum type="arabicPeriod"/>
            </a:pP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714379"/>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SA" b="1" dirty="0" smtClean="0">
                <a:cs typeface="Akhbar MT" pitchFamily="2" charset="-78"/>
              </a:rPr>
              <a:t/>
            </a:r>
            <a:br>
              <a:rPr lang="ar-SA" b="1" dirty="0" smtClean="0">
                <a:cs typeface="Akhbar MT" pitchFamily="2" charset="-78"/>
              </a:rPr>
            </a:br>
            <a:r>
              <a:rPr lang="ar-SA" b="1" dirty="0" smtClean="0">
                <a:cs typeface="Akhbar MT" pitchFamily="2" charset="-78"/>
              </a:rPr>
              <a:t>رابعاً: صعوبات الإدراك الحركي:</a:t>
            </a:r>
            <a:r>
              <a:rPr lang="en-US" dirty="0" smtClean="0">
                <a:cs typeface="Akhbar MT" pitchFamily="2" charset="-78"/>
              </a:rPr>
              <a:t/>
            </a:r>
            <a:br>
              <a:rPr lang="en-US" dirty="0" smtClean="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357158" y="1285860"/>
            <a:ext cx="8429684" cy="5357850"/>
          </a:xfrm>
        </p:spPr>
        <p:style>
          <a:lnRef idx="2">
            <a:schemeClr val="accent2"/>
          </a:lnRef>
          <a:fillRef idx="1">
            <a:schemeClr val="lt1"/>
          </a:fillRef>
          <a:effectRef idx="0">
            <a:schemeClr val="accent2"/>
          </a:effectRef>
          <a:fontRef idx="minor">
            <a:schemeClr val="dk1"/>
          </a:fontRef>
        </p:style>
        <p:txBody>
          <a:bodyPr>
            <a:normAutofit/>
          </a:bodyPr>
          <a:lstStyle/>
          <a:p>
            <a:pPr marL="514350" lvl="0" indent="-514350" algn="r">
              <a:buFont typeface="+mj-lt"/>
              <a:buAutoNum type="arabicPeriod"/>
            </a:pPr>
            <a:r>
              <a:rPr lang="ar-SA" sz="3600" u="sng" dirty="0" smtClean="0">
                <a:solidFill>
                  <a:schemeClr val="tx1"/>
                </a:solidFill>
                <a:cs typeface="Akhbar MT" pitchFamily="2" charset="-78"/>
              </a:rPr>
              <a:t>صعوبات </a:t>
            </a:r>
            <a:r>
              <a:rPr lang="ar-SA" sz="3600" u="sng" dirty="0">
                <a:solidFill>
                  <a:schemeClr val="tx1"/>
                </a:solidFill>
                <a:cs typeface="Akhbar MT" pitchFamily="2" charset="-78"/>
              </a:rPr>
              <a:t>التمييز </a:t>
            </a:r>
            <a:r>
              <a:rPr lang="ar-SA" sz="3600" u="sng" dirty="0" err="1">
                <a:solidFill>
                  <a:schemeClr val="tx1"/>
                </a:solidFill>
                <a:cs typeface="Akhbar MT" pitchFamily="2" charset="-78"/>
              </a:rPr>
              <a:t>اللمسي</a:t>
            </a:r>
            <a:r>
              <a:rPr lang="ar-SA" sz="3600" u="sng" dirty="0">
                <a:solidFill>
                  <a:schemeClr val="tx1"/>
                </a:solidFill>
                <a:cs typeface="Akhbar MT" pitchFamily="2" charset="-78"/>
              </a:rPr>
              <a:t>.</a:t>
            </a:r>
            <a:endParaRPr lang="en-US" sz="3600" u="sng" dirty="0">
              <a:solidFill>
                <a:schemeClr val="tx1"/>
              </a:solidFill>
              <a:cs typeface="Akhbar MT" pitchFamily="2" charset="-78"/>
            </a:endParaRPr>
          </a:p>
          <a:p>
            <a:pPr marL="514350" lvl="0" indent="-514350" algn="r">
              <a:buFont typeface="+mj-lt"/>
              <a:buAutoNum type="arabicPeriod"/>
            </a:pPr>
            <a:r>
              <a:rPr lang="ar-SA" sz="3600" u="sng" dirty="0">
                <a:solidFill>
                  <a:schemeClr val="tx1"/>
                </a:solidFill>
                <a:cs typeface="Akhbar MT" pitchFamily="2" charset="-78"/>
              </a:rPr>
              <a:t>صعوبات الإدراك الحركي.</a:t>
            </a:r>
            <a:endParaRPr lang="en-US" sz="3600" u="sng" dirty="0">
              <a:solidFill>
                <a:schemeClr val="tx1"/>
              </a:solidFill>
              <a:cs typeface="Akhbar MT" pitchFamily="2" charset="-78"/>
            </a:endParaRPr>
          </a:p>
          <a:p>
            <a:pPr marL="514350" lvl="0" indent="-514350" algn="r">
              <a:buFont typeface="+mj-lt"/>
              <a:buAutoNum type="arabicPeriod"/>
            </a:pPr>
            <a:r>
              <a:rPr lang="ar-SA" sz="3600" u="sng" dirty="0">
                <a:solidFill>
                  <a:schemeClr val="tx1"/>
                </a:solidFill>
                <a:cs typeface="Akhbar MT" pitchFamily="2" charset="-78"/>
              </a:rPr>
              <a:t>صعوبات التوافق الإدراكي السمعي الحركي.</a:t>
            </a:r>
            <a:endParaRPr lang="en-US" sz="3600" u="sng" dirty="0">
              <a:solidFill>
                <a:schemeClr val="tx1"/>
              </a:solidFill>
              <a:cs typeface="Akhbar MT" pitchFamily="2" charset="-78"/>
            </a:endParaRPr>
          </a:p>
          <a:p>
            <a:pPr marL="514350" lvl="0" indent="-514350" algn="r">
              <a:buFont typeface="+mj-lt"/>
              <a:buAutoNum type="arabicPeriod"/>
            </a:pPr>
            <a:r>
              <a:rPr lang="ar-SA" sz="3600" u="sng" dirty="0">
                <a:solidFill>
                  <a:schemeClr val="tx1"/>
                </a:solidFill>
                <a:cs typeface="Akhbar MT" pitchFamily="2" charset="-78"/>
              </a:rPr>
              <a:t>صعوبات التوافق في الإدراك السمعي البصري الحركي.</a:t>
            </a:r>
            <a:endParaRPr lang="en-US" sz="3600" u="sng" dirty="0">
              <a:solidFill>
                <a:schemeClr val="tx1"/>
              </a:solidFill>
              <a:cs typeface="Akhbar MT" pitchFamily="2" charset="-78"/>
            </a:endParaRPr>
          </a:p>
          <a:p>
            <a:pPr marL="514350" lvl="0" indent="-514350" algn="r">
              <a:buFont typeface="+mj-lt"/>
              <a:buAutoNum type="arabicPeriod"/>
            </a:pPr>
            <a:r>
              <a:rPr lang="ar-SA" sz="3600" u="sng" dirty="0">
                <a:solidFill>
                  <a:schemeClr val="tx1"/>
                </a:solidFill>
                <a:cs typeface="Akhbar MT" pitchFamily="2" charset="-78"/>
              </a:rPr>
              <a:t>صعوبات التوافق بين مختلف الأنظمة الإدراكية.</a:t>
            </a:r>
            <a:endParaRPr lang="en-US" sz="3600" u="sng" dirty="0">
              <a:solidFill>
                <a:schemeClr val="tx1"/>
              </a:solidFill>
              <a:cs typeface="Akhbar MT" pitchFamily="2" charset="-78"/>
            </a:endParaRPr>
          </a:p>
          <a:p>
            <a:pPr marL="514350" lvl="0" indent="-514350" algn="r">
              <a:buFont typeface="+mj-lt"/>
              <a:buAutoNum type="arabicPeriod"/>
            </a:pPr>
            <a:r>
              <a:rPr lang="ar-SA" sz="3600" u="sng" dirty="0">
                <a:solidFill>
                  <a:schemeClr val="tx1"/>
                </a:solidFill>
                <a:cs typeface="Akhbar MT" pitchFamily="2" charset="-78"/>
              </a:rPr>
              <a:t>صعوبة التوافق الإدراكي الحس – الحركي.</a:t>
            </a:r>
            <a:endParaRPr lang="en-US" sz="3600" u="sng" dirty="0">
              <a:solidFill>
                <a:schemeClr val="tx1"/>
              </a:solidFill>
              <a:cs typeface="Akhbar MT" pitchFamily="2" charset="-78"/>
            </a:endParaRPr>
          </a:p>
          <a:p>
            <a:pPr marL="514350" lvl="0" indent="-514350" algn="r">
              <a:buFont typeface="+mj-lt"/>
              <a:buAutoNum type="arabicPeriod"/>
            </a:pPr>
            <a:r>
              <a:rPr lang="ar-SA" sz="3600" u="sng" dirty="0">
                <a:solidFill>
                  <a:schemeClr val="tx1"/>
                </a:solidFill>
                <a:cs typeface="Akhbar MT" pitchFamily="2" charset="-78"/>
              </a:rPr>
              <a:t>صعوبة التوافق الإدراكي – الحركي </a:t>
            </a:r>
            <a:r>
              <a:rPr lang="ar-SA" sz="3600" u="sng" dirty="0" err="1">
                <a:solidFill>
                  <a:schemeClr val="tx1"/>
                </a:solidFill>
                <a:cs typeface="Akhbar MT" pitchFamily="2" charset="-78"/>
              </a:rPr>
              <a:t>واللمسي</a:t>
            </a:r>
            <a:r>
              <a:rPr lang="ar-SA" sz="3600" u="sng" dirty="0">
                <a:solidFill>
                  <a:schemeClr val="tx1"/>
                </a:solidFill>
                <a:cs typeface="Akhbar MT" pitchFamily="2" charset="-78"/>
              </a:rPr>
              <a:t> الحادثة معاً.</a:t>
            </a:r>
            <a:endParaRPr lang="en-US" sz="3600" u="sng" dirty="0">
              <a:solidFill>
                <a:schemeClr val="tx1"/>
              </a:solidFill>
              <a:cs typeface="Akhbar MT" pitchFamily="2" charset="-78"/>
            </a:endParaRPr>
          </a:p>
          <a:p>
            <a:pPr marL="514350" lvl="0" indent="-514350" algn="r">
              <a:buFont typeface="+mj-lt"/>
              <a:buAutoNum type="arabicPeriod"/>
            </a:pPr>
            <a:r>
              <a:rPr lang="ar-SA" sz="3600" u="sng" dirty="0">
                <a:solidFill>
                  <a:schemeClr val="tx1"/>
                </a:solidFill>
                <a:cs typeface="Akhbar MT" pitchFamily="2" charset="-78"/>
              </a:rPr>
              <a:t>صعوبة الإغلاق.</a:t>
            </a:r>
            <a:endParaRPr lang="en-US" sz="3600" u="sng" dirty="0">
              <a:solidFill>
                <a:schemeClr val="tx1"/>
              </a:solidFill>
              <a:cs typeface="Akhbar MT" pitchFamily="2" charset="-78"/>
            </a:endParaRPr>
          </a:p>
          <a:p>
            <a:pPr algn="r"/>
            <a:endParaRPr lang="ar-S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643998" cy="6297634"/>
          </a:xfrm>
        </p:spPr>
        <p:style>
          <a:lnRef idx="1">
            <a:schemeClr val="dk1"/>
          </a:lnRef>
          <a:fillRef idx="2">
            <a:schemeClr val="dk1"/>
          </a:fillRef>
          <a:effectRef idx="1">
            <a:schemeClr val="dk1"/>
          </a:effectRef>
          <a:fontRef idx="minor">
            <a:schemeClr val="dk1"/>
          </a:fontRef>
        </p:style>
        <p:txBody>
          <a:bodyPr>
            <a:normAutofit/>
          </a:bodyPr>
          <a:lstStyle/>
          <a:p>
            <a:r>
              <a:rPr lang="ar-SA" sz="5400" b="1" u="sng" dirty="0">
                <a:latin typeface="Andalus" pitchFamily="18" charset="-78"/>
                <a:cs typeface="Andalus" pitchFamily="18" charset="-78"/>
              </a:rPr>
              <a:t>خامساً: اضطرابات سرعة </a:t>
            </a:r>
            <a:r>
              <a:rPr lang="ar-SA" sz="5400" b="1" u="sng" dirty="0" smtClean="0">
                <a:latin typeface="Andalus" pitchFamily="18" charset="-78"/>
                <a:cs typeface="Andalus" pitchFamily="18" charset="-78"/>
              </a:rPr>
              <a:t>الإدراك</a:t>
            </a:r>
            <a:r>
              <a:rPr lang="en-US" sz="5400" u="sng" dirty="0">
                <a:latin typeface="Andalus" pitchFamily="18" charset="-78"/>
                <a:cs typeface="Andalus" pitchFamily="18" charset="-78"/>
              </a:rPr>
              <a:t/>
            </a:r>
            <a:br>
              <a:rPr lang="en-US" sz="5400" u="sng" dirty="0">
                <a:latin typeface="Andalus" pitchFamily="18" charset="-78"/>
                <a:cs typeface="Andalus" pitchFamily="18" charset="-78"/>
              </a:rPr>
            </a:br>
            <a:r>
              <a:rPr lang="ar-SA" sz="5400" u="sng" dirty="0" smtClean="0">
                <a:latin typeface="Andalus" pitchFamily="18" charset="-78"/>
                <a:cs typeface="Andalus" pitchFamily="18" charset="-78"/>
              </a:rPr>
              <a:t/>
            </a:r>
            <a:br>
              <a:rPr lang="ar-SA" sz="5400" u="sng" dirty="0" smtClean="0">
                <a:latin typeface="Andalus" pitchFamily="18" charset="-78"/>
                <a:cs typeface="Andalus" pitchFamily="18" charset="-78"/>
              </a:rPr>
            </a:br>
            <a:r>
              <a:rPr lang="ar-SA" sz="5400" b="1" u="sng" dirty="0" smtClean="0">
                <a:latin typeface="Andalus" pitchFamily="18" charset="-78"/>
                <a:cs typeface="Andalus" pitchFamily="18" charset="-78"/>
              </a:rPr>
              <a:t>سادساً</a:t>
            </a:r>
            <a:r>
              <a:rPr lang="ar-SA" sz="5400" b="1" u="sng" dirty="0">
                <a:latin typeface="Andalus" pitchFamily="18" charset="-78"/>
                <a:cs typeface="Andalus" pitchFamily="18" charset="-78"/>
              </a:rPr>
              <a:t>: اضطرابات </a:t>
            </a:r>
            <a:r>
              <a:rPr lang="ar-SA" sz="5400" b="1" u="sng" dirty="0" smtClean="0">
                <a:latin typeface="Andalus" pitchFamily="18" charset="-78"/>
                <a:cs typeface="Andalus" pitchFamily="18" charset="-78"/>
              </a:rPr>
              <a:t>التسلسل</a:t>
            </a:r>
            <a:r>
              <a:rPr lang="en-US" sz="5400" u="sng" dirty="0">
                <a:latin typeface="Andalus" pitchFamily="18" charset="-78"/>
                <a:cs typeface="Andalus" pitchFamily="18" charset="-78"/>
              </a:rPr>
              <a:t/>
            </a:r>
            <a:br>
              <a:rPr lang="en-US" sz="5400" u="sng" dirty="0">
                <a:latin typeface="Andalus" pitchFamily="18" charset="-78"/>
                <a:cs typeface="Andalus" pitchFamily="18" charset="-78"/>
              </a:rPr>
            </a:br>
            <a:endParaRPr lang="ar-SA" sz="5400" u="sng"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Tree>
    <p:extLst>
      <p:ext uri="{BB962C8B-B14F-4D97-AF65-F5344CB8AC3E}">
        <p14:creationId xmlns:p14="http://schemas.microsoft.com/office/powerpoint/2010/main" val="3049681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9"/>
            <a:ext cx="7772400" cy="857255"/>
          </a:xfrm>
        </p:spPr>
        <p:style>
          <a:lnRef idx="1">
            <a:schemeClr val="accent6"/>
          </a:lnRef>
          <a:fillRef idx="2">
            <a:schemeClr val="accent6"/>
          </a:fillRef>
          <a:effectRef idx="1">
            <a:schemeClr val="accent6"/>
          </a:effectRef>
          <a:fontRef idx="minor">
            <a:schemeClr val="dk1"/>
          </a:fontRef>
        </p:style>
        <p:txBody>
          <a:bodyPr>
            <a:normAutofit fontScale="90000"/>
          </a:bodyPr>
          <a:lstStyle/>
          <a:p>
            <a:pPr lvl="0"/>
            <a:r>
              <a:rPr lang="ar-SA" b="1" dirty="0" smtClean="0">
                <a:cs typeface="Akhbar MT" pitchFamily="2" charset="-78"/>
              </a:rPr>
              <a:t/>
            </a:r>
            <a:br>
              <a:rPr lang="ar-SA" b="1" dirty="0" smtClean="0">
                <a:cs typeface="Akhbar MT" pitchFamily="2" charset="-78"/>
              </a:rPr>
            </a:br>
            <a:r>
              <a:rPr lang="ar-SA" b="1" dirty="0" err="1" smtClean="0">
                <a:cs typeface="Akhbar MT" pitchFamily="2" charset="-78"/>
              </a:rPr>
              <a:t>النمذجة</a:t>
            </a:r>
            <a:r>
              <a:rPr lang="ar-SA" b="1" dirty="0" smtClean="0">
                <a:cs typeface="Akhbar MT" pitchFamily="2" charset="-78"/>
              </a:rPr>
              <a:t> الإدراكية:</a:t>
            </a:r>
            <a:r>
              <a:rPr lang="en-US" dirty="0" smtClean="0">
                <a:cs typeface="Akhbar MT" pitchFamily="2" charset="-78"/>
              </a:rPr>
              <a:t/>
            </a:r>
            <a:br>
              <a:rPr lang="en-US" dirty="0" smtClean="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571472" y="1500174"/>
            <a:ext cx="8215370" cy="5072098"/>
          </a:xfrm>
        </p:spPr>
        <p:style>
          <a:lnRef idx="2">
            <a:schemeClr val="accent6"/>
          </a:lnRef>
          <a:fillRef idx="1">
            <a:schemeClr val="lt1"/>
          </a:fillRef>
          <a:effectRef idx="0">
            <a:schemeClr val="accent6"/>
          </a:effectRef>
          <a:fontRef idx="minor">
            <a:schemeClr val="dk1"/>
          </a:fontRef>
        </p:style>
        <p:txBody>
          <a:bodyPr>
            <a:noAutofit/>
          </a:bodyPr>
          <a:lstStyle/>
          <a:p>
            <a:pPr algn="r">
              <a:buFont typeface="Arial" pitchFamily="34" charset="0"/>
              <a:buChar char="•"/>
            </a:pPr>
            <a:r>
              <a:rPr lang="ar-SA" sz="2800" b="1" dirty="0" smtClean="0">
                <a:solidFill>
                  <a:schemeClr val="tx1"/>
                </a:solidFill>
                <a:cs typeface="Akhbar MT" pitchFamily="2" charset="-78"/>
              </a:rPr>
              <a:t> </a:t>
            </a:r>
            <a:r>
              <a:rPr lang="ar-SA" sz="2800" b="1" u="sng" dirty="0" smtClean="0">
                <a:solidFill>
                  <a:schemeClr val="tx1"/>
                </a:solidFill>
                <a:cs typeface="Akhbar MT" pitchFamily="2" charset="-78"/>
              </a:rPr>
              <a:t>نعني </a:t>
            </a:r>
            <a:r>
              <a:rPr lang="ar-SA" sz="2800" b="1" u="sng" dirty="0" err="1">
                <a:solidFill>
                  <a:schemeClr val="tx1"/>
                </a:solidFill>
                <a:cs typeface="Akhbar MT" pitchFamily="2" charset="-78"/>
              </a:rPr>
              <a:t>بالنمذجة</a:t>
            </a:r>
            <a:r>
              <a:rPr lang="ar-SA" sz="2800" b="1" u="sng" dirty="0">
                <a:solidFill>
                  <a:schemeClr val="tx1"/>
                </a:solidFill>
                <a:cs typeface="Akhbar MT" pitchFamily="2" charset="-78"/>
              </a:rPr>
              <a:t> الإدراكية المفضلة الأسلوب البصري والسمعي والحركي </a:t>
            </a:r>
            <a:r>
              <a:rPr lang="ar-SA" sz="2800" b="1" u="sng" dirty="0" err="1">
                <a:solidFill>
                  <a:schemeClr val="tx1"/>
                </a:solidFill>
                <a:cs typeface="Akhbar MT" pitchFamily="2" charset="-78"/>
              </a:rPr>
              <a:t>اللمسي</a:t>
            </a:r>
            <a:r>
              <a:rPr lang="ar-SA" sz="2800" b="1" u="sng" dirty="0">
                <a:solidFill>
                  <a:schemeClr val="tx1"/>
                </a:solidFill>
                <a:cs typeface="Akhbar MT" pitchFamily="2" charset="-78"/>
              </a:rPr>
              <a:t> الذي يستخدمه الطفل بفاعلية كبيرة, فكثير من الأطفال يعانون من صعوبة في التعرف على رفاقهم داخل حجرة الدراسة بالرغم من أن </a:t>
            </a:r>
            <a:r>
              <a:rPr lang="ar-SA" sz="2800" b="1" u="sng" dirty="0" smtClean="0">
                <a:solidFill>
                  <a:schemeClr val="tx1"/>
                </a:solidFill>
                <a:cs typeface="Akhbar MT" pitchFamily="2" charset="-78"/>
              </a:rPr>
              <a:t>حاسة الإبصار </a:t>
            </a:r>
            <a:r>
              <a:rPr lang="ar-SA" sz="2800" b="1" u="sng" dirty="0">
                <a:solidFill>
                  <a:schemeClr val="tx1"/>
                </a:solidFill>
                <a:cs typeface="Akhbar MT" pitchFamily="2" charset="-78"/>
              </a:rPr>
              <a:t>لديهم عادية تماماً. وفي مثل هذه الحالة فإن هؤلاء الأطفال يركزون في </a:t>
            </a:r>
            <a:r>
              <a:rPr lang="ar-SA" sz="2800" b="1" u="sng" dirty="0" smtClean="0">
                <a:solidFill>
                  <a:schemeClr val="tx1"/>
                </a:solidFill>
                <a:cs typeface="Akhbar MT" pitchFamily="2" charset="-78"/>
              </a:rPr>
              <a:t>تعرفهم </a:t>
            </a:r>
            <a:r>
              <a:rPr lang="ar-SA" sz="2800" b="1" u="sng" dirty="0">
                <a:solidFill>
                  <a:schemeClr val="tx1"/>
                </a:solidFill>
                <a:cs typeface="Akhbar MT" pitchFamily="2" charset="-78"/>
              </a:rPr>
              <a:t>على الحاسة السمعية دون البصرية في </a:t>
            </a:r>
            <a:r>
              <a:rPr lang="ar-SA" sz="2800" b="1" u="sng" dirty="0" smtClean="0">
                <a:solidFill>
                  <a:schemeClr val="tx1"/>
                </a:solidFill>
                <a:cs typeface="Akhbar MT" pitchFamily="2" charset="-78"/>
              </a:rPr>
              <a:t>تعرفهم </a:t>
            </a:r>
            <a:r>
              <a:rPr lang="ar-SA" sz="2800" b="1" u="sng" dirty="0">
                <a:solidFill>
                  <a:schemeClr val="tx1"/>
                </a:solidFill>
                <a:cs typeface="Akhbar MT" pitchFamily="2" charset="-78"/>
              </a:rPr>
              <a:t>على رفاقهم في </a:t>
            </a:r>
            <a:r>
              <a:rPr lang="ar-SA" sz="2800" b="1" u="sng" dirty="0" smtClean="0">
                <a:solidFill>
                  <a:schemeClr val="tx1"/>
                </a:solidFill>
                <a:cs typeface="Akhbar MT" pitchFamily="2" charset="-78"/>
              </a:rPr>
              <a:t>الفصل, </a:t>
            </a:r>
            <a:r>
              <a:rPr lang="ar-SA" sz="2800" b="1" u="sng" dirty="0">
                <a:solidFill>
                  <a:schemeClr val="tx1"/>
                </a:solidFill>
                <a:cs typeface="Akhbar MT" pitchFamily="2" charset="-78"/>
              </a:rPr>
              <a:t>مما يعني أن هؤلاء الأطفال </a:t>
            </a:r>
            <a:r>
              <a:rPr lang="ar-SA" sz="2800" b="1" u="sng" dirty="0" smtClean="0">
                <a:solidFill>
                  <a:schemeClr val="tx1"/>
                </a:solidFill>
                <a:cs typeface="Akhbar MT" pitchFamily="2" charset="-78"/>
              </a:rPr>
              <a:t>لديهم </a:t>
            </a:r>
            <a:r>
              <a:rPr lang="ar-SA" sz="2800" b="1" u="sng" dirty="0">
                <a:solidFill>
                  <a:schemeClr val="tx1"/>
                </a:solidFill>
                <a:cs typeface="Akhbar MT" pitchFamily="2" charset="-78"/>
              </a:rPr>
              <a:t>صعوبة في </a:t>
            </a:r>
            <a:r>
              <a:rPr lang="ar-SA" sz="2800" b="1" u="sng" dirty="0" err="1">
                <a:solidFill>
                  <a:schemeClr val="tx1"/>
                </a:solidFill>
                <a:cs typeface="Akhbar MT" pitchFamily="2" charset="-78"/>
              </a:rPr>
              <a:t>النمذجة</a:t>
            </a:r>
            <a:r>
              <a:rPr lang="ar-SA" sz="2800" b="1" u="sng" dirty="0">
                <a:solidFill>
                  <a:schemeClr val="tx1"/>
                </a:solidFill>
                <a:cs typeface="Akhbar MT" pitchFamily="2" charset="-78"/>
              </a:rPr>
              <a:t>. </a:t>
            </a:r>
            <a:endParaRPr lang="ar-SA" sz="2800" b="1" dirty="0" smtClean="0">
              <a:solidFill>
                <a:schemeClr val="tx1"/>
              </a:solidFill>
              <a:cs typeface="Akhbar MT" pitchFamily="2" charset="-78"/>
            </a:endParaRPr>
          </a:p>
          <a:p>
            <a:pPr algn="r">
              <a:buFont typeface="Arial" pitchFamily="34" charset="0"/>
              <a:buChar char="•"/>
            </a:pPr>
            <a:r>
              <a:rPr lang="ar-SA" sz="2800" b="1" dirty="0" smtClean="0">
                <a:solidFill>
                  <a:schemeClr val="tx1"/>
                </a:solidFill>
                <a:cs typeface="Akhbar MT" pitchFamily="2" charset="-78"/>
              </a:rPr>
              <a:t> </a:t>
            </a:r>
            <a:r>
              <a:rPr lang="ar-SA" sz="2800" b="1" u="sng" dirty="0" smtClean="0">
                <a:solidFill>
                  <a:schemeClr val="tx1"/>
                </a:solidFill>
                <a:cs typeface="Akhbar MT" pitchFamily="2" charset="-78"/>
              </a:rPr>
              <a:t>وتشير </a:t>
            </a:r>
            <a:r>
              <a:rPr lang="ar-SA" sz="2800" b="1" u="sng" dirty="0">
                <a:solidFill>
                  <a:schemeClr val="tx1"/>
                </a:solidFill>
                <a:cs typeface="Akhbar MT" pitchFamily="2" charset="-78"/>
              </a:rPr>
              <a:t>الدراسات التي أجريت على تحديد النموذج المفضل عند الأطفال دون إمكانية تحديد للنموذج المفضل ما عدا الأطفال الذين يعانون من صعوبات شديدة في أنماط الإدراك المختلفة, فالطفل الكفيف مثلاً يكون قادراً على التعلم من خلال استخدامه لنمط الإدراك السمعي, والحركي, ومع ذلك فمثل هؤلاء الأطفال يعانون من صعوبات شديدة في التعلم.</a:t>
            </a:r>
            <a:endParaRPr lang="en-US" sz="2800" b="1" u="sng" dirty="0">
              <a:solidFill>
                <a:schemeClr val="tx1"/>
              </a:solidFill>
              <a:cs typeface="Akhbar MT"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928694"/>
          </a:xfrm>
        </p:spPr>
        <p:style>
          <a:lnRef idx="1">
            <a:schemeClr val="accent1"/>
          </a:lnRef>
          <a:fillRef idx="2">
            <a:schemeClr val="accent1"/>
          </a:fillRef>
          <a:effectRef idx="1">
            <a:schemeClr val="accent1"/>
          </a:effectRef>
          <a:fontRef idx="minor">
            <a:schemeClr val="dk1"/>
          </a:fontRef>
        </p:style>
        <p:txBody>
          <a:bodyPr>
            <a:normAutofit fontScale="90000"/>
          </a:bodyPr>
          <a:lstStyle/>
          <a:p>
            <a:pPr lvl="0"/>
            <a:r>
              <a:rPr lang="ar-SA" b="1" dirty="0" smtClean="0">
                <a:cs typeface="Akhbar MT" pitchFamily="2" charset="-78"/>
              </a:rPr>
              <a:t/>
            </a:r>
            <a:br>
              <a:rPr lang="ar-SA" b="1" dirty="0" smtClean="0">
                <a:cs typeface="Akhbar MT" pitchFamily="2" charset="-78"/>
              </a:rPr>
            </a:br>
            <a:r>
              <a:rPr lang="ar-SA" b="1" dirty="0" smtClean="0">
                <a:cs typeface="Akhbar MT" pitchFamily="2" charset="-78"/>
              </a:rPr>
              <a:t>علاج صعوبات الإدراك:</a:t>
            </a:r>
            <a:r>
              <a:rPr lang="en-US" dirty="0" smtClean="0">
                <a:cs typeface="Akhbar MT" pitchFamily="2" charset="-78"/>
              </a:rPr>
              <a:t/>
            </a:r>
            <a:br>
              <a:rPr lang="en-US" dirty="0" smtClean="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428596" y="1571612"/>
            <a:ext cx="8429684" cy="4929222"/>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r"/>
            <a:r>
              <a:rPr lang="ar-SA" sz="4000" u="sng" dirty="0" smtClean="0">
                <a:solidFill>
                  <a:schemeClr val="tx1"/>
                </a:solidFill>
                <a:cs typeface="Akhbar MT" pitchFamily="2" charset="-78"/>
              </a:rPr>
              <a:t>تبين </a:t>
            </a:r>
            <a:r>
              <a:rPr lang="ar-SA" sz="4000" u="sng" dirty="0">
                <a:solidFill>
                  <a:schemeClr val="tx1"/>
                </a:solidFill>
                <a:cs typeface="Akhbar MT" pitchFamily="2" charset="-78"/>
              </a:rPr>
              <a:t>لنا أهمية عملية الإدراك في استقبال واستيعاب التلميذ للخبرات التربوية والحياتية, وما يترتب على صعوباتها من إعاقات في عمليات التعلم في القراءة والكتابة والحساب ومهارات الحياة اليومية وبالطبع ما يترتب على هذا ويرتبط </a:t>
            </a:r>
            <a:r>
              <a:rPr lang="ar-SA" sz="4000" u="sng" dirty="0" err="1">
                <a:solidFill>
                  <a:schemeClr val="tx1"/>
                </a:solidFill>
                <a:cs typeface="Akhbar MT" pitchFamily="2" charset="-78"/>
              </a:rPr>
              <a:t>به</a:t>
            </a:r>
            <a:r>
              <a:rPr lang="ar-SA" sz="4000" u="sng" dirty="0">
                <a:solidFill>
                  <a:schemeClr val="tx1"/>
                </a:solidFill>
                <a:cs typeface="Akhbar MT" pitchFamily="2" charset="-78"/>
              </a:rPr>
              <a:t> من تعلم المقررات الدراسية المختلفة, ولذا يتعين رسم الخطط العلاجية لتلك الصعوبات, </a:t>
            </a:r>
            <a:r>
              <a:rPr lang="ar-SA" sz="4000" u="sng" dirty="0">
                <a:solidFill>
                  <a:srgbClr val="C00000"/>
                </a:solidFill>
                <a:cs typeface="Akhbar MT" pitchFamily="2" charset="-78"/>
              </a:rPr>
              <a:t>وأفضل </a:t>
            </a:r>
            <a:r>
              <a:rPr lang="ar-SA" sz="4000" u="sng" dirty="0" smtClean="0">
                <a:solidFill>
                  <a:srgbClr val="C00000"/>
                </a:solidFill>
                <a:cs typeface="Akhbar MT" pitchFamily="2" charset="-78"/>
              </a:rPr>
              <a:t>تلك الأساليب </a:t>
            </a:r>
            <a:r>
              <a:rPr lang="ar-SA" sz="4000" u="sng" dirty="0">
                <a:solidFill>
                  <a:srgbClr val="C00000"/>
                </a:solidFill>
                <a:cs typeface="Akhbar MT" pitchFamily="2" charset="-78"/>
              </a:rPr>
              <a:t>والخطط أسلوب العلاج القائم على استخدام </a:t>
            </a:r>
            <a:r>
              <a:rPr lang="ar-SA" sz="4000" u="sng" dirty="0" smtClean="0">
                <a:solidFill>
                  <a:srgbClr val="C00000"/>
                </a:solidFill>
                <a:cs typeface="Akhbar MT" pitchFamily="2" charset="-78"/>
              </a:rPr>
              <a:t>أسلوب </a:t>
            </a:r>
            <a:r>
              <a:rPr lang="ar-SA" sz="4000" u="sng" dirty="0">
                <a:solidFill>
                  <a:srgbClr val="C00000"/>
                </a:solidFill>
                <a:cs typeface="Akhbar MT" pitchFamily="2" charset="-78"/>
              </a:rPr>
              <a:t>تحليل المهمة والعمليات النفسية, ولكي نقوم بتنفيذ هذا الأسلوب القيام بالخطوات التالية:</a:t>
            </a:r>
            <a:endParaRPr lang="en-US" sz="4000" u="sng" dirty="0">
              <a:solidFill>
                <a:srgbClr val="C00000"/>
              </a:solidFill>
              <a:cs typeface="Akhbar MT" pitchFamily="2" charset="-78"/>
            </a:endParaRPr>
          </a:p>
          <a:p>
            <a:endParaRPr lang="ar-S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72560" cy="6297634"/>
          </a:xfrm>
        </p:spPr>
        <p:style>
          <a:lnRef idx="2">
            <a:schemeClr val="dk1"/>
          </a:lnRef>
          <a:fillRef idx="1">
            <a:schemeClr val="lt1"/>
          </a:fillRef>
          <a:effectRef idx="0">
            <a:schemeClr val="dk1"/>
          </a:effectRef>
          <a:fontRef idx="minor">
            <a:schemeClr val="dk1"/>
          </a:fontRef>
        </p:style>
        <p:txBody>
          <a:bodyPr>
            <a:normAutofit/>
          </a:bodyPr>
          <a:lstStyle/>
          <a:p>
            <a:pPr lvl="0" algn="r"/>
            <a:r>
              <a:rPr lang="ar-SA" sz="4800" b="1" u="sng" dirty="0" smtClean="0">
                <a:solidFill>
                  <a:srgbClr val="C00000"/>
                </a:solidFill>
                <a:cs typeface="Akhbar MT" pitchFamily="2" charset="-78"/>
              </a:rPr>
              <a:t>1. تحليل </a:t>
            </a:r>
            <a:r>
              <a:rPr lang="ar-SA" sz="4800" b="1" u="sng" dirty="0">
                <a:solidFill>
                  <a:srgbClr val="C00000"/>
                </a:solidFill>
                <a:cs typeface="Akhbar MT" pitchFamily="2" charset="-78"/>
              </a:rPr>
              <a:t>المهارة</a:t>
            </a:r>
            <a:r>
              <a:rPr lang="en-US" sz="4800" u="sng" dirty="0">
                <a:cs typeface="Akhbar MT" pitchFamily="2" charset="-78"/>
              </a:rPr>
              <a:t/>
            </a:r>
            <a:br>
              <a:rPr lang="en-US" sz="4800" u="sng" dirty="0">
                <a:cs typeface="Akhbar MT" pitchFamily="2" charset="-78"/>
              </a:rPr>
            </a:br>
            <a:r>
              <a:rPr lang="ar-SA" sz="4800" u="sng" dirty="0">
                <a:cs typeface="Akhbar MT" pitchFamily="2" charset="-78"/>
              </a:rPr>
              <a:t>تتطلب هذه الخطوة تحليل المهارة إلى عدة مهارات فرعية فعلى سبيل المثال: في مهارة الكتابة اليدوية بالحروف المنفصلة, ويتم تحليلها إلى خمس مهارات فرعية وهي: حمل قلم الرصاص, الخربشة, تتبع الأحرف, نسخ الأشكال الهندسية, نسخ الأحرف الهجائية, الكلمات </a:t>
            </a:r>
            <a:r>
              <a:rPr lang="ar-SA" sz="4800" u="sng" dirty="0" smtClean="0">
                <a:cs typeface="Akhbar MT" pitchFamily="2" charset="-78"/>
              </a:rPr>
              <a:t>والأرقام.</a:t>
            </a:r>
            <a:r>
              <a:rPr lang="en-US" sz="4800" u="sng" dirty="0">
                <a:cs typeface="Akhbar MT" pitchFamily="2" charset="-78"/>
              </a:rPr>
              <a:t/>
            </a:r>
            <a:br>
              <a:rPr lang="en-US" sz="4800" u="sng" dirty="0">
                <a:cs typeface="Akhbar MT" pitchFamily="2" charset="-78"/>
              </a:rPr>
            </a:br>
            <a:endParaRPr lang="ar-SA" sz="4800" u="sng" dirty="0">
              <a:cs typeface="Akhbar MT"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72560" cy="6297634"/>
          </a:xfrm>
          <a:noFill/>
        </p:spPr>
        <p:style>
          <a:lnRef idx="2">
            <a:schemeClr val="dk1"/>
          </a:lnRef>
          <a:fillRef idx="1">
            <a:schemeClr val="lt1"/>
          </a:fillRef>
          <a:effectRef idx="0">
            <a:schemeClr val="dk1"/>
          </a:effectRef>
          <a:fontRef idx="minor">
            <a:schemeClr val="dk1"/>
          </a:fontRef>
        </p:style>
        <p:txBody>
          <a:bodyPr>
            <a:noAutofit/>
          </a:bodyPr>
          <a:lstStyle/>
          <a:p>
            <a:pPr lvl="0" algn="r"/>
            <a:r>
              <a:rPr lang="ar-SA" sz="3600" b="1" dirty="0" smtClean="0">
                <a:cs typeface="Akhbar MT" pitchFamily="2" charset="-78"/>
              </a:rPr>
              <a:t/>
            </a:r>
            <a:br>
              <a:rPr lang="ar-SA" sz="3600" b="1" dirty="0" smtClean="0">
                <a:cs typeface="Akhbar MT" pitchFamily="2" charset="-78"/>
              </a:rPr>
            </a:br>
            <a:r>
              <a:rPr lang="ar-SA" sz="3600" b="1" dirty="0" smtClean="0">
                <a:solidFill>
                  <a:srgbClr val="C00000"/>
                </a:solidFill>
                <a:cs typeface="Akhbar MT" pitchFamily="2" charset="-78"/>
              </a:rPr>
              <a:t>2. </a:t>
            </a:r>
            <a:r>
              <a:rPr lang="ar-SA" sz="4000" b="1" u="sng" dirty="0" smtClean="0">
                <a:solidFill>
                  <a:srgbClr val="C00000"/>
                </a:solidFill>
                <a:cs typeface="Akhbar MT" pitchFamily="2" charset="-78"/>
              </a:rPr>
              <a:t>تحليل </a:t>
            </a:r>
            <a:r>
              <a:rPr lang="ar-SA" sz="4000" b="1" u="sng" dirty="0">
                <a:solidFill>
                  <a:srgbClr val="C00000"/>
                </a:solidFill>
                <a:cs typeface="Akhbar MT" pitchFamily="2" charset="-78"/>
              </a:rPr>
              <a:t>الطفل:</a:t>
            </a:r>
            <a:r>
              <a:rPr lang="en-US" sz="3600" u="sng" dirty="0">
                <a:cs typeface="Akhbar MT" pitchFamily="2" charset="-78"/>
              </a:rPr>
              <a:t/>
            </a:r>
            <a:br>
              <a:rPr lang="en-US" sz="3600" u="sng" dirty="0">
                <a:cs typeface="Akhbar MT" pitchFamily="2" charset="-78"/>
              </a:rPr>
            </a:br>
            <a:r>
              <a:rPr lang="ar-SA" sz="3200" dirty="0">
                <a:cs typeface="Akhbar MT" pitchFamily="2" charset="-78"/>
              </a:rPr>
              <a:t>يتضمن ذلك </a:t>
            </a:r>
            <a:r>
              <a:rPr lang="ar-SA" sz="3200" dirty="0">
                <a:solidFill>
                  <a:srgbClr val="FF0000"/>
                </a:solidFill>
                <a:cs typeface="Akhbar MT" pitchFamily="2" charset="-78"/>
              </a:rPr>
              <a:t>تقييم الطفل على </a:t>
            </a:r>
            <a:r>
              <a:rPr lang="ar-SA" sz="3200" dirty="0" smtClean="0">
                <a:solidFill>
                  <a:srgbClr val="FF0000"/>
                </a:solidFill>
                <a:cs typeface="Akhbar MT" pitchFamily="2" charset="-78"/>
              </a:rPr>
              <a:t>المهارات </a:t>
            </a:r>
            <a:r>
              <a:rPr lang="ar-SA" sz="3200" dirty="0">
                <a:solidFill>
                  <a:srgbClr val="FF0000"/>
                </a:solidFill>
                <a:cs typeface="Akhbar MT" pitchFamily="2" charset="-78"/>
              </a:rPr>
              <a:t>الفرعية </a:t>
            </a:r>
            <a:r>
              <a:rPr lang="ar-SA" sz="3200" dirty="0">
                <a:cs typeface="Akhbar MT" pitchFamily="2" charset="-78"/>
              </a:rPr>
              <a:t>الخمس للتعرف على ما يستطيع أو ما لا يستطيع أداؤه, هذا بالإضافة إلى </a:t>
            </a:r>
            <a:r>
              <a:rPr lang="ar-SA" sz="3200" dirty="0">
                <a:solidFill>
                  <a:srgbClr val="FF0000"/>
                </a:solidFill>
                <a:cs typeface="Akhbar MT" pitchFamily="2" charset="-78"/>
              </a:rPr>
              <a:t>دراسة حالة الطفل الجسمية </a:t>
            </a:r>
            <a:r>
              <a:rPr lang="ar-SA" sz="3200" dirty="0">
                <a:cs typeface="Akhbar MT" pitchFamily="2" charset="-78"/>
              </a:rPr>
              <a:t>من حيث الطول والوزن وتركيب الجسم وما يتمتع </a:t>
            </a:r>
            <a:r>
              <a:rPr lang="ar-SA" sz="3200" dirty="0" err="1">
                <a:cs typeface="Akhbar MT" pitchFamily="2" charset="-78"/>
              </a:rPr>
              <a:t>به</a:t>
            </a:r>
            <a:r>
              <a:rPr lang="ar-SA" sz="3200" dirty="0">
                <a:cs typeface="Akhbar MT" pitchFamily="2" charset="-78"/>
              </a:rPr>
              <a:t> من صحة أو مرض أو إعاقة </a:t>
            </a:r>
            <a:r>
              <a:rPr lang="ar-SA" sz="3200" dirty="0">
                <a:solidFill>
                  <a:srgbClr val="FF0000"/>
                </a:solidFill>
                <a:cs typeface="Akhbar MT" pitchFamily="2" charset="-78"/>
              </a:rPr>
              <a:t>عصبية</a:t>
            </a:r>
            <a:r>
              <a:rPr lang="ar-SA" sz="3200" dirty="0">
                <a:cs typeface="Akhbar MT" pitchFamily="2" charset="-78"/>
              </a:rPr>
              <a:t> لمعرفة وجود تلف أو قصور في نمو المخ من عدمه و</a:t>
            </a:r>
            <a:r>
              <a:rPr lang="ar-SA" sz="3200" dirty="0">
                <a:solidFill>
                  <a:srgbClr val="FF0000"/>
                </a:solidFill>
                <a:cs typeface="Akhbar MT" pitchFamily="2" charset="-78"/>
              </a:rPr>
              <a:t>الحسية</a:t>
            </a:r>
            <a:r>
              <a:rPr lang="ar-SA" sz="3200" dirty="0">
                <a:cs typeface="Akhbar MT" pitchFamily="2" charset="-78"/>
              </a:rPr>
              <a:t> من حيث وجود قصور في عمليات الإبصار والسمع واللمس من عدمه </a:t>
            </a:r>
            <a:r>
              <a:rPr lang="ar-SA" sz="3200" dirty="0">
                <a:solidFill>
                  <a:srgbClr val="FF0000"/>
                </a:solidFill>
                <a:cs typeface="Akhbar MT" pitchFamily="2" charset="-78"/>
              </a:rPr>
              <a:t>والعقلية المعرفية </a:t>
            </a:r>
            <a:r>
              <a:rPr lang="ar-SA" sz="3200" dirty="0">
                <a:cs typeface="Akhbar MT" pitchFamily="2" charset="-78"/>
              </a:rPr>
              <a:t>من حيث قياس قدراته العقلية وخبراته التربوية وحالته الانفعالية والخبرات الصادمة التي تعرض لها, وكذلك </a:t>
            </a:r>
            <a:r>
              <a:rPr lang="ar-SA" sz="3200" dirty="0">
                <a:solidFill>
                  <a:srgbClr val="FF0000"/>
                </a:solidFill>
                <a:cs typeface="Akhbar MT" pitchFamily="2" charset="-78"/>
              </a:rPr>
              <a:t>ظروف المعيشة في الأسرة </a:t>
            </a:r>
            <a:r>
              <a:rPr lang="ar-SA" sz="3200" dirty="0">
                <a:cs typeface="Akhbar MT" pitchFamily="2" charset="-78"/>
              </a:rPr>
              <a:t>من حيث وجود مشكلات من عدمه ومدى متابعة الأسرة لدراسته </a:t>
            </a:r>
            <a:r>
              <a:rPr lang="ar-SA" sz="3200" dirty="0">
                <a:solidFill>
                  <a:srgbClr val="FF0000"/>
                </a:solidFill>
                <a:cs typeface="Akhbar MT" pitchFamily="2" charset="-78"/>
              </a:rPr>
              <a:t>وظروف التدريس </a:t>
            </a:r>
            <a:r>
              <a:rPr lang="ar-SA" sz="3200" dirty="0">
                <a:cs typeface="Akhbar MT" pitchFamily="2" charset="-78"/>
              </a:rPr>
              <a:t>والفصل وطرقه وتفاعلاته مع دروس المدرس ومع أنشطة زملائه داخل الفصل </a:t>
            </a:r>
            <a:r>
              <a:rPr lang="ar-SA" sz="3200" dirty="0" smtClean="0">
                <a:cs typeface="Akhbar MT" pitchFamily="2" charset="-78"/>
              </a:rPr>
              <a:t>وخارجه بالإضافة </a:t>
            </a:r>
            <a:r>
              <a:rPr lang="ar-SA" sz="3200" dirty="0">
                <a:cs typeface="Akhbar MT" pitchFamily="2" charset="-78"/>
              </a:rPr>
              <a:t>إلى تاريخه التطوري الحياتي والدراسي </a:t>
            </a:r>
            <a:r>
              <a:rPr lang="ar-SA" sz="3200" dirty="0">
                <a:solidFill>
                  <a:srgbClr val="FF0000"/>
                </a:solidFill>
                <a:cs typeface="Akhbar MT" pitchFamily="2" charset="-78"/>
              </a:rPr>
              <a:t>وتكوين صورة كاملة شخصية وبيئية </a:t>
            </a:r>
            <a:r>
              <a:rPr lang="ar-SA" sz="3200" dirty="0">
                <a:cs typeface="Akhbar MT" pitchFamily="2" charset="-78"/>
              </a:rPr>
              <a:t>تضع أصابعنا على مصدر الصعوبة</a:t>
            </a:r>
            <a:r>
              <a:rPr lang="en-US" sz="3200" u="sng" dirty="0">
                <a:cs typeface="Akhbar MT" pitchFamily="2" charset="-78"/>
              </a:rPr>
              <a:t/>
            </a:r>
            <a:br>
              <a:rPr lang="en-US" sz="3200" u="sng" dirty="0">
                <a:cs typeface="Akhbar MT" pitchFamily="2" charset="-78"/>
              </a:rPr>
            </a:br>
            <a:endParaRPr lang="ar-SA" sz="3200" u="sng" dirty="0">
              <a:cs typeface="Akhbar MT"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72560" cy="6297634"/>
          </a:xfrm>
        </p:spPr>
        <p:style>
          <a:lnRef idx="2">
            <a:schemeClr val="dk1"/>
          </a:lnRef>
          <a:fillRef idx="1">
            <a:schemeClr val="lt1"/>
          </a:fillRef>
          <a:effectRef idx="0">
            <a:schemeClr val="dk1"/>
          </a:effectRef>
          <a:fontRef idx="minor">
            <a:schemeClr val="dk1"/>
          </a:fontRef>
        </p:style>
        <p:txBody>
          <a:bodyPr>
            <a:noAutofit/>
          </a:bodyPr>
          <a:lstStyle/>
          <a:p>
            <a:pPr lvl="0" algn="r"/>
            <a:r>
              <a:rPr lang="ar-SA" sz="4000" b="1" dirty="0" smtClean="0">
                <a:cs typeface="Akhbar MT" pitchFamily="2" charset="-78"/>
              </a:rPr>
              <a:t/>
            </a:r>
            <a:br>
              <a:rPr lang="ar-SA" sz="4000" b="1" dirty="0" smtClean="0">
                <a:cs typeface="Akhbar MT" pitchFamily="2" charset="-78"/>
              </a:rPr>
            </a:br>
            <a:r>
              <a:rPr lang="ar-SA" sz="4000" b="1" dirty="0" smtClean="0">
                <a:solidFill>
                  <a:srgbClr val="C00000"/>
                </a:solidFill>
                <a:cs typeface="Akhbar MT" pitchFamily="2" charset="-78"/>
              </a:rPr>
              <a:t>3. </a:t>
            </a:r>
            <a:r>
              <a:rPr lang="ar-SA" sz="4000" b="1" u="sng" dirty="0" smtClean="0">
                <a:solidFill>
                  <a:srgbClr val="C00000"/>
                </a:solidFill>
                <a:cs typeface="Akhbar MT" pitchFamily="2" charset="-78"/>
              </a:rPr>
              <a:t>تحليل </a:t>
            </a:r>
            <a:r>
              <a:rPr lang="ar-SA" sz="4000" b="1" u="sng" dirty="0">
                <a:solidFill>
                  <a:srgbClr val="C00000"/>
                </a:solidFill>
                <a:cs typeface="Akhbar MT" pitchFamily="2" charset="-78"/>
              </a:rPr>
              <a:t>العمليات:</a:t>
            </a:r>
            <a:r>
              <a:rPr lang="en-US" sz="4000" dirty="0">
                <a:cs typeface="Akhbar MT" pitchFamily="2" charset="-78"/>
              </a:rPr>
              <a:t/>
            </a:r>
            <a:br>
              <a:rPr lang="en-US" sz="4000" dirty="0">
                <a:cs typeface="Akhbar MT" pitchFamily="2" charset="-78"/>
              </a:rPr>
            </a:br>
            <a:r>
              <a:rPr lang="ar-SA" sz="4000" dirty="0">
                <a:cs typeface="Akhbar MT" pitchFamily="2" charset="-78"/>
              </a:rPr>
              <a:t>تحدد هذه الخطوة فيما إذا كان الطفل يعاني من صعوبات إدراكية – حركية يمكن أن تؤثر في كيفية الكتابة أو على أية مهارة من المهارات الفرعية ذات العلاقة بعملية الكتابة, </a:t>
            </a:r>
            <a:r>
              <a:rPr lang="ar-SA" sz="4000" dirty="0" smtClean="0">
                <a:cs typeface="Akhbar MT" pitchFamily="2" charset="-78"/>
              </a:rPr>
              <a:t>مثل</a:t>
            </a:r>
            <a:r>
              <a:rPr lang="en-US" sz="4000" dirty="0" smtClean="0">
                <a:cs typeface="Akhbar MT" pitchFamily="2" charset="-78"/>
              </a:rPr>
              <a:t>:</a:t>
            </a:r>
            <a:r>
              <a:rPr lang="en-US" sz="4000" dirty="0">
                <a:cs typeface="Akhbar MT" pitchFamily="2" charset="-78"/>
              </a:rPr>
              <a:t/>
            </a:r>
            <a:br>
              <a:rPr lang="en-US" sz="4000" dirty="0">
                <a:cs typeface="Akhbar MT" pitchFamily="2" charset="-78"/>
              </a:rPr>
            </a:br>
            <a:r>
              <a:rPr lang="ar-SA" b="1" dirty="0" smtClean="0">
                <a:solidFill>
                  <a:srgbClr val="C00000"/>
                </a:solidFill>
                <a:cs typeface="Akhbar MT" pitchFamily="2" charset="-78"/>
              </a:rPr>
              <a:t>*</a:t>
            </a:r>
            <a:r>
              <a:rPr lang="ar-SA" dirty="0" smtClean="0">
                <a:cs typeface="Akhbar MT" pitchFamily="2" charset="-78"/>
              </a:rPr>
              <a:t> </a:t>
            </a:r>
            <a:r>
              <a:rPr lang="ar-SA" sz="4000" dirty="0" smtClean="0">
                <a:cs typeface="Akhbar MT" pitchFamily="2" charset="-78"/>
              </a:rPr>
              <a:t>التميز </a:t>
            </a:r>
            <a:r>
              <a:rPr lang="ar-SA" sz="4000" dirty="0">
                <a:cs typeface="Akhbar MT" pitchFamily="2" charset="-78"/>
              </a:rPr>
              <a:t>البصري للأشكال الهندسية, الأحرف , أرقام الأشكال المتشابهة.</a:t>
            </a:r>
            <a:r>
              <a:rPr lang="en-US" sz="4000" dirty="0">
                <a:cs typeface="Akhbar MT" pitchFamily="2" charset="-78"/>
              </a:rPr>
              <a:t/>
            </a:r>
            <a:br>
              <a:rPr lang="en-US" sz="4000" dirty="0">
                <a:cs typeface="Akhbar MT" pitchFamily="2" charset="-78"/>
              </a:rPr>
            </a:br>
            <a:r>
              <a:rPr lang="ar-SA" b="1" dirty="0" smtClean="0">
                <a:solidFill>
                  <a:srgbClr val="C00000"/>
                </a:solidFill>
                <a:cs typeface="Akhbar MT" pitchFamily="2" charset="-78"/>
              </a:rPr>
              <a:t>*</a:t>
            </a:r>
            <a:r>
              <a:rPr lang="ar-SA" dirty="0" smtClean="0">
                <a:cs typeface="Akhbar MT" pitchFamily="2" charset="-78"/>
              </a:rPr>
              <a:t> </a:t>
            </a:r>
            <a:r>
              <a:rPr lang="ar-SA" sz="4000" dirty="0" smtClean="0">
                <a:cs typeface="Akhbar MT" pitchFamily="2" charset="-78"/>
              </a:rPr>
              <a:t>تسلسل </a:t>
            </a:r>
            <a:r>
              <a:rPr lang="ar-SA" sz="4000" dirty="0">
                <a:cs typeface="Akhbar MT" pitchFamily="2" charset="-78"/>
              </a:rPr>
              <a:t>الأشكال, والأحرف, والأرقام من الذاكرة.</a:t>
            </a:r>
            <a:r>
              <a:rPr lang="en-US" sz="4000" dirty="0">
                <a:cs typeface="Akhbar MT" pitchFamily="2" charset="-78"/>
              </a:rPr>
              <a:t/>
            </a:r>
            <a:br>
              <a:rPr lang="en-US" sz="4000" dirty="0">
                <a:cs typeface="Akhbar MT" pitchFamily="2" charset="-78"/>
              </a:rPr>
            </a:br>
            <a:r>
              <a:rPr lang="ar-SA" b="1" dirty="0" smtClean="0">
                <a:solidFill>
                  <a:srgbClr val="C00000"/>
                </a:solidFill>
                <a:cs typeface="Akhbar MT" pitchFamily="2" charset="-78"/>
              </a:rPr>
              <a:t>*</a:t>
            </a:r>
            <a:r>
              <a:rPr lang="ar-SA" dirty="0" smtClean="0">
                <a:cs typeface="Akhbar MT" pitchFamily="2" charset="-78"/>
              </a:rPr>
              <a:t> </a:t>
            </a:r>
            <a:r>
              <a:rPr lang="ar-SA" sz="4000" dirty="0" smtClean="0">
                <a:cs typeface="Akhbar MT" pitchFamily="2" charset="-78"/>
              </a:rPr>
              <a:t>التوجه </a:t>
            </a:r>
            <a:r>
              <a:rPr lang="ar-SA" sz="4000" dirty="0">
                <a:cs typeface="Akhbar MT" pitchFamily="2" charset="-78"/>
              </a:rPr>
              <a:t>المكاني.</a:t>
            </a:r>
            <a:r>
              <a:rPr lang="en-US" sz="4000" dirty="0">
                <a:cs typeface="Akhbar MT" pitchFamily="2" charset="-78"/>
              </a:rPr>
              <a:t/>
            </a:r>
            <a:br>
              <a:rPr lang="en-US" sz="4000" dirty="0">
                <a:cs typeface="Akhbar MT" pitchFamily="2" charset="-78"/>
              </a:rPr>
            </a:br>
            <a:r>
              <a:rPr lang="ar-SA" b="1" dirty="0" smtClean="0">
                <a:solidFill>
                  <a:srgbClr val="C00000"/>
                </a:solidFill>
                <a:cs typeface="Akhbar MT" pitchFamily="2" charset="-78"/>
              </a:rPr>
              <a:t>*</a:t>
            </a:r>
            <a:r>
              <a:rPr lang="ar-SA" dirty="0" smtClean="0">
                <a:cs typeface="Akhbar MT" pitchFamily="2" charset="-78"/>
              </a:rPr>
              <a:t> </a:t>
            </a:r>
            <a:r>
              <a:rPr lang="ar-SA" sz="4000" dirty="0" smtClean="0">
                <a:cs typeface="Akhbar MT" pitchFamily="2" charset="-78"/>
              </a:rPr>
              <a:t>اقتفاء </a:t>
            </a:r>
            <a:r>
              <a:rPr lang="ar-SA" sz="4000" dirty="0">
                <a:cs typeface="Akhbar MT" pitchFamily="2" charset="-78"/>
              </a:rPr>
              <a:t>الأثر والمسح من اليسار إلى اليمين.</a:t>
            </a:r>
            <a:r>
              <a:rPr lang="en-US" sz="4000" dirty="0">
                <a:cs typeface="Akhbar MT" pitchFamily="2" charset="-78"/>
              </a:rPr>
              <a:t/>
            </a:r>
            <a:br>
              <a:rPr lang="en-US" sz="4000" dirty="0">
                <a:cs typeface="Akhbar MT" pitchFamily="2" charset="-78"/>
              </a:rPr>
            </a:br>
            <a:r>
              <a:rPr lang="ar-SA" b="1" dirty="0" smtClean="0">
                <a:solidFill>
                  <a:srgbClr val="C00000"/>
                </a:solidFill>
                <a:cs typeface="Akhbar MT" pitchFamily="2" charset="-78"/>
              </a:rPr>
              <a:t>*</a:t>
            </a:r>
            <a:r>
              <a:rPr lang="ar-SA" dirty="0" smtClean="0">
                <a:cs typeface="Akhbar MT" pitchFamily="2" charset="-78"/>
              </a:rPr>
              <a:t> </a:t>
            </a:r>
            <a:r>
              <a:rPr lang="ar-SA" sz="4000" dirty="0" smtClean="0">
                <a:cs typeface="Akhbar MT" pitchFamily="2" charset="-78"/>
              </a:rPr>
              <a:t>التآزر </a:t>
            </a:r>
            <a:r>
              <a:rPr lang="ar-SA" sz="4000" dirty="0">
                <a:cs typeface="Akhbar MT" pitchFamily="2" charset="-78"/>
              </a:rPr>
              <a:t>البصري – الحركي الدقيق.</a:t>
            </a:r>
            <a:r>
              <a:rPr lang="en-US" sz="3200" dirty="0"/>
              <a:t/>
            </a:r>
            <a:br>
              <a:rPr lang="en-US" sz="3200" dirty="0"/>
            </a:br>
            <a:endParaRPr lang="ar-SA" sz="32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297634"/>
          </a:xfrm>
        </p:spPr>
        <p:style>
          <a:lnRef idx="2">
            <a:schemeClr val="dk1"/>
          </a:lnRef>
          <a:fillRef idx="1">
            <a:schemeClr val="lt1"/>
          </a:fillRef>
          <a:effectRef idx="0">
            <a:schemeClr val="dk1"/>
          </a:effectRef>
          <a:fontRef idx="minor">
            <a:schemeClr val="dk1"/>
          </a:fontRef>
        </p:style>
        <p:txBody>
          <a:bodyPr>
            <a:noAutofit/>
          </a:bodyPr>
          <a:lstStyle/>
          <a:p>
            <a:pPr lvl="0" algn="r"/>
            <a:r>
              <a:rPr lang="ar-SA" sz="4800" b="1" u="sng" dirty="0" smtClean="0">
                <a:cs typeface="Akhbar MT" pitchFamily="2" charset="-78"/>
              </a:rPr>
              <a:t/>
            </a:r>
            <a:br>
              <a:rPr lang="ar-SA" sz="4800" b="1" u="sng" dirty="0" smtClean="0">
                <a:cs typeface="Akhbar MT" pitchFamily="2" charset="-78"/>
              </a:rPr>
            </a:br>
            <a:r>
              <a:rPr lang="ar-SA" sz="4800" b="1" u="sng" dirty="0" smtClean="0">
                <a:solidFill>
                  <a:srgbClr val="C00000"/>
                </a:solidFill>
                <a:cs typeface="Akhbar MT" pitchFamily="2" charset="-78"/>
              </a:rPr>
              <a:t>4. إجراءات </a:t>
            </a:r>
            <a:r>
              <a:rPr lang="ar-SA" sz="4800" b="1" u="sng" dirty="0">
                <a:solidFill>
                  <a:srgbClr val="C00000"/>
                </a:solidFill>
                <a:cs typeface="Akhbar MT" pitchFamily="2" charset="-78"/>
              </a:rPr>
              <a:t>العلاج:</a:t>
            </a:r>
            <a:r>
              <a:rPr lang="en-US" sz="4800" u="sng" dirty="0">
                <a:cs typeface="Akhbar MT" pitchFamily="2" charset="-78"/>
              </a:rPr>
              <a:t/>
            </a:r>
            <a:br>
              <a:rPr lang="en-US" sz="4800" u="sng" dirty="0">
                <a:cs typeface="Akhbar MT" pitchFamily="2" charset="-78"/>
              </a:rPr>
            </a:br>
            <a:r>
              <a:rPr lang="ar-SA" sz="4800" dirty="0">
                <a:cs typeface="Akhbar MT" pitchFamily="2" charset="-78"/>
              </a:rPr>
              <a:t>تقتضي هذه الخطوة إعداد الإجراءات والأهداف العلاجية, فعند التدريس للطفل يجب كتابة الأحرف بشكل منفصل, ويتم استخدام الأسلوب القائم على تحليل المهمة والعمليات النفسية من أجل صعوبات الإدراك الحركي فيما يتعلق بالكتابة اليدوية, وهذا يتطلب بناء أنشطة تعتمد على القدرات الإدراكية – الحركية اللازمة </a:t>
            </a:r>
            <a:r>
              <a:rPr lang="ar-SA" sz="4800" dirty="0" smtClean="0">
                <a:cs typeface="Akhbar MT" pitchFamily="2" charset="-78"/>
              </a:rPr>
              <a:t>للمهمة</a:t>
            </a:r>
            <a:r>
              <a:rPr lang="ar-SA" sz="4800" dirty="0">
                <a:cs typeface="Akhbar MT" pitchFamily="2" charset="-78"/>
              </a:rPr>
              <a:t>.</a:t>
            </a:r>
            <a:r>
              <a:rPr lang="en-US" sz="4800" u="sng" dirty="0">
                <a:cs typeface="Akhbar MT" pitchFamily="2" charset="-78"/>
              </a:rPr>
              <a:t/>
            </a:r>
            <a:br>
              <a:rPr lang="en-US" sz="4800" u="sng" dirty="0">
                <a:cs typeface="Akhbar MT" pitchFamily="2" charset="-78"/>
              </a:rPr>
            </a:br>
            <a:endParaRPr lang="ar-SA" sz="4800" u="sng" dirty="0">
              <a:cs typeface="Akhbar MT"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54758"/>
          </a:xfrm>
        </p:spPr>
        <p:style>
          <a:lnRef idx="2">
            <a:schemeClr val="accent2"/>
          </a:lnRef>
          <a:fillRef idx="1">
            <a:schemeClr val="lt1"/>
          </a:fillRef>
          <a:effectRef idx="0">
            <a:schemeClr val="accent2"/>
          </a:effectRef>
          <a:fontRef idx="minor">
            <a:schemeClr val="dk1"/>
          </a:fontRef>
        </p:style>
        <p:txBody>
          <a:bodyPr>
            <a:normAutofit fontScale="90000"/>
          </a:bodyPr>
          <a:lstStyle/>
          <a:p>
            <a:pPr algn="r"/>
            <a:r>
              <a:rPr lang="ar-SA" dirty="0" smtClean="0">
                <a:cs typeface="Akhbar MT" pitchFamily="2" charset="-78"/>
              </a:rPr>
              <a:t/>
            </a:r>
            <a:br>
              <a:rPr lang="ar-SA" dirty="0" smtClean="0">
                <a:cs typeface="Akhbar MT" pitchFamily="2" charset="-78"/>
              </a:rPr>
            </a:br>
            <a:r>
              <a:rPr lang="ar-SA" sz="4900" b="1" u="sng" dirty="0" smtClean="0">
                <a:cs typeface="Akhbar MT" pitchFamily="2" charset="-78"/>
              </a:rPr>
              <a:t>فالإدراك </a:t>
            </a:r>
            <a:r>
              <a:rPr lang="en-US" sz="4900" b="1" u="sng" dirty="0">
                <a:cs typeface="Akhbar MT" pitchFamily="2" charset="-78"/>
              </a:rPr>
              <a:t>Perception</a:t>
            </a:r>
            <a:r>
              <a:rPr lang="ar-SA" sz="4900" b="1" u="sng" dirty="0">
                <a:cs typeface="Akhbar MT" pitchFamily="2" charset="-78"/>
              </a:rPr>
              <a:t> عملية الترجمة التي يقوم </a:t>
            </a:r>
            <a:r>
              <a:rPr lang="ar-SA" sz="4900" b="1" u="sng" dirty="0" err="1">
                <a:cs typeface="Akhbar MT" pitchFamily="2" charset="-78"/>
              </a:rPr>
              <a:t>بها</a:t>
            </a:r>
            <a:r>
              <a:rPr lang="ar-SA" sz="4900" b="1" u="sng" dirty="0">
                <a:cs typeface="Akhbar MT" pitchFamily="2" charset="-78"/>
              </a:rPr>
              <a:t> الدماغ </a:t>
            </a:r>
            <a:r>
              <a:rPr lang="ar-SA" sz="4900" b="1" u="sng" dirty="0" err="1">
                <a:cs typeface="Akhbar MT" pitchFamily="2" charset="-78"/>
              </a:rPr>
              <a:t>للمحسوسات</a:t>
            </a:r>
            <a:r>
              <a:rPr lang="ar-SA" sz="4900" b="1" u="sng" dirty="0">
                <a:cs typeface="Akhbar MT" pitchFamily="2" charset="-78"/>
              </a:rPr>
              <a:t> التي نقلت إليه عن طريق الحواس على شكل </a:t>
            </a:r>
            <a:r>
              <a:rPr lang="ar-SA" sz="4900" b="1" u="sng" dirty="0" smtClean="0">
                <a:cs typeface="Akhbar MT" pitchFamily="2" charset="-78"/>
              </a:rPr>
              <a:t>رسائل </a:t>
            </a:r>
            <a:r>
              <a:rPr lang="ar-SA" sz="4900" b="1" u="sng" dirty="0">
                <a:cs typeface="Akhbar MT" pitchFamily="2" charset="-78"/>
              </a:rPr>
              <a:t>مركزة على شكل نبضات كهربائية تسري من خلال الأعصاب </a:t>
            </a:r>
            <a:r>
              <a:rPr lang="ar-SA" sz="4900" b="1" u="sng" dirty="0" smtClean="0">
                <a:cs typeface="Akhbar MT" pitchFamily="2" charset="-78"/>
              </a:rPr>
              <a:t>الحسية </a:t>
            </a:r>
            <a:r>
              <a:rPr lang="ar-SA" sz="4900" b="1" u="sng" dirty="0">
                <a:cs typeface="Akhbar MT" pitchFamily="2" charset="-78"/>
              </a:rPr>
              <a:t>الرابطة ما بين أعضاء الإحساس والدماغ ويتضح من خلال ذلك أن دور أعضاء الإحساس نقل المنبهات إلى الدماغ دون إعطائها أي معنى ويكمن دورها فقط بعملية النقل بينما يكون دور الدماغ إدراك هذه الرسائل وإعطاؤها المعنى المراد منها.</a:t>
            </a:r>
            <a:r>
              <a:rPr lang="ar-SA" sz="4900" u="sng" dirty="0">
                <a:cs typeface="Akhbar MT" pitchFamily="2" charset="-78"/>
              </a:rPr>
              <a:t> </a:t>
            </a:r>
            <a:r>
              <a:rPr lang="en-US" dirty="0">
                <a:cs typeface="Akhbar MT" pitchFamily="2" charset="-78"/>
              </a:rPr>
              <a:t/>
            </a:r>
            <a:br>
              <a:rPr lang="en-US" dirty="0">
                <a:cs typeface="Akhbar MT" pitchFamily="2" charset="-78"/>
              </a:rPr>
            </a:br>
            <a:endParaRPr lang="ar-SA" dirty="0">
              <a:cs typeface="Akhbar MT"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071678"/>
            <a:ext cx="8229600" cy="3429024"/>
          </a:xfrm>
        </p:spPr>
        <p:style>
          <a:lnRef idx="1">
            <a:schemeClr val="accent5"/>
          </a:lnRef>
          <a:fillRef idx="2">
            <a:schemeClr val="accent5"/>
          </a:fillRef>
          <a:effectRef idx="1">
            <a:schemeClr val="accent5"/>
          </a:effectRef>
          <a:fontRef idx="minor">
            <a:schemeClr val="dk1"/>
          </a:fontRef>
        </p:style>
        <p:txBody>
          <a:bodyPr>
            <a:normAutofit/>
          </a:bodyPr>
          <a:lstStyle/>
          <a:p>
            <a:r>
              <a:rPr lang="ar-SA" sz="16600" u="sng" dirty="0" smtClean="0">
                <a:latin typeface="Andalus" pitchFamily="18" charset="-78"/>
                <a:cs typeface="Andalus" pitchFamily="18" charset="-78"/>
              </a:rPr>
              <a:t>العلاج</a:t>
            </a:r>
            <a:endParaRPr lang="ar-SA" sz="16600" u="sng"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357167"/>
            <a:ext cx="8286808" cy="5929353"/>
          </a:xfrm>
        </p:spPr>
        <p:style>
          <a:lnRef idx="1">
            <a:schemeClr val="accent5"/>
          </a:lnRef>
          <a:fillRef idx="2">
            <a:schemeClr val="accent5"/>
          </a:fillRef>
          <a:effectRef idx="1">
            <a:schemeClr val="accent5"/>
          </a:effectRef>
          <a:fontRef idx="minor">
            <a:schemeClr val="dk1"/>
          </a:fontRef>
        </p:style>
        <p:txBody>
          <a:bodyPr>
            <a:normAutofit/>
          </a:bodyPr>
          <a:lstStyle/>
          <a:p>
            <a:r>
              <a:rPr lang="ar-SA" sz="5400" b="1" u="sng" dirty="0" smtClean="0">
                <a:solidFill>
                  <a:srgbClr val="C00000"/>
                </a:solidFill>
                <a:latin typeface="Andalus" pitchFamily="18" charset="-78"/>
                <a:cs typeface="Andalus" pitchFamily="18" charset="-78"/>
              </a:rPr>
              <a:t>علاج صعوبات الإدراك البصري:</a:t>
            </a:r>
            <a:r>
              <a:rPr lang="en-US" sz="5400" b="1" u="sng" dirty="0" smtClean="0">
                <a:latin typeface="Andalus" pitchFamily="18" charset="-78"/>
                <a:cs typeface="Andalus" pitchFamily="18" charset="-78"/>
              </a:rPr>
              <a:t/>
            </a:r>
            <a:br>
              <a:rPr lang="en-US" sz="5400" b="1" u="sng" dirty="0" smtClean="0">
                <a:latin typeface="Andalus" pitchFamily="18" charset="-78"/>
                <a:cs typeface="Andalus" pitchFamily="18" charset="-78"/>
              </a:rPr>
            </a:br>
            <a:r>
              <a:rPr lang="ar-SA" sz="5400" b="1" u="sng" dirty="0" smtClean="0">
                <a:latin typeface="Andalus" pitchFamily="18" charset="-78"/>
                <a:cs typeface="Andalus" pitchFamily="18" charset="-78"/>
              </a:rPr>
              <a:t/>
            </a:r>
            <a:br>
              <a:rPr lang="ar-SA" sz="5400" b="1" u="sng" dirty="0" smtClean="0">
                <a:latin typeface="Andalus" pitchFamily="18" charset="-78"/>
                <a:cs typeface="Andalus" pitchFamily="18" charset="-78"/>
              </a:rPr>
            </a:br>
            <a:r>
              <a:rPr lang="ar-SA" sz="5400" b="1" u="sng" dirty="0" smtClean="0">
                <a:latin typeface="Andalus" pitchFamily="18" charset="-78"/>
                <a:cs typeface="Andalus" pitchFamily="18" charset="-78"/>
              </a:rPr>
              <a:t>يمكن تقسم الأنشطة التي من شأنها علاج صعوبات الإدراك البصري إلى:</a:t>
            </a:r>
            <a:r>
              <a:rPr lang="en-US" sz="5400" u="sng" dirty="0" smtClean="0">
                <a:latin typeface="Andalus" pitchFamily="18" charset="-78"/>
                <a:cs typeface="Andalus" pitchFamily="18" charset="-78"/>
              </a:rPr>
              <a:t/>
            </a:r>
            <a:br>
              <a:rPr lang="en-US" sz="5400" u="sng" dirty="0" smtClean="0">
                <a:latin typeface="Andalus" pitchFamily="18" charset="-78"/>
                <a:cs typeface="Andalus" pitchFamily="18" charset="-78"/>
              </a:rPr>
            </a:br>
            <a:r>
              <a:rPr lang="en-US" sz="5400" u="sng" dirty="0" smtClean="0">
                <a:latin typeface="Andalus" pitchFamily="18" charset="-78"/>
                <a:cs typeface="Andalus" pitchFamily="18" charset="-78"/>
              </a:rPr>
              <a:t/>
            </a:r>
            <a:br>
              <a:rPr lang="en-US" sz="5400" u="sng" dirty="0" smtClean="0">
                <a:latin typeface="Andalus" pitchFamily="18" charset="-78"/>
                <a:cs typeface="Andalus" pitchFamily="18" charset="-78"/>
              </a:rPr>
            </a:br>
            <a:endParaRPr lang="ar-SA" sz="5400" u="sng"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369072"/>
          </a:xfrm>
        </p:spPr>
        <p:style>
          <a:lnRef idx="2">
            <a:schemeClr val="accent5"/>
          </a:lnRef>
          <a:fillRef idx="1">
            <a:schemeClr val="lt1"/>
          </a:fillRef>
          <a:effectRef idx="0">
            <a:schemeClr val="accent5"/>
          </a:effectRef>
          <a:fontRef idx="minor">
            <a:schemeClr val="dk1"/>
          </a:fontRef>
        </p:style>
        <p:txBody>
          <a:bodyPr>
            <a:noAutofit/>
          </a:bodyPr>
          <a:lstStyle/>
          <a:p>
            <a:pPr lvl="0" algn="r"/>
            <a:r>
              <a:rPr lang="ar-SA" sz="2800" b="1" dirty="0" smtClean="0">
                <a:cs typeface="Akhbar MT" pitchFamily="2" charset="-78"/>
              </a:rPr>
              <a:t/>
            </a:r>
            <a:br>
              <a:rPr lang="ar-SA" sz="2800" b="1" dirty="0" smtClean="0">
                <a:cs typeface="Akhbar MT" pitchFamily="2" charset="-78"/>
              </a:rPr>
            </a:br>
            <a:r>
              <a:rPr lang="ar-SA" sz="3600" b="1" u="sng" dirty="0" smtClean="0">
                <a:solidFill>
                  <a:srgbClr val="C00000"/>
                </a:solidFill>
                <a:cs typeface="Akhbar MT" pitchFamily="2" charset="-78"/>
              </a:rPr>
              <a:t>الأنشطة المتعلقة بالتمييز: </a:t>
            </a:r>
            <a:r>
              <a:rPr lang="ar-SA" sz="2800" dirty="0" smtClean="0">
                <a:cs typeface="Akhbar MT" pitchFamily="2" charset="-78"/>
              </a:rPr>
              <a:t/>
            </a:r>
            <a:br>
              <a:rPr lang="ar-SA" sz="2800" dirty="0" smtClean="0">
                <a:cs typeface="Akhbar MT" pitchFamily="2" charset="-78"/>
              </a:rPr>
            </a:br>
            <a:r>
              <a:rPr lang="ar-SA" sz="2800" dirty="0" smtClean="0">
                <a:cs typeface="Akhbar MT" pitchFamily="2" charset="-78"/>
              </a:rPr>
              <a:t>&amp; يعرض على الطفل أشياء مختلفة مثل بالونات مختلفة وبأحجام متنوعة, ويطلب من الطفل التمييز بين هذه الأشياء على الصور.</a:t>
            </a:r>
            <a:r>
              <a:rPr lang="en-US" sz="2800" dirty="0" smtClean="0">
                <a:cs typeface="Akhbar MT" pitchFamily="2" charset="-78"/>
              </a:rPr>
              <a:t/>
            </a:r>
            <a:br>
              <a:rPr lang="en-US" sz="2800" dirty="0" smtClean="0">
                <a:cs typeface="Akhbar MT" pitchFamily="2" charset="-78"/>
              </a:rPr>
            </a:br>
            <a:r>
              <a:rPr lang="ar-SA" sz="2800" dirty="0" smtClean="0">
                <a:cs typeface="Akhbar MT" pitchFamily="2" charset="-78"/>
              </a:rPr>
              <a:t>&amp; عمل أشياء مختلفة تساعد على تحسين التمييز البصري للطفل كأن يستنسخ كتابة أو أشكال يدوية بسيطة, يعملها المدرس, ويطلب منه عملها.</a:t>
            </a:r>
            <a:r>
              <a:rPr lang="en-US" sz="2800" dirty="0" smtClean="0">
                <a:cs typeface="Akhbar MT" pitchFamily="2" charset="-78"/>
              </a:rPr>
              <a:t/>
            </a:r>
            <a:br>
              <a:rPr lang="en-US" sz="2800" dirty="0" smtClean="0">
                <a:cs typeface="Akhbar MT" pitchFamily="2" charset="-78"/>
              </a:rPr>
            </a:br>
            <a:r>
              <a:rPr lang="ar-SA" sz="2800" dirty="0" smtClean="0">
                <a:cs typeface="Akhbar MT" pitchFamily="2" charset="-78"/>
              </a:rPr>
              <a:t>&amp; يمكن خلط أنواع من الحبوب كالحمص </a:t>
            </a:r>
            <a:r>
              <a:rPr lang="ar-SA" sz="2800" dirty="0" err="1" smtClean="0">
                <a:cs typeface="Akhbar MT" pitchFamily="2" charset="-78"/>
              </a:rPr>
              <a:t>والفاصولياء</a:t>
            </a:r>
            <a:r>
              <a:rPr lang="ar-SA" sz="2800" dirty="0" smtClean="0">
                <a:cs typeface="Akhbar MT" pitchFamily="2" charset="-78"/>
              </a:rPr>
              <a:t> والفول ويطلب من الطفل تصنيف الأشياء.</a:t>
            </a:r>
            <a:r>
              <a:rPr lang="en-US" sz="2800" dirty="0" smtClean="0">
                <a:cs typeface="Akhbar MT" pitchFamily="2" charset="-78"/>
              </a:rPr>
              <a:t/>
            </a:r>
            <a:br>
              <a:rPr lang="en-US" sz="2800" dirty="0" smtClean="0">
                <a:cs typeface="Akhbar MT" pitchFamily="2" charset="-78"/>
              </a:rPr>
            </a:br>
            <a:r>
              <a:rPr lang="ar-SA" sz="2800" dirty="0" smtClean="0">
                <a:cs typeface="Akhbar MT" pitchFamily="2" charset="-78"/>
              </a:rPr>
              <a:t>&amp; يعطي الطفل أجزاء متفرقة لصورة أو شكل معين, ويطلب منه تكوين الصورة أو الشكل بشكل كامل مع وضع الصورة أو الشكل أمام الطفل لكي يكون نموذجاً.</a:t>
            </a:r>
            <a:r>
              <a:rPr lang="en-US" sz="2800" dirty="0" smtClean="0">
                <a:cs typeface="Akhbar MT" pitchFamily="2" charset="-78"/>
              </a:rPr>
              <a:t/>
            </a:r>
            <a:br>
              <a:rPr lang="en-US" sz="2800" dirty="0" smtClean="0">
                <a:cs typeface="Akhbar MT" pitchFamily="2" charset="-78"/>
              </a:rPr>
            </a:br>
            <a:r>
              <a:rPr lang="ar-SA" sz="2800" dirty="0" smtClean="0">
                <a:cs typeface="Akhbar MT" pitchFamily="2" charset="-78"/>
              </a:rPr>
              <a:t>&amp; أن يفرق بين الحروف أو الأرقام المتشابهة مثل ( </a:t>
            </a:r>
            <a:r>
              <a:rPr lang="ar-SA" sz="2800" dirty="0" err="1" smtClean="0">
                <a:cs typeface="Akhbar MT" pitchFamily="2" charset="-78"/>
              </a:rPr>
              <a:t>ب</a:t>
            </a:r>
            <a:r>
              <a:rPr lang="ar-SA" sz="2800" dirty="0" smtClean="0">
                <a:cs typeface="Akhbar MT" pitchFamily="2" charset="-78"/>
              </a:rPr>
              <a:t>, </a:t>
            </a:r>
            <a:r>
              <a:rPr lang="ar-SA" sz="2800" dirty="0" err="1" smtClean="0">
                <a:cs typeface="Akhbar MT" pitchFamily="2" charset="-78"/>
              </a:rPr>
              <a:t>ت</a:t>
            </a:r>
            <a:r>
              <a:rPr lang="ar-SA" sz="2800" dirty="0" smtClean="0">
                <a:cs typeface="Akhbar MT" pitchFamily="2" charset="-78"/>
              </a:rPr>
              <a:t> , </a:t>
            </a:r>
            <a:r>
              <a:rPr lang="ar-SA" sz="2800" dirty="0" err="1" smtClean="0">
                <a:cs typeface="Akhbar MT" pitchFamily="2" charset="-78"/>
              </a:rPr>
              <a:t>ث</a:t>
            </a:r>
            <a:r>
              <a:rPr lang="ar-SA" sz="2800" dirty="0" smtClean="0">
                <a:cs typeface="Akhbar MT" pitchFamily="2" charset="-78"/>
              </a:rPr>
              <a:t> ) أو (س, </a:t>
            </a:r>
            <a:r>
              <a:rPr lang="ar-SA" sz="2800" dirty="0" err="1" smtClean="0">
                <a:cs typeface="Akhbar MT" pitchFamily="2" charset="-78"/>
              </a:rPr>
              <a:t>ص</a:t>
            </a:r>
            <a:r>
              <a:rPr lang="ar-SA" sz="2800" dirty="0" smtClean="0">
                <a:cs typeface="Akhbar MT" pitchFamily="2" charset="-78"/>
              </a:rPr>
              <a:t>) أو (ع,غ) أو (خ, </a:t>
            </a:r>
            <a:r>
              <a:rPr lang="ar-SA" sz="2800" dirty="0" err="1" smtClean="0">
                <a:cs typeface="Akhbar MT" pitchFamily="2" charset="-78"/>
              </a:rPr>
              <a:t>ج</a:t>
            </a:r>
            <a:r>
              <a:rPr lang="ar-SA" sz="2800" dirty="0" smtClean="0">
                <a:cs typeface="Akhbar MT" pitchFamily="2" charset="-78"/>
              </a:rPr>
              <a:t>, </a:t>
            </a:r>
            <a:r>
              <a:rPr lang="ar-SA" sz="2800" dirty="0" err="1" smtClean="0">
                <a:cs typeface="Akhbar MT" pitchFamily="2" charset="-78"/>
              </a:rPr>
              <a:t>ح</a:t>
            </a:r>
            <a:r>
              <a:rPr lang="ar-SA" sz="2800" dirty="0" smtClean="0">
                <a:cs typeface="Akhbar MT" pitchFamily="2" charset="-78"/>
              </a:rPr>
              <a:t>) أو الأرقام (6,9) ولا بد من الذكر أنه يجب أن يكون هناك تدرج من السهل إلى الصعب فمثلاً عند تصنيف الأشياء يمكن للمعلم أن يبدأ بشيئين فقط ثم يتدرج إلى ثلاثة أشياء ثم أربعة وهكذا, كما أن للمعلم أو المعالج الحرية في اختيار كثير من الأنشطة التي تساعد الطفل  على التمييز البصري.</a:t>
            </a:r>
            <a:r>
              <a:rPr lang="en-US" sz="2800" u="sng" dirty="0" smtClean="0">
                <a:cs typeface="Akhbar MT" pitchFamily="2" charset="-78"/>
              </a:rPr>
              <a:t/>
            </a:r>
            <a:br>
              <a:rPr lang="en-US" sz="2800" u="sng" dirty="0" smtClean="0">
                <a:cs typeface="Akhbar MT" pitchFamily="2" charset="-78"/>
              </a:rPr>
            </a:br>
            <a:endParaRPr lang="ar-SA" sz="2400" u="sng" dirty="0">
              <a:cs typeface="Akhbar MT"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226196"/>
          </a:xfrm>
        </p:spPr>
        <p:style>
          <a:lnRef idx="2">
            <a:schemeClr val="accent5"/>
          </a:lnRef>
          <a:fillRef idx="1">
            <a:schemeClr val="lt1"/>
          </a:fillRef>
          <a:effectRef idx="0">
            <a:schemeClr val="accent5"/>
          </a:effectRef>
          <a:fontRef idx="minor">
            <a:schemeClr val="dk1"/>
          </a:fontRef>
        </p:style>
        <p:txBody>
          <a:bodyPr>
            <a:noAutofit/>
          </a:bodyPr>
          <a:lstStyle/>
          <a:p>
            <a:pPr lvl="0" algn="r"/>
            <a:r>
              <a:rPr lang="ar-SA" sz="4000" b="1" dirty="0" smtClean="0">
                <a:cs typeface="Akhbar MT" pitchFamily="2" charset="-78"/>
              </a:rPr>
              <a:t/>
            </a:r>
            <a:br>
              <a:rPr lang="ar-SA" sz="4000" b="1" dirty="0" smtClean="0">
                <a:cs typeface="Akhbar MT" pitchFamily="2" charset="-78"/>
              </a:rPr>
            </a:br>
            <a:r>
              <a:rPr lang="ar-SA" sz="4000" b="1" u="sng" dirty="0" smtClean="0">
                <a:solidFill>
                  <a:srgbClr val="C00000"/>
                </a:solidFill>
                <a:cs typeface="Akhbar MT" pitchFamily="2" charset="-78"/>
              </a:rPr>
              <a:t>تحسين </a:t>
            </a:r>
            <a:r>
              <a:rPr lang="ar-SA" sz="4000" b="1" u="sng" dirty="0">
                <a:solidFill>
                  <a:srgbClr val="C00000"/>
                </a:solidFill>
                <a:cs typeface="Akhbar MT" pitchFamily="2" charset="-78"/>
              </a:rPr>
              <a:t>الذاكرة </a:t>
            </a:r>
            <a:r>
              <a:rPr lang="ar-SA" sz="4000" b="1" u="sng" dirty="0" smtClean="0">
                <a:solidFill>
                  <a:srgbClr val="C00000"/>
                </a:solidFill>
                <a:cs typeface="Akhbar MT" pitchFamily="2" charset="-78"/>
              </a:rPr>
              <a:t>البصرية:</a:t>
            </a:r>
            <a:r>
              <a:rPr lang="ar-SA" sz="4000" u="sng" dirty="0" smtClean="0">
                <a:solidFill>
                  <a:srgbClr val="C00000"/>
                </a:solidFill>
                <a:cs typeface="Akhbar MT" pitchFamily="2" charset="-78"/>
              </a:rPr>
              <a:t> </a:t>
            </a:r>
            <a:r>
              <a:rPr lang="en-US" sz="4000" dirty="0">
                <a:cs typeface="Akhbar MT" pitchFamily="2" charset="-78"/>
              </a:rPr>
              <a:t/>
            </a:r>
            <a:br>
              <a:rPr lang="en-US" sz="4000" dirty="0">
                <a:cs typeface="Akhbar MT" pitchFamily="2" charset="-78"/>
              </a:rPr>
            </a:br>
            <a:r>
              <a:rPr lang="ar-SA" sz="4000" dirty="0" smtClean="0">
                <a:cs typeface="Akhbar MT" pitchFamily="2" charset="-78"/>
              </a:rPr>
              <a:t>&amp; يعرض </a:t>
            </a:r>
            <a:r>
              <a:rPr lang="ar-SA" sz="4000" dirty="0">
                <a:cs typeface="Akhbar MT" pitchFamily="2" charset="-78"/>
              </a:rPr>
              <a:t>المدرس مجموعة من الأشياء أيا كانت هذه الأشياء وخاصة تلك التي تكون مألوفة للطفل ثم يخبئ إحداها ويسأل الطفل عن الشيء المفقود.</a:t>
            </a:r>
            <a:r>
              <a:rPr lang="en-US" sz="4000" dirty="0">
                <a:cs typeface="Akhbar MT" pitchFamily="2" charset="-78"/>
              </a:rPr>
              <a:t/>
            </a:r>
            <a:br>
              <a:rPr lang="en-US" sz="4000" dirty="0">
                <a:cs typeface="Akhbar MT" pitchFamily="2" charset="-78"/>
              </a:rPr>
            </a:br>
            <a:r>
              <a:rPr lang="ar-SA" sz="4000" dirty="0" smtClean="0">
                <a:cs typeface="Akhbar MT" pitchFamily="2" charset="-78"/>
              </a:rPr>
              <a:t>&amp; يمكن </a:t>
            </a:r>
            <a:r>
              <a:rPr lang="ar-SA" sz="4000" dirty="0">
                <a:cs typeface="Akhbar MT" pitchFamily="2" charset="-78"/>
              </a:rPr>
              <a:t>عرض كروت مكتوب عليها كلمات لتكون جمله ذات معنى ثم تخبئ إحدى الكلمات ويطلب من الطفل تذكر الكلمة </a:t>
            </a:r>
            <a:r>
              <a:rPr lang="ar-SA" sz="4000" dirty="0" smtClean="0">
                <a:cs typeface="Akhbar MT" pitchFamily="2" charset="-78"/>
              </a:rPr>
              <a:t>المفقودة.</a:t>
            </a:r>
            <a:r>
              <a:rPr lang="en-US" sz="4000" dirty="0">
                <a:cs typeface="Akhbar MT" pitchFamily="2" charset="-78"/>
              </a:rPr>
              <a:t/>
            </a:r>
            <a:br>
              <a:rPr lang="en-US" sz="4000" dirty="0">
                <a:cs typeface="Akhbar MT" pitchFamily="2" charset="-78"/>
              </a:rPr>
            </a:br>
            <a:r>
              <a:rPr lang="ar-SA" sz="4000" dirty="0" smtClean="0">
                <a:cs typeface="Akhbar MT" pitchFamily="2" charset="-78"/>
              </a:rPr>
              <a:t>&amp; يمكن </a:t>
            </a:r>
            <a:r>
              <a:rPr lang="ar-SA" sz="4000" dirty="0">
                <a:cs typeface="Akhbar MT" pitchFamily="2" charset="-78"/>
              </a:rPr>
              <a:t>أن نعرض على الطفل صورتين تحتوى على مجموعة من الأشياء, ولكن أحدها ناقصة شيئاً أو أكثر, ويطلب من الطفل ذكر المفقود.</a:t>
            </a:r>
            <a:r>
              <a:rPr lang="en-US" sz="4000" dirty="0">
                <a:cs typeface="Akhbar MT" pitchFamily="2" charset="-78"/>
              </a:rPr>
              <a:t/>
            </a:r>
            <a:br>
              <a:rPr lang="en-US" sz="4000" dirty="0">
                <a:cs typeface="Akhbar MT" pitchFamily="2" charset="-78"/>
              </a:rPr>
            </a:br>
            <a:endParaRPr lang="ar-SA" sz="4000" dirty="0">
              <a:cs typeface="Akhbar MT"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72560" cy="6226196"/>
          </a:xfrm>
        </p:spPr>
        <p:style>
          <a:lnRef idx="2">
            <a:schemeClr val="accent5"/>
          </a:lnRef>
          <a:fillRef idx="1">
            <a:schemeClr val="lt1"/>
          </a:fillRef>
          <a:effectRef idx="0">
            <a:schemeClr val="accent5"/>
          </a:effectRef>
          <a:fontRef idx="minor">
            <a:schemeClr val="dk1"/>
          </a:fontRef>
        </p:style>
        <p:txBody>
          <a:bodyPr>
            <a:noAutofit/>
          </a:bodyPr>
          <a:lstStyle/>
          <a:p>
            <a:pPr lvl="0" algn="r"/>
            <a:r>
              <a:rPr lang="ar-SA" b="1" dirty="0" smtClean="0">
                <a:cs typeface="Akhbar MT" pitchFamily="2" charset="-78"/>
              </a:rPr>
              <a:t/>
            </a:r>
            <a:br>
              <a:rPr lang="ar-SA" b="1" dirty="0" smtClean="0">
                <a:cs typeface="Akhbar MT" pitchFamily="2" charset="-78"/>
              </a:rPr>
            </a:br>
            <a:r>
              <a:rPr lang="ar-SA" b="1" u="sng" dirty="0" smtClean="0">
                <a:solidFill>
                  <a:srgbClr val="C00000"/>
                </a:solidFill>
                <a:cs typeface="Akhbar MT" pitchFamily="2" charset="-78"/>
              </a:rPr>
              <a:t>تحسين </a:t>
            </a:r>
            <a:r>
              <a:rPr lang="ar-SA" b="1" u="sng" dirty="0">
                <a:solidFill>
                  <a:srgbClr val="C00000"/>
                </a:solidFill>
                <a:cs typeface="Akhbar MT" pitchFamily="2" charset="-78"/>
              </a:rPr>
              <a:t>التركيز البصري</a:t>
            </a:r>
            <a:r>
              <a:rPr lang="ar-SA" u="sng" dirty="0">
                <a:solidFill>
                  <a:srgbClr val="C00000"/>
                </a:solidFill>
                <a:cs typeface="Akhbar MT" pitchFamily="2" charset="-78"/>
              </a:rPr>
              <a:t>: </a:t>
            </a:r>
            <a:r>
              <a:rPr lang="en-US" dirty="0">
                <a:cs typeface="Akhbar MT" pitchFamily="2" charset="-78"/>
              </a:rPr>
              <a:t/>
            </a:r>
            <a:br>
              <a:rPr lang="en-US" dirty="0">
                <a:cs typeface="Akhbar MT" pitchFamily="2" charset="-78"/>
              </a:rPr>
            </a:br>
            <a:r>
              <a:rPr lang="ar-SA" dirty="0" smtClean="0">
                <a:cs typeface="Akhbar MT" pitchFamily="2" charset="-78"/>
              </a:rPr>
              <a:t>&amp; يضع </a:t>
            </a:r>
            <a:r>
              <a:rPr lang="ar-SA" dirty="0">
                <a:cs typeface="Akhbar MT" pitchFamily="2" charset="-78"/>
              </a:rPr>
              <a:t>المدرس صندوقاً صغيراً في جانب, ويطلب من الطفل رمي </a:t>
            </a:r>
            <a:r>
              <a:rPr lang="ar-SA" dirty="0" smtClean="0">
                <a:cs typeface="Akhbar MT" pitchFamily="2" charset="-78"/>
              </a:rPr>
              <a:t>الأشياء </a:t>
            </a:r>
            <a:r>
              <a:rPr lang="ar-SA" dirty="0">
                <a:cs typeface="Akhbar MT" pitchFamily="2" charset="-78"/>
              </a:rPr>
              <a:t>في الصندوق.</a:t>
            </a:r>
            <a:r>
              <a:rPr lang="en-US" dirty="0">
                <a:cs typeface="Akhbar MT" pitchFamily="2" charset="-78"/>
              </a:rPr>
              <a:t/>
            </a:r>
            <a:br>
              <a:rPr lang="en-US" dirty="0">
                <a:cs typeface="Akhbar MT" pitchFamily="2" charset="-78"/>
              </a:rPr>
            </a:br>
            <a:r>
              <a:rPr lang="ar-SA" dirty="0" smtClean="0">
                <a:cs typeface="Akhbar MT" pitchFamily="2" charset="-78"/>
              </a:rPr>
              <a:t>&amp; يمكن </a:t>
            </a:r>
            <a:r>
              <a:rPr lang="ar-SA" dirty="0">
                <a:cs typeface="Akhbar MT" pitchFamily="2" charset="-78"/>
              </a:rPr>
              <a:t>استخدام السهم واللوحة التي تحتوى أرقام مختلفة, ويطلب من الطفل أن يرمي السهم في اللوحة, ويركز على الدائرة المركزية الحمراء ويمكن التحكم بالمسافة بين الطفل واللوحة.</a:t>
            </a:r>
            <a:r>
              <a:rPr lang="en-US" dirty="0">
                <a:cs typeface="Akhbar MT" pitchFamily="2" charset="-78"/>
              </a:rPr>
              <a:t/>
            </a:r>
            <a:br>
              <a:rPr lang="en-US" dirty="0">
                <a:cs typeface="Akhbar MT" pitchFamily="2" charset="-78"/>
              </a:rPr>
            </a:br>
            <a:r>
              <a:rPr lang="ar-SA" dirty="0" smtClean="0">
                <a:cs typeface="Akhbar MT" pitchFamily="2" charset="-78"/>
              </a:rPr>
              <a:t>&amp; يطلب </a:t>
            </a:r>
            <a:r>
              <a:rPr lang="ar-SA" dirty="0">
                <a:cs typeface="Akhbar MT" pitchFamily="2" charset="-78"/>
              </a:rPr>
              <a:t>من الطفل عمل نماذج </a:t>
            </a:r>
            <a:r>
              <a:rPr lang="ar-SA" dirty="0" smtClean="0">
                <a:cs typeface="Akhbar MT" pitchFamily="2" charset="-78"/>
              </a:rPr>
              <a:t>تحتاج </a:t>
            </a:r>
            <a:r>
              <a:rPr lang="ar-SA" dirty="0">
                <a:cs typeface="Akhbar MT" pitchFamily="2" charset="-78"/>
              </a:rPr>
              <a:t>إلى تركيز لنماذج جاهزة.</a:t>
            </a:r>
            <a:r>
              <a:rPr lang="en-US" dirty="0">
                <a:cs typeface="Akhbar MT" pitchFamily="2" charset="-78"/>
              </a:rPr>
              <a:t/>
            </a:r>
            <a:br>
              <a:rPr lang="en-US" dirty="0">
                <a:cs typeface="Akhbar MT" pitchFamily="2" charset="-78"/>
              </a:rPr>
            </a:br>
            <a:endParaRPr lang="ar-SA" dirty="0">
              <a:cs typeface="Akhbar MT"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style>
          <a:lnRef idx="1">
            <a:schemeClr val="accent4"/>
          </a:lnRef>
          <a:fillRef idx="2">
            <a:schemeClr val="accent4"/>
          </a:fillRef>
          <a:effectRef idx="1">
            <a:schemeClr val="accent4"/>
          </a:effectRef>
          <a:fontRef idx="minor">
            <a:schemeClr val="dk1"/>
          </a:fontRef>
        </p:style>
        <p:txBody>
          <a:bodyPr>
            <a:normAutofit/>
          </a:bodyPr>
          <a:lstStyle/>
          <a:p>
            <a:r>
              <a:rPr lang="ar-SA" sz="5400" b="1" u="sng" dirty="0">
                <a:solidFill>
                  <a:srgbClr val="C00000"/>
                </a:solidFill>
                <a:latin typeface="Andalus" pitchFamily="18" charset="-78"/>
                <a:cs typeface="Andalus" pitchFamily="18" charset="-78"/>
              </a:rPr>
              <a:t>علاج صعوبات الإدراك السمعي:</a:t>
            </a:r>
            <a:r>
              <a:rPr lang="en-US" sz="5400" u="sng" dirty="0">
                <a:latin typeface="Andalus" pitchFamily="18" charset="-78"/>
                <a:cs typeface="Andalus" pitchFamily="18" charset="-78"/>
              </a:rPr>
              <a:t/>
            </a:r>
            <a:br>
              <a:rPr lang="en-US" sz="5400" u="sng" dirty="0">
                <a:latin typeface="Andalus" pitchFamily="18" charset="-78"/>
                <a:cs typeface="Andalus" pitchFamily="18" charset="-78"/>
              </a:rPr>
            </a:br>
            <a:r>
              <a:rPr lang="ar-SA" sz="5400" b="1" u="sng" dirty="0">
                <a:latin typeface="Andalus" pitchFamily="18" charset="-78"/>
                <a:cs typeface="Andalus" pitchFamily="18" charset="-78"/>
              </a:rPr>
              <a:t>يمكن تقسيم الأنشطة التي من شأنها تحسين الإدراك السمعي إلى:</a:t>
            </a:r>
            <a:r>
              <a:rPr lang="en-US" sz="5400" u="sng" dirty="0">
                <a:latin typeface="Andalus" pitchFamily="18" charset="-78"/>
                <a:cs typeface="Andalus" pitchFamily="18" charset="-78"/>
              </a:rPr>
              <a:t/>
            </a:r>
            <a:br>
              <a:rPr lang="en-US" sz="5400" u="sng" dirty="0">
                <a:latin typeface="Andalus" pitchFamily="18" charset="-78"/>
                <a:cs typeface="Andalus" pitchFamily="18" charset="-78"/>
              </a:rPr>
            </a:br>
            <a:endParaRPr lang="ar-SA" sz="5400" u="sng"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643998" cy="6297634"/>
          </a:xfrm>
        </p:spPr>
        <p:style>
          <a:lnRef idx="2">
            <a:schemeClr val="accent4"/>
          </a:lnRef>
          <a:fillRef idx="1">
            <a:schemeClr val="lt1"/>
          </a:fillRef>
          <a:effectRef idx="0">
            <a:schemeClr val="accent4"/>
          </a:effectRef>
          <a:fontRef idx="minor">
            <a:schemeClr val="dk1"/>
          </a:fontRef>
        </p:style>
        <p:txBody>
          <a:bodyPr>
            <a:noAutofit/>
          </a:bodyPr>
          <a:lstStyle/>
          <a:p>
            <a:pPr lvl="0" algn="r"/>
            <a:r>
              <a:rPr lang="ar-SA" sz="3600" b="1" u="sng" dirty="0" smtClean="0">
                <a:solidFill>
                  <a:srgbClr val="C00000"/>
                </a:solidFill>
                <a:cs typeface="Akhbar MT" pitchFamily="2" charset="-78"/>
              </a:rPr>
              <a:t/>
            </a:r>
            <a:br>
              <a:rPr lang="ar-SA" sz="3600" b="1" u="sng" dirty="0" smtClean="0">
                <a:solidFill>
                  <a:srgbClr val="C00000"/>
                </a:solidFill>
                <a:cs typeface="Akhbar MT" pitchFamily="2" charset="-78"/>
              </a:rPr>
            </a:br>
            <a:r>
              <a:rPr lang="ar-SA" sz="3600" b="1" u="sng" dirty="0" smtClean="0">
                <a:solidFill>
                  <a:srgbClr val="C00000"/>
                </a:solidFill>
                <a:cs typeface="Akhbar MT" pitchFamily="2" charset="-78"/>
              </a:rPr>
              <a:t>التمييز </a:t>
            </a:r>
            <a:r>
              <a:rPr lang="ar-SA" sz="3600" b="1" u="sng" dirty="0">
                <a:solidFill>
                  <a:srgbClr val="C00000"/>
                </a:solidFill>
                <a:cs typeface="Akhbar MT" pitchFamily="2" charset="-78"/>
              </a:rPr>
              <a:t>السمعي:</a:t>
            </a:r>
            <a:r>
              <a:rPr lang="ar-SA" sz="3600" u="sng" dirty="0">
                <a:solidFill>
                  <a:srgbClr val="C00000"/>
                </a:solidFill>
                <a:cs typeface="Akhbar MT" pitchFamily="2" charset="-78"/>
              </a:rPr>
              <a:t> </a:t>
            </a:r>
            <a:r>
              <a:rPr lang="en-US" sz="3600" dirty="0">
                <a:cs typeface="Akhbar MT" pitchFamily="2" charset="-78"/>
              </a:rPr>
              <a:t/>
            </a:r>
            <a:br>
              <a:rPr lang="en-US" sz="3600" dirty="0">
                <a:cs typeface="Akhbar MT" pitchFamily="2" charset="-78"/>
              </a:rPr>
            </a:br>
            <a:r>
              <a:rPr lang="ar-SA" sz="3600" dirty="0" smtClean="0">
                <a:cs typeface="Akhbar MT" pitchFamily="2" charset="-78"/>
              </a:rPr>
              <a:t>&amp; يصدر </a:t>
            </a:r>
            <a:r>
              <a:rPr lang="ar-SA" sz="3600" dirty="0">
                <a:cs typeface="Akhbar MT" pitchFamily="2" charset="-78"/>
              </a:rPr>
              <a:t>المدرس أصوات متقاربة ويطلب من الطفل التمييز بين هذه الأصوات  كصوت الجرس وصوت التلفون, أو صوت المكنسة الكهربائية ويمكن للمعلم أن </a:t>
            </a:r>
            <a:r>
              <a:rPr lang="ar-SA" sz="3600" dirty="0" err="1" smtClean="0">
                <a:cs typeface="Akhbar MT" pitchFamily="2" charset="-78"/>
              </a:rPr>
              <a:t>يختارأصوات</a:t>
            </a:r>
            <a:r>
              <a:rPr lang="ar-SA" sz="3600" dirty="0" smtClean="0">
                <a:cs typeface="Akhbar MT" pitchFamily="2" charset="-78"/>
              </a:rPr>
              <a:t> </a:t>
            </a:r>
            <a:r>
              <a:rPr lang="ar-SA" sz="3600" dirty="0">
                <a:cs typeface="Akhbar MT" pitchFamily="2" charset="-78"/>
              </a:rPr>
              <a:t>متشابهة أخرى.</a:t>
            </a:r>
            <a:r>
              <a:rPr lang="en-US" sz="3600" dirty="0">
                <a:cs typeface="Akhbar MT" pitchFamily="2" charset="-78"/>
              </a:rPr>
              <a:t/>
            </a:r>
            <a:br>
              <a:rPr lang="en-US" sz="3600" dirty="0">
                <a:cs typeface="Akhbar MT" pitchFamily="2" charset="-78"/>
              </a:rPr>
            </a:br>
            <a:r>
              <a:rPr lang="ar-SA" sz="3600" dirty="0" smtClean="0">
                <a:cs typeface="Akhbar MT" pitchFamily="2" charset="-78"/>
              </a:rPr>
              <a:t>&amp; إصدار </a:t>
            </a:r>
            <a:r>
              <a:rPr lang="ar-SA" sz="3600" dirty="0">
                <a:cs typeface="Akhbar MT" pitchFamily="2" charset="-78"/>
              </a:rPr>
              <a:t>أصوات بنغمات عالية منخفضة ويطلب من الطفل التمييز بين هذه الأصوات العالية </a:t>
            </a:r>
            <a:r>
              <a:rPr lang="ar-SA" sz="3600" dirty="0" err="1">
                <a:cs typeface="Akhbar MT" pitchFamily="2" charset="-78"/>
              </a:rPr>
              <a:t>و</a:t>
            </a:r>
            <a:r>
              <a:rPr lang="ar-SA" sz="3600" dirty="0">
                <a:cs typeface="Akhbar MT" pitchFamily="2" charset="-78"/>
              </a:rPr>
              <a:t> المنخفضة أو الغليظة والناعمة.</a:t>
            </a:r>
            <a:r>
              <a:rPr lang="en-US" sz="3600" dirty="0">
                <a:cs typeface="Akhbar MT" pitchFamily="2" charset="-78"/>
              </a:rPr>
              <a:t/>
            </a:r>
            <a:br>
              <a:rPr lang="en-US" sz="3600" dirty="0">
                <a:cs typeface="Akhbar MT" pitchFamily="2" charset="-78"/>
              </a:rPr>
            </a:br>
            <a:r>
              <a:rPr lang="ar-SA" sz="3600" dirty="0" smtClean="0">
                <a:cs typeface="Akhbar MT" pitchFamily="2" charset="-78"/>
              </a:rPr>
              <a:t>&amp; قراءة </a:t>
            </a:r>
            <a:r>
              <a:rPr lang="ar-SA" sz="3600" dirty="0">
                <a:cs typeface="Akhbar MT" pitchFamily="2" charset="-78"/>
              </a:rPr>
              <a:t>أسماء أو كلمات تختلف في حرف واحد يكون في الأول ثل جوز ولوز أو في الوسط مثل نحلة ونخلة أو في الأخير مثل قروش وقرود.</a:t>
            </a:r>
            <a:r>
              <a:rPr lang="en-US" sz="3600" dirty="0">
                <a:cs typeface="Akhbar MT" pitchFamily="2" charset="-78"/>
              </a:rPr>
              <a:t/>
            </a:r>
            <a:br>
              <a:rPr lang="en-US" sz="3600" dirty="0">
                <a:cs typeface="Akhbar MT" pitchFamily="2" charset="-78"/>
              </a:rPr>
            </a:br>
            <a:r>
              <a:rPr lang="ar-SA" sz="3600" dirty="0" smtClean="0">
                <a:cs typeface="Akhbar MT" pitchFamily="2" charset="-78"/>
              </a:rPr>
              <a:t>&amp; إصدار </a:t>
            </a:r>
            <a:r>
              <a:rPr lang="ar-SA" sz="3600" dirty="0">
                <a:cs typeface="Akhbar MT" pitchFamily="2" charset="-78"/>
              </a:rPr>
              <a:t>أصوات من أماكن مختلفة, ويطلب من الطفل التعرف على الأصوات البعيدة والقريبة.</a:t>
            </a:r>
            <a:r>
              <a:rPr lang="en-US" sz="3600" u="sng" dirty="0">
                <a:cs typeface="Akhbar MT" pitchFamily="2" charset="-78"/>
              </a:rPr>
              <a:t/>
            </a:r>
            <a:br>
              <a:rPr lang="en-US" sz="3600" u="sng" dirty="0">
                <a:cs typeface="Akhbar MT" pitchFamily="2" charset="-78"/>
              </a:rPr>
            </a:br>
            <a:endParaRPr lang="ar-SA" sz="3600" u="sng" dirty="0">
              <a:cs typeface="Akhbar MT"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226196"/>
          </a:xfrm>
        </p:spPr>
        <p:style>
          <a:lnRef idx="2">
            <a:schemeClr val="accent4"/>
          </a:lnRef>
          <a:fillRef idx="1">
            <a:schemeClr val="lt1"/>
          </a:fillRef>
          <a:effectRef idx="0">
            <a:schemeClr val="accent4"/>
          </a:effectRef>
          <a:fontRef idx="minor">
            <a:schemeClr val="dk1"/>
          </a:fontRef>
        </p:style>
        <p:txBody>
          <a:bodyPr>
            <a:noAutofit/>
          </a:bodyPr>
          <a:lstStyle/>
          <a:p>
            <a:pPr lvl="0" algn="r"/>
            <a:r>
              <a:rPr lang="ar-SA" sz="4000" b="1" dirty="0" smtClean="0">
                <a:cs typeface="Akhbar MT" pitchFamily="2" charset="-78"/>
              </a:rPr>
              <a:t/>
            </a:r>
            <a:br>
              <a:rPr lang="ar-SA" sz="4000" b="1" dirty="0" smtClean="0">
                <a:cs typeface="Akhbar MT" pitchFamily="2" charset="-78"/>
              </a:rPr>
            </a:br>
            <a:r>
              <a:rPr lang="ar-SA" sz="4000" b="1" u="sng" dirty="0" smtClean="0">
                <a:solidFill>
                  <a:srgbClr val="C00000"/>
                </a:solidFill>
                <a:cs typeface="Akhbar MT" pitchFamily="2" charset="-78"/>
              </a:rPr>
              <a:t>الذاكرة </a:t>
            </a:r>
            <a:r>
              <a:rPr lang="ar-SA" sz="4000" b="1" u="sng" dirty="0">
                <a:solidFill>
                  <a:srgbClr val="C00000"/>
                </a:solidFill>
                <a:cs typeface="Akhbar MT" pitchFamily="2" charset="-78"/>
              </a:rPr>
              <a:t>السمعية:</a:t>
            </a:r>
            <a:r>
              <a:rPr lang="ar-SA" sz="4000" u="sng" dirty="0">
                <a:solidFill>
                  <a:srgbClr val="C00000"/>
                </a:solidFill>
                <a:cs typeface="Akhbar MT" pitchFamily="2" charset="-78"/>
              </a:rPr>
              <a:t> </a:t>
            </a:r>
            <a:r>
              <a:rPr lang="en-US" sz="4000" dirty="0">
                <a:cs typeface="Akhbar MT" pitchFamily="2" charset="-78"/>
              </a:rPr>
              <a:t/>
            </a:r>
            <a:br>
              <a:rPr lang="en-US" sz="4000" dirty="0">
                <a:cs typeface="Akhbar MT" pitchFamily="2" charset="-78"/>
              </a:rPr>
            </a:br>
            <a:r>
              <a:rPr lang="ar-SA" sz="4000" dirty="0" smtClean="0">
                <a:cs typeface="Akhbar MT" pitchFamily="2" charset="-78"/>
              </a:rPr>
              <a:t>&amp; ذكر </a:t>
            </a:r>
            <a:r>
              <a:rPr lang="ar-SA" sz="4000" dirty="0">
                <a:cs typeface="Akhbar MT" pitchFamily="2" charset="-78"/>
              </a:rPr>
              <a:t>جمل أو عبارات مشهورة أمام الطفل ويطلب </a:t>
            </a:r>
            <a:r>
              <a:rPr lang="ar-SA" sz="4000" dirty="0" smtClean="0">
                <a:cs typeface="Akhbar MT" pitchFamily="2" charset="-78"/>
              </a:rPr>
              <a:t>منه </a:t>
            </a:r>
            <a:r>
              <a:rPr lang="ar-SA" sz="4000" dirty="0">
                <a:cs typeface="Akhbar MT" pitchFamily="2" charset="-78"/>
              </a:rPr>
              <a:t>إعادتها.</a:t>
            </a:r>
            <a:r>
              <a:rPr lang="en-US" sz="4000" dirty="0">
                <a:cs typeface="Akhbar MT" pitchFamily="2" charset="-78"/>
              </a:rPr>
              <a:t/>
            </a:r>
            <a:br>
              <a:rPr lang="en-US" sz="4000" dirty="0">
                <a:cs typeface="Akhbar MT" pitchFamily="2" charset="-78"/>
              </a:rPr>
            </a:br>
            <a:r>
              <a:rPr lang="ar-SA" sz="4000" dirty="0" smtClean="0">
                <a:cs typeface="Akhbar MT" pitchFamily="2" charset="-78"/>
              </a:rPr>
              <a:t>&amp; قراءة </a:t>
            </a:r>
            <a:r>
              <a:rPr lang="ar-SA" sz="4000" dirty="0">
                <a:cs typeface="Akhbar MT" pitchFamily="2" charset="-78"/>
              </a:rPr>
              <a:t>جمل قرآنية من سورة كبيرة أو سور قصيرة, ويطلب من الطفل إعادتها.</a:t>
            </a:r>
            <a:r>
              <a:rPr lang="en-US" sz="4000" dirty="0">
                <a:cs typeface="Akhbar MT" pitchFamily="2" charset="-78"/>
              </a:rPr>
              <a:t/>
            </a:r>
            <a:br>
              <a:rPr lang="en-US" sz="4000" dirty="0">
                <a:cs typeface="Akhbar MT" pitchFamily="2" charset="-78"/>
              </a:rPr>
            </a:br>
            <a:r>
              <a:rPr lang="ar-SA" sz="4000" dirty="0" smtClean="0">
                <a:cs typeface="Akhbar MT" pitchFamily="2" charset="-78"/>
              </a:rPr>
              <a:t>&amp; قراءة </a:t>
            </a:r>
            <a:r>
              <a:rPr lang="ar-SA" sz="4000" dirty="0">
                <a:cs typeface="Akhbar MT" pitchFamily="2" charset="-78"/>
              </a:rPr>
              <a:t>أناشيد ذائعة </a:t>
            </a:r>
            <a:r>
              <a:rPr lang="ar-SA" sz="4000" dirty="0" smtClean="0">
                <a:cs typeface="Akhbar MT" pitchFamily="2" charset="-78"/>
              </a:rPr>
              <a:t>الصيت </a:t>
            </a:r>
            <a:r>
              <a:rPr lang="ar-SA" sz="4000" dirty="0">
                <a:cs typeface="Akhbar MT" pitchFamily="2" charset="-78"/>
              </a:rPr>
              <a:t>ويطلب من الطفل إعادة قراءة هذه الأناشيد.</a:t>
            </a:r>
            <a:r>
              <a:rPr lang="en-US" sz="4000" dirty="0">
                <a:cs typeface="Akhbar MT" pitchFamily="2" charset="-78"/>
              </a:rPr>
              <a:t/>
            </a:r>
            <a:br>
              <a:rPr lang="en-US" sz="4000" dirty="0">
                <a:cs typeface="Akhbar MT" pitchFamily="2" charset="-78"/>
              </a:rPr>
            </a:br>
            <a:r>
              <a:rPr lang="ar-SA" sz="4000" dirty="0" smtClean="0">
                <a:cs typeface="Akhbar MT" pitchFamily="2" charset="-78"/>
              </a:rPr>
              <a:t>&amp; ترديد </a:t>
            </a:r>
            <a:r>
              <a:rPr lang="ar-SA" sz="4000" dirty="0">
                <a:cs typeface="Akhbar MT" pitchFamily="2" charset="-78"/>
              </a:rPr>
              <a:t>أغاني معروفة في المجتمع المحلي الذي يعيش فيه الطفل ويطلب منه إعادتها. </a:t>
            </a:r>
            <a:r>
              <a:rPr lang="en-US" sz="4000" dirty="0">
                <a:cs typeface="Akhbar MT" pitchFamily="2" charset="-78"/>
              </a:rPr>
              <a:t/>
            </a:r>
            <a:br>
              <a:rPr lang="en-US" sz="4000" dirty="0">
                <a:cs typeface="Akhbar MT" pitchFamily="2" charset="-78"/>
              </a:rPr>
            </a:br>
            <a:r>
              <a:rPr lang="ar-SA" sz="4000" dirty="0" smtClean="0">
                <a:cs typeface="Akhbar MT" pitchFamily="2" charset="-78"/>
              </a:rPr>
              <a:t>&amp; يطلب </a:t>
            </a:r>
            <a:r>
              <a:rPr lang="ar-SA" sz="4000" dirty="0">
                <a:cs typeface="Akhbar MT" pitchFamily="2" charset="-78"/>
              </a:rPr>
              <a:t>من الطفل أن يمثل دوراً كمذيع مثلاً, ويطلب من الطفل ذكر أشهر العبارات التي يقولها المذيع.</a:t>
            </a:r>
            <a:r>
              <a:rPr lang="en-US" sz="4000" dirty="0">
                <a:cs typeface="Akhbar MT" pitchFamily="2" charset="-78"/>
              </a:rPr>
              <a:t/>
            </a:r>
            <a:br>
              <a:rPr lang="en-US" sz="4000" dirty="0">
                <a:cs typeface="Akhbar MT" pitchFamily="2" charset="-78"/>
              </a:rPr>
            </a:br>
            <a:endParaRPr lang="ar-SA" sz="4000" dirty="0">
              <a:cs typeface="Akhbar MT" pitchFamily="2" charset="-7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72560" cy="6226196"/>
          </a:xfrm>
        </p:spPr>
        <p:style>
          <a:lnRef idx="2">
            <a:schemeClr val="accent4"/>
          </a:lnRef>
          <a:fillRef idx="1">
            <a:schemeClr val="lt1"/>
          </a:fillRef>
          <a:effectRef idx="0">
            <a:schemeClr val="accent4"/>
          </a:effectRef>
          <a:fontRef idx="minor">
            <a:schemeClr val="dk1"/>
          </a:fontRef>
        </p:style>
        <p:txBody>
          <a:bodyPr>
            <a:noAutofit/>
          </a:bodyPr>
          <a:lstStyle/>
          <a:p>
            <a:pPr lvl="0" algn="r"/>
            <a:r>
              <a:rPr lang="ar-SA" sz="3600" b="1" dirty="0" smtClean="0">
                <a:cs typeface="Akhbar MT" pitchFamily="2" charset="-78"/>
              </a:rPr>
              <a:t/>
            </a:r>
            <a:br>
              <a:rPr lang="ar-SA" sz="3600" b="1" dirty="0" smtClean="0">
                <a:cs typeface="Akhbar MT" pitchFamily="2" charset="-78"/>
              </a:rPr>
            </a:br>
            <a:r>
              <a:rPr lang="ar-SA" sz="4000" b="1" u="sng" dirty="0" smtClean="0">
                <a:solidFill>
                  <a:srgbClr val="C00000"/>
                </a:solidFill>
                <a:cs typeface="Akhbar MT" pitchFamily="2" charset="-78"/>
              </a:rPr>
              <a:t>التركيز </a:t>
            </a:r>
            <a:r>
              <a:rPr lang="ar-SA" sz="4000" b="1" u="sng" dirty="0">
                <a:solidFill>
                  <a:srgbClr val="C00000"/>
                </a:solidFill>
                <a:cs typeface="Akhbar MT" pitchFamily="2" charset="-78"/>
              </a:rPr>
              <a:t>السمعي:</a:t>
            </a:r>
            <a:r>
              <a:rPr lang="ar-SA" sz="4000" u="sng" dirty="0">
                <a:solidFill>
                  <a:srgbClr val="C00000"/>
                </a:solidFill>
                <a:cs typeface="Akhbar MT" pitchFamily="2" charset="-78"/>
              </a:rPr>
              <a:t> </a:t>
            </a:r>
            <a:r>
              <a:rPr lang="en-US" sz="3600" dirty="0">
                <a:cs typeface="Akhbar MT" pitchFamily="2" charset="-78"/>
              </a:rPr>
              <a:t/>
            </a:r>
            <a:br>
              <a:rPr lang="en-US" sz="3600" dirty="0">
                <a:cs typeface="Akhbar MT" pitchFamily="2" charset="-78"/>
              </a:rPr>
            </a:br>
            <a:r>
              <a:rPr lang="ar-SA" sz="3600" dirty="0" smtClean="0">
                <a:cs typeface="Akhbar MT" pitchFamily="2" charset="-78"/>
              </a:rPr>
              <a:t>&amp; ينقر </a:t>
            </a:r>
            <a:r>
              <a:rPr lang="ar-SA" sz="3600" dirty="0">
                <a:cs typeface="Akhbar MT" pitchFamily="2" charset="-78"/>
              </a:rPr>
              <a:t>المدرس على أشياء مختلفة لتصدر </a:t>
            </a:r>
            <a:r>
              <a:rPr lang="ar-SA" sz="3600" dirty="0" err="1">
                <a:cs typeface="Akhbar MT" pitchFamily="2" charset="-78"/>
              </a:rPr>
              <a:t>أصواتاً</a:t>
            </a:r>
            <a:r>
              <a:rPr lang="ar-SA" sz="3600" dirty="0">
                <a:cs typeface="Akhbar MT" pitchFamily="2" charset="-78"/>
              </a:rPr>
              <a:t> مختلفة, ويطلب من الطفل التفريق بين هذه الأشياء كأن ينقر على </a:t>
            </a:r>
            <a:r>
              <a:rPr lang="ar-SA" sz="3600" dirty="0" smtClean="0">
                <a:cs typeface="Akhbar MT" pitchFamily="2" charset="-78"/>
              </a:rPr>
              <a:t>الخشب, </a:t>
            </a:r>
            <a:r>
              <a:rPr lang="ar-SA" sz="3600" dirty="0">
                <a:cs typeface="Akhbar MT" pitchFamily="2" charset="-78"/>
              </a:rPr>
              <a:t>والزجاج والحديد, والألمنيوم وغيرها.</a:t>
            </a:r>
            <a:r>
              <a:rPr lang="en-US" sz="3600" dirty="0">
                <a:cs typeface="Akhbar MT" pitchFamily="2" charset="-78"/>
              </a:rPr>
              <a:t/>
            </a:r>
            <a:br>
              <a:rPr lang="en-US" sz="3600" dirty="0">
                <a:cs typeface="Akhbar MT" pitchFamily="2" charset="-78"/>
              </a:rPr>
            </a:br>
            <a:r>
              <a:rPr lang="ar-SA" sz="3600" dirty="0" smtClean="0">
                <a:cs typeface="Akhbar MT" pitchFamily="2" charset="-78"/>
              </a:rPr>
              <a:t>&amp; قراءة </a:t>
            </a:r>
            <a:r>
              <a:rPr lang="ar-SA" sz="3600" dirty="0">
                <a:cs typeface="Akhbar MT" pitchFamily="2" charset="-78"/>
              </a:rPr>
              <a:t>كلمات ناقصة الحروف, والطلب من الطفل إكمالها إما تكون </a:t>
            </a:r>
            <a:r>
              <a:rPr lang="ar-SA" sz="3600" dirty="0" smtClean="0">
                <a:cs typeface="Akhbar MT" pitchFamily="2" charset="-78"/>
              </a:rPr>
              <a:t>لوحدها </a:t>
            </a:r>
            <a:r>
              <a:rPr lang="ar-SA" sz="3600" dirty="0">
                <a:cs typeface="Akhbar MT" pitchFamily="2" charset="-78"/>
              </a:rPr>
              <a:t>مثل </a:t>
            </a:r>
            <a:r>
              <a:rPr lang="ar-SA" sz="3600" dirty="0" err="1" smtClean="0">
                <a:cs typeface="Akhbar MT" pitchFamily="2" charset="-78"/>
              </a:rPr>
              <a:t>كتا</a:t>
            </a:r>
            <a:r>
              <a:rPr lang="ar-SA" sz="3600" dirty="0" smtClean="0">
                <a:cs typeface="Akhbar MT" pitchFamily="2" charset="-78"/>
              </a:rPr>
              <a:t> </a:t>
            </a:r>
            <a:r>
              <a:rPr lang="ar-SA" sz="3600" dirty="0">
                <a:cs typeface="Akhbar MT" pitchFamily="2" charset="-78"/>
              </a:rPr>
              <a:t>وهو يكمل كتاب أو ضمن جملة قصيرة مثل قرأ </a:t>
            </a:r>
            <a:r>
              <a:rPr lang="ar-SA" sz="3600" dirty="0" err="1">
                <a:cs typeface="Akhbar MT" pitchFamily="2" charset="-78"/>
              </a:rPr>
              <a:t>الكتا</a:t>
            </a:r>
            <a:r>
              <a:rPr lang="ar-SA" sz="3600" dirty="0">
                <a:cs typeface="Akhbar MT" pitchFamily="2" charset="-78"/>
              </a:rPr>
              <a:t> ويكمل الكتاب.</a:t>
            </a:r>
            <a:r>
              <a:rPr lang="en-US" sz="3600" dirty="0">
                <a:cs typeface="Akhbar MT" pitchFamily="2" charset="-78"/>
              </a:rPr>
              <a:t/>
            </a:r>
            <a:br>
              <a:rPr lang="en-US" sz="3600" dirty="0">
                <a:cs typeface="Akhbar MT" pitchFamily="2" charset="-78"/>
              </a:rPr>
            </a:br>
            <a:r>
              <a:rPr lang="ar-SA" sz="3600" dirty="0" smtClean="0">
                <a:cs typeface="Akhbar MT" pitchFamily="2" charset="-78"/>
              </a:rPr>
              <a:t>&amp; ضرب </a:t>
            </a:r>
            <a:r>
              <a:rPr lang="ar-SA" sz="3600" dirty="0">
                <a:cs typeface="Akhbar MT" pitchFamily="2" charset="-78"/>
              </a:rPr>
              <a:t>أشياء مختلفة </a:t>
            </a:r>
            <a:r>
              <a:rPr lang="ar-SA" sz="3600" dirty="0" err="1">
                <a:cs typeface="Akhbar MT" pitchFamily="2" charset="-78"/>
              </a:rPr>
              <a:t>ببعضها</a:t>
            </a:r>
            <a:r>
              <a:rPr lang="ar-SA" sz="3600" dirty="0">
                <a:cs typeface="Akhbar MT" pitchFamily="2" charset="-78"/>
              </a:rPr>
              <a:t> لتصدر </a:t>
            </a:r>
            <a:r>
              <a:rPr lang="ar-SA" sz="3600" dirty="0" err="1">
                <a:cs typeface="Akhbar MT" pitchFamily="2" charset="-78"/>
              </a:rPr>
              <a:t>أصواتاً</a:t>
            </a:r>
            <a:r>
              <a:rPr lang="ar-SA" sz="3600" dirty="0">
                <a:cs typeface="Akhbar MT" pitchFamily="2" charset="-78"/>
              </a:rPr>
              <a:t> مختلفة كأن يكون </a:t>
            </a:r>
            <a:r>
              <a:rPr lang="ar-SA" sz="3600" dirty="0" smtClean="0">
                <a:cs typeface="Akhbar MT" pitchFamily="2" charset="-78"/>
              </a:rPr>
              <a:t>حديد </a:t>
            </a:r>
            <a:r>
              <a:rPr lang="ar-SA" sz="3600" dirty="0">
                <a:cs typeface="Akhbar MT" pitchFamily="2" charset="-78"/>
              </a:rPr>
              <a:t>بجديد أو خشب بخشب أو نحاس بنحاس وهكذا.</a:t>
            </a:r>
            <a:r>
              <a:rPr lang="en-US" sz="3600" dirty="0">
                <a:cs typeface="Akhbar MT" pitchFamily="2" charset="-78"/>
              </a:rPr>
              <a:t/>
            </a:r>
            <a:br>
              <a:rPr lang="en-US" sz="3600" dirty="0">
                <a:cs typeface="Akhbar MT" pitchFamily="2" charset="-78"/>
              </a:rPr>
            </a:br>
            <a:r>
              <a:rPr lang="ar-SA" sz="3600" dirty="0" smtClean="0">
                <a:cs typeface="Akhbar MT" pitchFamily="2" charset="-78"/>
              </a:rPr>
              <a:t>&amp; وضع </a:t>
            </a:r>
            <a:r>
              <a:rPr lang="ar-SA" sz="3600" dirty="0">
                <a:cs typeface="Akhbar MT" pitchFamily="2" charset="-78"/>
              </a:rPr>
              <a:t>أشياء مختلفة في علبة ورجها, والطلب من الطفل التركيز وتمييز هذه الأصوات </a:t>
            </a:r>
            <a:r>
              <a:rPr lang="ar-SA" sz="3600" dirty="0" smtClean="0">
                <a:cs typeface="Akhbar MT" pitchFamily="2" charset="-78"/>
              </a:rPr>
              <a:t>مثل:نقود</a:t>
            </a:r>
            <a:r>
              <a:rPr lang="ar-SA" sz="3600" dirty="0">
                <a:cs typeface="Akhbar MT" pitchFamily="2" charset="-78"/>
              </a:rPr>
              <a:t>, حبوب وغيرها.</a:t>
            </a:r>
            <a:r>
              <a:rPr lang="en-US" sz="3600" dirty="0">
                <a:cs typeface="Akhbar MT" pitchFamily="2" charset="-78"/>
              </a:rPr>
              <a:t/>
            </a:r>
            <a:br>
              <a:rPr lang="en-US" sz="3600" dirty="0">
                <a:cs typeface="Akhbar MT" pitchFamily="2" charset="-78"/>
              </a:rPr>
            </a:br>
            <a:endParaRPr lang="ar-SA" sz="3600" dirty="0">
              <a:cs typeface="Akhbar MT" pitchFamily="2" charset="-7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14356"/>
            <a:ext cx="8229600" cy="5786478"/>
          </a:xfrm>
        </p:spPr>
        <p:style>
          <a:lnRef idx="1">
            <a:schemeClr val="accent2"/>
          </a:lnRef>
          <a:fillRef idx="2">
            <a:schemeClr val="accent2"/>
          </a:fillRef>
          <a:effectRef idx="1">
            <a:schemeClr val="accent2"/>
          </a:effectRef>
          <a:fontRef idx="minor">
            <a:schemeClr val="dk1"/>
          </a:fontRef>
        </p:style>
        <p:txBody>
          <a:bodyPr>
            <a:noAutofit/>
          </a:bodyPr>
          <a:lstStyle/>
          <a:p>
            <a:r>
              <a:rPr lang="ar-SA" sz="5400" b="1" u="sng" dirty="0" smtClean="0">
                <a:solidFill>
                  <a:srgbClr val="C00000"/>
                </a:solidFill>
                <a:latin typeface="Andalus" pitchFamily="18" charset="-78"/>
                <a:cs typeface="Andalus" pitchFamily="18" charset="-78"/>
              </a:rPr>
              <a:t/>
            </a:r>
            <a:br>
              <a:rPr lang="ar-SA" sz="5400" b="1" u="sng" dirty="0" smtClean="0">
                <a:solidFill>
                  <a:srgbClr val="C00000"/>
                </a:solidFill>
                <a:latin typeface="Andalus" pitchFamily="18" charset="-78"/>
                <a:cs typeface="Andalus" pitchFamily="18" charset="-78"/>
              </a:rPr>
            </a:br>
            <a:r>
              <a:rPr lang="ar-SA" sz="5400" b="1" u="sng" dirty="0" smtClean="0">
                <a:solidFill>
                  <a:srgbClr val="C00000"/>
                </a:solidFill>
                <a:latin typeface="Andalus" pitchFamily="18" charset="-78"/>
                <a:cs typeface="Andalus" pitchFamily="18" charset="-78"/>
              </a:rPr>
              <a:t>علاج </a:t>
            </a:r>
            <a:r>
              <a:rPr lang="ar-SA" sz="5400" b="1" u="sng" dirty="0">
                <a:solidFill>
                  <a:srgbClr val="C00000"/>
                </a:solidFill>
                <a:latin typeface="Andalus" pitchFamily="18" charset="-78"/>
                <a:cs typeface="Andalus" pitchFamily="18" charset="-78"/>
              </a:rPr>
              <a:t>الإدراك الحركي:</a:t>
            </a:r>
            <a:r>
              <a:rPr lang="en-US" sz="5400" u="sng" dirty="0">
                <a:latin typeface="Andalus" pitchFamily="18" charset="-78"/>
                <a:cs typeface="Andalus" pitchFamily="18" charset="-78"/>
              </a:rPr>
              <a:t/>
            </a:r>
            <a:br>
              <a:rPr lang="en-US" sz="5400" u="sng" dirty="0">
                <a:latin typeface="Andalus" pitchFamily="18" charset="-78"/>
                <a:cs typeface="Andalus" pitchFamily="18" charset="-78"/>
              </a:rPr>
            </a:br>
            <a:r>
              <a:rPr lang="ar-SA" sz="5400" u="sng" dirty="0" smtClean="0">
                <a:latin typeface="Andalus" pitchFamily="18" charset="-78"/>
                <a:cs typeface="Andalus" pitchFamily="18" charset="-78"/>
              </a:rPr>
              <a:t/>
            </a:r>
            <a:br>
              <a:rPr lang="ar-SA" sz="5400" u="sng" dirty="0" smtClean="0">
                <a:latin typeface="Andalus" pitchFamily="18" charset="-78"/>
                <a:cs typeface="Andalus" pitchFamily="18" charset="-78"/>
              </a:rPr>
            </a:br>
            <a:r>
              <a:rPr lang="ar-SA" sz="5400" b="1" u="sng" dirty="0" smtClean="0">
                <a:latin typeface="Andalus" pitchFamily="18" charset="-78"/>
                <a:cs typeface="Andalus" pitchFamily="18" charset="-78"/>
              </a:rPr>
              <a:t>يمكن </a:t>
            </a:r>
            <a:r>
              <a:rPr lang="ar-SA" sz="5400" b="1" u="sng" dirty="0">
                <a:latin typeface="Andalus" pitchFamily="18" charset="-78"/>
                <a:cs typeface="Andalus" pitchFamily="18" charset="-78"/>
              </a:rPr>
              <a:t>للمعلم أو المعالج أن يقوم بأنشطة متنوعة تساعد على الإدراك الحركي وخاصة فيما يتعلق بالأنشطة الحركية الدقيقة التي تحتاج إلى تآزر بصري وحركي مثل:</a:t>
            </a:r>
            <a:r>
              <a:rPr lang="en-US" sz="5400" u="sng" dirty="0">
                <a:latin typeface="Andalus" pitchFamily="18" charset="-78"/>
                <a:cs typeface="Andalus" pitchFamily="18" charset="-78"/>
              </a:rPr>
              <a:t/>
            </a:r>
            <a:br>
              <a:rPr lang="en-US" sz="5400" u="sng" dirty="0">
                <a:latin typeface="Andalus" pitchFamily="18" charset="-78"/>
                <a:cs typeface="Andalus" pitchFamily="18" charset="-78"/>
              </a:rPr>
            </a:br>
            <a:endParaRPr lang="ar-SA" sz="5400" u="sng"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571503"/>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SA" b="1" dirty="0" smtClean="0">
                <a:cs typeface="Akhbar MT" pitchFamily="2" charset="-78"/>
              </a:rPr>
              <a:t/>
            </a:r>
            <a:br>
              <a:rPr lang="ar-SA" b="1" dirty="0" smtClean="0">
                <a:cs typeface="Akhbar MT" pitchFamily="2" charset="-78"/>
              </a:rPr>
            </a:br>
            <a:r>
              <a:rPr lang="ar-SA" b="1" dirty="0" smtClean="0">
                <a:cs typeface="Akhbar MT" pitchFamily="2" charset="-78"/>
              </a:rPr>
              <a:t>تمتاز </a:t>
            </a:r>
            <a:r>
              <a:rPr lang="ar-SA" b="1" dirty="0">
                <a:cs typeface="Akhbar MT" pitchFamily="2" charset="-78"/>
              </a:rPr>
              <a:t>عملية الإدراك </a:t>
            </a:r>
            <a:r>
              <a:rPr lang="ar-SA" b="1" dirty="0" smtClean="0">
                <a:cs typeface="Akhbar MT" pitchFamily="2" charset="-78"/>
              </a:rPr>
              <a:t>بخواص :</a:t>
            </a:r>
            <a:r>
              <a:rPr lang="en-US" dirty="0">
                <a:cs typeface="Akhbar MT" pitchFamily="2" charset="-78"/>
              </a:rPr>
              <a:t/>
            </a:r>
            <a:br>
              <a:rPr lang="en-US" dirty="0">
                <a:cs typeface="Akhbar MT" pitchFamily="2" charset="-78"/>
              </a:rPr>
            </a:br>
            <a:endParaRPr lang="ar-SA" dirty="0">
              <a:cs typeface="Akhbar MT" pitchFamily="2" charset="-78"/>
            </a:endParaRPr>
          </a:p>
        </p:txBody>
      </p:sp>
      <p:sp>
        <p:nvSpPr>
          <p:cNvPr id="3" name="عنوان فرعي 2"/>
          <p:cNvSpPr>
            <a:spLocks noGrp="1"/>
          </p:cNvSpPr>
          <p:nvPr>
            <p:ph type="subTitle" idx="1"/>
          </p:nvPr>
        </p:nvSpPr>
        <p:spPr>
          <a:xfrm>
            <a:off x="285720" y="1357298"/>
            <a:ext cx="8643998" cy="5286412"/>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r>
              <a:rPr lang="ar-SA" dirty="0"/>
              <a:t> </a:t>
            </a:r>
            <a:endParaRPr lang="en-US" dirty="0"/>
          </a:p>
          <a:p>
            <a:pPr marL="514350" lvl="0" indent="-514350" algn="r">
              <a:buFont typeface="+mj-lt"/>
              <a:buAutoNum type="arabicPeriod"/>
            </a:pPr>
            <a:r>
              <a:rPr lang="ar-SA" sz="5800" b="1" u="sng" dirty="0">
                <a:solidFill>
                  <a:schemeClr val="tx1"/>
                </a:solidFill>
                <a:cs typeface="Akhbar MT" pitchFamily="2" charset="-78"/>
              </a:rPr>
              <a:t>أنها عملية تتوسط العمليات الحسية والسلوك لذلك هي عملية غير قابلة للملاحظة المباشرة وإنما يستدل عليها من خلال الاستجابات الصادرة من الفرد.</a:t>
            </a:r>
            <a:endParaRPr lang="en-US" sz="5800" b="1" u="sng" dirty="0">
              <a:solidFill>
                <a:schemeClr val="tx1"/>
              </a:solidFill>
              <a:cs typeface="Akhbar MT" pitchFamily="2" charset="-78"/>
            </a:endParaRPr>
          </a:p>
          <a:p>
            <a:pPr marL="514350" lvl="0" indent="-514350" algn="r">
              <a:buFont typeface="+mj-lt"/>
              <a:buAutoNum type="arabicPeriod"/>
            </a:pPr>
            <a:r>
              <a:rPr lang="ar-SA" sz="5800" b="1" u="sng" dirty="0">
                <a:solidFill>
                  <a:schemeClr val="tx1"/>
                </a:solidFill>
                <a:cs typeface="Akhbar MT" pitchFamily="2" charset="-78"/>
              </a:rPr>
              <a:t>أنها عملية تكاملية ما بين خبرة الفرد الماضية والإحساسات الصادرة من المنبهات الجديدة ومن خلال عملية التكامل للخبرة الفردية السابقة يمكن إدراك وتفسير الخبرات الجديدة.</a:t>
            </a:r>
            <a:endParaRPr lang="en-US" sz="5800" b="1" u="sng" dirty="0">
              <a:solidFill>
                <a:schemeClr val="tx1"/>
              </a:solidFill>
              <a:cs typeface="Akhbar MT" pitchFamily="2" charset="-78"/>
            </a:endParaRPr>
          </a:p>
          <a:p>
            <a:pPr marL="514350" lvl="0" indent="-514350" algn="r">
              <a:buFont typeface="+mj-lt"/>
              <a:buAutoNum type="arabicPeriod"/>
            </a:pPr>
            <a:r>
              <a:rPr lang="ar-SA" sz="5800" b="1" u="sng" dirty="0">
                <a:solidFill>
                  <a:schemeClr val="tx1"/>
                </a:solidFill>
                <a:cs typeface="Akhbar MT" pitchFamily="2" charset="-78"/>
              </a:rPr>
              <a:t>أنها عملية يتم من خلالها إكمال الفراغات </a:t>
            </a:r>
            <a:r>
              <a:rPr lang="ar-SA" sz="5800" b="1" u="sng" dirty="0" smtClean="0">
                <a:solidFill>
                  <a:schemeClr val="tx1"/>
                </a:solidFill>
                <a:cs typeface="Akhbar MT" pitchFamily="2" charset="-78"/>
              </a:rPr>
              <a:t>وتكملة </a:t>
            </a:r>
            <a:r>
              <a:rPr lang="ar-SA" sz="5800" b="1" u="sng" dirty="0">
                <a:solidFill>
                  <a:schemeClr val="tx1"/>
                </a:solidFill>
                <a:cs typeface="Akhbar MT" pitchFamily="2" charset="-78"/>
              </a:rPr>
              <a:t>الأشياء المدركة فلا يحتاج الفرد لرؤية الأشياء المدركة أو سماعها كاملة, وإنما يكفي رؤية جزء منها ويعمل الدماغ من خلال الخبرات </a:t>
            </a:r>
            <a:r>
              <a:rPr lang="ar-SA" sz="5800" b="1" u="sng" dirty="0" smtClean="0">
                <a:solidFill>
                  <a:schemeClr val="tx1"/>
                </a:solidFill>
                <a:cs typeface="Akhbar MT" pitchFamily="2" charset="-78"/>
              </a:rPr>
              <a:t>السابقة </a:t>
            </a:r>
            <a:r>
              <a:rPr lang="ar-SA" sz="5800" b="1" u="sng" dirty="0">
                <a:solidFill>
                  <a:schemeClr val="tx1"/>
                </a:solidFill>
                <a:cs typeface="Akhbar MT" pitchFamily="2" charset="-78"/>
              </a:rPr>
              <a:t>على إكمال الفراغات الناقصة بالصورة والصوت ليحدد </a:t>
            </a:r>
            <a:r>
              <a:rPr lang="ar-SA" sz="5800" b="1" u="sng" dirty="0" smtClean="0">
                <a:solidFill>
                  <a:schemeClr val="tx1"/>
                </a:solidFill>
                <a:cs typeface="Akhbar MT" pitchFamily="2" charset="-78"/>
              </a:rPr>
              <a:t>عندها </a:t>
            </a:r>
            <a:r>
              <a:rPr lang="ar-SA" sz="5800" b="1" u="sng" dirty="0">
                <a:solidFill>
                  <a:schemeClr val="tx1"/>
                </a:solidFill>
                <a:cs typeface="Akhbar MT" pitchFamily="2" charset="-78"/>
              </a:rPr>
              <a:t>صورة أو صوت المحسوس مثلاً مجرد رؤية جزء من الغرفة يكفي ليدرك الفرد أن </a:t>
            </a:r>
            <a:r>
              <a:rPr lang="ar-SA" sz="5800" b="1" u="sng" dirty="0" smtClean="0">
                <a:solidFill>
                  <a:schemeClr val="tx1"/>
                </a:solidFill>
                <a:cs typeface="Akhbar MT" pitchFamily="2" charset="-78"/>
              </a:rPr>
              <a:t>الصورة </a:t>
            </a:r>
            <a:r>
              <a:rPr lang="ar-SA" sz="5800" b="1" u="sng" dirty="0">
                <a:solidFill>
                  <a:schemeClr val="tx1"/>
                </a:solidFill>
                <a:cs typeface="Akhbar MT" pitchFamily="2" charset="-78"/>
              </a:rPr>
              <a:t>التي أمامه هي غرفة.</a:t>
            </a:r>
            <a:endParaRPr lang="en-US" sz="5800" b="1" u="sng" dirty="0">
              <a:solidFill>
                <a:schemeClr val="tx1"/>
              </a:solidFill>
              <a:cs typeface="Akhbar MT" pitchFamily="2" charset="-78"/>
            </a:endParaRPr>
          </a:p>
          <a:p>
            <a:pPr algn="r"/>
            <a:endParaRPr lang="ar-SA"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01122" cy="6226196"/>
          </a:xfrm>
        </p:spPr>
        <p:style>
          <a:lnRef idx="1">
            <a:schemeClr val="accent2"/>
          </a:lnRef>
          <a:fillRef idx="2">
            <a:schemeClr val="accent2"/>
          </a:fillRef>
          <a:effectRef idx="1">
            <a:schemeClr val="accent2"/>
          </a:effectRef>
          <a:fontRef idx="minor">
            <a:schemeClr val="dk1"/>
          </a:fontRef>
        </p:style>
        <p:txBody>
          <a:bodyPr>
            <a:noAutofit/>
          </a:bodyPr>
          <a:lstStyle/>
          <a:p>
            <a:pPr lvl="0" algn="r"/>
            <a:r>
              <a:rPr lang="ar-SA" sz="3200" u="sng" dirty="0" smtClean="0">
                <a:cs typeface="Akhbar MT" pitchFamily="2" charset="-78"/>
              </a:rPr>
              <a:t/>
            </a:r>
            <a:br>
              <a:rPr lang="ar-SA" sz="3200" u="sng" dirty="0" smtClean="0">
                <a:cs typeface="Akhbar MT" pitchFamily="2" charset="-78"/>
              </a:rPr>
            </a:br>
            <a:r>
              <a:rPr lang="ar-SA" sz="3200" dirty="0" smtClean="0">
                <a:cs typeface="Akhbar MT" pitchFamily="2" charset="-78"/>
              </a:rPr>
              <a:t>&amp; التتبع </a:t>
            </a:r>
            <a:r>
              <a:rPr lang="ar-SA" sz="3200" dirty="0">
                <a:cs typeface="Akhbar MT" pitchFamily="2" charset="-78"/>
              </a:rPr>
              <a:t>لحروف أو خطوط متنوعة أو أشكال هندسية أو تصاميم بسيطة يكونها المدرس أو المعالج, وتكون بمستوى العمر العقلي والزمني للطفل, ويراعى في ذلك التدرج من البسيط إلى المركب ومن السهل للصعب.</a:t>
            </a:r>
            <a:r>
              <a:rPr lang="en-US" sz="3200" dirty="0">
                <a:cs typeface="Akhbar MT" pitchFamily="2" charset="-78"/>
              </a:rPr>
              <a:t/>
            </a:r>
            <a:br>
              <a:rPr lang="en-US" sz="3200" dirty="0">
                <a:cs typeface="Akhbar MT" pitchFamily="2" charset="-78"/>
              </a:rPr>
            </a:br>
            <a:r>
              <a:rPr lang="ar-SA" sz="3200" dirty="0" smtClean="0">
                <a:cs typeface="Akhbar MT" pitchFamily="2" charset="-78"/>
              </a:rPr>
              <a:t>&amp; القص </a:t>
            </a:r>
            <a:r>
              <a:rPr lang="ar-SA" sz="3200" dirty="0">
                <a:cs typeface="Akhbar MT" pitchFamily="2" charset="-78"/>
              </a:rPr>
              <a:t>والقطع باستخدام المقص أو الموس على الورق أو القماش لعمل نماذج مختلفة على غرار أشكال جاهزة, ويراعى في ذلك التدرج الذي ذكر في النقطة السابقة.</a:t>
            </a:r>
            <a:r>
              <a:rPr lang="en-US" sz="3200" dirty="0">
                <a:cs typeface="Akhbar MT" pitchFamily="2" charset="-78"/>
              </a:rPr>
              <a:t/>
            </a:r>
            <a:br>
              <a:rPr lang="en-US" sz="3200" dirty="0">
                <a:cs typeface="Akhbar MT" pitchFamily="2" charset="-78"/>
              </a:rPr>
            </a:br>
            <a:r>
              <a:rPr lang="ar-SA" sz="3200" dirty="0" smtClean="0">
                <a:cs typeface="Akhbar MT" pitchFamily="2" charset="-78"/>
              </a:rPr>
              <a:t>&amp; تكوين </a:t>
            </a:r>
            <a:r>
              <a:rPr lang="ar-SA" sz="3200" dirty="0">
                <a:cs typeface="Akhbar MT" pitchFamily="2" charset="-78"/>
              </a:rPr>
              <a:t>صور أو أشكال اعتماداً على نماذج تكون أمامه.</a:t>
            </a:r>
            <a:r>
              <a:rPr lang="en-US" sz="3200" dirty="0">
                <a:cs typeface="Akhbar MT" pitchFamily="2" charset="-78"/>
              </a:rPr>
              <a:t/>
            </a:r>
            <a:br>
              <a:rPr lang="en-US" sz="3200" dirty="0">
                <a:cs typeface="Akhbar MT" pitchFamily="2" charset="-78"/>
              </a:rPr>
            </a:br>
            <a:r>
              <a:rPr lang="ar-SA" sz="3200" dirty="0" smtClean="0">
                <a:cs typeface="Akhbar MT" pitchFamily="2" charset="-78"/>
              </a:rPr>
              <a:t>&amp; ويمكن </a:t>
            </a:r>
            <a:r>
              <a:rPr lang="ar-SA" sz="3200" dirty="0">
                <a:cs typeface="Akhbar MT" pitchFamily="2" charset="-78"/>
              </a:rPr>
              <a:t>تحسين الإدراك الحركي للأنشطة الحركية الكبيرة كالمشي والمسك والرمي والركل من خلال أنشطة كثيرة.</a:t>
            </a:r>
            <a:r>
              <a:rPr lang="en-US" sz="3200" dirty="0">
                <a:cs typeface="Akhbar MT" pitchFamily="2" charset="-78"/>
              </a:rPr>
              <a:t/>
            </a:r>
            <a:br>
              <a:rPr lang="en-US" sz="3200" dirty="0">
                <a:cs typeface="Akhbar MT" pitchFamily="2" charset="-78"/>
              </a:rPr>
            </a:br>
            <a:r>
              <a:rPr lang="ar-SA" sz="3200" dirty="0" smtClean="0">
                <a:cs typeface="Akhbar MT" pitchFamily="2" charset="-78"/>
              </a:rPr>
              <a:t>&amp; وضع </a:t>
            </a:r>
            <a:r>
              <a:rPr lang="ar-SA" sz="3200" dirty="0">
                <a:cs typeface="Akhbar MT" pitchFamily="2" charset="-78"/>
              </a:rPr>
              <a:t>خطوط ويطلب من الطفل السير على هذه الخطوط دون الخروج منها أو ما بين الخطوط.</a:t>
            </a:r>
            <a:r>
              <a:rPr lang="en-US" sz="3200" dirty="0">
                <a:cs typeface="Akhbar MT" pitchFamily="2" charset="-78"/>
              </a:rPr>
              <a:t/>
            </a:r>
            <a:br>
              <a:rPr lang="en-US" sz="3200" dirty="0">
                <a:cs typeface="Akhbar MT" pitchFamily="2" charset="-78"/>
              </a:rPr>
            </a:br>
            <a:r>
              <a:rPr lang="ar-SA" sz="3200" dirty="0" smtClean="0">
                <a:cs typeface="Akhbar MT" pitchFamily="2" charset="-78"/>
              </a:rPr>
              <a:t>&amp; المشي </a:t>
            </a:r>
            <a:r>
              <a:rPr lang="ar-SA" sz="3200" dirty="0">
                <a:cs typeface="Akhbar MT" pitchFamily="2" charset="-78"/>
              </a:rPr>
              <a:t>بأوضاع مختلفة كأن يضع اليدان إلى الأعلى أو الجانبين.</a:t>
            </a:r>
            <a:r>
              <a:rPr lang="en-US" sz="3200" u="sng" dirty="0">
                <a:cs typeface="Akhbar MT" pitchFamily="2" charset="-78"/>
              </a:rPr>
              <a:t/>
            </a:r>
            <a:br>
              <a:rPr lang="en-US" sz="3200" u="sng" dirty="0">
                <a:cs typeface="Akhbar MT" pitchFamily="2" charset="-78"/>
              </a:rPr>
            </a:br>
            <a:endParaRPr lang="ar-SA" sz="3200" u="sng" dirty="0">
              <a:cs typeface="Akhbar MT"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72560" cy="6083320"/>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SA" sz="6000" u="sng" dirty="0" smtClean="0">
                <a:cs typeface="Akhbar MT" pitchFamily="2" charset="-78"/>
              </a:rPr>
              <a:t/>
            </a:r>
            <a:br>
              <a:rPr lang="ar-SA" sz="6000" u="sng" dirty="0" smtClean="0">
                <a:cs typeface="Akhbar MT" pitchFamily="2" charset="-78"/>
              </a:rPr>
            </a:br>
            <a:r>
              <a:rPr lang="ar-SA" sz="6000" u="sng" dirty="0" smtClean="0">
                <a:cs typeface="Akhbar MT" pitchFamily="2" charset="-78"/>
              </a:rPr>
              <a:t>أما </a:t>
            </a:r>
            <a:r>
              <a:rPr lang="ar-SA" sz="6000" u="sng" dirty="0">
                <a:cs typeface="Akhbar MT" pitchFamily="2" charset="-78"/>
              </a:rPr>
              <a:t>بالنسبة للمسك فيمكن تدريبه على مسك الأشياء </a:t>
            </a:r>
            <a:r>
              <a:rPr lang="ar-SA" sz="6000" u="sng" dirty="0" smtClean="0">
                <a:cs typeface="Akhbar MT" pitchFamily="2" charset="-78"/>
              </a:rPr>
              <a:t>الصغيرة والكبيرة </a:t>
            </a:r>
            <a:r>
              <a:rPr lang="ar-SA" sz="6000" u="sng" dirty="0">
                <a:cs typeface="Akhbar MT" pitchFamily="2" charset="-78"/>
              </a:rPr>
              <a:t>شريطة أن تكون مناسبة لقدرته الجسمية والتحكم </a:t>
            </a:r>
            <a:r>
              <a:rPr lang="ar-SA" sz="6000" u="sng" dirty="0" err="1">
                <a:cs typeface="Akhbar MT" pitchFamily="2" charset="-78"/>
              </a:rPr>
              <a:t>بها</a:t>
            </a:r>
            <a:r>
              <a:rPr lang="ar-SA" sz="6000" u="sng" dirty="0">
                <a:cs typeface="Akhbar MT" pitchFamily="2" charset="-78"/>
              </a:rPr>
              <a:t>, ويمكن استخدام ألعاب رياضية في عمليات المسك والرمي والركل.</a:t>
            </a:r>
            <a:r>
              <a:rPr lang="en-US" sz="6000" u="sng" dirty="0">
                <a:cs typeface="Akhbar MT" pitchFamily="2" charset="-78"/>
              </a:rPr>
              <a:t/>
            </a:r>
            <a:br>
              <a:rPr lang="en-US" sz="6000" u="sng" dirty="0">
                <a:cs typeface="Akhbar MT" pitchFamily="2" charset="-78"/>
              </a:rPr>
            </a:br>
            <a:endParaRPr lang="ar-SA" sz="6000" u="sng" dirty="0">
              <a:cs typeface="Akhbar MT" pitchFamily="2" charset="-7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28670"/>
            <a:ext cx="8229600" cy="5072098"/>
          </a:xfrm>
        </p:spPr>
        <p:style>
          <a:lnRef idx="1">
            <a:schemeClr val="accent2"/>
          </a:lnRef>
          <a:fillRef idx="2">
            <a:schemeClr val="accent2"/>
          </a:fillRef>
          <a:effectRef idx="1">
            <a:schemeClr val="accent2"/>
          </a:effectRef>
          <a:fontRef idx="minor">
            <a:schemeClr val="dk1"/>
          </a:fontRef>
        </p:style>
        <p:txBody>
          <a:bodyPr>
            <a:noAutofit/>
          </a:bodyPr>
          <a:lstStyle/>
          <a:p>
            <a:r>
              <a:rPr lang="ar-SA" sz="6600" b="1" u="sng" dirty="0" smtClean="0">
                <a:latin typeface="Andalus" pitchFamily="18" charset="-78"/>
                <a:cs typeface="Andalus" pitchFamily="18" charset="-78"/>
              </a:rPr>
              <a:t/>
            </a:r>
            <a:br>
              <a:rPr lang="ar-SA" sz="6600" b="1" u="sng" dirty="0" smtClean="0">
                <a:latin typeface="Andalus" pitchFamily="18" charset="-78"/>
                <a:cs typeface="Andalus" pitchFamily="18" charset="-78"/>
              </a:rPr>
            </a:br>
            <a:r>
              <a:rPr lang="ar-SA" sz="6600" b="1" u="sng" dirty="0" smtClean="0">
                <a:latin typeface="Andalus" pitchFamily="18" charset="-78"/>
                <a:cs typeface="Andalus" pitchFamily="18" charset="-78"/>
              </a:rPr>
              <a:t>وأشارت </a:t>
            </a:r>
            <a:r>
              <a:rPr lang="ar-SA" sz="6600" b="1" u="sng" dirty="0">
                <a:latin typeface="Andalus" pitchFamily="18" charset="-78"/>
                <a:cs typeface="Andalus" pitchFamily="18" charset="-78"/>
              </a:rPr>
              <a:t>نتائج بعض الدراسات إلى أنه يمكن تحسين القدرات الإدراكية من خلال تدعيم الأنشطة التالية:</a:t>
            </a:r>
            <a:r>
              <a:rPr lang="en-US" sz="6600" u="sng" dirty="0">
                <a:latin typeface="Andalus" pitchFamily="18" charset="-78"/>
                <a:cs typeface="Andalus" pitchFamily="18" charset="-78"/>
              </a:rPr>
              <a:t/>
            </a:r>
            <a:br>
              <a:rPr lang="en-US" sz="6600" u="sng" dirty="0">
                <a:latin typeface="Andalus" pitchFamily="18" charset="-78"/>
                <a:cs typeface="Andalus" pitchFamily="18" charset="-78"/>
              </a:rPr>
            </a:br>
            <a:endParaRPr lang="ar-SA" sz="6600" u="sng" dirty="0">
              <a:latin typeface="Andalus" pitchFamily="18" charset="-78"/>
              <a:cs typeface="Andalus" pitchFamily="18" charset="-7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572560" cy="6369072"/>
          </a:xfrm>
        </p:spPr>
        <p:style>
          <a:lnRef idx="2">
            <a:schemeClr val="accent2"/>
          </a:lnRef>
          <a:fillRef idx="1">
            <a:schemeClr val="lt1"/>
          </a:fillRef>
          <a:effectRef idx="0">
            <a:schemeClr val="accent2"/>
          </a:effectRef>
          <a:fontRef idx="minor">
            <a:schemeClr val="dk1"/>
          </a:fontRef>
        </p:style>
        <p:txBody>
          <a:bodyPr>
            <a:noAutofit/>
          </a:bodyPr>
          <a:lstStyle/>
          <a:p>
            <a:pPr lvl="0" algn="r"/>
            <a:r>
              <a:rPr lang="ar-SA" sz="2800" b="1" dirty="0" smtClean="0">
                <a:cs typeface="Akhbar MT" pitchFamily="2" charset="-78"/>
              </a:rPr>
              <a:t/>
            </a:r>
            <a:br>
              <a:rPr lang="ar-SA" sz="2800" b="1" dirty="0" smtClean="0">
                <a:cs typeface="Akhbar MT" pitchFamily="2" charset="-78"/>
              </a:rPr>
            </a:br>
            <a:r>
              <a:rPr lang="ar-SA" sz="2800" b="1" u="sng" dirty="0" smtClean="0">
                <a:solidFill>
                  <a:srgbClr val="C00000"/>
                </a:solidFill>
                <a:cs typeface="Akhbar MT" pitchFamily="2" charset="-78"/>
              </a:rPr>
              <a:t>أنشطة </a:t>
            </a:r>
            <a:r>
              <a:rPr lang="ar-SA" sz="2800" b="1" u="sng" dirty="0">
                <a:solidFill>
                  <a:srgbClr val="C00000"/>
                </a:solidFill>
                <a:cs typeface="Akhbar MT" pitchFamily="2" charset="-78"/>
              </a:rPr>
              <a:t>المشي:</a:t>
            </a:r>
            <a:r>
              <a:rPr lang="en-US" sz="2800" dirty="0">
                <a:cs typeface="Akhbar MT" pitchFamily="2" charset="-78"/>
              </a:rPr>
              <a:t/>
            </a:r>
            <a:br>
              <a:rPr lang="en-US" sz="2800" dirty="0">
                <a:cs typeface="Akhbar MT" pitchFamily="2" charset="-78"/>
              </a:rPr>
            </a:br>
            <a:r>
              <a:rPr lang="ar-SA" sz="2800" u="sng" dirty="0">
                <a:cs typeface="Akhbar MT" pitchFamily="2" charset="-78"/>
              </a:rPr>
              <a:t>أمام – خلف – جانبي.</a:t>
            </a:r>
            <a:r>
              <a:rPr lang="en-US" sz="2800" u="sng" dirty="0">
                <a:cs typeface="Akhbar MT" pitchFamily="2" charset="-78"/>
              </a:rPr>
              <a:t/>
            </a:r>
            <a:br>
              <a:rPr lang="en-US" sz="2800" u="sng" dirty="0">
                <a:cs typeface="Akhbar MT" pitchFamily="2" charset="-78"/>
              </a:rPr>
            </a:br>
            <a:r>
              <a:rPr lang="ar-SA" sz="2800" u="sng" dirty="0">
                <a:cs typeface="Akhbar MT" pitchFamily="2" charset="-78"/>
              </a:rPr>
              <a:t>متنوعات.</a:t>
            </a:r>
            <a:r>
              <a:rPr lang="en-US" sz="2800" u="sng" dirty="0">
                <a:cs typeface="Akhbar MT" pitchFamily="2" charset="-78"/>
              </a:rPr>
              <a:t/>
            </a:r>
            <a:br>
              <a:rPr lang="en-US" sz="2800" u="sng" dirty="0">
                <a:cs typeface="Akhbar MT" pitchFamily="2" charset="-78"/>
              </a:rPr>
            </a:br>
            <a:r>
              <a:rPr lang="ar-SA" sz="2800" u="sng" dirty="0">
                <a:cs typeface="Akhbar MT" pitchFamily="2" charset="-78"/>
              </a:rPr>
              <a:t>مشي الحيوانات.</a:t>
            </a:r>
            <a:r>
              <a:rPr lang="en-US" sz="2800" u="sng" dirty="0">
                <a:cs typeface="Akhbar MT" pitchFamily="2" charset="-78"/>
              </a:rPr>
              <a:t/>
            </a:r>
            <a:br>
              <a:rPr lang="en-US" sz="2800" u="sng" dirty="0">
                <a:cs typeface="Akhbar MT" pitchFamily="2" charset="-78"/>
              </a:rPr>
            </a:br>
            <a:r>
              <a:rPr lang="ar-SA" sz="2800" u="sng" dirty="0">
                <a:cs typeface="Akhbar MT" pitchFamily="2" charset="-78"/>
              </a:rPr>
              <a:t>المشي التبادلي السريع.</a:t>
            </a:r>
            <a:r>
              <a:rPr lang="en-US" sz="2800" u="sng" dirty="0">
                <a:cs typeface="Akhbar MT" pitchFamily="2" charset="-78"/>
              </a:rPr>
              <a:t/>
            </a:r>
            <a:br>
              <a:rPr lang="en-US" sz="2800" u="sng" dirty="0">
                <a:cs typeface="Akhbar MT" pitchFamily="2" charset="-78"/>
              </a:rPr>
            </a:br>
            <a:r>
              <a:rPr lang="ar-SA" sz="2800" u="sng" dirty="0">
                <a:cs typeface="Akhbar MT" pitchFamily="2" charset="-78"/>
              </a:rPr>
              <a:t>الوثب الطولي.</a:t>
            </a:r>
            <a:r>
              <a:rPr lang="en-US" sz="2800" u="sng" dirty="0">
                <a:cs typeface="Akhbar MT" pitchFamily="2" charset="-78"/>
              </a:rPr>
              <a:t/>
            </a:r>
            <a:br>
              <a:rPr lang="en-US" sz="2800" u="sng" dirty="0">
                <a:cs typeface="Akhbar MT" pitchFamily="2" charset="-78"/>
              </a:rPr>
            </a:br>
            <a:r>
              <a:rPr lang="ar-SA" sz="2800" u="sng" dirty="0">
                <a:cs typeface="Akhbar MT" pitchFamily="2" charset="-78"/>
              </a:rPr>
              <a:t>مشي السلم.</a:t>
            </a:r>
            <a:r>
              <a:rPr lang="en-US" sz="2800" u="sng" dirty="0">
                <a:cs typeface="Akhbar MT" pitchFamily="2" charset="-78"/>
              </a:rPr>
              <a:t/>
            </a:r>
            <a:br>
              <a:rPr lang="en-US" sz="2800" u="sng" dirty="0">
                <a:cs typeface="Akhbar MT" pitchFamily="2" charset="-78"/>
              </a:rPr>
            </a:br>
            <a:r>
              <a:rPr lang="ar-SA" sz="2800" u="sng" dirty="0">
                <a:cs typeface="Akhbar MT" pitchFamily="2" charset="-78"/>
              </a:rPr>
              <a:t>المشي على الخطوط الملونة.</a:t>
            </a:r>
            <a:r>
              <a:rPr lang="en-US" sz="2800" u="sng" dirty="0">
                <a:cs typeface="Akhbar MT" pitchFamily="2" charset="-78"/>
              </a:rPr>
              <a:t/>
            </a:r>
            <a:br>
              <a:rPr lang="en-US" sz="2800" u="sng" dirty="0">
                <a:cs typeface="Akhbar MT" pitchFamily="2" charset="-78"/>
              </a:rPr>
            </a:br>
            <a:r>
              <a:rPr lang="ar-SA" sz="2800" u="sng" dirty="0">
                <a:cs typeface="Akhbar MT" pitchFamily="2" charset="-78"/>
              </a:rPr>
              <a:t>أنشطة الركل أو الرمي والمسك.</a:t>
            </a:r>
            <a:r>
              <a:rPr lang="en-US" sz="2800" u="sng" dirty="0">
                <a:cs typeface="Akhbar MT" pitchFamily="2" charset="-78"/>
              </a:rPr>
              <a:t/>
            </a:r>
            <a:br>
              <a:rPr lang="en-US" sz="2800" u="sng" dirty="0">
                <a:cs typeface="Akhbar MT" pitchFamily="2" charset="-78"/>
              </a:rPr>
            </a:br>
            <a:r>
              <a:rPr lang="ar-SA" sz="2800" u="sng" dirty="0">
                <a:cs typeface="Akhbar MT" pitchFamily="2" charset="-78"/>
              </a:rPr>
              <a:t>الرمي.</a:t>
            </a:r>
            <a:r>
              <a:rPr lang="en-US" sz="2800" u="sng" dirty="0">
                <a:cs typeface="Akhbar MT" pitchFamily="2" charset="-78"/>
              </a:rPr>
              <a:t/>
            </a:r>
            <a:br>
              <a:rPr lang="en-US" sz="2800" u="sng" dirty="0">
                <a:cs typeface="Akhbar MT" pitchFamily="2" charset="-78"/>
              </a:rPr>
            </a:br>
            <a:r>
              <a:rPr lang="ar-SA" sz="2800" u="sng" dirty="0">
                <a:cs typeface="Akhbar MT" pitchFamily="2" charset="-78"/>
              </a:rPr>
              <a:t>المسك.</a:t>
            </a:r>
            <a:r>
              <a:rPr lang="en-US" sz="2800" u="sng" dirty="0">
                <a:cs typeface="Akhbar MT" pitchFamily="2" charset="-78"/>
              </a:rPr>
              <a:t/>
            </a:r>
            <a:br>
              <a:rPr lang="en-US" sz="2800" u="sng" dirty="0">
                <a:cs typeface="Akhbar MT" pitchFamily="2" charset="-78"/>
              </a:rPr>
            </a:br>
            <a:r>
              <a:rPr lang="ar-SA" sz="2800" u="sng" dirty="0">
                <a:cs typeface="Akhbar MT" pitchFamily="2" charset="-78"/>
              </a:rPr>
              <a:t>ألعاب الكرة.</a:t>
            </a:r>
            <a:r>
              <a:rPr lang="en-US" sz="2800" u="sng" dirty="0">
                <a:cs typeface="Akhbar MT" pitchFamily="2" charset="-78"/>
              </a:rPr>
              <a:t/>
            </a:r>
            <a:br>
              <a:rPr lang="en-US" sz="2800" u="sng" dirty="0">
                <a:cs typeface="Akhbar MT" pitchFamily="2" charset="-78"/>
              </a:rPr>
            </a:br>
            <a:r>
              <a:rPr lang="ar-SA" sz="2800" u="sng" dirty="0">
                <a:cs typeface="Akhbar MT" pitchFamily="2" charset="-78"/>
              </a:rPr>
              <a:t>ألعاب الأنابيب أو المواسير المطاطية.</a:t>
            </a:r>
            <a:r>
              <a:rPr lang="en-US" sz="2800" u="sng" dirty="0">
                <a:cs typeface="Akhbar MT" pitchFamily="2" charset="-78"/>
              </a:rPr>
              <a:t/>
            </a:r>
            <a:br>
              <a:rPr lang="en-US" sz="2800" u="sng" dirty="0">
                <a:cs typeface="Akhbar MT" pitchFamily="2" charset="-78"/>
              </a:rPr>
            </a:br>
            <a:r>
              <a:rPr lang="ar-SA" sz="2800" u="sng" dirty="0">
                <a:cs typeface="Akhbar MT" pitchFamily="2" charset="-78"/>
              </a:rPr>
              <a:t>ألعاب الألواح المثبتة على محور مستدير.</a:t>
            </a:r>
            <a:r>
              <a:rPr lang="en-US" sz="2800" u="sng" dirty="0">
                <a:cs typeface="Akhbar MT" pitchFamily="2" charset="-78"/>
              </a:rPr>
              <a:t/>
            </a:r>
            <a:br>
              <a:rPr lang="en-US" sz="2800" u="sng" dirty="0">
                <a:cs typeface="Akhbar MT" pitchFamily="2" charset="-78"/>
              </a:rPr>
            </a:br>
            <a:r>
              <a:rPr lang="ar-SA" sz="2800" u="sng" dirty="0">
                <a:cs typeface="Akhbar MT" pitchFamily="2" charset="-78"/>
              </a:rPr>
              <a:t>حمل الماء في أوعية مسطحة.</a:t>
            </a:r>
            <a:r>
              <a:rPr lang="en-US" sz="2800" u="sng" dirty="0">
                <a:cs typeface="Akhbar MT" pitchFamily="2" charset="-78"/>
              </a:rPr>
              <a:t/>
            </a:r>
            <a:br>
              <a:rPr lang="en-US" sz="2800" u="sng" dirty="0">
                <a:cs typeface="Akhbar MT" pitchFamily="2" charset="-78"/>
              </a:rPr>
            </a:br>
            <a:endParaRPr lang="ar-SA" sz="2800" u="sng" dirty="0">
              <a:cs typeface="Akhbar MT"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715436" cy="6226196"/>
          </a:xfrm>
        </p:spPr>
        <p:style>
          <a:lnRef idx="2">
            <a:schemeClr val="accent2"/>
          </a:lnRef>
          <a:fillRef idx="1">
            <a:schemeClr val="lt1"/>
          </a:fillRef>
          <a:effectRef idx="0">
            <a:schemeClr val="accent2"/>
          </a:effectRef>
          <a:fontRef idx="minor">
            <a:schemeClr val="dk1"/>
          </a:fontRef>
        </p:style>
        <p:txBody>
          <a:bodyPr>
            <a:noAutofit/>
          </a:bodyPr>
          <a:lstStyle/>
          <a:p>
            <a:pPr lvl="0" algn="r"/>
            <a:r>
              <a:rPr lang="ar-SA" b="1" u="sng" dirty="0">
                <a:solidFill>
                  <a:srgbClr val="C00000"/>
                </a:solidFill>
                <a:cs typeface="Akhbar MT" pitchFamily="2" charset="-78"/>
              </a:rPr>
              <a:t>الأنشطة الحركية  الدقيقة:</a:t>
            </a:r>
            <a:r>
              <a:rPr lang="en-US" u="sng" dirty="0">
                <a:cs typeface="Akhbar MT" pitchFamily="2" charset="-78"/>
              </a:rPr>
              <a:t/>
            </a:r>
            <a:br>
              <a:rPr lang="en-US" u="sng" dirty="0">
                <a:cs typeface="Akhbar MT" pitchFamily="2" charset="-78"/>
              </a:rPr>
            </a:br>
            <a:r>
              <a:rPr lang="ar-SA" dirty="0" smtClean="0">
                <a:cs typeface="Akhbar MT" pitchFamily="2" charset="-78"/>
              </a:rPr>
              <a:t>&amp; أنشطة </a:t>
            </a:r>
            <a:r>
              <a:rPr lang="ar-SA" dirty="0">
                <a:cs typeface="Akhbar MT" pitchFamily="2" charset="-78"/>
              </a:rPr>
              <a:t>تآزر العين واليد: يقوم الأطفال بتتبع أثر الخطوط أو الصور أو التصميمات أو الحروف أو الأعداد على ورقة أو قطعة من البلاستيك مع استخدام الأسهم لتحديد الاتجاهات من أجل مساعدة الأطفال على تتبع الأشكال والرسوم التصميمات ,, </a:t>
            </a:r>
            <a:r>
              <a:rPr lang="ar-SA" dirty="0" smtClean="0">
                <a:cs typeface="Akhbar MT" pitchFamily="2" charset="-78"/>
              </a:rPr>
              <a:t>الخ.</a:t>
            </a:r>
            <a:r>
              <a:rPr lang="en-US" dirty="0">
                <a:cs typeface="Akhbar MT" pitchFamily="2" charset="-78"/>
              </a:rPr>
              <a:t/>
            </a:r>
            <a:br>
              <a:rPr lang="en-US" dirty="0">
                <a:cs typeface="Akhbar MT" pitchFamily="2" charset="-78"/>
              </a:rPr>
            </a:br>
            <a:r>
              <a:rPr lang="ar-SA" dirty="0" smtClean="0">
                <a:cs typeface="Akhbar MT" pitchFamily="2" charset="-78"/>
              </a:rPr>
              <a:t>&amp; القطع </a:t>
            </a:r>
            <a:r>
              <a:rPr lang="ar-SA" dirty="0">
                <a:cs typeface="Akhbar MT" pitchFamily="2" charset="-78"/>
              </a:rPr>
              <a:t>باستخدام أمواس أو أدوات حادة: درب الأطفال على أعمال القطع في خطوط مستقيمة بما يتناسب ونموهم الإدراكي الحركي.</a:t>
            </a:r>
            <a:endParaRPr lang="en-US" dirty="0">
              <a:cs typeface="Akhbar MT"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643998" cy="6226196"/>
          </a:xfrm>
        </p:spPr>
        <p:style>
          <a:lnRef idx="2">
            <a:schemeClr val="accent2"/>
          </a:lnRef>
          <a:fillRef idx="1">
            <a:schemeClr val="lt1"/>
          </a:fillRef>
          <a:effectRef idx="0">
            <a:schemeClr val="accent2"/>
          </a:effectRef>
          <a:fontRef idx="minor">
            <a:schemeClr val="dk1"/>
          </a:fontRef>
        </p:style>
        <p:txBody>
          <a:bodyPr>
            <a:noAutofit/>
          </a:bodyPr>
          <a:lstStyle/>
          <a:p>
            <a:pPr algn="r"/>
            <a:r>
              <a:rPr lang="en-US" sz="5400" dirty="0">
                <a:cs typeface="Akhbar MT" pitchFamily="2" charset="-78"/>
              </a:rPr>
              <a:t> </a:t>
            </a:r>
            <a:br>
              <a:rPr lang="en-US" sz="5400" dirty="0">
                <a:cs typeface="Akhbar MT" pitchFamily="2" charset="-78"/>
              </a:rPr>
            </a:br>
            <a:r>
              <a:rPr lang="ar-SA" sz="5400" b="1" u="sng" dirty="0">
                <a:solidFill>
                  <a:srgbClr val="C00000"/>
                </a:solidFill>
                <a:cs typeface="Akhbar MT" pitchFamily="2" charset="-78"/>
              </a:rPr>
              <a:t>علاج الإدراك </a:t>
            </a:r>
            <a:r>
              <a:rPr lang="ar-SA" sz="5400" b="1" u="sng" dirty="0" err="1">
                <a:solidFill>
                  <a:srgbClr val="C00000"/>
                </a:solidFill>
                <a:cs typeface="Akhbar MT" pitchFamily="2" charset="-78"/>
              </a:rPr>
              <a:t>اللمسي</a:t>
            </a:r>
            <a:r>
              <a:rPr lang="ar-SA" sz="5400" b="1" u="sng" dirty="0" smtClean="0">
                <a:solidFill>
                  <a:srgbClr val="C00000"/>
                </a:solidFill>
                <a:cs typeface="Akhbar MT" pitchFamily="2" charset="-78"/>
              </a:rPr>
              <a:t>:</a:t>
            </a:r>
            <a:r>
              <a:rPr lang="en-US" sz="5400" dirty="0">
                <a:cs typeface="Akhbar MT" pitchFamily="2" charset="-78"/>
              </a:rPr>
              <a:t/>
            </a:r>
            <a:br>
              <a:rPr lang="en-US" sz="5400" dirty="0">
                <a:cs typeface="Akhbar MT" pitchFamily="2" charset="-78"/>
              </a:rPr>
            </a:br>
            <a:r>
              <a:rPr lang="ar-SA" sz="5400" dirty="0" smtClean="0">
                <a:cs typeface="Akhbar MT" pitchFamily="2" charset="-78"/>
              </a:rPr>
              <a:t>&amp; عرض </a:t>
            </a:r>
            <a:r>
              <a:rPr lang="ar-SA" sz="5400" dirty="0">
                <a:cs typeface="Akhbar MT" pitchFamily="2" charset="-78"/>
              </a:rPr>
              <a:t>أشياء ملساء وخشنة وبأشكال مختلفة, ويطلب من الطفل التفريق بينها من خلال اللمس.</a:t>
            </a:r>
            <a:r>
              <a:rPr lang="en-US" sz="5400" dirty="0">
                <a:cs typeface="Akhbar MT" pitchFamily="2" charset="-78"/>
              </a:rPr>
              <a:t/>
            </a:r>
            <a:br>
              <a:rPr lang="en-US" sz="5400" dirty="0">
                <a:cs typeface="Akhbar MT" pitchFamily="2" charset="-78"/>
              </a:rPr>
            </a:br>
            <a:r>
              <a:rPr lang="ar-SA" sz="5400" dirty="0" smtClean="0">
                <a:cs typeface="Akhbar MT" pitchFamily="2" charset="-78"/>
              </a:rPr>
              <a:t>&amp; عرض </a:t>
            </a:r>
            <a:r>
              <a:rPr lang="ar-SA" sz="5400" dirty="0">
                <a:cs typeface="Akhbar MT" pitchFamily="2" charset="-78"/>
              </a:rPr>
              <a:t>أشياء حارة وباردة ودافئة ويطلب من الطفل لمسها والتفريق بينها.</a:t>
            </a:r>
            <a:r>
              <a:rPr lang="en-US" sz="5400" u="sng" dirty="0">
                <a:cs typeface="Akhbar MT" pitchFamily="2" charset="-78"/>
              </a:rPr>
              <a:t/>
            </a:r>
            <a:br>
              <a:rPr lang="en-US" sz="5400" u="sng" dirty="0">
                <a:cs typeface="Akhbar MT" pitchFamily="2" charset="-78"/>
              </a:rPr>
            </a:br>
            <a:endParaRPr lang="ar-SA" sz="5400" u="sng" dirty="0">
              <a:cs typeface="Akhbar MT" pitchFamily="2" charset="-78"/>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643998" cy="6297634"/>
          </a:xfrm>
        </p:spPr>
        <p:style>
          <a:lnRef idx="2">
            <a:schemeClr val="accent2"/>
          </a:lnRef>
          <a:fillRef idx="1">
            <a:schemeClr val="lt1"/>
          </a:fillRef>
          <a:effectRef idx="0">
            <a:schemeClr val="accent2"/>
          </a:effectRef>
          <a:fontRef idx="minor">
            <a:schemeClr val="dk1"/>
          </a:fontRef>
        </p:style>
        <p:txBody>
          <a:bodyPr>
            <a:noAutofit/>
          </a:bodyPr>
          <a:lstStyle/>
          <a:p>
            <a:pPr lvl="0" algn="r"/>
            <a:r>
              <a:rPr lang="ar-SA" b="1" dirty="0" smtClean="0">
                <a:cs typeface="Akhbar MT" pitchFamily="2" charset="-78"/>
              </a:rPr>
              <a:t/>
            </a:r>
            <a:br>
              <a:rPr lang="ar-SA" b="1" dirty="0" smtClean="0">
                <a:cs typeface="Akhbar MT" pitchFamily="2" charset="-78"/>
              </a:rPr>
            </a:br>
            <a:r>
              <a:rPr lang="ar-SA" b="1" u="sng" dirty="0" smtClean="0">
                <a:solidFill>
                  <a:srgbClr val="C00000"/>
                </a:solidFill>
                <a:cs typeface="Akhbar MT" pitchFamily="2" charset="-78"/>
              </a:rPr>
              <a:t>علاج </a:t>
            </a:r>
            <a:r>
              <a:rPr lang="ar-SA" b="1" u="sng" dirty="0">
                <a:solidFill>
                  <a:srgbClr val="C00000"/>
                </a:solidFill>
                <a:cs typeface="Akhbar MT" pitchFamily="2" charset="-78"/>
              </a:rPr>
              <a:t>تكامل الأنظمة الإدراكية</a:t>
            </a:r>
            <a:r>
              <a:rPr lang="ar-SA" b="1" u="sng" dirty="0" smtClean="0">
                <a:solidFill>
                  <a:srgbClr val="C00000"/>
                </a:solidFill>
                <a:cs typeface="Akhbar MT" pitchFamily="2" charset="-78"/>
              </a:rPr>
              <a:t>:</a:t>
            </a:r>
            <a:r>
              <a:rPr lang="en-US" dirty="0">
                <a:cs typeface="Akhbar MT" pitchFamily="2" charset="-78"/>
              </a:rPr>
              <a:t/>
            </a:r>
            <a:br>
              <a:rPr lang="en-US" dirty="0">
                <a:cs typeface="Akhbar MT" pitchFamily="2" charset="-78"/>
              </a:rPr>
            </a:br>
            <a:r>
              <a:rPr lang="ar-SA" dirty="0" smtClean="0">
                <a:cs typeface="Akhbar MT" pitchFamily="2" charset="-78"/>
              </a:rPr>
              <a:t>&amp; </a:t>
            </a:r>
            <a:r>
              <a:rPr lang="ar-SA" sz="4800" dirty="0" smtClean="0">
                <a:solidFill>
                  <a:srgbClr val="C00000"/>
                </a:solidFill>
                <a:cs typeface="Akhbar MT" pitchFamily="2" charset="-78"/>
              </a:rPr>
              <a:t>بصري </a:t>
            </a:r>
            <a:r>
              <a:rPr lang="ar-SA" sz="4800" dirty="0">
                <a:solidFill>
                  <a:srgbClr val="C00000"/>
                </a:solidFill>
                <a:cs typeface="Akhbar MT" pitchFamily="2" charset="-78"/>
              </a:rPr>
              <a:t>إلى </a:t>
            </a:r>
            <a:r>
              <a:rPr lang="ar-SA" sz="4800" dirty="0" smtClean="0">
                <a:solidFill>
                  <a:srgbClr val="C00000"/>
                </a:solidFill>
                <a:cs typeface="Akhbar MT" pitchFamily="2" charset="-78"/>
              </a:rPr>
              <a:t>سمعي</a:t>
            </a:r>
            <a:r>
              <a:rPr lang="ar-SA" sz="4800" dirty="0">
                <a:solidFill>
                  <a:srgbClr val="C00000"/>
                </a:solidFill>
                <a:cs typeface="Akhbar MT" pitchFamily="2" charset="-78"/>
              </a:rPr>
              <a:t>: </a:t>
            </a:r>
            <a:r>
              <a:rPr lang="ar-SA" sz="4800" dirty="0">
                <a:cs typeface="Akhbar MT" pitchFamily="2" charset="-78"/>
              </a:rPr>
              <a:t>أرسم شكلاً معيناً بالنقط واطلب من الأطفال النظر </a:t>
            </a:r>
            <a:r>
              <a:rPr lang="ar-SA" sz="4800" dirty="0" smtClean="0">
                <a:cs typeface="Akhbar MT" pitchFamily="2" charset="-78"/>
              </a:rPr>
              <a:t>إليه </a:t>
            </a:r>
            <a:r>
              <a:rPr lang="ar-SA" sz="4800" dirty="0">
                <a:cs typeface="Akhbar MT" pitchFamily="2" charset="-78"/>
              </a:rPr>
              <a:t>ومحاولة </a:t>
            </a:r>
            <a:r>
              <a:rPr lang="ar-SA" sz="4800" dirty="0" smtClean="0">
                <a:cs typeface="Akhbar MT" pitchFamily="2" charset="-78"/>
              </a:rPr>
              <a:t>ترجمته </a:t>
            </a:r>
            <a:r>
              <a:rPr lang="ar-SA" sz="4800" dirty="0">
                <a:cs typeface="Akhbar MT" pitchFamily="2" charset="-78"/>
              </a:rPr>
              <a:t>إلى شكل أو صيغة معينة.</a:t>
            </a:r>
            <a:r>
              <a:rPr lang="en-US" sz="4800" dirty="0">
                <a:cs typeface="Akhbar MT" pitchFamily="2" charset="-78"/>
              </a:rPr>
              <a:t/>
            </a:r>
            <a:br>
              <a:rPr lang="en-US" sz="4800" dirty="0">
                <a:cs typeface="Akhbar MT" pitchFamily="2" charset="-78"/>
              </a:rPr>
            </a:br>
            <a:r>
              <a:rPr lang="ar-SA" sz="4800" dirty="0" smtClean="0">
                <a:cs typeface="Akhbar MT" pitchFamily="2" charset="-78"/>
              </a:rPr>
              <a:t>&amp; </a:t>
            </a:r>
            <a:r>
              <a:rPr lang="ar-SA" sz="4800" dirty="0" smtClean="0">
                <a:solidFill>
                  <a:srgbClr val="C00000"/>
                </a:solidFill>
                <a:cs typeface="Akhbar MT" pitchFamily="2" charset="-78"/>
              </a:rPr>
              <a:t>سمعي </a:t>
            </a:r>
            <a:r>
              <a:rPr lang="ar-SA" sz="4800" dirty="0">
                <a:solidFill>
                  <a:srgbClr val="C00000"/>
                </a:solidFill>
                <a:cs typeface="Akhbar MT" pitchFamily="2" charset="-78"/>
              </a:rPr>
              <a:t>إلى بصري: </a:t>
            </a:r>
            <a:r>
              <a:rPr lang="ar-SA" sz="4800" dirty="0">
                <a:cs typeface="Akhbar MT" pitchFamily="2" charset="-78"/>
              </a:rPr>
              <a:t>اطلب من الأطفال الاستماع إلى صيغة غنائية إيقاعية ثم محاولة ترجمتها إلى أنماط بصرية </a:t>
            </a:r>
            <a:r>
              <a:rPr lang="ar-SA" sz="4800" dirty="0" smtClean="0">
                <a:cs typeface="Akhbar MT" pitchFamily="2" charset="-78"/>
              </a:rPr>
              <a:t>مرئية </a:t>
            </a:r>
            <a:r>
              <a:rPr lang="ar-SA" sz="4800" dirty="0">
                <a:cs typeface="Akhbar MT" pitchFamily="2" charset="-78"/>
              </a:rPr>
              <a:t>من النقط من مختلف البدائل.</a:t>
            </a:r>
            <a:r>
              <a:rPr lang="en-US" sz="4800" u="sng" dirty="0">
                <a:cs typeface="Akhbar MT" pitchFamily="2" charset="-78"/>
              </a:rPr>
              <a:t/>
            </a:r>
            <a:br>
              <a:rPr lang="en-US" sz="4800" u="sng" dirty="0">
                <a:cs typeface="Akhbar MT" pitchFamily="2" charset="-78"/>
              </a:rPr>
            </a:br>
            <a:endParaRPr lang="ar-SA" u="sng" dirty="0">
              <a:cs typeface="Akhbar MT"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40444"/>
          </a:xfrm>
        </p:spPr>
        <p:style>
          <a:lnRef idx="2">
            <a:schemeClr val="accent2"/>
          </a:lnRef>
          <a:fillRef idx="1">
            <a:schemeClr val="lt1"/>
          </a:fillRef>
          <a:effectRef idx="0">
            <a:schemeClr val="accent2"/>
          </a:effectRef>
          <a:fontRef idx="minor">
            <a:schemeClr val="dk1"/>
          </a:fontRef>
        </p:style>
        <p:txBody>
          <a:bodyPr>
            <a:noAutofit/>
          </a:bodyPr>
          <a:lstStyle/>
          <a:p>
            <a:pPr algn="r"/>
            <a:r>
              <a:rPr lang="ar-SA" sz="4800" u="sng" dirty="0" smtClean="0">
                <a:cs typeface="Akhbar MT" pitchFamily="2" charset="-78"/>
              </a:rPr>
              <a:t/>
            </a:r>
            <a:br>
              <a:rPr lang="ar-SA" sz="4800" u="sng" dirty="0" smtClean="0">
                <a:cs typeface="Akhbar MT" pitchFamily="2" charset="-78"/>
              </a:rPr>
            </a:br>
            <a:r>
              <a:rPr lang="ar-SA" sz="4800" b="1" u="sng" dirty="0" smtClean="0">
                <a:cs typeface="Akhbar MT" pitchFamily="2" charset="-78"/>
              </a:rPr>
              <a:t>إن </a:t>
            </a:r>
            <a:r>
              <a:rPr lang="ar-SA" sz="4800" b="1" u="sng" dirty="0">
                <a:cs typeface="Akhbar MT" pitchFamily="2" charset="-78"/>
              </a:rPr>
              <a:t>الإدراك مشتمل على الإحساس وليس بالضرورة أن يكون الإحساس </a:t>
            </a:r>
            <a:r>
              <a:rPr lang="ar-SA" sz="4800" b="1" u="sng" dirty="0" smtClean="0">
                <a:cs typeface="Akhbar MT" pitchFamily="2" charset="-78"/>
              </a:rPr>
              <a:t>إدراكاً, فالإدراك </a:t>
            </a:r>
            <a:r>
              <a:rPr lang="ar-SA" sz="4800" b="1" u="sng" dirty="0">
                <a:cs typeface="Akhbar MT" pitchFamily="2" charset="-78"/>
              </a:rPr>
              <a:t>عملية تنظيمية للمثيرات </a:t>
            </a:r>
            <a:r>
              <a:rPr lang="ar-SA" sz="4800" b="1" u="sng" dirty="0" smtClean="0">
                <a:cs typeface="Akhbar MT" pitchFamily="2" charset="-78"/>
              </a:rPr>
              <a:t>المستلمة, وتفسيرها </a:t>
            </a:r>
            <a:r>
              <a:rPr lang="ar-SA" sz="4800" b="1" u="sng" dirty="0">
                <a:cs typeface="Akhbar MT" pitchFamily="2" charset="-78"/>
              </a:rPr>
              <a:t>بحيث تشكل معنى ويتأثر تشكيل المعنى والدلالة إلى حد ما بالخبرة السابقة, وبالرغم من أن الإدراك هي عملية مكملة لعملية الإحساس إلا أن الأولى فسيولوجية والثانية تتسم بكونها سيكولوجية.</a:t>
            </a:r>
            <a:r>
              <a:rPr lang="en-US" sz="4800" u="sng" dirty="0">
                <a:cs typeface="Akhbar MT" pitchFamily="2" charset="-78"/>
              </a:rPr>
              <a:t/>
            </a:r>
            <a:br>
              <a:rPr lang="en-US" sz="4800" u="sng" dirty="0">
                <a:cs typeface="Akhbar MT" pitchFamily="2" charset="-78"/>
              </a:rPr>
            </a:br>
            <a:endParaRPr lang="ar-SA" sz="4800" u="sng" dirty="0">
              <a:cs typeface="Akhbar MT"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11882"/>
          </a:xfrm>
        </p:spPr>
        <p:style>
          <a:lnRef idx="1">
            <a:schemeClr val="accent2"/>
          </a:lnRef>
          <a:fillRef idx="2">
            <a:schemeClr val="accent2"/>
          </a:fillRef>
          <a:effectRef idx="1">
            <a:schemeClr val="accent2"/>
          </a:effectRef>
          <a:fontRef idx="minor">
            <a:schemeClr val="dk1"/>
          </a:fontRef>
        </p:style>
        <p:txBody>
          <a:bodyPr>
            <a:noAutofit/>
          </a:bodyPr>
          <a:lstStyle/>
          <a:p>
            <a:pPr algn="r"/>
            <a:r>
              <a:rPr lang="ar-SA" sz="5400" u="sng" dirty="0" smtClean="0">
                <a:cs typeface="Akhbar MT" pitchFamily="2" charset="-78"/>
              </a:rPr>
              <a:t/>
            </a:r>
            <a:br>
              <a:rPr lang="ar-SA" sz="5400" u="sng" dirty="0" smtClean="0">
                <a:cs typeface="Akhbar MT" pitchFamily="2" charset="-78"/>
              </a:rPr>
            </a:br>
            <a:r>
              <a:rPr lang="ar-SA" sz="5400" b="1" u="sng" dirty="0" smtClean="0">
                <a:cs typeface="Akhbar MT" pitchFamily="2" charset="-78"/>
              </a:rPr>
              <a:t>وقد </a:t>
            </a:r>
            <a:r>
              <a:rPr lang="ar-SA" sz="5400" b="1" u="sng" dirty="0">
                <a:cs typeface="Akhbar MT" pitchFamily="2" charset="-78"/>
              </a:rPr>
              <a:t>يتدرج الإدراك بمراحل, فقد يكون مبهماً في بداية الأمر ثم يصبح مدركاً في مجالي الحس والبصر, وبعد ذلك يدرك بشكل تام تفصيلات </a:t>
            </a:r>
            <a:r>
              <a:rPr lang="ar-SA" sz="5400" b="1" u="sng" dirty="0" smtClean="0">
                <a:cs typeface="Akhbar MT" pitchFamily="2" charset="-78"/>
              </a:rPr>
              <a:t>المثيرات </a:t>
            </a:r>
            <a:r>
              <a:rPr lang="ar-SA" sz="5400" b="1" u="sng" dirty="0">
                <a:cs typeface="Akhbar MT" pitchFamily="2" charset="-78"/>
              </a:rPr>
              <a:t>ليصل إلى استيعاب الموضوع </a:t>
            </a:r>
            <a:r>
              <a:rPr lang="ar-SA" sz="5400" b="1" u="sng" dirty="0" smtClean="0">
                <a:cs typeface="Akhbar MT" pitchFamily="2" charset="-78"/>
              </a:rPr>
              <a:t>للتحديد </a:t>
            </a:r>
            <a:r>
              <a:rPr lang="ar-SA" sz="5400" b="1" u="sng" dirty="0">
                <a:cs typeface="Akhbar MT" pitchFamily="2" charset="-78"/>
              </a:rPr>
              <a:t>الدقيق وتفهم المعنى.</a:t>
            </a:r>
            <a:r>
              <a:rPr lang="en-US" sz="5400" u="sng" dirty="0">
                <a:cs typeface="Akhbar MT" pitchFamily="2" charset="-78"/>
              </a:rPr>
              <a:t/>
            </a:r>
            <a:br>
              <a:rPr lang="en-US" sz="5400" u="sng" dirty="0">
                <a:cs typeface="Akhbar MT" pitchFamily="2" charset="-78"/>
              </a:rPr>
            </a:br>
            <a:endParaRPr lang="ar-SA" sz="5400" u="sng" dirty="0">
              <a:cs typeface="Akhbar MT"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style>
          <a:lnRef idx="1">
            <a:schemeClr val="accent2"/>
          </a:lnRef>
          <a:fillRef idx="2">
            <a:schemeClr val="accent2"/>
          </a:fillRef>
          <a:effectRef idx="1">
            <a:schemeClr val="accent2"/>
          </a:effectRef>
          <a:fontRef idx="minor">
            <a:schemeClr val="dk1"/>
          </a:fontRef>
        </p:style>
        <p:txBody>
          <a:bodyPr>
            <a:noAutofit/>
          </a:bodyPr>
          <a:lstStyle/>
          <a:p>
            <a:pPr algn="r"/>
            <a:r>
              <a:rPr lang="ar-SA" sz="5400" u="sng" dirty="0" smtClean="0">
                <a:cs typeface="Akhbar MT" pitchFamily="2" charset="-78"/>
              </a:rPr>
              <a:t/>
            </a:r>
            <a:br>
              <a:rPr lang="ar-SA" sz="5400" u="sng" dirty="0" smtClean="0">
                <a:cs typeface="Akhbar MT" pitchFamily="2" charset="-78"/>
              </a:rPr>
            </a:br>
            <a:r>
              <a:rPr lang="ar-SA" sz="5400" b="1" u="sng" dirty="0" smtClean="0">
                <a:cs typeface="Akhbar MT" pitchFamily="2" charset="-78"/>
              </a:rPr>
              <a:t>ويعمل </a:t>
            </a:r>
            <a:r>
              <a:rPr lang="ar-SA" sz="5400" b="1" u="sng" dirty="0">
                <a:cs typeface="Akhbar MT" pitchFamily="2" charset="-78"/>
              </a:rPr>
              <a:t>الإدراك على تنظيم وبناء وتفسير المثيرات السمعية والبصرية </a:t>
            </a:r>
            <a:r>
              <a:rPr lang="ar-SA" sz="5400" b="1" u="sng" dirty="0" err="1">
                <a:cs typeface="Akhbar MT" pitchFamily="2" charset="-78"/>
              </a:rPr>
              <a:t>واللمسية</a:t>
            </a:r>
            <a:r>
              <a:rPr lang="ar-SA" sz="5400" b="1" u="sng" dirty="0">
                <a:cs typeface="Akhbar MT" pitchFamily="2" charset="-78"/>
              </a:rPr>
              <a:t>, فالأطفال الذين يعانون من صعوبات أو عجز في الإدراك عادة يواجهون صعوبة في التفسير والحصول على المعنى من بيئتهم.</a:t>
            </a:r>
            <a:r>
              <a:rPr lang="en-US" sz="5400" u="sng" dirty="0">
                <a:cs typeface="Akhbar MT" pitchFamily="2" charset="-78"/>
              </a:rPr>
              <a:t/>
            </a:r>
            <a:br>
              <a:rPr lang="en-US" sz="5400" u="sng" dirty="0">
                <a:cs typeface="Akhbar MT" pitchFamily="2" charset="-78"/>
              </a:rPr>
            </a:br>
            <a:endParaRPr lang="ar-SA" sz="5400" u="sng" dirty="0">
              <a:cs typeface="Akhbar MT"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83320"/>
          </a:xfrm>
        </p:spPr>
        <p:style>
          <a:lnRef idx="2">
            <a:schemeClr val="accent2"/>
          </a:lnRef>
          <a:fillRef idx="1">
            <a:schemeClr val="lt1"/>
          </a:fillRef>
          <a:effectRef idx="0">
            <a:schemeClr val="accent2"/>
          </a:effectRef>
          <a:fontRef idx="minor">
            <a:schemeClr val="dk1"/>
          </a:fontRef>
        </p:style>
        <p:txBody>
          <a:bodyPr>
            <a:noAutofit/>
          </a:bodyPr>
          <a:lstStyle/>
          <a:p>
            <a:pPr algn="r"/>
            <a:r>
              <a:rPr lang="ar-SA" sz="4000" dirty="0" smtClean="0">
                <a:cs typeface="Akhbar MT" pitchFamily="2" charset="-78"/>
              </a:rPr>
              <a:t/>
            </a:r>
            <a:br>
              <a:rPr lang="ar-SA" sz="4000" dirty="0" smtClean="0">
                <a:cs typeface="Akhbar MT" pitchFamily="2" charset="-78"/>
              </a:rPr>
            </a:br>
            <a:r>
              <a:rPr lang="ar-SA" sz="4000" u="sng" dirty="0" smtClean="0">
                <a:cs typeface="Akhbar MT" pitchFamily="2" charset="-78"/>
              </a:rPr>
              <a:t>ويمكننا </a:t>
            </a:r>
            <a:r>
              <a:rPr lang="ar-SA" sz="4000" u="sng" dirty="0">
                <a:cs typeface="Akhbar MT" pitchFamily="2" charset="-78"/>
              </a:rPr>
              <a:t>تفسير وجود صعوبات التعلم عند الأطفال من خلال إدراكنا للدور الكبير الذي تلعبه عمليات الإدراك في التعلم وإعطائها المعاني الملائمة للحروف والكلمات وغيرها فالأطفال الذين يعانون من اضطرابات في عمليات الإدراك بسبب عجزهم عن تفسير وتأويل المثيرات البيئية والوصول إلى مدلولاتها نظراً لخلل الوظائف الإدراكية لديهم فإنه </a:t>
            </a:r>
            <a:r>
              <a:rPr lang="ar-SA" sz="4000" u="sng" dirty="0" err="1">
                <a:cs typeface="Akhbar MT" pitchFamily="2" charset="-78"/>
              </a:rPr>
              <a:t>سيسبب</a:t>
            </a:r>
            <a:r>
              <a:rPr lang="ar-SA" sz="4000" u="sng" dirty="0">
                <a:cs typeface="Akhbar MT" pitchFamily="2" charset="-78"/>
              </a:rPr>
              <a:t> لهم </a:t>
            </a:r>
            <a:r>
              <a:rPr lang="ar-SA" sz="4000" u="sng" dirty="0" smtClean="0">
                <a:cs typeface="Akhbar MT" pitchFamily="2" charset="-78"/>
              </a:rPr>
              <a:t>لا محالة </a:t>
            </a:r>
            <a:r>
              <a:rPr lang="ar-SA" sz="4000" u="sng" dirty="0">
                <a:cs typeface="Akhbar MT" pitchFamily="2" charset="-78"/>
              </a:rPr>
              <a:t>صعوبات في التعلم مما يستعدي منا الكشف عن هذه الاضطرابات والعمل على معالجتها من خلال برامج تربوية فاعلة للتخفيف من آثارها عليهم وتسهيل مهمة التعلم لديهم.</a:t>
            </a:r>
            <a:r>
              <a:rPr lang="en-US" sz="4000" u="sng" dirty="0">
                <a:cs typeface="Akhbar MT" pitchFamily="2" charset="-78"/>
              </a:rPr>
              <a:t/>
            </a:r>
            <a:br>
              <a:rPr lang="en-US" sz="4000" u="sng" dirty="0">
                <a:cs typeface="Akhbar MT" pitchFamily="2" charset="-78"/>
              </a:rPr>
            </a:br>
            <a:endParaRPr lang="ar-SA" sz="4000" u="sng" dirty="0">
              <a:cs typeface="Akhbar MT"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805</Words>
  <Application>Microsoft Office PowerPoint</Application>
  <PresentationFormat>عرض على الشاشة (3:4)‏</PresentationFormat>
  <Paragraphs>112</Paragraphs>
  <Slides>56</Slides>
  <Notes>0</Notes>
  <HiddenSlides>0</HiddenSlides>
  <MMClips>0</MMClips>
  <ScaleCrop>false</ScaleCrop>
  <HeadingPairs>
    <vt:vector size="4" baseType="variant">
      <vt:variant>
        <vt:lpstr>نسق</vt:lpstr>
      </vt:variant>
      <vt:variant>
        <vt:i4>1</vt:i4>
      </vt:variant>
      <vt:variant>
        <vt:lpstr>عناوين الشرائح</vt:lpstr>
      </vt:variant>
      <vt:variant>
        <vt:i4>56</vt:i4>
      </vt:variant>
    </vt:vector>
  </HeadingPairs>
  <TitlesOfParts>
    <vt:vector size="57" baseType="lpstr">
      <vt:lpstr>سمة Office</vt:lpstr>
      <vt:lpstr> الفصل الرابع صعوبات الإدراك </vt:lpstr>
      <vt:lpstr> الإدراك عملية نمائية ( عقلية معرفية ) يعاني منها كثير من الأطفال ذوي صعوبات التعلم والمتمثلة بإعطاء معنى للمثيرات الحسية أياً كانت هذه المثيرات سواء بصرية أو سمعية أو لمسية وغيرها. </vt:lpstr>
      <vt:lpstr> فالإدراك عملية طويلة ومعقدة تقوم بتأويل الإحساسات القادمة إلى الدماغ عن طريق الحواس وإعطائها معنى والتي يجري الجزء الأكبر منها بصورة آلية ودون وعي أو شعور بها لكنها في بعض الأحيان تحتاج إلى تركيز الانتباه وبذل الجهد والتنظيم العقلي.  وعلى الرغم من اعتمادها على الحواس في استقصاء المعلومات إلا أنها تختلف عنه فالإحساس عملية استقبال المعلومات أو المنبهات (المثيرات) والتي تقع على إحدى قنوات الإحساس مثل السمع والبصر واللمس والحركة والشم والذوق ونقلها إلى الدماغ ليعمل على معالجتها وتحليلها وتفسيرها وإعطائها المعنى المراد منها.</vt:lpstr>
      <vt:lpstr> فالإدراك Perception عملية الترجمة التي يقوم بها الدماغ للمحسوسات التي نقلت إليه عن طريق الحواس على شكل رسائل مركزة على شكل نبضات كهربائية تسري من خلال الأعصاب الحسية الرابطة ما بين أعضاء الإحساس والدماغ ويتضح من خلال ذلك أن دور أعضاء الإحساس نقل المنبهات إلى الدماغ دون إعطائها أي معنى ويكمن دورها فقط بعملية النقل بينما يكون دور الدماغ إدراك هذه الرسائل وإعطاؤها المعنى المراد منها.  </vt:lpstr>
      <vt:lpstr> تمتاز عملية الإدراك بخواص : </vt:lpstr>
      <vt:lpstr> إن الإدراك مشتمل على الإحساس وليس بالضرورة أن يكون الإحساس إدراكاً, فالإدراك عملية تنظيمية للمثيرات المستلمة, وتفسيرها بحيث تشكل معنى ويتأثر تشكيل المعنى والدلالة إلى حد ما بالخبرة السابقة, وبالرغم من أن الإدراك هي عملية مكملة لعملية الإحساس إلا أن الأولى فسيولوجية والثانية تتسم بكونها سيكولوجية. </vt:lpstr>
      <vt:lpstr> وقد يتدرج الإدراك بمراحل, فقد يكون مبهماً في بداية الأمر ثم يصبح مدركاً في مجالي الحس والبصر, وبعد ذلك يدرك بشكل تام تفصيلات المثيرات ليصل إلى استيعاب الموضوع للتحديد الدقيق وتفهم المعنى. </vt:lpstr>
      <vt:lpstr> ويعمل الإدراك على تنظيم وبناء وتفسير المثيرات السمعية والبصرية واللمسية, فالأطفال الذين يعانون من صعوبات أو عجز في الإدراك عادة يواجهون صعوبة في التفسير والحصول على المعنى من بيئتهم. </vt:lpstr>
      <vt:lpstr> ويمكننا تفسير وجود صعوبات التعلم عند الأطفال من خلال إدراكنا للدور الكبير الذي تلعبه عمليات الإدراك في التعلم وإعطائها المعاني الملائمة للحروف والكلمات وغيرها فالأطفال الذين يعانون من اضطرابات في عمليات الإدراك بسبب عجزهم عن تفسير وتأويل المثيرات البيئية والوصول إلى مدلولاتها نظراً لخلل الوظائف الإدراكية لديهم فإنه سيسبب لهم لا محالة صعوبات في التعلم مما يستعدي منا الكشف عن هذه الاضطرابات والعمل على معالجتها من خلال برامج تربوية فاعلة للتخفيف من آثارها عليهم وتسهيل مهمة التعلم لديهم. </vt:lpstr>
      <vt:lpstr> طبيعية عملية الإدراك وتعريفه: </vt:lpstr>
      <vt:lpstr>عرض تقديمي في PowerPoint</vt:lpstr>
      <vt:lpstr> قوانين التنظيم الإدراكي: </vt:lpstr>
      <vt:lpstr> العوامل المؤثرة في عملية الإدراك:  تتأثر عملية الإدراك بنوعين من المؤثرات: </vt:lpstr>
      <vt:lpstr> أولاً: المؤثرات الخارجية: </vt:lpstr>
      <vt:lpstr> * ومن بين العوامل الخارجية التي تؤثر على عملية الإدراك كذلك تجمع الصورة وتقاربها أو تجاورها فنحن في الحياة لا ندرك صورة واحدة بخلفية واحدة بل ندرك عدداً كبيراً من الصور بخلفية واحدة في حين إذا ابتعدت هذه الصور عن بعضها فإنها تدرك كل واحدة وحدها.  * وكذلك إذا تشاركت الصورة المدركة في الاتجاه فإننا ندركها مجموعة واحدة بينما إذا اختلفت في الاتجاه فإننا ندركها مستقلة. </vt:lpstr>
      <vt:lpstr> وتلعب قدرة الفرد على إغلاق الأشكال دوراً هاماً في إدراك هذه الأشياء عندما تعطى إليه بصورة غير كاملة فلو قدم له رسماً لصورة حيوان على شكل نقاط وعليه إكمال هذا الشكل من خلال وصل النقاط معاً فإن إدراك الفرد لهذه الصورة سيتأثر فقد يكون إدراكاً صحيحاً أو خطأ. </vt:lpstr>
      <vt:lpstr>  ثانياً: العوامل الذاتية ( الداخلية ):  </vt:lpstr>
      <vt:lpstr> تختلف الصعوبات الإدراكية عند أطفال صعوبات التعلم من شخص إلى آخر كلاً حسب الاضطرابات الذي يعانيها, وعلى أية حال يمكن تحديد عدد من أنماط الصعوبات الإدراكية التي يمكن أن تبرز لدى أطفال صعوبات التعلم والتي يمكن تصنيفها بما يلي: </vt:lpstr>
      <vt:lpstr> أولا: صعوبات عملية التجهيز والمعالجة: </vt:lpstr>
      <vt:lpstr>  أعراض صعوبات عمليات التجهيز والمعالجة عند هؤلاء الأطفال  </vt:lpstr>
      <vt:lpstr> ومما يجدر قوله هنا في معالجة مثل هؤلاء الطلاب تجنيبهم عرض المادة العلمية من خلال أساليب تعددية الحواس حتى تسهل عليهم مهمة معالجة المعلومات وتجنيبهم تداخل قنوات المعرفة وتشتت الانتباه. </vt:lpstr>
      <vt:lpstr> ثانيا: صعوبات الإدراك السمعي: </vt:lpstr>
      <vt:lpstr> وتشمل مهارات الإدراك السمعي على المهارات الفرعية التالية والتي تتكامل معاً لتكون في النهائية إدراكاً سمعياً للإحساسات التي يستقبلها الإنسان: </vt:lpstr>
      <vt:lpstr>  1. مهارة الوعي الصوتي: تعد مهارة الوعي الصوتي مهارة معرفية تعني أن الكلمات التي نسمعها تتكون من أصوات مختلفة كصوت الحروف والمقاطع لتكون صوتاً واحداً هو الكلمة والجملة وأن لكل حرف أو مقطع من حروف ومقاطع اللغة صوتاً خاصاً يميزه عن غيره وعند جمع هذه الأصوات تتشكل عندنا الكلمات والجمل والنصوص. 2. مهارة التمييز السمعي: وهي القدرة الفرد على التمييز والتفريق ما بين الأصوات والحروف المنطوقة وتحديد الكلمات المتماثلة والمختلفة وهي على خلاف السمع كذلك, فالسمع كما أشرنا وظيفة فيزيائية بينما التمييز السمعي وظيفة معرفية. </vt:lpstr>
      <vt:lpstr> 3. الذاكرة السمعية: من المعروف أن القناة الحسية السمعية تعمل على استقبال المثيرات الحسية السمعية القادمة من الخارج عبر القناة السمعية لتصل إلى الذاكرة السمعية ثم الذاكرة قصيرة المدى ثم الذاكرة طويلة المدى حيث يتم تخزينها ثم استرجاعها عند الحاجة إليها. 4. التعاقب أو التسلسل السمعي: ويعد من بين المهارات السمعية القدرة على ترتيب وسلسلة الفقرات في قائمة من المفردات المتتابعة ومن بين المهارات التي تحتاج إلى سلسلة ترتيب الحروف الهجائية أو الأعداد أو شهور السنة الهجرية أو الميلادية والتي يمكن تعليمها للأفراد. </vt:lpstr>
      <vt:lpstr>  4. مزج الأصوات السمعية: وهي قدرة الطفل على خلط صوت يتألف من صوت واحد مع أصوات أخرى ليكون من خلالها كلمة ذات معنى وتعد هذه المهارة من المهارات الهامة في تعليم القراءة والكتابة عند الأطفال. </vt:lpstr>
      <vt:lpstr> ثالثا: صعوبات الإدراك البصري: </vt:lpstr>
      <vt:lpstr> وتحتاج عملية القراءة والكتابة عند الأطفال إلى قدرة إدراكية جيدة في التعرف على أشكال الحروف الهجائية والتفريق فيما بينها وإعطائها دلالاتها لمجرد ملاحظتها والتي تسهل أمامه سرعة التعرف على الكلمات وقراءتها. </vt:lpstr>
      <vt:lpstr> إن الاضطرابات الإدراكية البصرية التي يعاني منها طلاب صعوبات التعلم تجعلهم لا يحسنون فهم ما يرون من صور الحروف والكلمات وإعطاؤها مدلولاتها ليس لضعف في قدراتهم الإبصارية وإنما لضعف الطريقة التي تعالج بها أدمغتهم تلك المثيرات والتي قد تقودهم إلى مواجهة صعوبات في التعرف أو تنظيم أو تفسير أو تذكر الصورة البصرية وتسلسلها في الكلمة الواحدة أو السطر الواحد مما يتسبب في تدني قدرتهم على فهم الرموز الكتابية والصورية للحروف والكلمات وإعداد الرسوم البيانية والمخططات والخرائط. </vt:lpstr>
      <vt:lpstr> أنواع صعوبات الإدراك البصري: </vt:lpstr>
      <vt:lpstr> رابعاً: صعوبات الإدراك الحركي: </vt:lpstr>
      <vt:lpstr>خامساً: اضطرابات سرعة الإدراك  سادساً: اضطرابات التسلسل </vt:lpstr>
      <vt:lpstr>عرض تقديمي في PowerPoint</vt:lpstr>
      <vt:lpstr> النمذجة الإدراكية: </vt:lpstr>
      <vt:lpstr> علاج صعوبات الإدراك: </vt:lpstr>
      <vt:lpstr>1. تحليل المهارة تتطلب هذه الخطوة تحليل المهارة إلى عدة مهارات فرعية فعلى سبيل المثال: في مهارة الكتابة اليدوية بالحروف المنفصلة, ويتم تحليلها إلى خمس مهارات فرعية وهي: حمل قلم الرصاص, الخربشة, تتبع الأحرف, نسخ الأشكال الهندسية, نسخ الأحرف الهجائية, الكلمات والأرقام. </vt:lpstr>
      <vt:lpstr> 2. تحليل الطفل: يتضمن ذلك تقييم الطفل على المهارات الفرعية الخمس للتعرف على ما يستطيع أو ما لا يستطيع أداؤه, هذا بالإضافة إلى دراسة حالة الطفل الجسمية من حيث الطول والوزن وتركيب الجسم وما يتمتع به من صحة أو مرض أو إعاقة عصبية لمعرفة وجود تلف أو قصور في نمو المخ من عدمه والحسية من حيث وجود قصور في عمليات الإبصار والسمع واللمس من عدمه والعقلية المعرفية من حيث قياس قدراته العقلية وخبراته التربوية وحالته الانفعالية والخبرات الصادمة التي تعرض لها, وكذلك ظروف المعيشة في الأسرة من حيث وجود مشكلات من عدمه ومدى متابعة الأسرة لدراسته وظروف التدريس والفصل وطرقه وتفاعلاته مع دروس المدرس ومع أنشطة زملائه داخل الفصل وخارجه بالإضافة إلى تاريخه التطوري الحياتي والدراسي وتكوين صورة كاملة شخصية وبيئية تضع أصابعنا على مصدر الصعوبة </vt:lpstr>
      <vt:lpstr> 3. تحليل العمليات: تحدد هذه الخطوة فيما إذا كان الطفل يعاني من صعوبات إدراكية – حركية يمكن أن تؤثر في كيفية الكتابة أو على أية مهارة من المهارات الفرعية ذات العلاقة بعملية الكتابة, مثل: * التميز البصري للأشكال الهندسية, الأحرف , أرقام الأشكال المتشابهة. * تسلسل الأشكال, والأحرف, والأرقام من الذاكرة. * التوجه المكاني. * اقتفاء الأثر والمسح من اليسار إلى اليمين. * التآزر البصري – الحركي الدقيق. </vt:lpstr>
      <vt:lpstr> 4. إجراءات العلاج: تقتضي هذه الخطوة إعداد الإجراءات والأهداف العلاجية, فعند التدريس للطفل يجب كتابة الأحرف بشكل منفصل, ويتم استخدام الأسلوب القائم على تحليل المهمة والعمليات النفسية من أجل صعوبات الإدراك الحركي فيما يتعلق بالكتابة اليدوية, وهذا يتطلب بناء أنشطة تعتمد على القدرات الإدراكية – الحركية اللازمة للمهمة. </vt:lpstr>
      <vt:lpstr>العلاج</vt:lpstr>
      <vt:lpstr>علاج صعوبات الإدراك البصري:  يمكن تقسم الأنشطة التي من شأنها علاج صعوبات الإدراك البصري إلى:  </vt:lpstr>
      <vt:lpstr> الأنشطة المتعلقة بالتمييز:  &amp; يعرض على الطفل أشياء مختلفة مثل بالونات مختلفة وبأحجام متنوعة, ويطلب من الطفل التمييز بين هذه الأشياء على الصور. &amp; عمل أشياء مختلفة تساعد على تحسين التمييز البصري للطفل كأن يستنسخ كتابة أو أشكال يدوية بسيطة, يعملها المدرس, ويطلب منه عملها. &amp; يمكن خلط أنواع من الحبوب كالحمص والفاصولياء والفول ويطلب من الطفل تصنيف الأشياء. &amp; يعطي الطفل أجزاء متفرقة لصورة أو شكل معين, ويطلب منه تكوين الصورة أو الشكل بشكل كامل مع وضع الصورة أو الشكل أمام الطفل لكي يكون نموذجاً. &amp; أن يفرق بين الحروف أو الأرقام المتشابهة مثل ( ب, ت , ث ) أو (س, ص) أو (ع,غ) أو (خ, ج, ح) أو الأرقام (6,9) ولا بد من الذكر أنه يجب أن يكون هناك تدرج من السهل إلى الصعب فمثلاً عند تصنيف الأشياء يمكن للمعلم أن يبدأ بشيئين فقط ثم يتدرج إلى ثلاثة أشياء ثم أربعة وهكذا, كما أن للمعلم أو المعالج الحرية في اختيار كثير من الأنشطة التي تساعد الطفل  على التمييز البصري. </vt:lpstr>
      <vt:lpstr> تحسين الذاكرة البصرية:  &amp; يعرض المدرس مجموعة من الأشياء أيا كانت هذه الأشياء وخاصة تلك التي تكون مألوفة للطفل ثم يخبئ إحداها ويسأل الطفل عن الشيء المفقود. &amp; يمكن عرض كروت مكتوب عليها كلمات لتكون جمله ذات معنى ثم تخبئ إحدى الكلمات ويطلب من الطفل تذكر الكلمة المفقودة. &amp; يمكن أن نعرض على الطفل صورتين تحتوى على مجموعة من الأشياء, ولكن أحدها ناقصة شيئاً أو أكثر, ويطلب من الطفل ذكر المفقود. </vt:lpstr>
      <vt:lpstr> تحسين التركيز البصري:  &amp; يضع المدرس صندوقاً صغيراً في جانب, ويطلب من الطفل رمي الأشياء في الصندوق. &amp; يمكن استخدام السهم واللوحة التي تحتوى أرقام مختلفة, ويطلب من الطفل أن يرمي السهم في اللوحة, ويركز على الدائرة المركزية الحمراء ويمكن التحكم بالمسافة بين الطفل واللوحة. &amp; يطلب من الطفل عمل نماذج تحتاج إلى تركيز لنماذج جاهزة. </vt:lpstr>
      <vt:lpstr>علاج صعوبات الإدراك السمعي: يمكن تقسيم الأنشطة التي من شأنها تحسين الإدراك السمعي إلى: </vt:lpstr>
      <vt:lpstr> التمييز السمعي:  &amp; يصدر المدرس أصوات متقاربة ويطلب من الطفل التمييز بين هذه الأصوات  كصوت الجرس وصوت التلفون, أو صوت المكنسة الكهربائية ويمكن للمعلم أن يختارأصوات متشابهة أخرى. &amp; إصدار أصوات بنغمات عالية منخفضة ويطلب من الطفل التمييز بين هذه الأصوات العالية و المنخفضة أو الغليظة والناعمة. &amp; قراءة أسماء أو كلمات تختلف في حرف واحد يكون في الأول ثل جوز ولوز أو في الوسط مثل نحلة ونخلة أو في الأخير مثل قروش وقرود. &amp; إصدار أصوات من أماكن مختلفة, ويطلب من الطفل التعرف على الأصوات البعيدة والقريبة. </vt:lpstr>
      <vt:lpstr> الذاكرة السمعية:  &amp; ذكر جمل أو عبارات مشهورة أمام الطفل ويطلب منه إعادتها. &amp; قراءة جمل قرآنية من سورة كبيرة أو سور قصيرة, ويطلب من الطفل إعادتها. &amp; قراءة أناشيد ذائعة الصيت ويطلب من الطفل إعادة قراءة هذه الأناشيد. &amp; ترديد أغاني معروفة في المجتمع المحلي الذي يعيش فيه الطفل ويطلب منه إعادتها.  &amp; يطلب من الطفل أن يمثل دوراً كمذيع مثلاً, ويطلب من الطفل ذكر أشهر العبارات التي يقولها المذيع. </vt:lpstr>
      <vt:lpstr> التركيز السمعي:  &amp; ينقر المدرس على أشياء مختلفة لتصدر أصواتاً مختلفة, ويطلب من الطفل التفريق بين هذه الأشياء كأن ينقر على الخشب, والزجاج والحديد, والألمنيوم وغيرها. &amp; قراءة كلمات ناقصة الحروف, والطلب من الطفل إكمالها إما تكون لوحدها مثل كتا وهو يكمل كتاب أو ضمن جملة قصيرة مثل قرأ الكتا ويكمل الكتاب. &amp; ضرب أشياء مختلفة ببعضها لتصدر أصواتاً مختلفة كأن يكون حديد بجديد أو خشب بخشب أو نحاس بنحاس وهكذا. &amp; وضع أشياء مختلفة في علبة ورجها, والطلب من الطفل التركيز وتمييز هذه الأصوات مثل:نقود, حبوب وغيرها. </vt:lpstr>
      <vt:lpstr> علاج الإدراك الحركي:  يمكن للمعلم أو المعالج أن يقوم بأنشطة متنوعة تساعد على الإدراك الحركي وخاصة فيما يتعلق بالأنشطة الحركية الدقيقة التي تحتاج إلى تآزر بصري وحركي مثل: </vt:lpstr>
      <vt:lpstr> &amp; التتبع لحروف أو خطوط متنوعة أو أشكال هندسية أو تصاميم بسيطة يكونها المدرس أو المعالج, وتكون بمستوى العمر العقلي والزمني للطفل, ويراعى في ذلك التدرج من البسيط إلى المركب ومن السهل للصعب. &amp; القص والقطع باستخدام المقص أو الموس على الورق أو القماش لعمل نماذج مختلفة على غرار أشكال جاهزة, ويراعى في ذلك التدرج الذي ذكر في النقطة السابقة. &amp; تكوين صور أو أشكال اعتماداً على نماذج تكون أمامه. &amp; ويمكن تحسين الإدراك الحركي للأنشطة الحركية الكبيرة كالمشي والمسك والرمي والركل من خلال أنشطة كثيرة. &amp; وضع خطوط ويطلب من الطفل السير على هذه الخطوط دون الخروج منها أو ما بين الخطوط. &amp; المشي بأوضاع مختلفة كأن يضع اليدان إلى الأعلى أو الجانبين. </vt:lpstr>
      <vt:lpstr> أما بالنسبة للمسك فيمكن تدريبه على مسك الأشياء الصغيرة والكبيرة شريطة أن تكون مناسبة لقدرته الجسمية والتحكم بها, ويمكن استخدام ألعاب رياضية في عمليات المسك والرمي والركل. </vt:lpstr>
      <vt:lpstr> وأشارت نتائج بعض الدراسات إلى أنه يمكن تحسين القدرات الإدراكية من خلال تدعيم الأنشطة التالية: </vt:lpstr>
      <vt:lpstr> أنشطة المشي: أمام – خلف – جانبي. متنوعات. مشي الحيوانات. المشي التبادلي السريع. الوثب الطولي. مشي السلم. المشي على الخطوط الملونة. أنشطة الركل أو الرمي والمسك. الرمي. المسك. ألعاب الكرة. ألعاب الأنابيب أو المواسير المطاطية. ألعاب الألواح المثبتة على محور مستدير. حمل الماء في أوعية مسطحة. </vt:lpstr>
      <vt:lpstr>الأنشطة الحركية  الدقيقة: &amp; أنشطة تآزر العين واليد: يقوم الأطفال بتتبع أثر الخطوط أو الصور أو التصميمات أو الحروف أو الأعداد على ورقة أو قطعة من البلاستيك مع استخدام الأسهم لتحديد الاتجاهات من أجل مساعدة الأطفال على تتبع الأشكال والرسوم التصميمات ,, الخ. &amp; القطع باستخدام أمواس أو أدوات حادة: درب الأطفال على أعمال القطع في خطوط مستقيمة بما يتناسب ونموهم الإدراكي الحركي.</vt:lpstr>
      <vt:lpstr>  علاج الإدراك اللمسي: &amp; عرض أشياء ملساء وخشنة وبأشكال مختلفة, ويطلب من الطفل التفريق بينها من خلال اللمس. &amp; عرض أشياء حارة وباردة ودافئة ويطلب من الطفل لمسها والتفريق بينها. </vt:lpstr>
      <vt:lpstr> علاج تكامل الأنظمة الإدراكية: &amp; بصري إلى سمعي: أرسم شكلاً معيناً بالنقط واطلب من الأطفال النظر إليه ومحاولة ترجمته إلى شكل أو صيغة معينة. &amp; سمعي إلى بصري: اطلب من الأطفال الاستماع إلى صيغة غنائية إيقاعية ثم محاولة ترجمتها إلى أنماط بصرية مرئية من النقط من مختلف البدائل.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الرابع صعوبات الإدراك</dc:title>
  <dc:creator>user</dc:creator>
  <cp:lastModifiedBy>SONY</cp:lastModifiedBy>
  <cp:revision>66</cp:revision>
  <dcterms:created xsi:type="dcterms:W3CDTF">2012-10-06T08:18:27Z</dcterms:created>
  <dcterms:modified xsi:type="dcterms:W3CDTF">2015-11-02T20:07:39Z</dcterms:modified>
</cp:coreProperties>
</file>