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70" r:id="rId4"/>
    <p:sldId id="278" r:id="rId5"/>
    <p:sldId id="279" r:id="rId6"/>
    <p:sldId id="280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507B6-90D9-4F80-AEC8-D12548D815B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A1CE6-C40D-4074-9340-0FEB1AE9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9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2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2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5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3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7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7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4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2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5EA6-5616-46F7-AEAF-3C7B409605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9CA0A-B89F-4E78-A12F-1A087BCE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0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0" y="0"/>
            <a:ext cx="960120" cy="1325563"/>
          </a:xfrm>
        </p:spPr>
        <p:txBody>
          <a:bodyPr>
            <a:normAutofit/>
          </a:bodyPr>
          <a:lstStyle/>
          <a:p>
            <a:pPr algn="r" rtl="1"/>
            <a:r>
              <a:rPr lang="ar-EG" sz="2800" b="1" dirty="0" smtClean="0">
                <a:solidFill>
                  <a:srgbClr val="0070C0"/>
                </a:solidFill>
              </a:rPr>
              <a:t>مقدمه</a:t>
            </a:r>
            <a:r>
              <a:rPr lang="en-GB" sz="2800" b="1" dirty="0" smtClean="0">
                <a:solidFill>
                  <a:srgbClr val="0070C0"/>
                </a:solidFill>
              </a:rPr>
              <a:t>: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7371"/>
            <a:ext cx="12192000" cy="5558157"/>
          </a:xfrm>
        </p:spPr>
        <p:txBody>
          <a:bodyPr>
            <a:noAutofit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400" dirty="0" smtClean="0">
                <a:cs typeface="+mj-cs"/>
              </a:rPr>
              <a:t>أكثر من 1000 نوع من الحشرات تصيب المواد المخزونة (منها 60 % خنافس</a:t>
            </a:r>
            <a:r>
              <a:rPr lang="en-GB" sz="2400" dirty="0" smtClean="0">
                <a:cs typeface="+mj-cs"/>
              </a:rPr>
              <a:t> </a:t>
            </a:r>
            <a:r>
              <a:rPr lang="ar-EG" sz="2400" dirty="0" smtClean="0">
                <a:cs typeface="+mj-cs"/>
              </a:rPr>
              <a:t>– غمدية الأجنحة و حوالي 10 % الفراشات- حرشفية الأجنحة).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400" dirty="0" smtClean="0">
                <a:cs typeface="+mj-cs"/>
              </a:rPr>
              <a:t>تضر بالصحة العامة للإنسان (حساسية – تهيج او تقرح الجلد – إصابة الجهاز التنفسي نتيجة المتبقيات مثل الكيتين والشعيرات أوالحراشيف و جلود الانسلاخ والبراز جراء إصابة المواد الغذائية بالآفات).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400" dirty="0" smtClean="0">
                <a:cs typeface="+mj-cs"/>
              </a:rPr>
              <a:t>رصدت بعض حالات السرطان في حيوانات التجارب نتيجة تغذيتها على طحين مصاب ببعض الخنافس بسبب افرازها للكينونات </a:t>
            </a:r>
            <a:r>
              <a:rPr lang="en-US" sz="2400" dirty="0" smtClean="0">
                <a:cs typeface="+mj-cs"/>
              </a:rPr>
              <a:t>quinines</a:t>
            </a:r>
            <a:r>
              <a:rPr lang="ar-EG" sz="2400" dirty="0" smtClean="0">
                <a:cs typeface="+mj-cs"/>
              </a:rPr>
              <a:t>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400" dirty="0" smtClean="0">
                <a:cs typeface="+mj-cs"/>
              </a:rPr>
              <a:t>بالإضافة إلى رفض المستهلك للمواد المصابة بالآفات</a:t>
            </a:r>
            <a:r>
              <a:rPr lang="ar-E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⸲ فإنها تعمل علي تقليل نسبة الإنبات في البذوزوخفض القيمة الغذائية للمواد المخزونه.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رفع نسبة رطوبه الخزين مما يؤدي إلى نمو الفطريات الضارة. </a:t>
            </a:r>
            <a:endParaRPr lang="ar-EG" sz="2400" dirty="0" smtClean="0">
              <a:cs typeface="+mj-cs"/>
            </a:endParaRP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endParaRPr lang="ar-EG" sz="2400" dirty="0" smtClean="0">
              <a:cs typeface="+mj-cs"/>
            </a:endParaRP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endParaRPr lang="ar-EG" sz="2400" dirty="0" smtClean="0"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06075" y="0"/>
            <a:ext cx="2975825" cy="1127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2800" b="1" dirty="0" smtClean="0"/>
              <a:t>آفات المواد المخزونة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82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كيف نفرق بين ذكر وأنثي الصرصور؟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5" y="2074958"/>
            <a:ext cx="10998285" cy="3426682"/>
          </a:xfrm>
        </p:spPr>
      </p:pic>
    </p:spTree>
    <p:extLst>
      <p:ext uri="{BB962C8B-B14F-4D97-AF65-F5344CB8AC3E}">
        <p14:creationId xmlns:p14="http://schemas.microsoft.com/office/powerpoint/2010/main" val="508160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680" y="272733"/>
            <a:ext cx="4968240" cy="1325563"/>
          </a:xfrm>
        </p:spPr>
        <p:txBody>
          <a:bodyPr/>
          <a:lstStyle/>
          <a:p>
            <a:pPr algn="r" rtl="1"/>
            <a:r>
              <a:rPr lang="ar-EG" b="1" dirty="0"/>
              <a:t>التعرف على </a:t>
            </a:r>
            <a:r>
              <a:rPr lang="ar-EG" b="1" dirty="0" smtClean="0"/>
              <a:t>الصراصير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8296"/>
            <a:ext cx="11932920" cy="435133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EG" dirty="0" smtClean="0"/>
              <a:t>خارجية تكوين الأجنحة</a:t>
            </a:r>
          </a:p>
          <a:p>
            <a:pPr algn="r" rtl="1"/>
            <a:r>
              <a:rPr lang="ar-EG" dirty="0" smtClean="0"/>
              <a:t>جسم مفلطح من الناحية الظهرية والباطنية</a:t>
            </a:r>
          </a:p>
          <a:p>
            <a:pPr algn="r" rtl="1"/>
            <a:r>
              <a:rPr lang="ar-EG" dirty="0" smtClean="0"/>
              <a:t>قرون الاستشعار شوكية طويلة</a:t>
            </a:r>
          </a:p>
          <a:p>
            <a:pPr algn="r" rtl="1"/>
            <a:r>
              <a:rPr lang="ar-EG" dirty="0" smtClean="0"/>
              <a:t>الاجنحة في حال وجودها تُطوى مسطحة على الجسم</a:t>
            </a:r>
          </a:p>
          <a:p>
            <a:pPr algn="r" rtl="1"/>
            <a:r>
              <a:rPr lang="ar-EG" dirty="0" smtClean="0"/>
              <a:t>أجزاء الفم قارضة</a:t>
            </a:r>
          </a:p>
          <a:p>
            <a:pPr algn="r" rtl="1"/>
            <a:r>
              <a:rPr lang="ar-EG" dirty="0" smtClean="0"/>
              <a:t>الأرجل معدة للمشي والجري</a:t>
            </a:r>
          </a:p>
          <a:p>
            <a:pPr algn="r" rtl="1"/>
            <a:r>
              <a:rPr lang="ar-EG" dirty="0" smtClean="0"/>
              <a:t>ينتهي البطن بزوج من القرون الشرجية المقسمة</a:t>
            </a:r>
          </a:p>
          <a:p>
            <a:pPr algn="r" rtl="1"/>
            <a:r>
              <a:rPr lang="ar-EG" dirty="0" smtClean="0"/>
              <a:t>يوضع البيض في شكل محفظه تسمى (محفظة البيض)</a:t>
            </a:r>
          </a:p>
          <a:p>
            <a:pPr algn="r" rtl="1"/>
            <a:r>
              <a:rPr lang="ar-EG" dirty="0" smtClean="0"/>
              <a:t>حشرات ليلية وبرية </a:t>
            </a:r>
            <a:r>
              <a:rPr lang="ar-EG" dirty="0"/>
              <a:t>المعيشة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4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0040" y="136525"/>
            <a:ext cx="4084320" cy="1325563"/>
          </a:xfrm>
        </p:spPr>
        <p:txBody>
          <a:bodyPr>
            <a:normAutofit/>
          </a:bodyPr>
          <a:lstStyle/>
          <a:p>
            <a:pPr algn="r" rtl="1"/>
            <a:r>
              <a:rPr lang="ar-EG" b="1" dirty="0"/>
              <a:t>دورة حياة الصرصور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" y="799306"/>
            <a:ext cx="6979920" cy="539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99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0" y="0"/>
            <a:ext cx="3520440" cy="1063625"/>
          </a:xfrm>
        </p:spPr>
        <p:txBody>
          <a:bodyPr/>
          <a:lstStyle/>
          <a:p>
            <a:pPr algn="r" rtl="1"/>
            <a:r>
              <a:rPr lang="ar-EG" b="1" dirty="0" smtClean="0"/>
              <a:t>أضرار الصراصير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320" y="1063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EG" dirty="0" smtClean="0"/>
              <a:t>بالإضافة الي منظرها الغير مقبول</a:t>
            </a:r>
            <a:r>
              <a:rPr lang="ar-E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⸲</a:t>
            </a:r>
            <a:r>
              <a:rPr lang="ar-EG" dirty="0" smtClean="0"/>
              <a:t> فالصراصير تصدر رائحة كريهة مميزة نتيجة تغذيها على المواد العضوية.</a:t>
            </a:r>
          </a:p>
          <a:p>
            <a:pPr algn="r" rtl="1">
              <a:lnSpc>
                <a:spcPct val="150000"/>
              </a:lnSpc>
            </a:pPr>
            <a:r>
              <a:rPr lang="ar-EG" dirty="0" smtClean="0"/>
              <a:t>تنقل العديد من الامراض </a:t>
            </a:r>
            <a:r>
              <a:rPr lang="ar-EG" dirty="0"/>
              <a:t>ميكانيكياً </a:t>
            </a:r>
            <a:r>
              <a:rPr lang="ar-EG" dirty="0" smtClean="0"/>
              <a:t>للإنسان بسبب توجدها في الأماكن القذرة (الحمامات – بالوعات – المجاري الصحية)</a:t>
            </a:r>
            <a:r>
              <a:rPr lang="ar-E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⸲</a:t>
            </a:r>
            <a:r>
              <a:rPr lang="ar-EG" dirty="0" smtClean="0"/>
              <a:t> حيث تتلوث أرجلها وأجزاء فمها بالجراثيم عندما تتغذى على المواد الملوثة ثم تنقلها للإنسان عندما تتغذى على أطعمته</a:t>
            </a:r>
            <a:r>
              <a:rPr lang="ar-E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⸲ أيضا يكون الأنسان عرضة للعديد من الأمراض نتيجة تبرز الصراصيرعلى الطعام المكشوف.</a:t>
            </a:r>
            <a:endParaRPr lang="ar-EG" dirty="0" smtClean="0"/>
          </a:p>
          <a:p>
            <a:pPr algn="r" rtl="1">
              <a:lnSpc>
                <a:spcPct val="150000"/>
              </a:lnSpc>
            </a:pPr>
            <a:r>
              <a:rPr lang="ar-EG" dirty="0" smtClean="0"/>
              <a:t>يمكن للصراصير أن تتغذى على الكتب والورق عندما يندر الطعام.</a:t>
            </a:r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2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240" y="108754"/>
            <a:ext cx="1767840" cy="77858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b="1" dirty="0" smtClean="0">
                <a:latin typeface="+mj-lt"/>
                <a:ea typeface="+mj-ea"/>
                <a:cs typeface="+mj-cs"/>
              </a:rPr>
              <a:t>الموضوعات:</a:t>
            </a:r>
          </a:p>
          <a:p>
            <a:pPr marL="0" indent="0" algn="r" rtl="1">
              <a:buNone/>
            </a:pPr>
            <a:endParaRPr lang="ar-EG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6680" y="619966"/>
            <a:ext cx="777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EG" sz="2400" dirty="0">
                <a:cs typeface="+mj-cs"/>
              </a:rPr>
              <a:t>تقنيات كشف الاصابة بآفات المواد </a:t>
            </a:r>
            <a:r>
              <a:rPr lang="ar-EG" sz="2400" dirty="0" smtClean="0">
                <a:cs typeface="+mj-cs"/>
              </a:rPr>
              <a:t>المخزونة (أدوات وطرق أخذ العينات)</a:t>
            </a:r>
          </a:p>
          <a:p>
            <a:pPr algn="r" rtl="1"/>
            <a:r>
              <a:rPr lang="ar-EG" sz="2400" dirty="0" smtClean="0">
                <a:cs typeface="+mj-cs"/>
              </a:rPr>
              <a:t> </a:t>
            </a:r>
            <a:r>
              <a:rPr lang="en-US" sz="2400" b="1" dirty="0"/>
              <a:t>Sampling </a:t>
            </a:r>
            <a:r>
              <a:rPr lang="en-US" sz="2400" b="1" dirty="0" smtClean="0">
                <a:cs typeface="+mj-cs"/>
              </a:rPr>
              <a:t>Tools &amp; Methods </a:t>
            </a:r>
            <a:endParaRPr lang="ar-EG" sz="2400" b="1" dirty="0" smtClean="0">
              <a:cs typeface="+mj-cs"/>
            </a:endParaRPr>
          </a:p>
          <a:p>
            <a:pPr marL="457200" indent="-457200" algn="r" rtl="1">
              <a:buFont typeface="+mj-lt"/>
              <a:buAutoNum type="arabicPeriod" startAt="2"/>
            </a:pPr>
            <a:r>
              <a:rPr lang="ar-EG" sz="2400" dirty="0" smtClean="0">
                <a:cs typeface="+mj-cs"/>
              </a:rPr>
              <a:t>التعرف على أضرارالصراصير</a:t>
            </a:r>
          </a:p>
          <a:p>
            <a:pPr marL="457200" indent="-457200" algn="r" rtl="1">
              <a:buFont typeface="+mj-lt"/>
              <a:buAutoNum type="arabicPeriod" startAt="2"/>
            </a:pPr>
            <a:r>
              <a:rPr lang="ar-EG" sz="2400" dirty="0">
                <a:cs typeface="+mj-cs"/>
              </a:rPr>
              <a:t>التعرف على </a:t>
            </a:r>
            <a:r>
              <a:rPr lang="ar-EG" sz="2400" dirty="0" smtClean="0">
                <a:cs typeface="+mj-cs"/>
              </a:rPr>
              <a:t>أضرارالنمل الأبيض</a:t>
            </a:r>
          </a:p>
          <a:p>
            <a:pPr marL="457200" indent="-457200" algn="r" rtl="1">
              <a:buFont typeface="+mj-lt"/>
              <a:buAutoNum type="arabicPeriod" startAt="2"/>
            </a:pPr>
            <a:r>
              <a:rPr lang="ar-EG" sz="2400" dirty="0">
                <a:cs typeface="+mj-cs"/>
              </a:rPr>
              <a:t>التعرف على </a:t>
            </a:r>
            <a:r>
              <a:rPr lang="ar-EG" sz="2400" dirty="0" smtClean="0">
                <a:cs typeface="+mj-cs"/>
              </a:rPr>
              <a:t>أضرارآفات الحبوب المخزونة</a:t>
            </a:r>
          </a:p>
          <a:p>
            <a:pPr marL="457200" indent="-457200" algn="r" rtl="1">
              <a:buFont typeface="+mj-lt"/>
              <a:buAutoNum type="arabicPeriod" startAt="2"/>
            </a:pPr>
            <a:r>
              <a:rPr lang="ar-EG" sz="2400" dirty="0">
                <a:cs typeface="+mj-cs"/>
              </a:rPr>
              <a:t>التعرف على </a:t>
            </a:r>
            <a:r>
              <a:rPr lang="ar-EG" sz="2400" dirty="0" smtClean="0">
                <a:cs typeface="+mj-cs"/>
              </a:rPr>
              <a:t>أضرارآفات البقوليات</a:t>
            </a:r>
          </a:p>
          <a:p>
            <a:pPr marL="457200" indent="-457200" algn="r" rtl="1">
              <a:buFont typeface="+mj-lt"/>
              <a:buAutoNum type="arabicPeriod" startAt="2"/>
            </a:pPr>
            <a:r>
              <a:rPr lang="ar-EG" sz="2400" dirty="0" smtClean="0">
                <a:cs typeface="+mj-cs"/>
              </a:rPr>
              <a:t>التعرف على آضرار آفات الثمار الجافة</a:t>
            </a:r>
          </a:p>
          <a:p>
            <a:pPr marL="457200" indent="-457200" algn="r" rtl="1">
              <a:buFont typeface="+mj-lt"/>
              <a:buAutoNum type="arabicPeriod" startAt="2"/>
            </a:pPr>
            <a:r>
              <a:rPr lang="ar-EG" sz="2400" dirty="0">
                <a:cs typeface="+mj-cs"/>
              </a:rPr>
              <a:t>التعرف على آضرار </a:t>
            </a:r>
            <a:r>
              <a:rPr lang="ar-EG" sz="2400" dirty="0" smtClean="0">
                <a:cs typeface="+mj-cs"/>
              </a:rPr>
              <a:t>آفات الجلود</a:t>
            </a:r>
          </a:p>
          <a:p>
            <a:pPr marL="457200" indent="-457200" algn="r" rtl="1">
              <a:buFont typeface="+mj-lt"/>
              <a:buAutoNum type="arabicPeriod" startAt="2"/>
            </a:pPr>
            <a:r>
              <a:rPr lang="ar-EG" sz="2400" dirty="0">
                <a:cs typeface="+mj-cs"/>
              </a:rPr>
              <a:t>التعرف على آضرار </a:t>
            </a:r>
            <a:r>
              <a:rPr lang="ar-EG" sz="2400" dirty="0" smtClean="0">
                <a:cs typeface="+mj-cs"/>
              </a:rPr>
              <a:t>آفات التبغ والعقاقير</a:t>
            </a:r>
          </a:p>
          <a:p>
            <a:pPr marL="457200" indent="-457200" algn="r" rtl="1">
              <a:buFont typeface="+mj-lt"/>
              <a:buAutoNum type="arabicPeriod" startAt="2"/>
            </a:pPr>
            <a:r>
              <a:rPr lang="ar-EG" sz="2400" dirty="0">
                <a:cs typeface="+mj-cs"/>
              </a:rPr>
              <a:t>التعرف على آضرار </a:t>
            </a:r>
            <a:r>
              <a:rPr lang="ar-EG" sz="2400" dirty="0" smtClean="0">
                <a:cs typeface="+mj-cs"/>
              </a:rPr>
              <a:t>آفات الملابس</a:t>
            </a:r>
          </a:p>
          <a:p>
            <a:pPr marL="457200" indent="-457200" algn="r" rtl="1">
              <a:buFont typeface="+mj-lt"/>
              <a:buAutoNum type="arabicPeriod" startAt="2"/>
            </a:pPr>
            <a:r>
              <a:rPr lang="ar-EG" sz="2400" dirty="0">
                <a:cs typeface="+mj-cs"/>
              </a:rPr>
              <a:t>التعرف على آضرار </a:t>
            </a:r>
            <a:r>
              <a:rPr lang="ar-EG" sz="2400" dirty="0" smtClean="0">
                <a:cs typeface="+mj-cs"/>
              </a:rPr>
              <a:t>آفات المتاحف</a:t>
            </a:r>
          </a:p>
        </p:txBody>
      </p:sp>
    </p:spTree>
    <p:extLst>
      <p:ext uri="{BB962C8B-B14F-4D97-AF65-F5344CB8AC3E}">
        <p14:creationId xmlns:p14="http://schemas.microsoft.com/office/powerpoint/2010/main" val="21500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24628"/>
            <a:ext cx="9189720" cy="3493932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EG" b="1" dirty="0">
                <a:latin typeface="+mj-lt"/>
                <a:ea typeface="+mj-ea"/>
                <a:cs typeface="+mj-cs"/>
              </a:rPr>
              <a:t>تقنيات كشف الاصابة بآفات المواد </a:t>
            </a:r>
            <a:r>
              <a:rPr lang="ar-EG" b="1" dirty="0" smtClean="0">
                <a:latin typeface="+mj-lt"/>
                <a:ea typeface="+mj-ea"/>
                <a:cs typeface="+mj-cs"/>
              </a:rPr>
              <a:t>المخزونة</a:t>
            </a:r>
            <a:endParaRPr lang="en-US" b="1" dirty="0" smtClean="0">
              <a:latin typeface="+mj-lt"/>
              <a:ea typeface="+mj-ea"/>
              <a:cs typeface="+mj-cs"/>
            </a:endParaRPr>
          </a:p>
          <a:p>
            <a:pPr marL="0" indent="0" algn="r" rtl="1">
              <a:buNone/>
            </a:pPr>
            <a:endParaRPr lang="ar-EG" b="1" dirty="0" smtClean="0">
              <a:latin typeface="+mj-lt"/>
              <a:ea typeface="+mj-ea"/>
              <a:cs typeface="+mj-cs"/>
            </a:endParaRPr>
          </a:p>
          <a:p>
            <a:pPr marL="0" indent="0" algn="r" rtl="1">
              <a:buNone/>
            </a:pPr>
            <a:r>
              <a:rPr lang="ar-EG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أ. ادوات أخذ العينات</a:t>
            </a:r>
            <a:r>
              <a:rPr lang="en-US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Tools </a:t>
            </a:r>
          </a:p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ar-EG" b="1" dirty="0" smtClean="0">
                <a:latin typeface="+mj-lt"/>
                <a:ea typeface="+mj-ea"/>
                <a:cs typeface="+mj-cs"/>
              </a:rPr>
              <a:t>قلم العينات </a:t>
            </a:r>
            <a:r>
              <a:rPr lang="en-US" b="1" dirty="0" smtClean="0">
                <a:latin typeface="+mj-lt"/>
                <a:ea typeface="+mj-ea"/>
                <a:cs typeface="+mj-cs"/>
              </a:rPr>
              <a:t>Spear</a:t>
            </a:r>
          </a:p>
          <a:p>
            <a:pPr marL="441325" indent="-441325" algn="r" rtl="1">
              <a:lnSpc>
                <a:spcPct val="150000"/>
              </a:lnSpc>
            </a:pPr>
            <a:r>
              <a:rPr lang="ar-EG" sz="1800" b="1" dirty="0" smtClean="0">
                <a:latin typeface="+mj-lt"/>
                <a:ea typeface="+mj-ea"/>
                <a:cs typeface="+mj-cs"/>
              </a:rPr>
              <a:t>مخروط من النحاس او الالومنيوم</a:t>
            </a:r>
            <a:r>
              <a:rPr lang="en-US" sz="1800" b="1" dirty="0" smtClean="0">
                <a:latin typeface="+mj-lt"/>
                <a:ea typeface="+mj-ea"/>
                <a:cs typeface="+mj-cs"/>
              </a:rPr>
              <a:t> -  </a:t>
            </a:r>
            <a:r>
              <a:rPr lang="ar-EG" sz="1800" b="1" dirty="0" smtClean="0">
                <a:latin typeface="+mj-lt"/>
                <a:ea typeface="+mj-ea"/>
                <a:cs typeface="+mj-cs"/>
              </a:rPr>
              <a:t> 30 سم طول </a:t>
            </a:r>
            <a:r>
              <a:rPr lang="en-US" sz="1800" b="1" dirty="0" smtClean="0">
                <a:latin typeface="+mj-lt"/>
                <a:ea typeface="+mj-ea"/>
                <a:cs typeface="+mj-cs"/>
              </a:rPr>
              <a:t>*</a:t>
            </a:r>
            <a:r>
              <a:rPr lang="ar-EG" sz="1800" b="1" dirty="0" smtClean="0">
                <a:latin typeface="+mj-lt"/>
                <a:ea typeface="+mj-ea"/>
                <a:cs typeface="+mj-cs"/>
              </a:rPr>
              <a:t> 2.5-3 سم قطر</a:t>
            </a:r>
          </a:p>
          <a:p>
            <a:pPr marL="441325" indent="-441325" algn="r" rtl="1">
              <a:lnSpc>
                <a:spcPct val="150000"/>
              </a:lnSpc>
            </a:pPr>
            <a:r>
              <a:rPr lang="ar-EG" sz="1800" b="1" dirty="0" smtClean="0">
                <a:latin typeface="+mj-lt"/>
                <a:ea typeface="+mj-ea"/>
                <a:cs typeface="+mj-cs"/>
              </a:rPr>
              <a:t>طرف مدبب مفتوح او مغلق</a:t>
            </a:r>
            <a:endParaRPr lang="en-US" sz="1800" b="1" dirty="0" smtClean="0">
              <a:latin typeface="+mj-lt"/>
              <a:ea typeface="+mj-ea"/>
              <a:cs typeface="+mj-cs"/>
            </a:endParaRPr>
          </a:p>
          <a:p>
            <a:pPr marL="441325" indent="-441325" algn="r" rtl="1">
              <a:lnSpc>
                <a:spcPct val="150000"/>
              </a:lnSpc>
            </a:pPr>
            <a:r>
              <a:rPr lang="ar-EG" sz="1800" b="1" dirty="0" smtClean="0">
                <a:latin typeface="+mj-lt"/>
                <a:ea typeface="+mj-ea"/>
                <a:cs typeface="+mj-cs"/>
              </a:rPr>
              <a:t>يستخدم للحصول على العينات من حبوب النجيليات و الدقيق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70" y="4572000"/>
            <a:ext cx="116794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0" y="163668"/>
            <a:ext cx="4343400" cy="933612"/>
          </a:xfrm>
        </p:spPr>
        <p:txBody>
          <a:bodyPr>
            <a:noAutofit/>
          </a:bodyPr>
          <a:lstStyle/>
          <a:p>
            <a:pPr marL="514350" indent="-514350" algn="r" rtl="1">
              <a:lnSpc>
                <a:spcPct val="150000"/>
              </a:lnSpc>
              <a:buFont typeface="+mj-lt"/>
              <a:buAutoNum type="arabicPeriod" startAt="2"/>
            </a:pPr>
            <a:r>
              <a:rPr lang="ar-EG" b="1" dirty="0" smtClean="0">
                <a:latin typeface="+mj-lt"/>
                <a:ea typeface="+mj-ea"/>
                <a:cs typeface="+mj-cs"/>
              </a:rPr>
              <a:t>عصا العينات </a:t>
            </a:r>
            <a:r>
              <a:rPr lang="en-US" b="1" dirty="0" smtClean="0">
                <a:latin typeface="+mj-lt"/>
                <a:ea typeface="+mj-ea"/>
                <a:cs typeface="+mj-cs"/>
              </a:rPr>
              <a:t>Sampling stick</a:t>
            </a:r>
            <a:endParaRPr lang="ar-EG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86875" y="945262"/>
            <a:ext cx="861060" cy="104803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0" t="6934" r="26419" b="6832"/>
          <a:stretch/>
        </p:blipFill>
        <p:spPr>
          <a:xfrm rot="15881801">
            <a:off x="5125999" y="-710330"/>
            <a:ext cx="1782811" cy="102114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52345" y="1343144"/>
            <a:ext cx="9562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dirty="0" smtClean="0"/>
              <a:t>انبوبتين متداخاتين من النحاس – 100 الى 150 سم طول * 2.5 سم قطر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dirty="0" smtClean="0"/>
              <a:t>الطرف البعيد مدبب و القريب له مقبض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dirty="0" smtClean="0"/>
              <a:t>لها عدة غرف (11 غرفه) منفصلة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dirty="0" smtClean="0"/>
              <a:t>تستخدم للحصول على العينات من أكوام الحبوب السائبة او الموجوده في عربات السكك الحديدية او عنابر السفن او الصوامع </a:t>
            </a:r>
          </a:p>
        </p:txBody>
      </p:sp>
    </p:spTree>
    <p:extLst>
      <p:ext uri="{BB962C8B-B14F-4D97-AF65-F5344CB8AC3E}">
        <p14:creationId xmlns:p14="http://schemas.microsoft.com/office/powerpoint/2010/main" val="38979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120" y="243840"/>
            <a:ext cx="6888480" cy="899160"/>
          </a:xfrm>
        </p:spPr>
        <p:txBody>
          <a:bodyPr>
            <a:noAutofit/>
          </a:bodyPr>
          <a:lstStyle/>
          <a:p>
            <a:pPr marL="514350" indent="-514350" algn="r" rtl="1">
              <a:lnSpc>
                <a:spcPct val="150000"/>
              </a:lnSpc>
              <a:buFont typeface="+mj-lt"/>
              <a:buAutoNum type="arabicPeriod" startAt="3"/>
            </a:pPr>
            <a:r>
              <a:rPr lang="ar-EG" b="1" dirty="0" smtClean="0">
                <a:latin typeface="+mj-lt"/>
                <a:ea typeface="+mj-ea"/>
                <a:cs typeface="+mj-cs"/>
              </a:rPr>
              <a:t>عصا الأعماق</a:t>
            </a:r>
            <a:r>
              <a:rPr lang="en-US" b="1" dirty="0" smtClean="0">
                <a:latin typeface="+mj-lt"/>
                <a:ea typeface="+mj-ea"/>
                <a:cs typeface="+mj-cs"/>
              </a:rPr>
              <a:t> Deep layers sampling stick </a:t>
            </a:r>
            <a:endParaRPr lang="ar-EG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41" y="3139440"/>
            <a:ext cx="11192684" cy="32156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241" y="1343144"/>
            <a:ext cx="112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dirty="0" smtClean="0"/>
              <a:t>ذراع طويل يتكون من عدة وصلات</a:t>
            </a:r>
            <a:r>
              <a:rPr lang="ar-E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⸲</a:t>
            </a:r>
            <a:r>
              <a:rPr lang="ar-EG" dirty="0" smtClean="0"/>
              <a:t> الطرف البعيد به وعاء اسطواني مدبب القمة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dirty="0" smtClean="0"/>
              <a:t>للوعاء غطاء سائب</a:t>
            </a:r>
            <a:r>
              <a:rPr lang="ar-E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⸲ عند دفع العصا داخل الحبوب يغلق الوعاء فإذا ما وصل الى العمق المطلوب انفتح الغطاء بمجرد سحب العصا لأعلى فيمتلىء الوعاء بالحبوب</a:t>
            </a:r>
            <a:endParaRPr lang="ar-EG" dirty="0" smtClean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dirty="0" smtClean="0"/>
              <a:t>تستخدم للحصول على العينات من اعماق تصل الى 3 م</a:t>
            </a:r>
          </a:p>
        </p:txBody>
      </p:sp>
    </p:spTree>
    <p:extLst>
      <p:ext uri="{BB962C8B-B14F-4D97-AF65-F5344CB8AC3E}">
        <p14:creationId xmlns:p14="http://schemas.microsoft.com/office/powerpoint/2010/main" val="42100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720" y="422748"/>
            <a:ext cx="6888480" cy="933612"/>
          </a:xfrm>
        </p:spPr>
        <p:txBody>
          <a:bodyPr>
            <a:noAutofit/>
          </a:bodyPr>
          <a:lstStyle/>
          <a:p>
            <a:pPr marL="514350" indent="-514350" algn="r" rtl="1">
              <a:lnSpc>
                <a:spcPct val="150000"/>
              </a:lnSpc>
              <a:buFont typeface="+mj-lt"/>
              <a:buAutoNum type="arabicPeriod" startAt="4"/>
            </a:pPr>
            <a:r>
              <a:rPr lang="en-US" b="1" dirty="0" smtClean="0">
                <a:latin typeface="+mj-lt"/>
                <a:ea typeface="+mj-ea"/>
                <a:cs typeface="+mj-cs"/>
              </a:rPr>
              <a:t> </a:t>
            </a:r>
            <a:r>
              <a:rPr lang="ar-EG" b="1" dirty="0" smtClean="0">
                <a:latin typeface="+mj-lt"/>
                <a:ea typeface="+mj-ea"/>
                <a:cs typeface="+mj-cs"/>
              </a:rPr>
              <a:t>جهاز بليكان</a:t>
            </a:r>
            <a:r>
              <a:rPr lang="en-US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b="1" dirty="0" err="1" smtClean="0">
                <a:latin typeface="+mj-lt"/>
                <a:ea typeface="+mj-ea"/>
                <a:cs typeface="+mj-cs"/>
              </a:rPr>
              <a:t>Pelikan</a:t>
            </a:r>
            <a:r>
              <a:rPr lang="en-US" b="1" dirty="0" smtClean="0">
                <a:latin typeface="+mj-lt"/>
                <a:ea typeface="+mj-ea"/>
                <a:cs typeface="+mj-cs"/>
              </a:rPr>
              <a:t> apparatus </a:t>
            </a:r>
            <a:endParaRPr lang="ar-EG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6088" y="1506133"/>
            <a:ext cx="907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b="1" dirty="0"/>
              <a:t>هو عبارة عن وعاء لأخذ عينات الحبوب أثناء سريانها على السير في طريقها إلى داخل الصومعة، او أثناء تفريغ السفن.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7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0" y="178908"/>
            <a:ext cx="5554980" cy="933612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EG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ب. طرق اخذ العينات </a:t>
            </a:r>
            <a:r>
              <a:rPr lang="en-US" b="1" dirty="0">
                <a:solidFill>
                  <a:srgbClr val="0070C0"/>
                </a:solidFill>
                <a:cs typeface="+mj-cs"/>
              </a:rPr>
              <a:t>Sampling Methods </a:t>
            </a:r>
            <a:endParaRPr lang="ar-EG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ar-EG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" y="1112520"/>
            <a:ext cx="11772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EG" sz="2400" dirty="0" smtClean="0">
                <a:solidFill>
                  <a:srgbClr val="0070C0"/>
                </a:solidFill>
                <a:cs typeface="+mj-cs"/>
              </a:rPr>
              <a:t>الحبوب السائبة في أكوام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2000" dirty="0" smtClean="0">
                <a:cs typeface="+mj-cs"/>
              </a:rPr>
              <a:t>تؤخذ </a:t>
            </a:r>
            <a:r>
              <a:rPr lang="ar-EG" sz="2000" dirty="0">
                <a:cs typeface="+mj-cs"/>
              </a:rPr>
              <a:t>عينات الحبوب بواسطة عصا العينات من ثلاثة ارتفاعات </a:t>
            </a:r>
            <a:r>
              <a:rPr lang="ar-EG" sz="2000" dirty="0" smtClean="0">
                <a:cs typeface="+mj-cs"/>
              </a:rPr>
              <a:t>(أعلى</a:t>
            </a:r>
            <a:r>
              <a:rPr lang="ar-EG" sz="2000" dirty="0">
                <a:cs typeface="+mj-cs"/>
              </a:rPr>
              <a:t>، وسط، وقرب القاعدة) من الجهات الأصلية الاربع (شمال، جنوب، شرق، غرب) ثم تؤخذ عينات أخرى من </a:t>
            </a:r>
            <a:r>
              <a:rPr lang="ar-EG" sz="2000" dirty="0" smtClean="0">
                <a:cs typeface="+mj-cs"/>
              </a:rPr>
              <a:t>الجهات السابقة باستخدام </a:t>
            </a:r>
            <a:r>
              <a:rPr lang="ar-EG" sz="2000" dirty="0">
                <a:cs typeface="+mj-cs"/>
              </a:rPr>
              <a:t>عصا </a:t>
            </a:r>
            <a:r>
              <a:rPr lang="ar-EG" sz="2000" dirty="0" smtClean="0">
                <a:cs typeface="+mj-cs"/>
              </a:rPr>
              <a:t>الاعماق.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2000" dirty="0" smtClean="0">
                <a:cs typeface="+mj-cs"/>
              </a:rPr>
              <a:t>يتم </a:t>
            </a:r>
            <a:r>
              <a:rPr lang="ar-EG" sz="2000" dirty="0">
                <a:cs typeface="+mj-cs"/>
              </a:rPr>
              <a:t>خلط </a:t>
            </a:r>
            <a:r>
              <a:rPr lang="ar-EG" sz="2000" dirty="0" smtClean="0">
                <a:cs typeface="+mj-cs"/>
              </a:rPr>
              <a:t>جميع العينات خلطاً جيداً، </a:t>
            </a:r>
            <a:r>
              <a:rPr lang="ar-EG" sz="2000" dirty="0">
                <a:cs typeface="+mj-cs"/>
              </a:rPr>
              <a:t>ويتم فردها في شكل دائرة وتقسم إلى 4 أقسام متساوية، ويؤخذ منها أي قسمين متقابلين ويستبعد </a:t>
            </a:r>
            <a:r>
              <a:rPr lang="ar-EG" sz="2000" dirty="0" smtClean="0">
                <a:cs typeface="+mj-cs"/>
              </a:rPr>
              <a:t>الاخران.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2000" dirty="0" smtClean="0">
                <a:cs typeface="+mj-cs"/>
              </a:rPr>
              <a:t>تكرر </a:t>
            </a:r>
            <a:r>
              <a:rPr lang="ar-EG" sz="2000" dirty="0">
                <a:cs typeface="+mj-cs"/>
              </a:rPr>
              <a:t>العملية في العينة عدة مرات إلى </a:t>
            </a:r>
            <a:r>
              <a:rPr lang="ar-EG" sz="2000" dirty="0" smtClean="0">
                <a:cs typeface="+mj-cs"/>
              </a:rPr>
              <a:t>أن يحصل </a:t>
            </a:r>
            <a:r>
              <a:rPr lang="ar-EG" sz="2000" dirty="0">
                <a:cs typeface="+mj-cs"/>
              </a:rPr>
              <a:t>على عينة زنتها كيلوجرام واحد او نصف كيلو حسب عدد </a:t>
            </a:r>
            <a:r>
              <a:rPr lang="ar-EG" sz="2000" dirty="0" smtClean="0">
                <a:cs typeface="+mj-cs"/>
              </a:rPr>
              <a:t>العينات.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2000" dirty="0" smtClean="0">
                <a:cs typeface="+mj-cs"/>
              </a:rPr>
              <a:t>تعبأ </a:t>
            </a:r>
            <a:r>
              <a:rPr lang="ar-EG" sz="2000" dirty="0">
                <a:cs typeface="+mj-cs"/>
              </a:rPr>
              <a:t>العينة في كيس من القماش </a:t>
            </a:r>
            <a:r>
              <a:rPr lang="ar-EG" sz="2000" dirty="0" smtClean="0">
                <a:cs typeface="+mj-cs"/>
              </a:rPr>
              <a:t>وتوضع </a:t>
            </a:r>
            <a:r>
              <a:rPr lang="ar-EG" sz="2000" dirty="0">
                <a:cs typeface="+mj-cs"/>
              </a:rPr>
              <a:t>معها بطاقة عليها البيانات اللازمة، ويتم فحص العينة في اليوم </a:t>
            </a:r>
            <a:r>
              <a:rPr lang="ar-EG" sz="2000" dirty="0" smtClean="0">
                <a:cs typeface="+mj-cs"/>
              </a:rPr>
              <a:t>نفسه </a:t>
            </a:r>
            <a:r>
              <a:rPr lang="ar-EG" sz="2000" dirty="0">
                <a:cs typeface="+mj-cs"/>
              </a:rPr>
              <a:t>لتقدير نسبة </a:t>
            </a:r>
            <a:r>
              <a:rPr lang="ar-EG" sz="2000" dirty="0" smtClean="0">
                <a:cs typeface="+mj-cs"/>
              </a:rPr>
              <a:t>الإصابة.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2000" dirty="0" smtClean="0">
                <a:cs typeface="+mj-cs"/>
              </a:rPr>
              <a:t>يوضع </a:t>
            </a:r>
            <a:r>
              <a:rPr lang="ar-EG" sz="2000" dirty="0">
                <a:cs typeface="+mj-cs"/>
              </a:rPr>
              <a:t>جزء من العينة في علب محكمة من الصفيح او الألومنيوم، ومعها </a:t>
            </a:r>
            <a:r>
              <a:rPr lang="ar-EG" sz="2000" dirty="0" smtClean="0">
                <a:cs typeface="+mj-cs"/>
              </a:rPr>
              <a:t>البيانات </a:t>
            </a:r>
            <a:r>
              <a:rPr lang="ar-EG" sz="2000" dirty="0">
                <a:cs typeface="+mj-cs"/>
              </a:rPr>
              <a:t>السابقة، ويقدر فيها المحتوى المائي للحبوب، ونسبة الشوائب</a:t>
            </a:r>
            <a:r>
              <a:rPr lang="ar-EG" sz="2000" dirty="0" smtClean="0">
                <a:cs typeface="+mj-cs"/>
              </a:rPr>
              <a:t>.</a:t>
            </a:r>
            <a:endParaRPr lang="ar-EG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01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61960" y="226625"/>
            <a:ext cx="3642360" cy="535375"/>
          </a:xfrm>
        </p:spPr>
        <p:txBody>
          <a:bodyPr>
            <a:normAutofit/>
          </a:bodyPr>
          <a:lstStyle/>
          <a:p>
            <a:pPr marL="514350" indent="-514350" algn="just" rtl="1">
              <a:buFont typeface="+mj-lt"/>
              <a:buAutoNum type="arabicPeriod" startAt="2"/>
            </a:pPr>
            <a:r>
              <a:rPr lang="ar-SA" sz="2400" dirty="0">
                <a:solidFill>
                  <a:srgbClr val="0070C0"/>
                </a:solidFill>
                <a:latin typeface="+mn-lt"/>
                <a:ea typeface="+mn-ea"/>
              </a:rPr>
              <a:t>الحبوب المعبأة في أكياس</a:t>
            </a:r>
            <a:endParaRPr lang="en-US" sz="2400" dirty="0">
              <a:solidFill>
                <a:srgbClr val="0070C0"/>
              </a:solidFill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3696" y="784205"/>
            <a:ext cx="9770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dirty="0">
                <a:cs typeface="+mj-cs"/>
              </a:rPr>
              <a:t>تؤخذ عينات متساوية </a:t>
            </a:r>
            <a:r>
              <a:rPr lang="ar-EG" sz="2000" dirty="0" smtClean="0">
                <a:cs typeface="+mj-cs"/>
              </a:rPr>
              <a:t>بواسطة قلم العينات </a:t>
            </a:r>
            <a:r>
              <a:rPr lang="ar-SA" sz="2000" dirty="0" smtClean="0">
                <a:cs typeface="+mj-cs"/>
              </a:rPr>
              <a:t>من </a:t>
            </a:r>
            <a:r>
              <a:rPr lang="ar-SA" sz="2000" dirty="0">
                <a:cs typeface="+mj-cs"/>
              </a:rPr>
              <a:t>عدد من الاكياس دون تحيز، تخلط العينات مع بعضها وتعامل كما سبق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36280" y="1458456"/>
            <a:ext cx="3368040" cy="57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r" rtl="1">
              <a:buFont typeface="+mj-lt"/>
              <a:buAutoNum type="arabicPeriod" startAt="3"/>
            </a:pPr>
            <a:r>
              <a:rPr lang="ar-SA" sz="2400" dirty="0" smtClean="0">
                <a:solidFill>
                  <a:srgbClr val="0070C0"/>
                </a:solidFill>
                <a:latin typeface="+mn-lt"/>
                <a:ea typeface="+mn-ea"/>
              </a:rPr>
              <a:t>الحبوب المعبأة في صوامع</a:t>
            </a:r>
            <a:endParaRPr lang="en-US" sz="2400" dirty="0">
              <a:solidFill>
                <a:srgbClr val="0070C0"/>
              </a:solidFill>
              <a:latin typeface="+mn-lt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7661" y="2035681"/>
            <a:ext cx="8696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dirty="0">
                <a:cs typeface="+mj-cs"/>
              </a:rPr>
              <a:t>تؤخذ العينات </a:t>
            </a:r>
            <a:r>
              <a:rPr lang="ar-EG" sz="2000" dirty="0" smtClean="0">
                <a:cs typeface="+mj-cs"/>
              </a:rPr>
              <a:t>بواسطة جهاز بليكان </a:t>
            </a:r>
            <a:r>
              <a:rPr lang="ar-SA" sz="2000" dirty="0" smtClean="0">
                <a:cs typeface="+mj-cs"/>
              </a:rPr>
              <a:t>على </a:t>
            </a:r>
            <a:r>
              <a:rPr lang="ar-SA" sz="2000" dirty="0">
                <a:cs typeface="+mj-cs"/>
              </a:rPr>
              <a:t>5 فترات منتظمة أثناء التفريغ او تدفق الحبوب إلى داخل العين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056120" y="2534017"/>
            <a:ext cx="4648200" cy="808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 rtl="1">
              <a:buFont typeface="+mj-lt"/>
              <a:buAutoNum type="arabicPeriod" startAt="4"/>
            </a:pPr>
            <a:r>
              <a:rPr lang="ar-SA" sz="2400" dirty="0" smtClean="0">
                <a:solidFill>
                  <a:srgbClr val="0070C0"/>
                </a:solidFill>
                <a:latin typeface="+mn-lt"/>
                <a:ea typeface="+mn-ea"/>
              </a:rPr>
              <a:t>الفواكه المجففة </a:t>
            </a:r>
            <a:r>
              <a:rPr lang="ar-EG" sz="2400" dirty="0" smtClean="0">
                <a:solidFill>
                  <a:srgbClr val="0070C0"/>
                </a:solidFill>
                <a:latin typeface="+mn-lt"/>
                <a:ea typeface="+mn-ea"/>
              </a:rPr>
              <a:t>(</a:t>
            </a:r>
            <a:r>
              <a:rPr lang="ar-SA" sz="2400" dirty="0" smtClean="0">
                <a:solidFill>
                  <a:srgbClr val="0070C0"/>
                </a:solidFill>
                <a:latin typeface="+mn-lt"/>
                <a:ea typeface="+mn-ea"/>
              </a:rPr>
              <a:t>التمور والتين</a:t>
            </a:r>
            <a:r>
              <a:rPr lang="ar-EG" sz="2400" dirty="0">
                <a:solidFill>
                  <a:srgbClr val="0070C0"/>
                </a:solidFill>
                <a:latin typeface="+mn-lt"/>
                <a:ea typeface="+mn-ea"/>
              </a:rPr>
              <a:t> </a:t>
            </a:r>
            <a:r>
              <a:rPr lang="ar-EG" sz="2400" dirty="0" smtClean="0">
                <a:solidFill>
                  <a:srgbClr val="0070C0"/>
                </a:solidFill>
                <a:latin typeface="+mn-lt"/>
                <a:ea typeface="+mn-ea"/>
              </a:rPr>
              <a:t>و الزبيب)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7812" y="3287157"/>
            <a:ext cx="109565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EG" sz="2000" b="1" dirty="0" smtClean="0">
                <a:cs typeface="+mj-cs"/>
              </a:rPr>
              <a:t>أ. </a:t>
            </a:r>
            <a:r>
              <a:rPr lang="ar-SA" sz="2000" b="1" dirty="0" smtClean="0">
                <a:cs typeface="+mj-cs"/>
              </a:rPr>
              <a:t>اذا </a:t>
            </a:r>
            <a:r>
              <a:rPr lang="ar-SA" sz="2000" b="1" dirty="0">
                <a:cs typeface="+mj-cs"/>
              </a:rPr>
              <a:t>كانت سائبة في شكل </a:t>
            </a:r>
            <a:r>
              <a:rPr lang="ar-SA" sz="2000" b="1" dirty="0" smtClean="0">
                <a:cs typeface="+mj-cs"/>
              </a:rPr>
              <a:t>اكوام</a:t>
            </a:r>
            <a:endParaRPr lang="ar-EG" sz="2000" b="1" dirty="0" smtClean="0">
              <a:cs typeface="+mj-cs"/>
            </a:endParaRPr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2000" dirty="0" smtClean="0">
                <a:cs typeface="+mj-cs"/>
              </a:rPr>
              <a:t>تؤخذ </a:t>
            </a:r>
            <a:r>
              <a:rPr lang="ar-SA" sz="2000" dirty="0">
                <a:cs typeface="+mj-cs"/>
              </a:rPr>
              <a:t>عدة عينات عشوائية</a:t>
            </a:r>
            <a:r>
              <a:rPr lang="ar-EG" sz="2000" dirty="0">
                <a:cs typeface="+mj-cs"/>
              </a:rPr>
              <a:t> متساوية</a:t>
            </a:r>
            <a:r>
              <a:rPr lang="ar-SA" sz="2000" dirty="0">
                <a:cs typeface="+mj-cs"/>
              </a:rPr>
              <a:t> الوزن</a:t>
            </a:r>
            <a:r>
              <a:rPr lang="ar-EG" sz="2000" dirty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بحيث </a:t>
            </a:r>
            <a:r>
              <a:rPr lang="ar-SA" sz="2000" dirty="0">
                <a:cs typeface="+mj-cs"/>
              </a:rPr>
              <a:t>تكون ممثلة للاتجاهات والارتفاعات والاعماق المختلفة لكل كومة ثم يخلط بعضها مع بعض، </a:t>
            </a:r>
            <a:r>
              <a:rPr lang="ar-SA" sz="2000" dirty="0" smtClean="0">
                <a:cs typeface="+mj-cs"/>
              </a:rPr>
              <a:t>ويتم </a:t>
            </a:r>
            <a:r>
              <a:rPr lang="ar-SA" sz="2000" dirty="0">
                <a:cs typeface="+mj-cs"/>
              </a:rPr>
              <a:t>فحصها او عينة </a:t>
            </a:r>
            <a:r>
              <a:rPr lang="ar-SA" sz="2000" dirty="0" smtClean="0">
                <a:cs typeface="+mj-cs"/>
              </a:rPr>
              <a:t>منها </a:t>
            </a:r>
            <a:r>
              <a:rPr lang="ar-SA" sz="2000" dirty="0">
                <a:cs typeface="+mj-cs"/>
              </a:rPr>
              <a:t>اذا كان حجمها </a:t>
            </a:r>
            <a:r>
              <a:rPr lang="ar-SA" sz="2000" dirty="0" smtClean="0">
                <a:cs typeface="+mj-cs"/>
              </a:rPr>
              <a:t>كبيرا</a:t>
            </a:r>
            <a:r>
              <a:rPr lang="ar-EG" sz="2000" dirty="0" smtClean="0">
                <a:cs typeface="+mj-cs"/>
              </a:rPr>
              <a:t>ً</a:t>
            </a:r>
            <a:r>
              <a:rPr lang="ar-SA" sz="2000" dirty="0" smtClean="0"/>
              <a:t>،</a:t>
            </a:r>
            <a:r>
              <a:rPr lang="ar-SA" sz="2000" dirty="0" smtClean="0">
                <a:cs typeface="+mj-cs"/>
              </a:rPr>
              <a:t> </a:t>
            </a:r>
            <a:r>
              <a:rPr lang="ar-SA" sz="2000" dirty="0">
                <a:cs typeface="+mj-cs"/>
              </a:rPr>
              <a:t>من الداخل او </a:t>
            </a:r>
            <a:r>
              <a:rPr lang="ar-SA" sz="2000" dirty="0" smtClean="0">
                <a:cs typeface="+mj-cs"/>
              </a:rPr>
              <a:t>الخارج</a:t>
            </a:r>
            <a:r>
              <a:rPr lang="ar-EG" sz="2000" dirty="0" smtClean="0">
                <a:cs typeface="+mj-cs"/>
              </a:rPr>
              <a:t>.</a:t>
            </a:r>
          </a:p>
          <a:p>
            <a:pPr algn="r" rtl="1">
              <a:lnSpc>
                <a:spcPct val="200000"/>
              </a:lnSpc>
            </a:pPr>
            <a:r>
              <a:rPr lang="ar-EG" sz="2000" b="1" dirty="0" smtClean="0">
                <a:cs typeface="+mj-cs"/>
              </a:rPr>
              <a:t>ب.</a:t>
            </a:r>
            <a:r>
              <a:rPr lang="ar-SA" sz="2000" b="1" dirty="0" smtClean="0">
                <a:cs typeface="+mj-cs"/>
              </a:rPr>
              <a:t> </a:t>
            </a:r>
            <a:r>
              <a:rPr lang="ar-SA" sz="2000" b="1" dirty="0">
                <a:cs typeface="+mj-cs"/>
              </a:rPr>
              <a:t>اذا كانت معبأة في اكياس من الورق، او صناديق من </a:t>
            </a:r>
            <a:r>
              <a:rPr lang="ar-SA" sz="2000" b="1" dirty="0" smtClean="0">
                <a:cs typeface="+mj-cs"/>
              </a:rPr>
              <a:t>الكرتون</a:t>
            </a:r>
            <a:endParaRPr lang="ar-EG" sz="2000" b="1" dirty="0" smtClean="0">
              <a:cs typeface="+mj-cs"/>
            </a:endParaRPr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2000" dirty="0" smtClean="0">
                <a:cs typeface="+mj-cs"/>
              </a:rPr>
              <a:t>تؤخذ </a:t>
            </a:r>
            <a:r>
              <a:rPr lang="ar-SA" sz="2000" dirty="0">
                <a:cs typeface="+mj-cs"/>
              </a:rPr>
              <a:t>عينات عشوائية من عدد من العبوات، ويخلط بعضها مع بعض، ويتم فحصها، وتقدر نسبة الإصابة</a:t>
            </a:r>
            <a:r>
              <a:rPr lang="en-US" sz="2000" dirty="0" smtClean="0">
                <a:cs typeface="+mj-cs"/>
              </a:rPr>
              <a:t>.</a:t>
            </a:r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54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8120" y="27750"/>
            <a:ext cx="4328160" cy="613572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EG" b="1" dirty="0" smtClean="0"/>
              <a:t>الصراصير</a:t>
            </a:r>
            <a:endParaRPr lang="ar-EG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2008" y="948690"/>
            <a:ext cx="43457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en-US" b="1" dirty="0" smtClean="0">
                <a:cs typeface="+mj-cs"/>
              </a:rPr>
              <a:t>Order </a:t>
            </a:r>
            <a:r>
              <a:rPr lang="en-US" b="1" dirty="0" err="1" smtClean="0">
                <a:cs typeface="+mj-cs"/>
              </a:rPr>
              <a:t>Blattodea</a:t>
            </a:r>
            <a:r>
              <a:rPr lang="en-US" b="1" dirty="0" smtClean="0">
                <a:cs typeface="+mj-cs"/>
              </a:rPr>
              <a:t> or </a:t>
            </a:r>
            <a:r>
              <a:rPr lang="en-US" b="1" dirty="0" err="1" smtClean="0">
                <a:cs typeface="+mj-cs"/>
              </a:rPr>
              <a:t>Blattaria</a:t>
            </a:r>
            <a:r>
              <a:rPr lang="en-US" b="1" dirty="0" smtClean="0">
                <a:cs typeface="+mj-cs"/>
              </a:rPr>
              <a:t> </a:t>
            </a:r>
            <a:r>
              <a:rPr lang="ar-EG" b="1" dirty="0" smtClean="0">
                <a:cs typeface="+mj-cs"/>
              </a:rPr>
              <a:t>رتبة الصراصير </a:t>
            </a:r>
            <a:endParaRPr lang="en-US" b="1" dirty="0" smtClean="0">
              <a:cs typeface="+mj-cs"/>
            </a:endParaRPr>
          </a:p>
          <a:p>
            <a:pPr algn="just">
              <a:lnSpc>
                <a:spcPct val="300000"/>
              </a:lnSpc>
            </a:pPr>
            <a:r>
              <a:rPr lang="en-US" b="1" dirty="0" smtClean="0">
                <a:cs typeface="+mj-cs"/>
              </a:rPr>
              <a:t>Family: </a:t>
            </a:r>
            <a:r>
              <a:rPr lang="en-US" b="1" dirty="0" err="1">
                <a:cs typeface="+mj-cs"/>
              </a:rPr>
              <a:t>Blattidae</a:t>
            </a:r>
            <a:endParaRPr lang="en-US" b="1" dirty="0" smtClean="0">
              <a:cs typeface="+mj-cs"/>
            </a:endParaRPr>
          </a:p>
          <a:p>
            <a:pPr algn="just">
              <a:lnSpc>
                <a:spcPct val="300000"/>
              </a:lnSpc>
            </a:pPr>
            <a:r>
              <a:rPr lang="en-US" b="1" dirty="0" err="1" smtClean="0">
                <a:cs typeface="+mj-cs"/>
              </a:rPr>
              <a:t>Periplaneta</a:t>
            </a:r>
            <a:r>
              <a:rPr lang="en-US" b="1" dirty="0" smtClean="0">
                <a:cs typeface="+mj-cs"/>
              </a:rPr>
              <a:t> </a:t>
            </a:r>
            <a:r>
              <a:rPr lang="en-US" b="1" dirty="0" err="1">
                <a:cs typeface="+mj-cs"/>
              </a:rPr>
              <a:t>a</a:t>
            </a:r>
            <a:r>
              <a:rPr lang="en-US" b="1" dirty="0" err="1" smtClean="0">
                <a:cs typeface="+mj-cs"/>
              </a:rPr>
              <a:t>mericana</a:t>
            </a:r>
            <a:r>
              <a:rPr lang="en-US" b="1" dirty="0" smtClean="0">
                <a:cs typeface="+mj-cs"/>
              </a:rPr>
              <a:t> </a:t>
            </a:r>
            <a:r>
              <a:rPr lang="ar-EG" b="1" dirty="0" smtClean="0">
                <a:cs typeface="+mj-cs"/>
              </a:rPr>
              <a:t>الصرصور الامريكي</a:t>
            </a:r>
            <a:endParaRPr lang="en-US" b="1" dirty="0" smtClean="0">
              <a:cs typeface="+mj-cs"/>
            </a:endParaRPr>
          </a:p>
          <a:p>
            <a:pPr algn="just">
              <a:lnSpc>
                <a:spcPct val="300000"/>
              </a:lnSpc>
            </a:pPr>
            <a:r>
              <a:rPr lang="en-US" b="1" dirty="0" err="1" smtClean="0">
                <a:cs typeface="+mj-cs"/>
              </a:rPr>
              <a:t>Blatta</a:t>
            </a:r>
            <a:r>
              <a:rPr lang="en-US" b="1" dirty="0" smtClean="0">
                <a:cs typeface="+mj-cs"/>
              </a:rPr>
              <a:t> </a:t>
            </a:r>
            <a:r>
              <a:rPr lang="en-US" b="1" dirty="0" err="1" smtClean="0">
                <a:cs typeface="+mj-cs"/>
              </a:rPr>
              <a:t>orientalis</a:t>
            </a:r>
            <a:r>
              <a:rPr lang="ar-EG" b="1" dirty="0" smtClean="0">
                <a:cs typeface="+mj-cs"/>
              </a:rPr>
              <a:t> الصرصور الشرقي </a:t>
            </a:r>
            <a:endParaRPr lang="en-US" b="1" dirty="0" smtClean="0">
              <a:cs typeface="+mj-cs"/>
            </a:endParaRPr>
          </a:p>
          <a:p>
            <a:pPr algn="just">
              <a:lnSpc>
                <a:spcPct val="300000"/>
              </a:lnSpc>
            </a:pPr>
            <a:r>
              <a:rPr lang="en-US" b="1" dirty="0" smtClean="0">
                <a:cs typeface="+mj-cs"/>
              </a:rPr>
              <a:t>Family </a:t>
            </a:r>
            <a:r>
              <a:rPr lang="en-US" b="1" dirty="0" err="1" smtClean="0">
                <a:cs typeface="+mj-cs"/>
              </a:rPr>
              <a:t>Blattellidae</a:t>
            </a:r>
            <a:r>
              <a:rPr lang="en-US" b="1" dirty="0" smtClean="0">
                <a:cs typeface="+mj-cs"/>
              </a:rPr>
              <a:t> (</a:t>
            </a:r>
            <a:r>
              <a:rPr lang="en-US" b="1" dirty="0" err="1">
                <a:cs typeface="+mj-cs"/>
              </a:rPr>
              <a:t>Ectobiidae</a:t>
            </a:r>
            <a:r>
              <a:rPr lang="en-US" b="1" dirty="0" smtClean="0">
                <a:cs typeface="+mj-cs"/>
              </a:rPr>
              <a:t>)</a:t>
            </a:r>
          </a:p>
          <a:p>
            <a:pPr algn="just">
              <a:lnSpc>
                <a:spcPct val="300000"/>
              </a:lnSpc>
            </a:pPr>
            <a:r>
              <a:rPr lang="en-US" b="1" dirty="0" err="1" smtClean="0">
                <a:cs typeface="+mj-cs"/>
              </a:rPr>
              <a:t>Blatella</a:t>
            </a:r>
            <a:r>
              <a:rPr lang="en-US" b="1" dirty="0" smtClean="0">
                <a:cs typeface="+mj-cs"/>
              </a:rPr>
              <a:t> </a:t>
            </a:r>
            <a:r>
              <a:rPr lang="en-US" b="1" dirty="0" err="1" smtClean="0">
                <a:cs typeface="+mj-cs"/>
              </a:rPr>
              <a:t>germanica</a:t>
            </a:r>
            <a:r>
              <a:rPr lang="ar-EG" b="1" dirty="0" smtClean="0">
                <a:cs typeface="+mj-cs"/>
              </a:rPr>
              <a:t>الصرصور الالماني </a:t>
            </a:r>
            <a:endParaRPr lang="en-US" b="1" dirty="0" smtClean="0">
              <a:cs typeface="+mj-cs"/>
            </a:endParaRPr>
          </a:p>
          <a:p>
            <a:pPr algn="just">
              <a:lnSpc>
                <a:spcPct val="300000"/>
              </a:lnSpc>
            </a:pPr>
            <a:endParaRPr lang="en-US" b="1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720" y="283091"/>
            <a:ext cx="2820360" cy="21705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720" y="2519659"/>
            <a:ext cx="2820360" cy="20377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830" y="4664561"/>
            <a:ext cx="2762250" cy="208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9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803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مقدمه: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الحبوب المعبأة في أكياس</vt:lpstr>
      <vt:lpstr>PowerPoint Presentation</vt:lpstr>
      <vt:lpstr>كيف نفرق بين ذكر وأنثي الصرصور؟</vt:lpstr>
      <vt:lpstr>التعرف على الصراصير</vt:lpstr>
      <vt:lpstr>دورة حياة الصرصور</vt:lpstr>
      <vt:lpstr>أضرار الصراصير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ammsoliman</dc:creator>
  <cp:lastModifiedBy>ammsoliman</cp:lastModifiedBy>
  <cp:revision>109</cp:revision>
  <dcterms:created xsi:type="dcterms:W3CDTF">2019-01-09T06:59:01Z</dcterms:created>
  <dcterms:modified xsi:type="dcterms:W3CDTF">2019-09-10T10:34:26Z</dcterms:modified>
</cp:coreProperties>
</file>