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2" r:id="rId5"/>
    <p:sldId id="263" r:id="rId6"/>
    <p:sldId id="269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107" d="100"/>
          <a:sy n="107" d="100"/>
        </p:scale>
        <p:origin x="-96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1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4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5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2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0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2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3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5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0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018A9-A195-4F34-91EF-0CD9C19C2DB0}" type="datetimeFigureOut">
              <a:rPr lang="en-US" smtClean="0"/>
              <a:t>27/10/2019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4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mseleem@ksu.edu.s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ionalgeographic.com/animals/2019/04/cordyceps-zombie-fungus-takes-over-ants/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97046" y="1761890"/>
            <a:ext cx="4876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ts val="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المملكة العربية السعودية</a:t>
            </a:r>
          </a:p>
          <a:p>
            <a:pPr algn="ctr" rtl="1" eaLnBrk="1" hangingPunct="1">
              <a:spcBef>
                <a:spcPts val="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وزارة التعليم ـ جامعة الملك سعود</a:t>
            </a:r>
          </a:p>
          <a:p>
            <a:pPr algn="ctr" rtl="1" eaLnBrk="1" hangingPunct="1">
              <a:spcBef>
                <a:spcPts val="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كلية علوم الأغذية والزراعة ـ قسم وقاية النبات</a:t>
            </a:r>
            <a:endParaRPr lang="en-US" altLang="en-US" sz="1800" b="1" dirty="0">
              <a:solidFill>
                <a:srgbClr val="0033CC"/>
              </a:solidFill>
            </a:endParaRPr>
          </a:p>
        </p:txBody>
      </p:sp>
      <p:pic>
        <p:nvPicPr>
          <p:cNvPr id="7" name="Picture 14" descr="Basmalla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96" y="69509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87496" y="2832229"/>
            <a:ext cx="5486400" cy="2277547"/>
          </a:xfrm>
          <a:prstGeom prst="rect">
            <a:avLst/>
          </a:prstGeom>
          <a:solidFill>
            <a:schemeClr val="accent1">
              <a:alpha val="43137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ts val="1200"/>
              </a:spcBef>
              <a:buFontTx/>
              <a:buNone/>
            </a:pPr>
            <a:r>
              <a:rPr lang="ar-SA" altLang="en-US" sz="2800" b="1" dirty="0"/>
              <a:t>المحاضرات النظرية</a:t>
            </a:r>
          </a:p>
          <a:p>
            <a:pPr algn="ctr" rtl="1" eaLnBrk="1" hangingPunct="1">
              <a:spcBef>
                <a:spcPts val="1200"/>
              </a:spcBef>
              <a:buFontTx/>
              <a:buNone/>
            </a:pPr>
            <a:r>
              <a:rPr lang="ar-SA" altLang="en-US" sz="2800" b="1" dirty="0"/>
              <a:t>لمقرر </a:t>
            </a:r>
            <a:r>
              <a:rPr lang="ar-SA" altLang="en-US" sz="2800" b="1" dirty="0" smtClean="0"/>
              <a:t>200 </a:t>
            </a:r>
            <a:r>
              <a:rPr lang="ar-SA" altLang="en-US" sz="2800" b="1" dirty="0"/>
              <a:t>وقن </a:t>
            </a:r>
            <a:endParaRPr lang="ar-SA" altLang="en-US" sz="2800" b="1" dirty="0" smtClean="0"/>
          </a:p>
          <a:p>
            <a:pPr algn="ctr" rtl="1" eaLnBrk="1" hangingPunct="1">
              <a:spcBef>
                <a:spcPts val="1200"/>
              </a:spcBef>
              <a:buFontTx/>
              <a:buNone/>
            </a:pPr>
            <a:r>
              <a:rPr lang="ar-SA" altLang="en-US" sz="2800" b="1" dirty="0" smtClean="0"/>
              <a:t>(مقدمة في وقاية النبات)</a:t>
            </a:r>
          </a:p>
          <a:p>
            <a:pPr algn="ctr" rtl="1" eaLnBrk="1" hangingPunct="1">
              <a:spcBef>
                <a:spcPts val="1200"/>
              </a:spcBef>
              <a:buFontTx/>
              <a:buNone/>
            </a:pPr>
            <a:r>
              <a:rPr lang="ar-SA" altLang="en-US" sz="2800" b="1" dirty="0" smtClean="0"/>
              <a:t>الجزء الثاني: علوم الحشرات</a:t>
            </a:r>
            <a:endParaRPr lang="en-US" altLang="en-US" sz="2800" b="1" dirty="0"/>
          </a:p>
        </p:txBody>
      </p:sp>
      <p:sp>
        <p:nvSpPr>
          <p:cNvPr id="9" name="Text Box 10" descr="Parchment"/>
          <p:cNvSpPr txBox="1">
            <a:spLocks noChangeArrowheads="1"/>
          </p:cNvSpPr>
          <p:nvPr/>
        </p:nvSpPr>
        <p:spPr bwMode="auto">
          <a:xfrm>
            <a:off x="3187496" y="5256785"/>
            <a:ext cx="5464029" cy="1323439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tile tx="0" ty="0" sx="100000" sy="100000" flip="none" algn="tl"/>
          </a:blip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sz="2000" b="1" dirty="0" smtClean="0"/>
              <a:t>أستاذ المادة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sz="2000" b="1" dirty="0" smtClean="0">
                <a:solidFill>
                  <a:srgbClr val="0033CC"/>
                </a:solidFill>
              </a:rPr>
              <a:t>محمود صالح سليم</a:t>
            </a:r>
            <a:endParaRPr lang="ar-SA" altLang="en-US" sz="2000" b="1" dirty="0">
              <a:solidFill>
                <a:srgbClr val="0033CC"/>
              </a:solidFill>
            </a:endParaRP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mseleem@ksu.edu.sa</a:t>
            </a:r>
            <a:r>
              <a:rPr lang="en-US" alt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0292</a:t>
            </a:r>
            <a:endParaRPr lang="ar-SA" alt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38" y="610837"/>
            <a:ext cx="1512000" cy="75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71" y="215784"/>
            <a:ext cx="1512000" cy="15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884903" y="608422"/>
            <a:ext cx="10515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 smtClean="0"/>
              <a:t>الدور الإيجابي للحشرات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97925" y="1184458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None/>
            </a:pPr>
            <a:r>
              <a:rPr lang="ar-SA" altLang="en-US" sz="3200" b="1" dirty="0" smtClean="0">
                <a:solidFill>
                  <a:srgbClr val="FF0000"/>
                </a:solidFill>
              </a:rPr>
              <a:t>منافع الحشرات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3440" y="1637198"/>
            <a:ext cx="7242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 typeface="+mj-lt"/>
              <a:buAutoNum type="romanLcPeriod"/>
            </a:pPr>
            <a:r>
              <a:rPr lang="ar-SA" sz="2200" dirty="0" smtClean="0"/>
              <a:t>تلقيح النباتات الزهرية</a:t>
            </a:r>
            <a:endParaRPr lang="en-US" sz="2200" dirty="0" smtClean="0"/>
          </a:p>
          <a:p>
            <a:pPr marL="514350" indent="-514350" algn="r" rtl="1">
              <a:buFont typeface="+mj-lt"/>
              <a:buAutoNum type="romanLcPeriod"/>
            </a:pPr>
            <a:r>
              <a:rPr lang="ar-SA" sz="2200" dirty="0" smtClean="0"/>
              <a:t>أنواع كثيرة منها أعداء طبيعية (مفترسات أو متطفلات) للآفات الحشرية وغيرها من الآفات</a:t>
            </a:r>
          </a:p>
          <a:p>
            <a:pPr marL="514350" indent="-514350" algn="r" rtl="1">
              <a:buFont typeface="+mj-lt"/>
              <a:buAutoNum type="romanLcPeriod"/>
            </a:pPr>
            <a:r>
              <a:rPr lang="ar-SA" sz="2200" dirty="0" smtClean="0"/>
              <a:t>تدوير المتبقيات النباتية والحيوانات النافقة</a:t>
            </a:r>
          </a:p>
          <a:p>
            <a:pPr marL="514350" indent="-514350" algn="r" rtl="1">
              <a:buFont typeface="+mj-lt"/>
              <a:buAutoNum type="romanLcPeriod"/>
            </a:pPr>
            <a:r>
              <a:rPr lang="ar-SA" sz="2200" dirty="0" smtClean="0"/>
              <a:t>تحسين خواص التربة</a:t>
            </a:r>
          </a:p>
          <a:p>
            <a:pPr marL="514350" indent="-514350" algn="r" rtl="1">
              <a:buFont typeface="+mj-lt"/>
              <a:buAutoNum type="romanLcPeriod"/>
            </a:pPr>
            <a:r>
              <a:rPr lang="ar-SA" sz="2200" dirty="0" smtClean="0"/>
              <a:t>تعتبر مصدر للغذاء</a:t>
            </a:r>
          </a:p>
          <a:p>
            <a:pPr marL="514350" indent="-514350" algn="r" rtl="1">
              <a:buFont typeface="+mj-lt"/>
              <a:buAutoNum type="romanLcPeriod"/>
            </a:pPr>
            <a:r>
              <a:rPr lang="ar-SA" sz="2200" dirty="0" smtClean="0"/>
              <a:t>إنتاج بعض المواد المفيدة (العسل، الشمع، الحرير، وغيرها)</a:t>
            </a:r>
            <a:endParaRPr lang="en-US" sz="2200" dirty="0" smtClean="0"/>
          </a:p>
          <a:p>
            <a:pPr marL="514350" indent="-514350" algn="r" rtl="1">
              <a:buFont typeface="+mj-lt"/>
              <a:buAutoNum type="romanLcPeriod"/>
            </a:pPr>
            <a:r>
              <a:rPr lang="ar-SA" sz="2200" dirty="0"/>
              <a:t>دورها في الجانب </a:t>
            </a:r>
            <a:r>
              <a:rPr lang="ar-SA" sz="2200" dirty="0" smtClean="0"/>
              <a:t>العلمي</a:t>
            </a:r>
          </a:p>
          <a:p>
            <a:pPr marL="514350" indent="-514350" algn="r" rtl="1">
              <a:buFont typeface="+mj-lt"/>
              <a:buAutoNum type="romanLcPeriod"/>
            </a:pPr>
            <a:r>
              <a:rPr lang="ar-SA" sz="2200" dirty="0" smtClean="0"/>
              <a:t>دورها في التحقيقات الجنائية</a:t>
            </a:r>
            <a:endParaRPr lang="ar-SA" sz="2200" dirty="0"/>
          </a:p>
        </p:txBody>
      </p:sp>
      <p:pic>
        <p:nvPicPr>
          <p:cNvPr id="7" name="Picture 2" descr="Image result for insect and poll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8" y="385135"/>
            <a:ext cx="2160000" cy="17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sect as natural enemie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8" y="2116652"/>
            <a:ext cx="2160000" cy="12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8" y="3377372"/>
            <a:ext cx="2160000" cy="15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8" y="5013184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44" y="4155377"/>
            <a:ext cx="2960016" cy="270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40" y="2469933"/>
            <a:ext cx="2160000" cy="14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insects produce sil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40" y="5210044"/>
            <a:ext cx="2160000" cy="144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40" y="3915439"/>
            <a:ext cx="2160000" cy="121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3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118516" y="228733"/>
            <a:ext cx="464918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 smtClean="0"/>
              <a:t>الدور الإيجابي للحشرات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6308" y="792195"/>
            <a:ext cx="3074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None/>
            </a:pPr>
            <a:r>
              <a:rPr lang="ar-SA" altLang="en-US" sz="3200" b="1" dirty="0">
                <a:solidFill>
                  <a:srgbClr val="FF0000"/>
                </a:solidFill>
              </a:rPr>
              <a:t>تلقيح </a:t>
            </a:r>
            <a:r>
              <a:rPr lang="ar-SA" altLang="en-US" sz="3200" b="1" dirty="0" smtClean="0">
                <a:solidFill>
                  <a:srgbClr val="FF0000"/>
                </a:solidFill>
              </a:rPr>
              <a:t>النباتات الزهرية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0989" y="1307889"/>
            <a:ext cx="5902891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300" dirty="0" smtClean="0"/>
              <a:t>أثناء تغذية أنواع كثيرة من الحشرات على حبوب اللقاح ورحيق الأزهار تنقل حبوب اللقاح من زهرة إلى أخرى.</a:t>
            </a:r>
          </a:p>
          <a:p>
            <a:pPr marL="342900" indent="-34290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300" dirty="0" smtClean="0"/>
              <a:t>أكثر </a:t>
            </a:r>
            <a:r>
              <a:rPr lang="ar-SA" sz="2300" dirty="0"/>
              <a:t>من 84% من المحاصيل في أوربا تعتمد على تلقيح </a:t>
            </a:r>
            <a:r>
              <a:rPr lang="ar-SA" sz="2300" dirty="0" smtClean="0"/>
              <a:t>الحشرات.</a:t>
            </a:r>
            <a:endParaRPr lang="ar-SA" sz="23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8906" y="920489"/>
            <a:ext cx="2692487" cy="2016000"/>
            <a:chOff x="3032666" y="569969"/>
            <a:chExt cx="2692487" cy="2016000"/>
          </a:xfrm>
        </p:grpSpPr>
        <p:pic>
          <p:nvPicPr>
            <p:cNvPr id="4108" name="Picture 1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666" y="569969"/>
              <a:ext cx="2692487" cy="2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175597" y="1837742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FF0000"/>
                  </a:solidFill>
                </a:rPr>
                <a:t>الفراش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53135" y="3021107"/>
            <a:ext cx="2612530" cy="1837948"/>
            <a:chOff x="9317015" y="3066827"/>
            <a:chExt cx="2612530" cy="1837948"/>
          </a:xfrm>
        </p:grpSpPr>
        <p:pic>
          <p:nvPicPr>
            <p:cNvPr id="4122" name="Picture 26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7015" y="3066827"/>
              <a:ext cx="2612530" cy="1837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9543824" y="3157071"/>
              <a:ext cx="620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2000" b="1" dirty="0" smtClean="0">
                  <a:solidFill>
                    <a:srgbClr val="FF0000"/>
                  </a:solidFill>
                </a:rPr>
                <a:t>النحل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77716" y="4874295"/>
            <a:ext cx="2817747" cy="1878498"/>
            <a:chOff x="6772076" y="4904775"/>
            <a:chExt cx="2817747" cy="1878498"/>
          </a:xfrm>
        </p:grpSpPr>
        <p:pic>
          <p:nvPicPr>
            <p:cNvPr id="4106" name="Picture 10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076" y="4904775"/>
              <a:ext cx="2817747" cy="1878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053160" y="5643969"/>
              <a:ext cx="527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2000" b="1" dirty="0" smtClean="0">
                  <a:solidFill>
                    <a:srgbClr val="FF0000"/>
                  </a:solidFill>
                </a:rPr>
                <a:t>البق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87676" y="4874296"/>
            <a:ext cx="2220447" cy="1878498"/>
            <a:chOff x="9666796" y="4904776"/>
            <a:chExt cx="2220447" cy="1878498"/>
          </a:xfrm>
        </p:grpSpPr>
        <p:pic>
          <p:nvPicPr>
            <p:cNvPr id="4118" name="Picture 22" descr="Image result for hemiptera as pollinator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6796" y="4904776"/>
              <a:ext cx="2220447" cy="1878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815160" y="5031945"/>
              <a:ext cx="527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2000" b="1" dirty="0" smtClean="0">
                  <a:solidFill>
                    <a:srgbClr val="FF0000"/>
                  </a:solidFill>
                </a:rPr>
                <a:t>البق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65510" y="3021107"/>
            <a:ext cx="2557145" cy="1837948"/>
            <a:chOff x="6729390" y="3066827"/>
            <a:chExt cx="2557145" cy="1837948"/>
          </a:xfrm>
        </p:grpSpPr>
        <p:pic>
          <p:nvPicPr>
            <p:cNvPr id="4120" name="Picture 24" descr="Image result for wasps as pollinator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390" y="3066827"/>
              <a:ext cx="2557145" cy="1837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6756957" y="3100999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2000" b="1" dirty="0" smtClean="0">
                  <a:solidFill>
                    <a:srgbClr val="FF0000"/>
                  </a:solidFill>
                </a:rPr>
                <a:t>الدبابير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0281" y="2974771"/>
            <a:ext cx="3642995" cy="1821498"/>
            <a:chOff x="64041" y="2624251"/>
            <a:chExt cx="3642995" cy="1821498"/>
          </a:xfrm>
        </p:grpSpPr>
        <p:pic>
          <p:nvPicPr>
            <p:cNvPr id="4104" name="Picture 8" descr="Image result for insects as pollinator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41" y="2624251"/>
              <a:ext cx="3642995" cy="1821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416942" y="2677494"/>
              <a:ext cx="6864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2000" b="1" dirty="0" smtClean="0">
                  <a:solidFill>
                    <a:srgbClr val="FF0000"/>
                  </a:solidFill>
                </a:rPr>
                <a:t>الذباب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18516" y="2990012"/>
            <a:ext cx="2010943" cy="1806258"/>
            <a:chOff x="3722276" y="2639492"/>
            <a:chExt cx="2010943" cy="1806258"/>
          </a:xfrm>
        </p:grpSpPr>
        <p:pic>
          <p:nvPicPr>
            <p:cNvPr id="4110" name="Picture 14" descr="Related ima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276" y="2639492"/>
              <a:ext cx="2010943" cy="1806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933845" y="2760075"/>
              <a:ext cx="6864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2000" b="1" dirty="0" smtClean="0">
                  <a:solidFill>
                    <a:srgbClr val="FF0000"/>
                  </a:solidFill>
                </a:rPr>
                <a:t>الذباب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0281" y="891791"/>
            <a:ext cx="2944047" cy="2052000"/>
            <a:chOff x="64041" y="541271"/>
            <a:chExt cx="2944047" cy="2052000"/>
          </a:xfrm>
        </p:grpSpPr>
        <p:pic>
          <p:nvPicPr>
            <p:cNvPr id="4098" name="Picture 2" descr="Image result for insects as pollinator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41" y="541271"/>
              <a:ext cx="2944047" cy="20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811414" y="626340"/>
              <a:ext cx="8883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ar-SA" sz="2000" b="1" dirty="0" smtClean="0">
                  <a:solidFill>
                    <a:srgbClr val="FF0000"/>
                  </a:solidFill>
                </a:rPr>
                <a:t>أبو دقيق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8055" y="4828575"/>
            <a:ext cx="2861105" cy="1908000"/>
            <a:chOff x="81815" y="4478055"/>
            <a:chExt cx="2861105" cy="1908000"/>
          </a:xfrm>
        </p:grpSpPr>
        <p:pic>
          <p:nvPicPr>
            <p:cNvPr id="4102" name="Picture 6" descr="Related imag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5" y="4478055"/>
              <a:ext cx="2861105" cy="19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009883" y="4631835"/>
              <a:ext cx="875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2000" b="1" dirty="0" smtClean="0">
                  <a:solidFill>
                    <a:srgbClr val="FF0000"/>
                  </a:solidFill>
                </a:rPr>
                <a:t>الخنافس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66955" y="4839394"/>
            <a:ext cx="2774150" cy="1908000"/>
            <a:chOff x="2970715" y="4488874"/>
            <a:chExt cx="2774150" cy="1908000"/>
          </a:xfrm>
        </p:grpSpPr>
        <p:pic>
          <p:nvPicPr>
            <p:cNvPr id="4114" name="Picture 18" descr="Image result for beetles as pollinator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715" y="4488874"/>
              <a:ext cx="2774150" cy="19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4727747" y="5932843"/>
              <a:ext cx="875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A" sz="2000" b="1" dirty="0" smtClean="0">
                  <a:solidFill>
                    <a:srgbClr val="FF0000"/>
                  </a:solidFill>
                </a:rPr>
                <a:t>الخنافس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70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13288" y="486606"/>
            <a:ext cx="10515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 smtClean="0"/>
              <a:t>الدور الإيجابي للحشرات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4469" y="1280121"/>
            <a:ext cx="2198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None/>
            </a:pPr>
            <a:r>
              <a:rPr lang="ar-SA" altLang="en-US" sz="3200" b="1" dirty="0" smtClean="0">
                <a:solidFill>
                  <a:srgbClr val="FF0000"/>
                </a:solidFill>
              </a:rPr>
              <a:t>الأعداء الحيوية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4029" y="2097943"/>
            <a:ext cx="6506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العدو الحيوي: </a:t>
            </a:r>
            <a:r>
              <a:rPr lang="ar-SA" sz="2400" dirty="0">
                <a:solidFill>
                  <a:srgbClr val="FF0000"/>
                </a:solidFill>
              </a:rPr>
              <a:t>كل كائن حي يفترس أو يتطفل على كائن حي آخر </a:t>
            </a:r>
            <a:r>
              <a:rPr lang="ar-SA" sz="2400" dirty="0" smtClean="0">
                <a:solidFill>
                  <a:srgbClr val="FF0000"/>
                </a:solidFill>
              </a:rPr>
              <a:t>(فريسة - عائل)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ar-SA" sz="2400" dirty="0">
                <a:solidFill>
                  <a:srgbClr val="FF0000"/>
                </a:solidFill>
              </a:rPr>
              <a:t>ينتج عنه موت أو منع تكاثر أو أبعاد الأخير عن عائلة المضيف ووقف </a:t>
            </a:r>
            <a:r>
              <a:rPr lang="ar-SA" sz="2400" dirty="0" smtClean="0">
                <a:solidFill>
                  <a:srgbClr val="FF0000"/>
                </a:solidFill>
              </a:rPr>
              <a:t>أضراره.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9335" y="3678882"/>
            <a:ext cx="69089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/>
              <a:t>المفترسات الحشرية </a:t>
            </a:r>
            <a:r>
              <a:rPr lang="ar-SA" sz="2400" dirty="0" smtClean="0"/>
              <a:t>وغيرها: تلتهم </a:t>
            </a:r>
            <a:r>
              <a:rPr lang="ar-SA" sz="2400" dirty="0"/>
              <a:t>( الفريسة</a:t>
            </a:r>
            <a:r>
              <a:rPr lang="ar-SA" sz="2400" dirty="0" smtClean="0"/>
              <a:t>) الافة </a:t>
            </a:r>
            <a:endParaRPr lang="ar-SA" sz="24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/>
              <a:t>أشباه الطفيليات: تضع </a:t>
            </a:r>
            <a:r>
              <a:rPr lang="ar-SA" sz="2400" dirty="0"/>
              <a:t>بيوضها على (</a:t>
            </a:r>
            <a:r>
              <a:rPr lang="ar-SA" sz="2400" dirty="0" smtClean="0"/>
              <a:t>العائل) الافة</a:t>
            </a:r>
            <a:endParaRPr lang="ar-SA" sz="24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/>
              <a:t>المسببات </a:t>
            </a:r>
            <a:r>
              <a:rPr lang="ar-SA" sz="2400" dirty="0"/>
              <a:t>الممرضة ( البكتيريا- الفطريات- </a:t>
            </a:r>
            <a:r>
              <a:rPr lang="ar-SA" sz="2400" dirty="0" smtClean="0"/>
              <a:t>الفيروسات - </a:t>
            </a:r>
            <a:r>
              <a:rPr lang="ar-SA" sz="2400" dirty="0"/>
              <a:t>النيماتودا</a:t>
            </a:r>
            <a:r>
              <a:rPr lang="ar-SA" sz="2400" dirty="0" smtClean="0"/>
              <a:t>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/>
              <a:t>استخدام </a:t>
            </a:r>
            <a:r>
              <a:rPr lang="ar-SA" sz="2400" dirty="0"/>
              <a:t>الحشرات لمكافحة الحشائش (النباتات </a:t>
            </a:r>
            <a:r>
              <a:rPr lang="ar-SA" sz="2400" dirty="0" smtClean="0"/>
              <a:t>الضارة)</a:t>
            </a:r>
            <a:endParaRPr lang="ar-SA" sz="24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83" y="1955058"/>
            <a:ext cx="3090545" cy="25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8" idx="2"/>
          </p:cNvCxnSpPr>
          <p:nvPr/>
        </p:nvCxnSpPr>
        <p:spPr>
          <a:xfrm flipH="1">
            <a:off x="3124200" y="1542326"/>
            <a:ext cx="757855" cy="13685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89960" y="1142216"/>
            <a:ext cx="784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2000" b="1" dirty="0" smtClean="0"/>
              <a:t>مفترس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6155" y="109222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2000" b="1" dirty="0" smtClean="0"/>
              <a:t>فريسة</a:t>
            </a:r>
            <a:endParaRPr lang="en-US" sz="2000" b="1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1878175" y="1492330"/>
            <a:ext cx="225431" cy="11715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2" name="Picture 4" descr="Image result for insect as parasito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26" y="4656926"/>
            <a:ext cx="3090545" cy="20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stCxn id="20" idx="3"/>
          </p:cNvCxnSpPr>
          <p:nvPr/>
        </p:nvCxnSpPr>
        <p:spPr>
          <a:xfrm>
            <a:off x="1357668" y="5290083"/>
            <a:ext cx="872526" cy="2000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8908" y="5090028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2000" b="1" dirty="0" smtClean="0"/>
              <a:t>شبه متطفل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39335" y="5640102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ar-SA" sz="2000" b="1" dirty="0" smtClean="0"/>
              <a:t>عائل</a:t>
            </a:r>
            <a:endParaRPr lang="en-US" sz="2000" b="1" dirty="0"/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3516295" y="5840157"/>
            <a:ext cx="1523040" cy="194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7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allAtOnce"/>
      <p:bldP spid="8" grpId="0"/>
      <p:bldP spid="12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84903" y="608422"/>
            <a:ext cx="10515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smtClean="0"/>
              <a:t>الدور الإيجابي للحشرات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5033" y="1270409"/>
            <a:ext cx="5450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None/>
            </a:pPr>
            <a:r>
              <a:rPr lang="ar-SA" altLang="en-US" sz="3200" b="1" dirty="0" smtClean="0">
                <a:solidFill>
                  <a:srgbClr val="FF0000"/>
                </a:solidFill>
              </a:rPr>
              <a:t>المكافحة الحيوية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Biological control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2960" y="1925770"/>
            <a:ext cx="7072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المكافحة </a:t>
            </a:r>
            <a:r>
              <a:rPr lang="ar-SA" sz="2400" b="1" dirty="0" smtClean="0">
                <a:solidFill>
                  <a:srgbClr val="FF0000"/>
                </a:solidFill>
              </a:rPr>
              <a:t>الحيوية </a:t>
            </a:r>
            <a:r>
              <a:rPr lang="ar-SA" sz="2400" dirty="0" smtClean="0">
                <a:solidFill>
                  <a:srgbClr val="FF0000"/>
                </a:solidFill>
              </a:rPr>
              <a:t>بمعناها </a:t>
            </a:r>
            <a:r>
              <a:rPr lang="ar-SA" sz="2400" dirty="0">
                <a:solidFill>
                  <a:srgbClr val="FF0000"/>
                </a:solidFill>
              </a:rPr>
              <a:t>الواسع </a:t>
            </a:r>
            <a:r>
              <a:rPr lang="ar-SA" sz="2400" dirty="0" smtClean="0">
                <a:solidFill>
                  <a:srgbClr val="FF0000"/>
                </a:solidFill>
              </a:rPr>
              <a:t>(التطبيقي</a:t>
            </a:r>
            <a:r>
              <a:rPr lang="ar-SA" sz="2400" dirty="0">
                <a:solidFill>
                  <a:srgbClr val="FF0000"/>
                </a:solidFill>
              </a:rPr>
              <a:t>) </a:t>
            </a:r>
            <a:r>
              <a:rPr lang="ar-SA" sz="2400" dirty="0" smtClean="0">
                <a:solidFill>
                  <a:srgbClr val="FF0000"/>
                </a:solidFill>
              </a:rPr>
              <a:t>هي </a:t>
            </a:r>
            <a:r>
              <a:rPr lang="ar-SA" sz="2400" dirty="0">
                <a:solidFill>
                  <a:srgbClr val="FF0000"/>
                </a:solidFill>
              </a:rPr>
              <a:t>استخدام  الكائنات الحية (الأعداء </a:t>
            </a:r>
            <a:r>
              <a:rPr lang="ar-SA" sz="2400" dirty="0" smtClean="0">
                <a:solidFill>
                  <a:srgbClr val="FF0000"/>
                </a:solidFill>
              </a:rPr>
              <a:t>الحيوية) </a:t>
            </a:r>
            <a:r>
              <a:rPr lang="ar-SA" sz="2400" dirty="0">
                <a:solidFill>
                  <a:srgbClr val="FF0000"/>
                </a:solidFill>
              </a:rPr>
              <a:t>بقصد حماية النباتات من الآفات الزراعية (</a:t>
            </a:r>
            <a:r>
              <a:rPr lang="ar-SA" sz="2400" dirty="0" smtClean="0">
                <a:solidFill>
                  <a:srgbClr val="FF0000"/>
                </a:solidFill>
              </a:rPr>
              <a:t>حشرات، ممرضات، أكاروسات، </a:t>
            </a:r>
            <a:r>
              <a:rPr lang="ar-SA" sz="2400" dirty="0">
                <a:solidFill>
                  <a:srgbClr val="FF0000"/>
                </a:solidFill>
              </a:rPr>
              <a:t>قوارض</a:t>
            </a:r>
            <a:r>
              <a:rPr lang="ar-SA" sz="2400" dirty="0" smtClean="0">
                <a:solidFill>
                  <a:srgbClr val="FF0000"/>
                </a:solidFill>
              </a:rPr>
              <a:t>) </a:t>
            </a:r>
            <a:r>
              <a:rPr lang="ar-SA" sz="2400" dirty="0">
                <a:solidFill>
                  <a:srgbClr val="FF0000"/>
                </a:solidFill>
              </a:rPr>
              <a:t>بتخفيض أعدادها دون الحد الاقتصادي الحرج، ومنع هذه الكائنات من الوصول إلى المستوى الضار.</a:t>
            </a:r>
          </a:p>
        </p:txBody>
      </p:sp>
      <p:sp>
        <p:nvSpPr>
          <p:cNvPr id="5" name="Rectangle 4"/>
          <p:cNvSpPr/>
          <p:nvPr/>
        </p:nvSpPr>
        <p:spPr>
          <a:xfrm>
            <a:off x="7970520" y="3565094"/>
            <a:ext cx="39473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200" dirty="0" smtClean="0"/>
              <a:t>أمثلة للأعداء الحيوية: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200" dirty="0" smtClean="0"/>
              <a:t>المفترسات: خنافس أبو العيد، أسد المن، الأكاروسات المفترسة، </a:t>
            </a:r>
            <a:endParaRPr lang="ar-SA" sz="2200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200" dirty="0" smtClean="0"/>
              <a:t>أشباه الطفيليات: معظمها من رتبة غشائية الأجنحة ورتبة ذات الجناحين. مثل </a:t>
            </a:r>
            <a:r>
              <a:rPr lang="ar-SA" sz="2200" dirty="0" err="1" smtClean="0"/>
              <a:t>التريكوجراما</a:t>
            </a:r>
            <a:r>
              <a:rPr lang="ar-SA" sz="2200" dirty="0" smtClean="0"/>
              <a:t> وذباب </a:t>
            </a:r>
            <a:r>
              <a:rPr lang="ar-SA" sz="2200" dirty="0" err="1" smtClean="0"/>
              <a:t>التاكينيد</a:t>
            </a:r>
            <a:r>
              <a:rPr lang="ar-SA" sz="2200" dirty="0" smtClean="0"/>
              <a:t>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200" dirty="0" smtClean="0"/>
              <a:t>الحشرات </a:t>
            </a:r>
            <a:r>
              <a:rPr lang="ar-SA" sz="2200" dirty="0"/>
              <a:t>لمكافحة </a:t>
            </a:r>
            <a:r>
              <a:rPr lang="ar-SA" sz="2200" dirty="0" smtClean="0"/>
              <a:t>الحشائش: السوس</a:t>
            </a:r>
            <a:endParaRPr lang="ar-SA" sz="2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2274" y="545211"/>
            <a:ext cx="2828533" cy="2107498"/>
            <a:chOff x="72274" y="545211"/>
            <a:chExt cx="2828533" cy="2107498"/>
          </a:xfrm>
        </p:grpSpPr>
        <p:pic>
          <p:nvPicPr>
            <p:cNvPr id="3078" name="Picture 6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74" y="894667"/>
              <a:ext cx="2828533" cy="1758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12931" y="545211"/>
              <a:ext cx="1547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ar-SA" sz="2000" b="1" dirty="0" smtClean="0"/>
                <a:t>خنفساء أبو العيد</a:t>
              </a:r>
              <a:endParaRPr lang="en-US" sz="20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275" y="2715920"/>
            <a:ext cx="2828532" cy="2119704"/>
            <a:chOff x="72275" y="2715920"/>
            <a:chExt cx="2828532" cy="2119704"/>
          </a:xfrm>
        </p:grpSpPr>
        <p:pic>
          <p:nvPicPr>
            <p:cNvPr id="3080" name="Picture 8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75" y="2715920"/>
              <a:ext cx="2828532" cy="2119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54311" y="2881152"/>
              <a:ext cx="917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ar-SA" sz="2000" b="1" dirty="0" smtClean="0"/>
                <a:t>أسد المن</a:t>
              </a:r>
              <a:endParaRPr lang="en-US" sz="20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4641" y="4877429"/>
            <a:ext cx="2882901" cy="1907519"/>
            <a:chOff x="72275" y="4892006"/>
            <a:chExt cx="2882901" cy="1907519"/>
          </a:xfrm>
        </p:grpSpPr>
        <p:pic>
          <p:nvPicPr>
            <p:cNvPr id="3084" name="Picture 12" descr="Image result for parasitoid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75" y="4892006"/>
              <a:ext cx="2882901" cy="1907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165979" y="4930600"/>
              <a:ext cx="1680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ar-SA" sz="2000" b="1" dirty="0" smtClean="0"/>
                <a:t>دبور </a:t>
              </a:r>
              <a:r>
                <a:rPr lang="ar-SA" sz="2000" b="1" dirty="0" err="1" smtClean="0"/>
                <a:t>التريكوجراما</a:t>
              </a:r>
              <a:endParaRPr lang="en-US" sz="20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12" y="4877429"/>
            <a:ext cx="1907519" cy="1915696"/>
            <a:chOff x="46012" y="4877429"/>
            <a:chExt cx="1907519" cy="1915696"/>
          </a:xfrm>
        </p:grpSpPr>
        <p:pic>
          <p:nvPicPr>
            <p:cNvPr id="3082" name="Picture 10" descr="Image result for predatory mit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2" y="4885606"/>
              <a:ext cx="1907519" cy="1907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69837" y="4877429"/>
              <a:ext cx="1521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ar-SA" sz="2000" b="1" dirty="0" smtClean="0"/>
                <a:t>أكاروس مفترس</a:t>
              </a:r>
              <a:endParaRPr lang="en-US" sz="2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84686" y="4888051"/>
            <a:ext cx="2861279" cy="1907519"/>
            <a:chOff x="5063223" y="4892004"/>
            <a:chExt cx="2861279" cy="1907519"/>
          </a:xfrm>
        </p:grpSpPr>
        <p:pic>
          <p:nvPicPr>
            <p:cNvPr id="3076" name="Picture 4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223" y="4892004"/>
              <a:ext cx="2861279" cy="1907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716245" y="4930600"/>
              <a:ext cx="15552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1"/>
              <a:r>
                <a:rPr lang="ar-SA" sz="2000" b="1" dirty="0" smtClean="0">
                  <a:solidFill>
                    <a:srgbClr val="FFFF00"/>
                  </a:solidFill>
                </a:rPr>
                <a:t>سوسة الحشائش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63517" y="3125797"/>
            <a:ext cx="2841171" cy="1679347"/>
            <a:chOff x="2963517" y="3125797"/>
            <a:chExt cx="2841171" cy="1679347"/>
          </a:xfrm>
        </p:grpSpPr>
        <p:pic>
          <p:nvPicPr>
            <p:cNvPr id="3086" name="Picture 14" descr="Image result for Tachinid flies&quot;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517" y="3479264"/>
              <a:ext cx="2841171" cy="132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431427" y="3125797"/>
              <a:ext cx="12827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SA" sz="2000" b="1" dirty="0" smtClean="0"/>
                <a:t>ذبابة </a:t>
              </a:r>
              <a:r>
                <a:rPr lang="ar-SA" sz="2000" b="1" dirty="0" err="1"/>
                <a:t>التاكينيد</a:t>
              </a:r>
              <a:endParaRPr lang="en-US" sz="2000" b="1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8480322" y="6027307"/>
            <a:ext cx="3437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600" dirty="0">
                <a:hlinkClick r:id="rId8"/>
              </a:rPr>
              <a:t>https://www.nationalgeographic.com/animals/2019/04/cordyceps-zombie-fungus-takes-over-ants/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49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57343" y="608422"/>
            <a:ext cx="10515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 smtClean="0"/>
              <a:t>الدور الإيجابي للحشرات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53011" y="1210486"/>
            <a:ext cx="4802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None/>
            </a:pPr>
            <a:r>
              <a:rPr lang="ar-SA" altLang="en-US" sz="3200" b="1" dirty="0" smtClean="0">
                <a:solidFill>
                  <a:srgbClr val="FF0000"/>
                </a:solidFill>
              </a:rPr>
              <a:t>المواد النافعة التي تنتجها الحشرات</a:t>
            </a:r>
            <a:endParaRPr lang="ar-SA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35233" y="1893640"/>
            <a:ext cx="752658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spcBef>
                <a:spcPts val="600"/>
              </a:spcBef>
            </a:pPr>
            <a:r>
              <a:rPr lang="ar-SA" sz="2400" b="1" dirty="0" smtClean="0">
                <a:solidFill>
                  <a:srgbClr val="FF0000"/>
                </a:solidFill>
              </a:rPr>
              <a:t>عسل النحل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ar-SA" sz="2400" b="1" dirty="0">
              <a:solidFill>
                <a:srgbClr val="FF0000"/>
              </a:solidFill>
            </a:endParaRPr>
          </a:p>
          <a:p>
            <a:pPr marL="342900" indent="-342900" algn="r" rtl="1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/>
              <a:t>أحد </a:t>
            </a:r>
            <a:r>
              <a:rPr lang="ar-SA" sz="2400" dirty="0"/>
              <a:t>النواتج المهمة للنحل والذى عرف من قديم الزمان كمادة غذائية حلوة المذاق سهلة الهضم فضلاً عما لها من بعض الخصائص </a:t>
            </a:r>
            <a:r>
              <a:rPr lang="ar-SA" sz="2400" dirty="0" smtClean="0"/>
              <a:t>العلاجية. </a:t>
            </a:r>
          </a:p>
          <a:p>
            <a:pPr marL="342900" indent="-342900" algn="r" rtl="1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/>
              <a:t>كما ينتج النحل أيضاً الشمع، والغذاء الملكي، وسم النحل</a:t>
            </a:r>
            <a:r>
              <a:rPr lang="ar-SA" sz="2400" dirty="0"/>
              <a:t>، </a:t>
            </a:r>
            <a:r>
              <a:rPr lang="ar-SA" sz="2400" dirty="0" err="1" smtClean="0"/>
              <a:t>والبروبوليس</a:t>
            </a:r>
            <a:r>
              <a:rPr lang="ar-SA" sz="2400" dirty="0" smtClean="0"/>
              <a:t>.</a:t>
            </a:r>
            <a:endParaRPr lang="ar-SA" sz="2400" dirty="0"/>
          </a:p>
        </p:txBody>
      </p:sp>
      <p:sp>
        <p:nvSpPr>
          <p:cNvPr id="12" name="Rectangle 11"/>
          <p:cNvSpPr/>
          <p:nvPr/>
        </p:nvSpPr>
        <p:spPr>
          <a:xfrm>
            <a:off x="5769743" y="3863384"/>
            <a:ext cx="60653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spcBef>
                <a:spcPts val="600"/>
              </a:spcBef>
            </a:pPr>
            <a:r>
              <a:rPr lang="ar-SA" sz="2400" b="1" dirty="0" smtClean="0">
                <a:solidFill>
                  <a:srgbClr val="0070C0"/>
                </a:solidFill>
              </a:rPr>
              <a:t>الحرير:</a:t>
            </a:r>
            <a:r>
              <a:rPr lang="ar-SA" sz="2400" dirty="0" smtClean="0">
                <a:solidFill>
                  <a:srgbClr val="0070C0"/>
                </a:solidFill>
              </a:rPr>
              <a:t> تنتجه دودة </a:t>
            </a:r>
            <a:r>
              <a:rPr lang="ar-SA" sz="2400" dirty="0">
                <a:solidFill>
                  <a:srgbClr val="0070C0"/>
                </a:solidFill>
              </a:rPr>
              <a:t>القز </a:t>
            </a:r>
            <a:r>
              <a:rPr lang="ar-SA" sz="2400" dirty="0" smtClean="0">
                <a:solidFill>
                  <a:srgbClr val="0070C0"/>
                </a:solidFill>
              </a:rPr>
              <a:t>وهي </a:t>
            </a:r>
            <a:r>
              <a:rPr lang="ar-SA" sz="2400" dirty="0">
                <a:solidFill>
                  <a:srgbClr val="0070C0"/>
                </a:solidFill>
              </a:rPr>
              <a:t>يرقة </a:t>
            </a:r>
            <a:r>
              <a:rPr lang="ar-SA" sz="2400" dirty="0" smtClean="0">
                <a:solidFill>
                  <a:srgbClr val="0070C0"/>
                </a:solidFill>
              </a:rPr>
              <a:t>فراشات </a:t>
            </a:r>
            <a:r>
              <a:rPr lang="ar-SA" sz="2400" dirty="0">
                <a:solidFill>
                  <a:srgbClr val="0070C0"/>
                </a:solidFill>
              </a:rPr>
              <a:t>الحرير، وسُمّيت بهذا الاسم لأنّها تبني حول نفسها شرنقة من الخيوط الحريرية التي يمكن استخدامها لإنتاج الحرير الطبيعيّ، </a:t>
            </a:r>
            <a:r>
              <a:rPr lang="ar-SA" sz="2400" dirty="0" smtClean="0">
                <a:solidFill>
                  <a:srgbClr val="0070C0"/>
                </a:solidFill>
              </a:rPr>
              <a:t>وأكثره نوع الفراشات </a:t>
            </a:r>
            <a:r>
              <a:rPr lang="ar-SA" sz="2400" dirty="0">
                <a:solidFill>
                  <a:srgbClr val="0070C0"/>
                </a:solidFill>
              </a:rPr>
              <a:t>شهرة </a:t>
            </a:r>
            <a:r>
              <a:rPr lang="ar-SA" sz="2400" dirty="0" smtClean="0">
                <a:solidFill>
                  <a:srgbClr val="0070C0"/>
                </a:solidFill>
              </a:rPr>
              <a:t>في إنتاج الحرير يُعرف </a:t>
            </a:r>
            <a:r>
              <a:rPr lang="ar-SA" sz="2400" dirty="0">
                <a:solidFill>
                  <a:srgbClr val="0070C0"/>
                </a:solidFill>
              </a:rPr>
              <a:t>علمياً باسم </a:t>
            </a:r>
            <a:r>
              <a:rPr lang="ar-SA" sz="2400" dirty="0" smtClean="0">
                <a:solidFill>
                  <a:srgbClr val="0070C0"/>
                </a:solidFill>
              </a:rPr>
              <a:t>(</a:t>
            </a:r>
            <a:r>
              <a:rPr lang="en-US" sz="2400" i="1" dirty="0" err="1">
                <a:solidFill>
                  <a:srgbClr val="0070C0"/>
                </a:solidFill>
              </a:rPr>
              <a:t>Bombyx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mori</a:t>
            </a:r>
            <a:r>
              <a:rPr lang="ar-SA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>
                <a:solidFill>
                  <a:srgbClr val="0070C0"/>
                </a:solidFill>
              </a:rPr>
              <a:t>، </a:t>
            </a:r>
            <a:r>
              <a:rPr lang="ar-SA" sz="2400" dirty="0">
                <a:solidFill>
                  <a:srgbClr val="0070C0"/>
                </a:solidFill>
              </a:rPr>
              <a:t>وتتغذى يرقات هذا النوع من الفراشات على أوراق أشجار التّوت، وتُعدّ الصين الموطن </a:t>
            </a:r>
            <a:r>
              <a:rPr lang="ar-SA" sz="2400" dirty="0" smtClean="0">
                <a:solidFill>
                  <a:srgbClr val="0070C0"/>
                </a:solidFill>
              </a:rPr>
              <a:t>الأصلي له.</a:t>
            </a:r>
            <a:endParaRPr lang="ar-SA" sz="2400" dirty="0">
              <a:solidFill>
                <a:srgbClr val="0070C0"/>
              </a:solidFill>
            </a:endParaRPr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3" y="345029"/>
            <a:ext cx="2065600" cy="13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50" y="4481329"/>
            <a:ext cx="3523693" cy="23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8" y="345029"/>
            <a:ext cx="2076426" cy="269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ttp://www.zell-arazim.com/img/upload/artikelbild/psoriasis_propol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5" y="1760803"/>
            <a:ext cx="1620000" cy="127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http://www.shopnewzealand.co.nz/images/Propolis-Toothpas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8247">
            <a:off x="11669" y="3636828"/>
            <a:ext cx="1933152" cy="137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تماثيل شمع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62" y="3051129"/>
            <a:ext cx="2140998" cy="12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3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allAtOnce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84903" y="608422"/>
            <a:ext cx="10515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smtClean="0"/>
              <a:t>الدور الإيجابي للحشرات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88514" y="1203845"/>
            <a:ext cx="4403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None/>
            </a:pPr>
            <a:r>
              <a:rPr lang="ar-SA" altLang="en-US" sz="3200" b="1" dirty="0" smtClean="0">
                <a:solidFill>
                  <a:srgbClr val="FF0000"/>
                </a:solidFill>
              </a:rPr>
              <a:t>دور الحشرات </a:t>
            </a:r>
            <a:r>
              <a:rPr lang="ar-SA" altLang="en-US" sz="3200" b="1" dirty="0">
                <a:solidFill>
                  <a:srgbClr val="FF0000"/>
                </a:solidFill>
              </a:rPr>
              <a:t>في الجانب </a:t>
            </a:r>
            <a:r>
              <a:rPr lang="ar-SA" altLang="en-US" sz="3200" b="1" dirty="0" smtClean="0">
                <a:solidFill>
                  <a:srgbClr val="FF0000"/>
                </a:solidFill>
              </a:rPr>
              <a:t>العلمي</a:t>
            </a:r>
            <a:endParaRPr lang="ar-SA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2960" y="1925770"/>
            <a:ext cx="707221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 smtClean="0">
                <a:solidFill>
                  <a:srgbClr val="FF0000"/>
                </a:solidFill>
              </a:rPr>
              <a:t>ذبابة الفاكهة</a:t>
            </a:r>
          </a:p>
          <a:p>
            <a:pPr marL="342900" indent="-34290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FF0000"/>
                </a:solidFill>
              </a:rPr>
              <a:t>نموذج لدراسة الوراثة، </a:t>
            </a:r>
            <a:r>
              <a:rPr lang="ar-SA" sz="2400" dirty="0">
                <a:solidFill>
                  <a:srgbClr val="FF0000"/>
                </a:solidFill>
              </a:rPr>
              <a:t>والتطور </a:t>
            </a:r>
            <a:r>
              <a:rPr lang="ar-SA" sz="2400" dirty="0" smtClean="0">
                <a:solidFill>
                  <a:srgbClr val="FF0000"/>
                </a:solidFill>
              </a:rPr>
              <a:t>الجنيني، والتعلم، والسلوك، </a:t>
            </a:r>
            <a:r>
              <a:rPr lang="ar-SA" sz="2400" dirty="0">
                <a:solidFill>
                  <a:srgbClr val="FF0000"/>
                </a:solidFill>
              </a:rPr>
              <a:t>والشيخوخة وغير </a:t>
            </a:r>
            <a:r>
              <a:rPr lang="ar-SA" sz="2400" dirty="0" smtClean="0">
                <a:solidFill>
                  <a:srgbClr val="FF0000"/>
                </a:solidFill>
              </a:rPr>
              <a:t>ذلك (</a:t>
            </a:r>
            <a:r>
              <a:rPr lang="ar-SA" sz="2400" dirty="0">
                <a:solidFill>
                  <a:srgbClr val="FF0000"/>
                </a:solidFill>
              </a:rPr>
              <a:t>لأكثر من </a:t>
            </a:r>
            <a:r>
              <a:rPr lang="ar-SA" sz="2400" dirty="0" smtClean="0">
                <a:solidFill>
                  <a:srgbClr val="FF0000"/>
                </a:solidFill>
              </a:rPr>
              <a:t>قرن).</a:t>
            </a:r>
          </a:p>
          <a:p>
            <a:pPr marL="342900" indent="-34290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FF0000"/>
                </a:solidFill>
              </a:rPr>
              <a:t>تحديد الجينات داخل الكروموسومات (قبل وقت طويل من إثبات أن الحمض النووي هو المادة الوراثية</a:t>
            </a:r>
            <a:r>
              <a:rPr lang="ar-SA" sz="2400" dirty="0" smtClean="0">
                <a:solidFill>
                  <a:srgbClr val="FF0000"/>
                </a:solidFill>
              </a:rPr>
              <a:t>).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 result for drosophla and genitic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4244475"/>
            <a:ext cx="7284720" cy="25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1" y="672033"/>
            <a:ext cx="2751724" cy="1517886"/>
          </a:xfrm>
          <a:prstGeom prst="rect">
            <a:avLst/>
          </a:prstGeom>
        </p:spPr>
      </p:pic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5" y="2420992"/>
            <a:ext cx="2592075" cy="44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311674" y="478078"/>
            <a:ext cx="6787851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smtClean="0"/>
              <a:t>الدور الإيجابي للحشرات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29485" y="1225299"/>
            <a:ext cx="4903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None/>
            </a:pPr>
            <a:r>
              <a:rPr lang="ar-SA" altLang="en-US" sz="3200" b="1" dirty="0" smtClean="0">
                <a:solidFill>
                  <a:srgbClr val="FF0000"/>
                </a:solidFill>
              </a:rPr>
              <a:t>دور الحشرات </a:t>
            </a:r>
            <a:r>
              <a:rPr lang="ar-SA" altLang="en-US" sz="3200" b="1" dirty="0">
                <a:solidFill>
                  <a:srgbClr val="FF0000"/>
                </a:solidFill>
              </a:rPr>
              <a:t>في </a:t>
            </a:r>
            <a:r>
              <a:rPr lang="ar-SA" altLang="en-US" sz="3200" b="1" dirty="0" smtClean="0">
                <a:solidFill>
                  <a:srgbClr val="FF0000"/>
                </a:solidFill>
              </a:rPr>
              <a:t>التحقيقات الجنائي</a:t>
            </a:r>
            <a:endParaRPr lang="ar-SA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9320" y="1883838"/>
            <a:ext cx="541118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spcBef>
                <a:spcPts val="600"/>
              </a:spcBef>
            </a:pPr>
            <a:r>
              <a:rPr lang="ar-SA" sz="2400" b="1" dirty="0" smtClean="0">
                <a:solidFill>
                  <a:srgbClr val="FF0000"/>
                </a:solidFill>
              </a:rPr>
              <a:t>علم </a:t>
            </a:r>
            <a:r>
              <a:rPr lang="ar-SA" sz="2400" b="1" dirty="0">
                <a:solidFill>
                  <a:srgbClr val="FF0000"/>
                </a:solidFill>
              </a:rPr>
              <a:t>الحشرات </a:t>
            </a:r>
            <a:r>
              <a:rPr lang="ar-SA" sz="2400" b="1" dirty="0" smtClean="0">
                <a:solidFill>
                  <a:srgbClr val="FF0000"/>
                </a:solidFill>
              </a:rPr>
              <a:t>الجنائي</a:t>
            </a:r>
            <a:r>
              <a:rPr lang="en-US" sz="2400" b="1" dirty="0">
                <a:solidFill>
                  <a:srgbClr val="FF0000"/>
                </a:solidFill>
              </a:rPr>
              <a:t>Forensic Entomology </a:t>
            </a:r>
            <a:endParaRPr lang="ar-SA" sz="2400" b="1" dirty="0">
              <a:solidFill>
                <a:srgbClr val="FF0000"/>
              </a:solidFill>
            </a:endParaRPr>
          </a:p>
          <a:p>
            <a:pPr algn="r" rtl="1" fontAlgn="base">
              <a:spcBef>
                <a:spcPts val="600"/>
              </a:spcBef>
            </a:pPr>
            <a:r>
              <a:rPr lang="ar-SA" sz="2400" dirty="0"/>
              <a:t>هو العلم الذي </a:t>
            </a:r>
            <a:r>
              <a:rPr lang="ar-SA" sz="2400" dirty="0" smtClean="0"/>
              <a:t>يطبق </a:t>
            </a:r>
            <a:r>
              <a:rPr lang="ar-SA" sz="2400" dirty="0"/>
              <a:t>علم أحياء الحشرات في التحقيقات </a:t>
            </a:r>
            <a:r>
              <a:rPr lang="ar-SA" sz="2400" dirty="0" smtClean="0"/>
              <a:t>الجنائية؛ حيث تستخدم </a:t>
            </a:r>
            <a:r>
              <a:rPr lang="ar-SA" sz="2400" dirty="0"/>
              <a:t>الحشرات للكشف عن ملابسات القضايا </a:t>
            </a:r>
            <a:r>
              <a:rPr lang="ar-SA" sz="2400" dirty="0" smtClean="0"/>
              <a:t>الجنائية </a:t>
            </a:r>
            <a:r>
              <a:rPr lang="ar-SA" sz="2400" dirty="0"/>
              <a:t>للمساعدة </a:t>
            </a:r>
            <a:r>
              <a:rPr lang="ar-SA" sz="2400" dirty="0" smtClean="0"/>
              <a:t>في حلّ </a:t>
            </a:r>
            <a:r>
              <a:rPr lang="ar-SA" sz="2400" dirty="0"/>
              <a:t>غموض </a:t>
            </a:r>
            <a:r>
              <a:rPr lang="ar-SA" sz="2400" dirty="0" smtClean="0"/>
              <a:t>الجرائم.</a:t>
            </a:r>
            <a:endParaRPr lang="ar-SA" sz="2400" dirty="0"/>
          </a:p>
        </p:txBody>
      </p:sp>
      <p:sp>
        <p:nvSpPr>
          <p:cNvPr id="12" name="Rectangle 11"/>
          <p:cNvSpPr/>
          <p:nvPr/>
        </p:nvSpPr>
        <p:spPr>
          <a:xfrm>
            <a:off x="5989320" y="5288340"/>
            <a:ext cx="5744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spcBef>
                <a:spcPts val="600"/>
              </a:spcBef>
            </a:pPr>
            <a:r>
              <a:rPr lang="ar-SA" sz="2400" dirty="0" smtClean="0">
                <a:solidFill>
                  <a:srgbClr val="0070C0"/>
                </a:solidFill>
              </a:rPr>
              <a:t>أول </a:t>
            </a:r>
            <a:r>
              <a:rPr lang="ar-SA" sz="2400" dirty="0">
                <a:solidFill>
                  <a:srgbClr val="0070C0"/>
                </a:solidFill>
              </a:rPr>
              <a:t>استخدام للحشرات في التحقيقات الجنائية كان في الصين عام </a:t>
            </a:r>
            <a:r>
              <a:rPr lang="ar-SA" sz="2400" dirty="0" smtClean="0">
                <a:solidFill>
                  <a:srgbClr val="0070C0"/>
                </a:solidFill>
              </a:rPr>
              <a:t>1235م. تم </a:t>
            </a:r>
            <a:r>
              <a:rPr lang="ar-SA" sz="2400" dirty="0">
                <a:solidFill>
                  <a:srgbClr val="0070C0"/>
                </a:solidFill>
              </a:rPr>
              <a:t>كشف غموض قضية مقتل مزارع </a:t>
            </a:r>
            <a:r>
              <a:rPr lang="ar-SA" sz="2400" dirty="0" smtClean="0">
                <a:solidFill>
                  <a:srgbClr val="0070C0"/>
                </a:solidFill>
              </a:rPr>
              <a:t>بضربة </a:t>
            </a:r>
            <a:r>
              <a:rPr lang="ar-SA" sz="2400" dirty="0">
                <a:solidFill>
                  <a:srgbClr val="0070C0"/>
                </a:solidFill>
              </a:rPr>
              <a:t>منجل عميقة، </a:t>
            </a:r>
            <a:r>
              <a:rPr lang="ar-SA" sz="2400" dirty="0" smtClean="0">
                <a:solidFill>
                  <a:srgbClr val="0070C0"/>
                </a:solidFill>
              </a:rPr>
              <a:t>حين تجمع </a:t>
            </a:r>
            <a:r>
              <a:rPr lang="ar-SA" sz="2400" dirty="0">
                <a:solidFill>
                  <a:srgbClr val="0070C0"/>
                </a:solidFill>
              </a:rPr>
              <a:t>الذباب على </a:t>
            </a:r>
            <a:r>
              <a:rPr lang="ar-SA" sz="2400" dirty="0" smtClean="0">
                <a:solidFill>
                  <a:srgbClr val="0070C0"/>
                </a:solidFill>
              </a:rPr>
              <a:t>أداة الجريمة وانكشف القاتل</a:t>
            </a:r>
            <a:r>
              <a:rPr lang="ar-SA" sz="2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4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90" y="716280"/>
            <a:ext cx="2077702" cy="11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0" y="1325650"/>
            <a:ext cx="2238897" cy="204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730" y="1986276"/>
            <a:ext cx="2238897" cy="131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705600" y="3840733"/>
            <a:ext cx="4790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spcBef>
                <a:spcPts val="600"/>
              </a:spcBef>
            </a:pPr>
            <a:r>
              <a:rPr lang="ar-SA" sz="2400" dirty="0" smtClean="0">
                <a:solidFill>
                  <a:srgbClr val="FF0000"/>
                </a:solidFill>
              </a:rPr>
              <a:t>دراسة علمية لغزو وتعاقب الحشرات مع مراحل تطورها من الأنواع المختلفة الموجودة على الجثث المتحللة خلال التحقيقات الجنائية. 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0" y="3485350"/>
            <a:ext cx="4738130" cy="32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2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allAtOnce"/>
      <p:bldP spid="1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572</Words>
  <Application>Microsoft Office PowerPoint</Application>
  <PresentationFormat>Custom</PresentationFormat>
  <Paragraphs>76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الدور الإيجابي للحشرات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Mahmoud S. Abdel-Dayem</dc:creator>
  <cp:lastModifiedBy>User</cp:lastModifiedBy>
  <cp:revision>558</cp:revision>
  <dcterms:created xsi:type="dcterms:W3CDTF">2019-10-06T06:40:00Z</dcterms:created>
  <dcterms:modified xsi:type="dcterms:W3CDTF">2019-10-27T09:55:24Z</dcterms:modified>
</cp:coreProperties>
</file>