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2"/>
  </p:notesMasterIdLst>
  <p:sldIdLst>
    <p:sldId id="275" r:id="rId2"/>
    <p:sldId id="298" r:id="rId3"/>
    <p:sldId id="304" r:id="rId4"/>
    <p:sldId id="299" r:id="rId5"/>
    <p:sldId id="300" r:id="rId6"/>
    <p:sldId id="301" r:id="rId7"/>
    <p:sldId id="302" r:id="rId8"/>
    <p:sldId id="303" r:id="rId9"/>
    <p:sldId id="257" r:id="rId10"/>
    <p:sldId id="279" r:id="rId11"/>
    <p:sldId id="287" r:id="rId12"/>
    <p:sldId id="293" r:id="rId13"/>
    <p:sldId id="294" r:id="rId14"/>
    <p:sldId id="295" r:id="rId15"/>
    <p:sldId id="292" r:id="rId16"/>
    <p:sldId id="289" r:id="rId17"/>
    <p:sldId id="290" r:id="rId18"/>
    <p:sldId id="291" r:id="rId19"/>
    <p:sldId id="305" r:id="rId20"/>
    <p:sldId id="286" r:id="rId21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2884" autoAdjust="0"/>
    <p:restoredTop sz="97506" autoAdjust="0"/>
  </p:normalViewPr>
  <p:slideViewPr>
    <p:cSldViewPr>
      <p:cViewPr>
        <p:scale>
          <a:sx n="63" d="100"/>
          <a:sy n="63" d="100"/>
        </p:scale>
        <p:origin x="-472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CEE3FE-C3ED-4996-A4A2-6336A8860D6A}" type="datetimeFigureOut">
              <a:rPr lang="x-none" smtClean="0"/>
              <a:t>2/27/18</a:t>
            </a:fld>
            <a:endParaRPr lang="x-non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BF86E2-6C15-4B69-999C-372BB1B91B3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83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B8ABB09-4A1D-463E-8065-109CC2B7EFAA}" type="datetimeFigureOut">
              <a:rPr lang="x-none" smtClean="0"/>
              <a:pPr/>
              <a:t>2/27/18</a:t>
            </a:fld>
            <a:endParaRPr lang="x-none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x-none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1" name="مستطيل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مستطيل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مستطيل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2/27/18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2/27/18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مثلث متساوي الساقين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2/27/18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B8ABB09-4A1D-463E-8065-109CC2B7EFAA}" type="datetimeFigureOut">
              <a:rPr lang="x-none" smtClean="0"/>
              <a:pPr/>
              <a:t>2/27/18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مستطيل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2/27/18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2/27/18</a:t>
            </a:fld>
            <a:endParaRPr lang="x-non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2/27/18</a:t>
            </a:fld>
            <a:endParaRPr lang="x-non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2/27/18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2/27/18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انقر لتحرير أنماط النص الرئيسي</a:t>
            </a:r>
          </a:p>
          <a:p>
            <a:pPr lvl="1" eaLnBrk="1" latinLnBrk="0" hangingPunct="1"/>
            <a:r>
              <a:rPr lang="x-none" smtClean="0"/>
              <a:t>المستوى الثاني</a:t>
            </a:r>
          </a:p>
          <a:p>
            <a:pPr lvl="2" eaLnBrk="1" latinLnBrk="0" hangingPunct="1"/>
            <a:r>
              <a:rPr lang="x-none" smtClean="0"/>
              <a:t>المستوى الثالث</a:t>
            </a:r>
          </a:p>
          <a:p>
            <a:pPr lvl="3" eaLnBrk="1" latinLnBrk="0" hangingPunct="1"/>
            <a:r>
              <a:rPr lang="x-none" smtClean="0"/>
              <a:t>المستوى الرابع</a:t>
            </a:r>
          </a:p>
          <a:p>
            <a:pPr lvl="4" eaLnBrk="1" latinLnBrk="0" hangingPunct="1"/>
            <a:r>
              <a:rPr lang="x-none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x-none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2/27/18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x-none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x-none" smtClean="0"/>
              <a:t>المستوى الثاني</a:t>
            </a:r>
          </a:p>
          <a:p>
            <a:pPr lvl="2" eaLnBrk="1" latinLnBrk="0" hangingPunct="1"/>
            <a:r>
              <a:rPr kumimoji="0" lang="x-none" smtClean="0"/>
              <a:t>المستوى الثالث</a:t>
            </a:r>
          </a:p>
          <a:p>
            <a:pPr lvl="3" eaLnBrk="1" latinLnBrk="0" hangingPunct="1"/>
            <a:r>
              <a:rPr kumimoji="0" lang="x-none" smtClean="0"/>
              <a:t>المستوى الرابع</a:t>
            </a:r>
          </a:p>
          <a:p>
            <a:pPr lvl="4" eaLnBrk="1" latinLnBrk="0" hangingPunct="1"/>
            <a:r>
              <a:rPr kumimoji="0" lang="x-none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x-none" smtClean="0"/>
              <a:pPr/>
              <a:t>2/27/18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8" name="رابط مستقيم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رابط مستقيم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متساوي الساقين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81516"/>
              </p:ext>
            </p:extLst>
          </p:nvPr>
        </p:nvGraphicFramePr>
        <p:xfrm>
          <a:off x="611560" y="692696"/>
          <a:ext cx="7920881" cy="2664295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2376264"/>
                <a:gridCol w="3240361"/>
              </a:tblGrid>
              <a:tr h="92447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KING </a:t>
                      </a:r>
                      <a:r>
                        <a:rPr lang="en-US" sz="1600" b="1" dirty="0">
                          <a:effectLst/>
                          <a:latin typeface="Cambria"/>
                          <a:ea typeface="MS Mincho"/>
                          <a:cs typeface="Arial"/>
                        </a:rPr>
                        <a:t>SAUD UNIVERSITY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/>
                          <a:ea typeface="MS Mincho"/>
                          <a:cs typeface="Arial"/>
                        </a:rPr>
                        <a:t>COLLEGE OF APPLIED STUDIES AND COMMUNITY SERVICE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  <a:tr h="924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32535" algn="l"/>
                        </a:tabLst>
                      </a:pPr>
                      <a:endParaRPr lang="en-US" sz="2000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32535" algn="l"/>
                        </a:tabLst>
                      </a:pP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CT 1402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Lab </a:t>
                      </a:r>
                      <a:r>
                        <a:rPr lang="en-US" sz="2000" dirty="0">
                          <a:effectLst/>
                          <a:latin typeface="Cambria"/>
                          <a:ea typeface="MS Mincho"/>
                          <a:cs typeface="Arial"/>
                        </a:rPr>
                        <a:t>sheet </a:t>
                      </a: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#3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>
                          <a:effectLst/>
                          <a:latin typeface="Cambria"/>
                          <a:ea typeface="MS Mincho"/>
                          <a:cs typeface="Arial"/>
                        </a:rPr>
                        <a:t>          </a:t>
                      </a:r>
                      <a:endParaRPr lang="en-US" sz="2000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Cambria"/>
                          <a:ea typeface="MS Mincho"/>
                          <a:cs typeface="Arial"/>
                        </a:rPr>
                        <a:t>1</a:t>
                      </a:r>
                      <a:r>
                        <a:rPr lang="en-US" sz="2000" baseline="30000" dirty="0">
                          <a:effectLst/>
                          <a:latin typeface="Cambria"/>
                          <a:ea typeface="MS Mincho"/>
                          <a:cs typeface="Arial"/>
                        </a:rPr>
                        <a:t>nd</a:t>
                      </a:r>
                      <a:r>
                        <a:rPr lang="en-US" sz="2000" dirty="0">
                          <a:effectLst/>
                          <a:latin typeface="Cambria"/>
                          <a:ea typeface="MS Mincho"/>
                          <a:cs typeface="Arial"/>
                        </a:rPr>
                        <a:t>  semester </a:t>
                      </a: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1438-1439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339">
                <a:tc gridSpan="3">
                  <a:txBody>
                    <a:bodyPr/>
                    <a:lstStyle/>
                    <a:p>
                      <a:pPr indent="674370"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200" dirty="0">
                          <a:effectLst/>
                          <a:latin typeface="Cambria"/>
                          <a:ea typeface="MS Mincho"/>
                          <a:cs typeface="Arial"/>
                        </a:rPr>
                        <a:t>   </a:t>
                      </a:r>
                      <a:endParaRPr lang="en-US" sz="1400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indent="674370" algn="ctr"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By:  </a:t>
                      </a:r>
                      <a:r>
                        <a:rPr lang="en-US" sz="2000" dirty="0" err="1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Adal</a:t>
                      </a: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ALashban</a:t>
                      </a:r>
                      <a:endParaRPr lang="en-US" sz="2000" dirty="0" smtClean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  <a:p>
                      <a:pPr indent="674370" algn="ctr"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2000" dirty="0" smtClean="0">
                          <a:effectLst/>
                          <a:latin typeface="Cambria"/>
                          <a:ea typeface="MS Mincho"/>
                          <a:cs typeface="Arial"/>
                        </a:rPr>
                        <a:t> </a:t>
                      </a:r>
                      <a:endParaRPr lang="en-US" sz="2000" dirty="0">
                        <a:effectLst/>
                        <a:latin typeface="Cambria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2984511" y="4149080"/>
            <a:ext cx="3111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Delta Modulation</a:t>
            </a:r>
          </a:p>
        </p:txBody>
      </p:sp>
    </p:spTree>
    <p:extLst>
      <p:ext uri="{BB962C8B-B14F-4D97-AF65-F5344CB8AC3E}">
        <p14:creationId xmlns:p14="http://schemas.microsoft.com/office/powerpoint/2010/main" val="256383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993" r="49282" b="28512"/>
          <a:stretch/>
        </p:blipFill>
        <p:spPr bwMode="auto">
          <a:xfrm>
            <a:off x="4716016" y="1556792"/>
            <a:ext cx="373993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l="22812" t="4948" r="41042" b="54427"/>
          <a:stretch/>
        </p:blipFill>
        <p:spPr>
          <a:xfrm>
            <a:off x="745726" y="1556792"/>
            <a:ext cx="3662018" cy="4464496"/>
          </a:xfrm>
          <a:prstGeom prst="rect">
            <a:avLst/>
          </a:prstGeom>
        </p:spPr>
      </p:pic>
      <p:sp>
        <p:nvSpPr>
          <p:cNvPr id="6" name="Oval 4"/>
          <p:cNvSpPr/>
          <p:nvPr/>
        </p:nvSpPr>
        <p:spPr>
          <a:xfrm>
            <a:off x="4682356" y="1556792"/>
            <a:ext cx="2346672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val 4"/>
          <p:cNvSpPr/>
          <p:nvPr/>
        </p:nvSpPr>
        <p:spPr>
          <a:xfrm>
            <a:off x="683568" y="1565176"/>
            <a:ext cx="2346672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17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r="45164" b="31759"/>
          <a:stretch/>
        </p:blipFill>
        <p:spPr bwMode="auto">
          <a:xfrm>
            <a:off x="753740" y="1556792"/>
            <a:ext cx="273814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83568" y="1556792"/>
            <a:ext cx="1728192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1979712" y="1867784"/>
            <a:ext cx="2736304" cy="2746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4051596" y="1560007"/>
            <a:ext cx="4336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If </a:t>
            </a:r>
            <a:r>
              <a:rPr lang="en-US" sz="1400" dirty="0"/>
              <a:t>there is no sample time option; can be add by </a:t>
            </a:r>
            <a:r>
              <a:rPr lang="en-US" sz="1400" dirty="0" smtClean="0"/>
              <a:t>following:</a:t>
            </a:r>
            <a:endParaRPr lang="x-non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0" r="51099" b="45505"/>
          <a:stretch/>
        </p:blipFill>
        <p:spPr bwMode="auto">
          <a:xfrm>
            <a:off x="4696172" y="2348880"/>
            <a:ext cx="3251734" cy="35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4883376" y="1879492"/>
            <a:ext cx="2877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1-</a:t>
            </a:r>
            <a:r>
              <a:rPr lang="en-US" sz="1400" dirty="0"/>
              <a:t> right click then </a:t>
            </a:r>
            <a:r>
              <a:rPr lang="en-US" sz="1400" dirty="0" smtClean="0"/>
              <a:t>choose </a:t>
            </a:r>
            <a:r>
              <a:rPr lang="en-US" sz="1400" dirty="0" smtClean="0">
                <a:sym typeface="Wingdings" pitchFamily="2" charset="2"/>
              </a:rPr>
              <a:t> Explore</a:t>
            </a:r>
            <a:endParaRPr lang="x-none" sz="1400" dirty="0"/>
          </a:p>
        </p:txBody>
      </p:sp>
      <p:sp>
        <p:nvSpPr>
          <p:cNvPr id="16" name="Oval 4"/>
          <p:cNvSpPr/>
          <p:nvPr/>
        </p:nvSpPr>
        <p:spPr>
          <a:xfrm>
            <a:off x="5148064" y="2310672"/>
            <a:ext cx="864096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99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671712" y="1426232"/>
            <a:ext cx="4405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2-</a:t>
            </a:r>
            <a:r>
              <a:rPr lang="en-US" sz="1400" dirty="0" smtClean="0"/>
              <a:t> </a:t>
            </a:r>
            <a:r>
              <a:rPr lang="en-US" sz="1400" dirty="0"/>
              <a:t>If there is no sample time </a:t>
            </a:r>
            <a:r>
              <a:rPr lang="en-US" sz="1400" dirty="0" smtClean="0"/>
              <a:t>here; </a:t>
            </a:r>
            <a:r>
              <a:rPr lang="en-US" sz="1400" dirty="0">
                <a:sym typeface="Wingdings" pitchFamily="2" charset="2"/>
              </a:rPr>
              <a:t> C</a:t>
            </a:r>
            <a:r>
              <a:rPr lang="en-US" sz="1400" dirty="0" smtClean="0">
                <a:sym typeface="Wingdings" pitchFamily="2" charset="2"/>
              </a:rPr>
              <a:t>hoose show details</a:t>
            </a:r>
            <a:endParaRPr lang="x-none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16212" r="31673" b="58151"/>
          <a:stretch/>
        </p:blipFill>
        <p:spPr bwMode="auto">
          <a:xfrm>
            <a:off x="671712" y="1841609"/>
            <a:ext cx="6261100" cy="187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>
            <a:off x="3059833" y="1734009"/>
            <a:ext cx="2592287" cy="4708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4"/>
          <p:cNvSpPr/>
          <p:nvPr/>
        </p:nvSpPr>
        <p:spPr>
          <a:xfrm>
            <a:off x="2627785" y="1916832"/>
            <a:ext cx="864096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4" name="رابط مستقيم 13"/>
          <p:cNvCxnSpPr/>
          <p:nvPr/>
        </p:nvCxnSpPr>
        <p:spPr>
          <a:xfrm flipH="1">
            <a:off x="4427984" y="2492896"/>
            <a:ext cx="25048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t="16735" r="30503" b="47827"/>
          <a:stretch/>
        </p:blipFill>
        <p:spPr bwMode="auto">
          <a:xfrm>
            <a:off x="1870162" y="3933056"/>
            <a:ext cx="6414616" cy="21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4"/>
          <p:cNvSpPr/>
          <p:nvPr/>
        </p:nvSpPr>
        <p:spPr>
          <a:xfrm>
            <a:off x="3370214" y="4509120"/>
            <a:ext cx="2281906" cy="144016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54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768400" y="1426232"/>
            <a:ext cx="1976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3-</a:t>
            </a:r>
            <a:r>
              <a:rPr lang="en-US" sz="1400" dirty="0" smtClean="0"/>
              <a:t> Then add sample time</a:t>
            </a:r>
            <a:endParaRPr lang="x-none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8" t="21354" r="31823" b="48657"/>
          <a:stretch/>
        </p:blipFill>
        <p:spPr bwMode="auto">
          <a:xfrm>
            <a:off x="671712" y="1844824"/>
            <a:ext cx="65645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4"/>
          <p:cNvSpPr/>
          <p:nvPr/>
        </p:nvSpPr>
        <p:spPr>
          <a:xfrm>
            <a:off x="4499992" y="2833576"/>
            <a:ext cx="504056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Oval 4"/>
          <p:cNvSpPr/>
          <p:nvPr/>
        </p:nvSpPr>
        <p:spPr>
          <a:xfrm>
            <a:off x="671712" y="2905584"/>
            <a:ext cx="1380008" cy="216024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09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1304056" y="1426231"/>
            <a:ext cx="2577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  <a:r>
              <a:rPr lang="en-US" sz="1400" b="1" dirty="0" smtClean="0">
                <a:solidFill>
                  <a:srgbClr val="FF0000"/>
                </a:solidFill>
              </a:rPr>
              <a:t>-</a:t>
            </a:r>
            <a:r>
              <a:rPr lang="en-US" sz="1400" dirty="0" smtClean="0"/>
              <a:t> Then add value in sample time</a:t>
            </a:r>
            <a:endParaRPr lang="x-none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06" y="1823553"/>
            <a:ext cx="6334125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4"/>
          <p:cNvSpPr/>
          <p:nvPr/>
        </p:nvSpPr>
        <p:spPr>
          <a:xfrm>
            <a:off x="5148064" y="2780928"/>
            <a:ext cx="1152128" cy="216024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Oval 4"/>
          <p:cNvSpPr/>
          <p:nvPr/>
        </p:nvSpPr>
        <p:spPr>
          <a:xfrm>
            <a:off x="3377822" y="4717752"/>
            <a:ext cx="762130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3758887" y="5085184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>
            <a:off x="3491880" y="6093296"/>
            <a:ext cx="3899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09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8" t="15035" r="39229" b="46099"/>
          <a:stretch/>
        </p:blipFill>
        <p:spPr bwMode="auto">
          <a:xfrm>
            <a:off x="2555776" y="1556792"/>
            <a:ext cx="3901070" cy="448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4"/>
          <p:cNvSpPr/>
          <p:nvPr/>
        </p:nvSpPr>
        <p:spPr>
          <a:xfrm>
            <a:off x="2483768" y="1700808"/>
            <a:ext cx="2346672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4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3" t="8059" r="28722" b="40787"/>
          <a:stretch/>
        </p:blipFill>
        <p:spPr bwMode="auto">
          <a:xfrm>
            <a:off x="791716" y="1731184"/>
            <a:ext cx="3755872" cy="41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9" t="7802" r="21277" b="39431"/>
          <a:stretch/>
        </p:blipFill>
        <p:spPr bwMode="auto">
          <a:xfrm>
            <a:off x="4788024" y="1654985"/>
            <a:ext cx="3528392" cy="42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4"/>
          <p:cNvSpPr/>
          <p:nvPr/>
        </p:nvSpPr>
        <p:spPr>
          <a:xfrm>
            <a:off x="4745608" y="1628800"/>
            <a:ext cx="2562696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5576" y="1772816"/>
            <a:ext cx="2664296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58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541" t="24088" r="16979" b="25391"/>
          <a:stretch/>
        </p:blipFill>
        <p:spPr>
          <a:xfrm>
            <a:off x="2327920" y="1412776"/>
            <a:ext cx="4680520" cy="4760912"/>
          </a:xfrm>
          <a:prstGeom prst="rect">
            <a:avLst/>
          </a:prstGeom>
        </p:spPr>
      </p:pic>
      <p:sp>
        <p:nvSpPr>
          <p:cNvPr id="3" name="Oval 4"/>
          <p:cNvSpPr/>
          <p:nvPr/>
        </p:nvSpPr>
        <p:spPr>
          <a:xfrm>
            <a:off x="2267744" y="1412776"/>
            <a:ext cx="1728192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16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27680" r="8736" b="20449"/>
          <a:stretch/>
        </p:blipFill>
        <p:spPr bwMode="auto">
          <a:xfrm>
            <a:off x="1115616" y="908720"/>
            <a:ext cx="727280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458112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Using a </a:t>
            </a:r>
            <a:r>
              <a:rPr lang="en-US" dirty="0" err="1"/>
              <a:t>Matlab</a:t>
            </a:r>
            <a:r>
              <a:rPr lang="en-US" dirty="0"/>
              <a:t> program to simulate a Delta Modulation modulator with demodulator?</a:t>
            </a:r>
          </a:p>
          <a:p>
            <a:pPr algn="l"/>
            <a:r>
              <a:rPr lang="en-US" smtClean="0"/>
              <a:t>Signal </a:t>
            </a:r>
            <a:r>
              <a:rPr lang="en-US" dirty="0"/>
              <a:t>generator block(Amplitude "3", frequency "15 Hz"), Pulse generator block(period "1").</a:t>
            </a:r>
          </a:p>
        </p:txBody>
      </p:sp>
    </p:spTree>
    <p:extLst>
      <p:ext uri="{BB962C8B-B14F-4D97-AF65-F5344CB8AC3E}">
        <p14:creationId xmlns:p14="http://schemas.microsoft.com/office/powerpoint/2010/main" val="362473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9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Introduction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Delta modulation (</a:t>
            </a:r>
            <a:r>
              <a:rPr lang="en-US" dirty="0">
                <a:latin typeface="Arial" pitchFamily="34" charset="0"/>
                <a:cs typeface="Arial" pitchFamily="34" charset="0"/>
              </a:rPr>
              <a:t>DM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is </a:t>
            </a:r>
            <a:r>
              <a:rPr lang="en-US" dirty="0">
                <a:latin typeface="Arial" pitchFamily="34" charset="0"/>
                <a:cs typeface="Arial" pitchFamily="34" charset="0"/>
              </a:rPr>
              <a:t>an analog-to-digital signal conversion technique used for transmission of voice information where quality is not of primary importance.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PCM </a:t>
            </a:r>
            <a:r>
              <a:rPr lang="en-US" dirty="0">
                <a:latin typeface="Arial" pitchFamily="34" charset="0"/>
                <a:cs typeface="Arial" pitchFamily="34" charset="0"/>
              </a:rPr>
              <a:t>finds the value of the signal amplitude for each sample; DM finds the change from the previous sample.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53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915816" y="3136613"/>
            <a:ext cx="3068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ookman Old Style"/>
              </a:rPr>
              <a:t>Thank You</a:t>
            </a:r>
            <a:endParaRPr lang="x-none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2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238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Basic</a:t>
            </a:r>
            <a:r>
              <a:rPr lang="en-US" sz="4000" dirty="0" smtClean="0"/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Operation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937760"/>
          </a:xfrm>
        </p:spPr>
        <p:txBody>
          <a:bodyPr/>
          <a:lstStyle/>
          <a:p>
            <a:pPr algn="l"/>
            <a:r>
              <a:rPr lang="en-US" dirty="0"/>
              <a:t>The operation of a delta modulator </a:t>
            </a:r>
            <a:r>
              <a:rPr lang="en-US" dirty="0" smtClean="0"/>
              <a:t>is:</a:t>
            </a:r>
          </a:p>
          <a:p>
            <a:pPr lvl="1" algn="l"/>
            <a:r>
              <a:rPr lang="en-US" dirty="0" smtClean="0"/>
              <a:t> </a:t>
            </a:r>
            <a:r>
              <a:rPr lang="en-US" dirty="0"/>
              <a:t>to periodically sample the input message, </a:t>
            </a:r>
          </a:p>
          <a:p>
            <a:pPr lvl="1" algn="l"/>
            <a:r>
              <a:rPr lang="en-US" dirty="0" smtClean="0"/>
              <a:t>to make </a:t>
            </a:r>
            <a:r>
              <a:rPr lang="en-US" dirty="0"/>
              <a:t>a comparison of the current sample with that preceding it, </a:t>
            </a:r>
            <a:endParaRPr lang="en-US" dirty="0" smtClean="0"/>
          </a:p>
          <a:p>
            <a:pPr lvl="1" algn="l"/>
            <a:r>
              <a:rPr lang="en-US" dirty="0" smtClean="0"/>
              <a:t>and </a:t>
            </a:r>
            <a:r>
              <a:rPr lang="en-US" dirty="0"/>
              <a:t>to output </a:t>
            </a:r>
            <a:r>
              <a:rPr lang="en-US" dirty="0" smtClean="0"/>
              <a:t>a single </a:t>
            </a:r>
            <a:r>
              <a:rPr lang="en-US" dirty="0"/>
              <a:t>bit which indicates the sign of the difference between the two samples</a:t>
            </a:r>
          </a:p>
        </p:txBody>
      </p:sp>
    </p:spTree>
    <p:extLst>
      <p:ext uri="{BB962C8B-B14F-4D97-AF65-F5344CB8AC3E}">
        <p14:creationId xmlns:p14="http://schemas.microsoft.com/office/powerpoint/2010/main" val="72653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 smtClean="0">
                <a:latin typeface="Arial" pitchFamily="34" charset="0"/>
                <a:cs typeface="Arial" pitchFamily="34" charset="0"/>
              </a:rPr>
              <a:t>Delta Modulation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3776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In Delta Modulation, only one bit is transmitted per sample </a:t>
            </a:r>
          </a:p>
          <a:p>
            <a:pPr algn="l">
              <a:spcAft>
                <a:spcPts val="600"/>
              </a:spcAft>
              <a:defRPr/>
            </a:pP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That bit is a </a:t>
            </a:r>
            <a:r>
              <a:rPr lang="en-US" alt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if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the current sample is more positive than the previous sample, and a </a:t>
            </a:r>
            <a:r>
              <a:rPr lang="en-US" alt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if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it is more negative</a:t>
            </a:r>
          </a:p>
          <a:p>
            <a:pPr algn="l">
              <a:spcAft>
                <a:spcPts val="600"/>
              </a:spcAft>
            </a:pP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Since so little information is transmitted, delta modulation requires higher sampling rates than PCM for equal quality of reproduction</a:t>
            </a:r>
          </a:p>
          <a:p>
            <a:pPr algn="l">
              <a:spcAft>
                <a:spcPts val="6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43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 smtClean="0">
                <a:latin typeface="Arial" pitchFamily="34" charset="0"/>
                <a:cs typeface="Arial" pitchFamily="34" charset="0"/>
              </a:rPr>
              <a:t>Delta Modulation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altLang="en-US" sz="2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1- A staircase approximation of the message signal is derived </a:t>
            </a:r>
          </a:p>
          <a:p>
            <a:pPr lvl="1" algn="l">
              <a:lnSpc>
                <a:spcPct val="110000"/>
              </a:lnSpc>
              <a:spcAft>
                <a:spcPts val="600"/>
              </a:spcAft>
            </a:pPr>
            <a:r>
              <a:rPr lang="en-US" altLang="en-US" sz="1900" dirty="0" smtClean="0">
                <a:latin typeface="Arial" pitchFamily="34" charset="0"/>
                <a:cs typeface="Arial" pitchFamily="34" charset="0"/>
              </a:rPr>
              <a:t>The analog signal is approximated with a series of segments ( staircase approximation signal)</a:t>
            </a:r>
          </a:p>
          <a:p>
            <a:pPr lvl="1" algn="l">
              <a:lnSpc>
                <a:spcPct val="110000"/>
              </a:lnSpc>
              <a:spcAft>
                <a:spcPts val="600"/>
              </a:spcAft>
            </a:pPr>
            <a:r>
              <a:rPr lang="en-US" altLang="en-US" sz="1900" dirty="0" smtClean="0">
                <a:latin typeface="Arial" pitchFamily="34" charset="0"/>
                <a:cs typeface="Arial" pitchFamily="34" charset="0"/>
              </a:rPr>
              <a:t>Each segment of the approximated signal is compared to the message signal:</a:t>
            </a:r>
          </a:p>
          <a:p>
            <a:pPr marL="822960" lvl="3" indent="-274320" algn="l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en-US" altLang="en-US" sz="1700" dirty="0" smtClean="0">
                <a:latin typeface="Arial" pitchFamily="34" charset="0"/>
                <a:cs typeface="Arial" pitchFamily="34" charset="0"/>
              </a:rPr>
              <a:t>If the approximation fall below the signal at any sampling epoch </a:t>
            </a:r>
            <a:r>
              <a:rPr lang="en-US" altLang="en-US" sz="17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the segment is increased by ∆.</a:t>
            </a:r>
          </a:p>
          <a:p>
            <a:pPr marL="822960" lvl="3" indent="-274320" algn="l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SzPct val="95000"/>
            </a:pPr>
            <a:r>
              <a:rPr lang="en-US" altLang="en-US" sz="1700" dirty="0" smtClean="0">
                <a:latin typeface="Arial" pitchFamily="34" charset="0"/>
                <a:cs typeface="Arial" pitchFamily="34" charset="0"/>
              </a:rPr>
              <a:t>If the approximation lies above the signal at any sampling epoch </a:t>
            </a:r>
            <a:r>
              <a:rPr lang="en-US" altLang="en-US" sz="17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the segment is diminished by ∆.</a:t>
            </a:r>
          </a:p>
          <a:p>
            <a:pPr lvl="1" algn="l">
              <a:lnSpc>
                <a:spcPct val="110000"/>
              </a:lnSpc>
              <a:spcAft>
                <a:spcPts val="600"/>
              </a:spcAft>
            </a:pPr>
            <a:r>
              <a:rPr lang="en-US" altLang="en-US" sz="1900" dirty="0" smtClean="0">
                <a:latin typeface="Arial" pitchFamily="34" charset="0"/>
                <a:cs typeface="Arial" pitchFamily="34" charset="0"/>
              </a:rPr>
              <a:t>So, the time and amplitude axes are quantized.</a:t>
            </a:r>
          </a:p>
          <a:p>
            <a:pPr marL="0" indent="0" algn="l">
              <a:lnSpc>
                <a:spcPct val="70000"/>
              </a:lnSpc>
              <a:spcAft>
                <a:spcPts val="600"/>
              </a:spcAft>
              <a:buNone/>
            </a:pPr>
            <a:endParaRPr lang="en-US" sz="22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877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64095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68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>
                <a:latin typeface="Arial" pitchFamily="34" charset="0"/>
                <a:cs typeface="Arial" pitchFamily="34" charset="0"/>
              </a:rPr>
              <a:t>Delta Modulation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l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2- encoding</a:t>
            </a:r>
          </a:p>
          <a:p>
            <a:pPr indent="0"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This scheme sends only one bit each segment.</a:t>
            </a:r>
          </a:p>
          <a:p>
            <a:pPr lvl="1" indent="0"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if the segment at time t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n+1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higher in amplitude value than the segment at time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800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then a bit “1” is used to indicate the positive value.</a:t>
            </a:r>
          </a:p>
          <a:p>
            <a:pPr lvl="1" indent="0"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If the segment is lower in value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resulting in a negative value, a “0” is used.</a:t>
            </a:r>
          </a:p>
          <a:p>
            <a:pPr indent="0" algn="l">
              <a:spcAft>
                <a:spcPts val="6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874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937760"/>
          </a:xfrm>
        </p:spPr>
        <p:txBody>
          <a:bodyPr/>
          <a:lstStyle/>
          <a:p>
            <a:pPr indent="0">
              <a:lnSpc>
                <a:spcPct val="90000"/>
              </a:lnSpc>
              <a:spcAft>
                <a:spcPts val="600"/>
              </a:spcAft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indent="0">
              <a:lnSpc>
                <a:spcPct val="90000"/>
              </a:lnSpc>
              <a:spcAft>
                <a:spcPts val="600"/>
              </a:spcAft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indent="0">
              <a:lnSpc>
                <a:spcPct val="90000"/>
              </a:lnSpc>
              <a:spcAft>
                <a:spcPts val="600"/>
              </a:spcAft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indent="0">
              <a:lnSpc>
                <a:spcPct val="90000"/>
              </a:lnSpc>
              <a:spcAft>
                <a:spcPts val="600"/>
              </a:spcAft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indent="0">
              <a:lnSpc>
                <a:spcPct val="90000"/>
              </a:lnSpc>
              <a:spcAft>
                <a:spcPts val="600"/>
              </a:spcAft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indent="0"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This scheme works well for small changes in signal values between samples.</a:t>
            </a:r>
          </a:p>
          <a:p>
            <a:pPr indent="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If changes in amplitude are large, this will result in large errors.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65341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8677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TW" b="1" dirty="0" smtClean="0">
                <a:solidFill>
                  <a:srgbClr val="C00000"/>
                </a:solidFill>
              </a:rPr>
              <a:t>:</a:t>
            </a:r>
            <a:r>
              <a:rPr lang="en-US" altLang="zh-TW" b="1" dirty="0">
                <a:solidFill>
                  <a:srgbClr val="C00000"/>
                </a:solidFill>
              </a:rPr>
              <a:t>DM </a:t>
            </a:r>
            <a:r>
              <a:rPr lang="en-US" altLang="zh-TW" b="1" dirty="0" smtClean="0">
                <a:solidFill>
                  <a:srgbClr val="C00000"/>
                </a:solidFill>
              </a:rPr>
              <a:t>Using </a:t>
            </a:r>
            <a:r>
              <a:rPr lang="en-US" altLang="zh-TW" b="1" dirty="0">
                <a:solidFill>
                  <a:srgbClr val="C00000"/>
                </a:solidFill>
              </a:rPr>
              <a:t>Simulink</a:t>
            </a:r>
            <a:endParaRPr lang="x-none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5689"/>
            <a:ext cx="8568952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صل">
  <a:themeElements>
    <a:clrScheme name="مخصص 3">
      <a:dk1>
        <a:sysClr val="windowText" lastClr="000000"/>
      </a:dk1>
      <a:lt1>
        <a:sysClr val="window" lastClr="FFFFFF"/>
      </a:lt1>
      <a:dk2>
        <a:srgbClr val="C00000"/>
      </a:dk2>
      <a:lt2>
        <a:srgbClr val="F4E7ED"/>
      </a:lt2>
      <a:accent1>
        <a:srgbClr val="C00000"/>
      </a:accent1>
      <a:accent2>
        <a:srgbClr val="C00000"/>
      </a:accent2>
      <a:accent3>
        <a:srgbClr val="DE6C36"/>
      </a:accent3>
      <a:accent4>
        <a:srgbClr val="F9B639"/>
      </a:accent4>
      <a:accent5>
        <a:srgbClr val="C00000"/>
      </a:accent5>
      <a:accent6>
        <a:srgbClr val="FA8D3D"/>
      </a:accent6>
      <a:hlink>
        <a:srgbClr val="FFDE66"/>
      </a:hlink>
      <a:folHlink>
        <a:srgbClr val="C00000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1421</TotalTime>
  <Words>470</Words>
  <Application>Microsoft Macintosh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أصل</vt:lpstr>
      <vt:lpstr>PowerPoint Presentation</vt:lpstr>
      <vt:lpstr>Introduction</vt:lpstr>
      <vt:lpstr>Basic Operation</vt:lpstr>
      <vt:lpstr>Delta Modulation</vt:lpstr>
      <vt:lpstr>Delta Modulation</vt:lpstr>
      <vt:lpstr>PowerPoint Presentation</vt:lpstr>
      <vt:lpstr>Delta Modulation</vt:lpstr>
      <vt:lpstr>PowerPoint Presentation</vt:lpstr>
      <vt:lpstr>:DM Using Simulink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ibda</dc:creator>
  <cp:lastModifiedBy>Nour Alhariqi</cp:lastModifiedBy>
  <cp:revision>85</cp:revision>
  <dcterms:created xsi:type="dcterms:W3CDTF">2013-09-10T18:56:31Z</dcterms:created>
  <dcterms:modified xsi:type="dcterms:W3CDTF">2018-02-27T16:30:14Z</dcterms:modified>
</cp:coreProperties>
</file>