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69" r:id="rId3"/>
  </p:sldMasterIdLst>
  <p:notesMasterIdLst>
    <p:notesMasterId r:id="rId38"/>
  </p:notesMasterIdLst>
  <p:handoutMasterIdLst>
    <p:handoutMasterId r:id="rId39"/>
  </p:handoutMasterIdLst>
  <p:sldIdLst>
    <p:sldId id="317" r:id="rId4"/>
    <p:sldId id="451" r:id="rId5"/>
    <p:sldId id="552" r:id="rId6"/>
    <p:sldId id="539" r:id="rId7"/>
    <p:sldId id="537" r:id="rId8"/>
    <p:sldId id="541" r:id="rId9"/>
    <p:sldId id="542" r:id="rId10"/>
    <p:sldId id="543" r:id="rId11"/>
    <p:sldId id="544" r:id="rId12"/>
    <p:sldId id="545" r:id="rId13"/>
    <p:sldId id="553" r:id="rId14"/>
    <p:sldId id="546" r:id="rId15"/>
    <p:sldId id="554" r:id="rId16"/>
    <p:sldId id="548" r:id="rId17"/>
    <p:sldId id="564" r:id="rId18"/>
    <p:sldId id="561" r:id="rId19"/>
    <p:sldId id="562" r:id="rId20"/>
    <p:sldId id="563" r:id="rId21"/>
    <p:sldId id="550" r:id="rId22"/>
    <p:sldId id="565" r:id="rId23"/>
    <p:sldId id="555" r:id="rId24"/>
    <p:sldId id="556" r:id="rId25"/>
    <p:sldId id="557" r:id="rId26"/>
    <p:sldId id="558" r:id="rId27"/>
    <p:sldId id="572" r:id="rId28"/>
    <p:sldId id="573" r:id="rId29"/>
    <p:sldId id="571" r:id="rId30"/>
    <p:sldId id="551" r:id="rId31"/>
    <p:sldId id="566" r:id="rId32"/>
    <p:sldId id="567" r:id="rId33"/>
    <p:sldId id="568" r:id="rId34"/>
    <p:sldId id="569" r:id="rId35"/>
    <p:sldId id="570" r:id="rId36"/>
    <p:sldId id="345" r:id="rId37"/>
  </p:sldIdLst>
  <p:sldSz cx="9144000" cy="6858000" type="screen4x3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9860" autoAdjust="0"/>
  </p:normalViewPr>
  <p:slideViewPr>
    <p:cSldViewPr>
      <p:cViewPr>
        <p:scale>
          <a:sx n="81" d="100"/>
          <a:sy n="81" d="100"/>
        </p:scale>
        <p:origin x="1984" y="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87B5F4E2-C586-D740-971C-D19B00902766}" type="datetimeFigureOut">
              <a:rPr lang="en-US"/>
              <a:pPr>
                <a:defRPr/>
              </a:pPr>
              <a:t>2/16/19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C67A942-723D-034C-A66D-9786852F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185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3CC36078-1ED3-9348-B41C-6A2C7079E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473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 this reason, the tendency today is to change an analog signal to digital data.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Sometimes,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however, we have an analog signal such as one created by a microphone or camera.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We have seen in Chapter 3 that a digital signal is superior to an analog signal.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tendency today is to change an analog signal to digital data. In this section we describe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two techniques, pulse code modulation and delta modulation. After the digital data are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created (digitization), we can use one of the techniques described in Section 4.1 to convert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the digital data to a digital signal.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43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In ideal sampling, pulses from the analog signal are sampled. This is an ideal sampling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method and cannot be easily implemented. In natural sampling, a high-speed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is turned on for only the small period of time when the sampling occurs.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result is a sequence of samples that retains the shape of the analog signal. The most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common sampling method, called sample and hold, however, creates flat-top samples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by using a circuit.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76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One important consideration is the sampling rate or frequency. What are the restrictions on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? This question was elegantly answered by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Nyquist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. According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to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Nyquist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theorem, to reproduce the original analog signal, one necessary condition is that the sampling rate be at least twice the highest frequency in the original signal.</a:t>
            </a:r>
            <a:endParaRPr lang="en-US" sz="1200" b="1" i="1" baseline="0" dirty="0" smtClean="0"/>
          </a:p>
          <a:p>
            <a:pPr algn="just"/>
            <a:endParaRPr lang="en-US" sz="1200" b="1" i="1" baseline="0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We need to elaborate on the theorem at this point. First, we can sample a signal only if the signal is band-limited. In other words, a signal with an infinite bandwidth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cannot be sampled. Second, the sampling rate must be at least 2 times the highest frequency, not the bandwidth. If the analog signal is low-pass, the bandwidth and the highest frequency are the same value. If the analog signal is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bandpass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, the bandwidth value is lower than the value of the maximum frequency.</a:t>
            </a:r>
          </a:p>
          <a:p>
            <a:endParaRPr lang="en-US" sz="1200" b="1" i="1" baseline="0" dirty="0" smtClean="0"/>
          </a:p>
          <a:p>
            <a:pPr algn="just"/>
            <a:r>
              <a:rPr lang="en-US" sz="1200" b="1" i="1" baseline="0" dirty="0" smtClean="0"/>
              <a:t>For an intuitive example of the </a:t>
            </a:r>
            <a:r>
              <a:rPr lang="en-US" sz="1200" b="1" i="1" baseline="0" dirty="0" err="1" smtClean="0"/>
              <a:t>Nyquist</a:t>
            </a:r>
            <a:r>
              <a:rPr lang="en-US" sz="1200" b="1" i="1" baseline="0" dirty="0" smtClean="0"/>
              <a:t> theorem, let us sample a simple sine wave at three sampling rates: </a:t>
            </a:r>
            <a:r>
              <a:rPr lang="en-US" sz="1200" b="1" i="1" baseline="0" dirty="0" err="1" smtClean="0"/>
              <a:t>f</a:t>
            </a:r>
            <a:r>
              <a:rPr lang="en-US" sz="1200" b="1" i="1" baseline="-25000" dirty="0" err="1" smtClean="0"/>
              <a:t>s</a:t>
            </a:r>
            <a:r>
              <a:rPr lang="en-US" sz="1200" b="1" i="1" baseline="0" dirty="0" smtClean="0"/>
              <a:t> = 4f (2 times the </a:t>
            </a:r>
            <a:r>
              <a:rPr lang="en-US" sz="1200" b="1" i="1" baseline="0" dirty="0" err="1" smtClean="0"/>
              <a:t>Nyquist</a:t>
            </a:r>
            <a:r>
              <a:rPr lang="en-US" sz="1200" b="1" i="1" baseline="0" dirty="0" smtClean="0"/>
              <a:t> rate), </a:t>
            </a:r>
            <a:r>
              <a:rPr lang="en-US" sz="1200" b="1" i="1" baseline="0" dirty="0" err="1" smtClean="0"/>
              <a:t>f</a:t>
            </a:r>
            <a:r>
              <a:rPr lang="en-US" sz="1200" b="1" i="1" baseline="-25000" dirty="0" err="1" smtClean="0"/>
              <a:t>s</a:t>
            </a:r>
            <a:r>
              <a:rPr lang="en-US" sz="1200" b="1" i="1" baseline="0" dirty="0" smtClean="0"/>
              <a:t> = 2f (</a:t>
            </a:r>
            <a:r>
              <a:rPr lang="en-US" sz="1200" b="1" i="1" baseline="0" dirty="0" err="1" smtClean="0"/>
              <a:t>Nyquist</a:t>
            </a:r>
            <a:r>
              <a:rPr lang="en-US" sz="1200" b="1" i="1" baseline="0" dirty="0" smtClean="0"/>
              <a:t> rate), and </a:t>
            </a:r>
            <a:br>
              <a:rPr lang="en-US" sz="1200" b="1" i="1" baseline="0" dirty="0" smtClean="0"/>
            </a:br>
            <a:r>
              <a:rPr lang="en-US" sz="1200" b="1" i="1" baseline="0" dirty="0" err="1" smtClean="0"/>
              <a:t>f</a:t>
            </a:r>
            <a:r>
              <a:rPr lang="en-US" sz="1200" b="1" i="1" baseline="-25000" dirty="0" err="1" smtClean="0"/>
              <a:t>s</a:t>
            </a:r>
            <a:r>
              <a:rPr lang="en-US" sz="1200" b="1" i="1" baseline="0" dirty="0" smtClean="0"/>
              <a:t> = f (one-half the </a:t>
            </a:r>
            <a:r>
              <a:rPr lang="en-US" sz="1200" b="1" i="1" baseline="0" dirty="0" err="1" smtClean="0"/>
              <a:t>Nyquist</a:t>
            </a:r>
            <a:r>
              <a:rPr lang="en-US" sz="1200" b="1" i="1" baseline="0" dirty="0" smtClean="0"/>
              <a:t> rate). Figure 4.24 shows the sampling and the subsequent recovery of the signal.</a:t>
            </a:r>
          </a:p>
          <a:p>
            <a:endParaRPr lang="en-US" sz="1200" b="1" i="1" baseline="0" dirty="0" smtClean="0"/>
          </a:p>
          <a:p>
            <a:pPr algn="just"/>
            <a:r>
              <a:rPr lang="en-US" sz="1200" b="1" i="1" baseline="0" dirty="0" smtClean="0"/>
              <a:t>It can be seen that sampling at the </a:t>
            </a:r>
            <a:r>
              <a:rPr lang="en-US" sz="1200" b="1" i="1" baseline="0" dirty="0" err="1" smtClean="0"/>
              <a:t>Nyquist</a:t>
            </a:r>
            <a:r>
              <a:rPr lang="en-US" sz="1200" b="1" i="1" baseline="0" dirty="0" smtClean="0"/>
              <a:t> rate can create a good approximation of the original sine wave (part a). Oversampling in part b can also create the same approximation, but it is redundant and unnecessary. Sampling below the </a:t>
            </a:r>
            <a:r>
              <a:rPr lang="en-US" sz="1200" b="1" i="1" baseline="0" dirty="0" err="1" smtClean="0"/>
              <a:t>Nyquist</a:t>
            </a:r>
            <a:r>
              <a:rPr lang="en-US" sz="1200" b="1" i="1" baseline="0" dirty="0" smtClean="0"/>
              <a:t> rate (part c) does not produce a signal that looks like the original sine wave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36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Quantization Levels In the previous example, we showed eight quantization levels.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The choice of L, the number of levels, depends on the range of the amplitudes of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analog signal and how accurately we need to recover the signal. If the amplitude of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signal fluctuates between two values only, we need only two levels; if the signal, like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voice, has many amplitude values, we need more quantization levels. In audio digitizing,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 is normally chosen to be 256; in video it is normally thousands. Choosing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lower values of L increases the quantization error if there is a lot of fluctuation in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signal.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98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Note that the number of bits for each sample is determined from the number of quantization levels. If the number of quantization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levels is L, the number of bits is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=log2 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61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Quantization Error One important issue is the error created in the quantization process.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(Later, we will see how this affects high-speed modems.) Quantization is 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approximation process. The input values to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quantizer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are the real values; the output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values are the approximated values. The output values are chosen to be the middle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value in the zone. If the input value is also at the middle of the zone, there is no quantization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error; otherwise, there is an error. In the previous example, the normalized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amplitude of the third sample is 3.24, but the normalized quantized value is 3.50. This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means that there is an error of +0.26. The value of the error for any sample is less than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.:112. In other words, we have -.:112 -::;; error -::;; .:112.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C36078-1ED3-9348-B41C-6A2C7079ED6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06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163" y="444500"/>
            <a:ext cx="8574087" cy="146843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eaLnBrk="1" hangingPunct="1"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84163" y="1906588"/>
            <a:ext cx="8575675" cy="138112"/>
            <a:chOff x="284163" y="1759424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31188" y="444500"/>
            <a:ext cx="587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smtClean="0">
                <a:solidFill>
                  <a:schemeClr val="bg1"/>
                </a:solidFill>
                <a:sym typeface="Wingdings" charset="0"/>
              </a:rPr>
              <a:t></a:t>
            </a:r>
            <a:endParaRPr lang="en-US" sz="360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4163" y="6227763"/>
            <a:ext cx="8574087" cy="173037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anchor="b" anchorCtr="0"/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0CD93-6BEB-A14E-B5C4-4B66061D7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2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284163" y="452438"/>
            <a:ext cx="8575675" cy="138112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B319D-FA99-D14E-97D2-8D5C61108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eaLnBrk="1" hangingPunct="1"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7" name="Rectangle 6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4FF7B-0F39-D942-A559-4223B8B5A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91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84163" y="4279900"/>
            <a:ext cx="8575675" cy="138113"/>
            <a:chOff x="284163" y="1759424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/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16D73-BCF4-0E4D-8ED4-F823BB964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43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267200"/>
            <a:ext cx="2743200" cy="2120900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eaLnBrk="1" hangingPunct="1"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284163" y="461963"/>
            <a:ext cx="8575675" cy="136525"/>
            <a:chOff x="284163" y="1759424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A3BA5-90AE-554E-825B-91050B558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30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21013" y="4802188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eaLnBrk="1" hangingPunct="1"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1F096-B9DD-5B41-B7F4-043F05B31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41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2DC66-0BCE-5A4C-984A-F676C4A2B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04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5400000">
            <a:off x="5314156" y="2856707"/>
            <a:ext cx="5934075" cy="1135062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 rot="5400000">
            <a:off x="4658519" y="3355181"/>
            <a:ext cx="5934075" cy="138113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70396" y="1587323"/>
              <a:ext cx="159918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71870" y="1587324"/>
              <a:ext cx="2741779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13649" y="1587324"/>
              <a:ext cx="4233121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6B49-E00E-4E49-9291-3C287E370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6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C8498-1D66-EE40-BD70-CCF868C14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163" y="444500"/>
            <a:ext cx="8574087" cy="146843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eaLnBrk="1" hangingPunct="1"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284163" y="1906588"/>
            <a:ext cx="8575675" cy="138112"/>
            <a:chOff x="284163" y="1759424"/>
            <a:chExt cx="8576373" cy="137411"/>
          </a:xfrm>
        </p:grpSpPr>
        <p:sp>
          <p:nvSpPr>
            <p:cNvPr id="7" name="Rectangle 6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231188" y="444500"/>
            <a:ext cx="587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smtClean="0">
                <a:solidFill>
                  <a:schemeClr val="bg1"/>
                </a:solidFill>
                <a:sym typeface="Wingdings" charset="0"/>
              </a:rPr>
              <a:t></a:t>
            </a:r>
            <a:endParaRPr lang="en-US" sz="3600" smtClean="0">
              <a:solidFill>
                <a:schemeClr val="bg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anchor="b" anchorCtr="0"/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06814-3BC9-624E-BB23-881A7A643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0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eaLnBrk="1" hangingPunct="1"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31188" y="4802188"/>
            <a:ext cx="587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smtClean="0">
                <a:solidFill>
                  <a:schemeClr val="bg1"/>
                </a:solidFill>
                <a:sym typeface="Wingdings" charset="0"/>
              </a:rPr>
              <a:t></a:t>
            </a:r>
            <a:endParaRPr lang="en-US" sz="360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4C608-39C4-6E42-9C1C-16BFD747A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5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eaLnBrk="1" hangingPunct="1"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7" name="Rectangle 6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231188" y="4802188"/>
            <a:ext cx="587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smtClean="0">
                <a:solidFill>
                  <a:schemeClr val="bg1"/>
                </a:solidFill>
                <a:sym typeface="Wingdings" charset="0"/>
              </a:rPr>
              <a:t></a:t>
            </a:r>
            <a:endParaRPr lang="en-US" sz="3600" smtClean="0">
              <a:solidFill>
                <a:schemeClr val="bg1"/>
              </a:solidFill>
            </a:endParaRP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/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ED84-A070-3F4D-A32C-D33AC5928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0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7" name="Rectangle 6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E1B46-ED72-D249-8D19-DABB82440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8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59740-5D96-D040-9E0F-69B477E4D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0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5" name="Rectangle 4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5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A9364-4EE3-F74A-9E01-15CF210CA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5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4163" y="452438"/>
            <a:ext cx="8575675" cy="138112"/>
            <a:chOff x="284163" y="1577847"/>
            <a:chExt cx="8576373" cy="137411"/>
          </a:xfrm>
        </p:grpSpPr>
        <p:sp>
          <p:nvSpPr>
            <p:cNvPr id="3" name="Rectangle 2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4" name="Rectangle 3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5" name="Rectangle 4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B5E75-F7EA-CA47-B146-5BA5F7FCB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9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81175" y="2133600"/>
            <a:ext cx="7077075" cy="39925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373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025" y="6437313"/>
            <a:ext cx="612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166688"/>
            <a:ext cx="631825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86E73845-8983-B94E-9DAE-DB4FF5AB3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238"/>
            <a:ext cx="8574087" cy="9683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9pPr>
    </p:titleStyle>
    <p:bodyStyle>
      <a:lvl1pPr marL="454025" indent="-454025" algn="l" rtl="0" eaLnBrk="0" fontAlgn="base" hangingPunct="0">
        <a:spcBef>
          <a:spcPts val="2000"/>
        </a:spcBef>
        <a:spcAft>
          <a:spcPct val="0"/>
        </a:spcAft>
        <a:buClr>
          <a:srgbClr val="A6A6A6"/>
        </a:buClr>
        <a:buSzPct val="90000"/>
        <a:buFont typeface="Wingdings" charset="0"/>
        <a:buChar char=""/>
        <a:defRPr sz="2400" kern="12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14400" indent="-457200" algn="l" rtl="0" eaLnBrk="0" fontAlgn="base" hangingPunct="0">
        <a:spcBef>
          <a:spcPts val="600"/>
        </a:spcBef>
        <a:spcAft>
          <a:spcPct val="0"/>
        </a:spcAft>
        <a:buClr>
          <a:srgbClr val="404040"/>
        </a:buClr>
        <a:buSzPct val="90000"/>
        <a:buFont typeface="Wingdings" charset="0"/>
        <a:buChar char=""/>
        <a:defRPr sz="2200" kern="1200">
          <a:solidFill>
            <a:srgbClr val="262626"/>
          </a:solidFill>
          <a:latin typeface="+mn-lt"/>
          <a:ea typeface="ＭＳ Ｐゴシック" charset="0"/>
          <a:cs typeface="+mn-cs"/>
        </a:defRPr>
      </a:lvl2pPr>
      <a:lvl3pPr marL="1260475" indent="-346075" algn="l" rtl="0" eaLnBrk="0" fontAlgn="base" hangingPunct="0">
        <a:spcBef>
          <a:spcPts val="600"/>
        </a:spcBef>
        <a:spcAft>
          <a:spcPct val="0"/>
        </a:spcAft>
        <a:buClr>
          <a:srgbClr val="A6A6A6"/>
        </a:buClr>
        <a:buSzPct val="90000"/>
        <a:buFont typeface="Wingdings" charset="0"/>
        <a:buChar char=""/>
        <a:defRPr sz="2000" kern="1200">
          <a:solidFill>
            <a:srgbClr val="262626"/>
          </a:solidFill>
          <a:latin typeface="+mn-lt"/>
          <a:ea typeface="ＭＳ Ｐゴシック" charset="0"/>
          <a:cs typeface="+mn-cs"/>
        </a:defRPr>
      </a:lvl3pPr>
      <a:lvl4pPr marL="1600200" indent="-339725" algn="l" rtl="0" eaLnBrk="0" fontAlgn="base" hangingPunct="0">
        <a:spcBef>
          <a:spcPts val="600"/>
        </a:spcBef>
        <a:spcAft>
          <a:spcPct val="0"/>
        </a:spcAft>
        <a:buClr>
          <a:srgbClr val="404040"/>
        </a:buClr>
        <a:buSzPct val="90000"/>
        <a:buFont typeface="Wingdings" charset="0"/>
        <a:buChar char=""/>
        <a:defRPr kern="1200">
          <a:solidFill>
            <a:srgbClr val="262626"/>
          </a:solidFill>
          <a:latin typeface="+mn-lt"/>
          <a:ea typeface="ＭＳ Ｐゴシック" charset="0"/>
          <a:cs typeface="+mn-cs"/>
        </a:defRPr>
      </a:lvl4pPr>
      <a:lvl5pPr marL="1939925" indent="-331788" algn="l" rtl="0" eaLnBrk="0" fontAlgn="base" hangingPunct="0">
        <a:spcBef>
          <a:spcPts val="600"/>
        </a:spcBef>
        <a:spcAft>
          <a:spcPct val="0"/>
        </a:spcAft>
        <a:buClr>
          <a:srgbClr val="A6A6A6"/>
        </a:buClr>
        <a:buSzPct val="90000"/>
        <a:buFont typeface="Wingdings" charset="0"/>
        <a:buChar char=""/>
        <a:defRPr kern="1200">
          <a:solidFill>
            <a:srgbClr val="262626"/>
          </a:solidFill>
          <a:latin typeface="+mn-lt"/>
          <a:ea typeface="ＭＳ Ｐゴシック" charset="0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808913" cy="10874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latin typeface="Candara"/>
              </a:rPr>
              <a:t>Digital Transmission</a:t>
            </a:r>
            <a:br>
              <a:rPr lang="en-US" sz="4400" b="1" dirty="0" smtClean="0">
                <a:latin typeface="Candara"/>
              </a:rPr>
            </a:br>
            <a:r>
              <a:rPr lang="en-US" sz="4400" b="1" dirty="0" smtClean="0">
                <a:latin typeface="Candara"/>
              </a:rPr>
              <a:t>Analog to </a:t>
            </a:r>
            <a:r>
              <a:rPr lang="en-US" sz="4400" b="1" smtClean="0">
                <a:latin typeface="Candara"/>
              </a:rPr>
              <a:t>Digital Conversion</a:t>
            </a:r>
            <a:endParaRPr lang="en-US" dirty="0"/>
          </a:p>
        </p:txBody>
      </p:sp>
      <p:sp>
        <p:nvSpPr>
          <p:cNvPr id="20482" name="Subtitle 6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753350" cy="484188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A6A6A6"/>
              </a:buClr>
              <a:buFont typeface="Wingdings" charset="0"/>
              <a:buNone/>
            </a:pPr>
            <a:r>
              <a:rPr lang="en-US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NET 205: Data Transmission and Digital Communication</a:t>
            </a:r>
          </a:p>
          <a:p>
            <a:pPr>
              <a:spcBef>
                <a:spcPct val="0"/>
              </a:spcBef>
              <a:buClr>
                <a:srgbClr val="A6A6A6"/>
              </a:buClr>
              <a:buFont typeface="Wingdings" charset="0"/>
              <a:buNone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228600" y="2430462"/>
            <a:ext cx="88392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defRPr/>
            </a:pPr>
            <a:r>
              <a:rPr lang="en-US" sz="2000" dirty="0">
                <a:latin typeface="Candara"/>
                <a:ea typeface="+mn-ea"/>
                <a:cs typeface="+mn-cs"/>
              </a:rPr>
              <a:t>2</a:t>
            </a:r>
            <a:r>
              <a:rPr lang="en-US" sz="2000" baseline="30000" dirty="0">
                <a:latin typeface="Candara"/>
                <a:ea typeface="+mn-ea"/>
                <a:cs typeface="+mn-cs"/>
              </a:rPr>
              <a:t>nd</a:t>
            </a:r>
            <a:r>
              <a:rPr lang="en-US" sz="2000" dirty="0">
                <a:latin typeface="Candara"/>
                <a:ea typeface="+mn-ea"/>
                <a:cs typeface="+mn-cs"/>
              </a:rPr>
              <a:t> semester 1438-1439</a:t>
            </a:r>
          </a:p>
          <a:p>
            <a:pPr algn="ctr">
              <a:defRPr/>
            </a:pPr>
            <a:endParaRPr lang="en-US" altLang="x-none" sz="2400" spc="-50" dirty="0">
              <a:solidFill>
                <a:srgbClr val="000000"/>
              </a:solidFill>
              <a:latin typeface="Calibri"/>
              <a:ea typeface="+mj-ea"/>
              <a:cs typeface="Bold Italic Ar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33600"/>
            <a:ext cx="8172450" cy="3992563"/>
          </a:xfrm>
        </p:spPr>
        <p:txBody>
          <a:bodyPr/>
          <a:lstStyle/>
          <a:p>
            <a:pPr algn="just"/>
            <a:r>
              <a:rPr lang="en-US" b="1" i="1" dirty="0"/>
              <a:t>A complex </a:t>
            </a:r>
            <a:r>
              <a:rPr lang="en-US" b="1" i="1" dirty="0" err="1"/>
              <a:t>bandpass</a:t>
            </a:r>
            <a:r>
              <a:rPr lang="en-US" b="1" i="1" dirty="0"/>
              <a:t> signal has a bandwidth of 200 kHz. What is the minimum sampling rate for this signal</a:t>
            </a:r>
            <a:r>
              <a:rPr lang="en-US" b="1" i="1" dirty="0" smtClean="0"/>
              <a:t>?</a:t>
            </a:r>
          </a:p>
          <a:p>
            <a:pPr algn="just"/>
            <a:r>
              <a:rPr lang="en-US" b="1" i="1" dirty="0">
                <a:solidFill>
                  <a:schemeClr val="hlink"/>
                </a:solidFill>
              </a:rPr>
              <a:t>Solution</a:t>
            </a:r>
          </a:p>
          <a:p>
            <a:pPr algn="just"/>
            <a:r>
              <a:rPr lang="en-US" b="1" i="1" dirty="0">
                <a:solidFill>
                  <a:srgbClr val="0000FF"/>
                </a:solidFill>
                <a:latin typeface="Times" charset="0"/>
              </a:rPr>
              <a:t>We cannot find the minimum sampling rate in this case because we do not know where the bandwidth starts or ends. We do not know the maximum frequency in the signal.</a:t>
            </a:r>
          </a:p>
          <a:p>
            <a:pPr algn="just"/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57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2133600"/>
            <a:ext cx="8096251" cy="39925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Before we sample, we have to filter the signal to limit the maximum frequency of the signal as it affects the sampling rate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/>
              <a:t>Filtering should ensure that we do not distort the signal, </a:t>
            </a:r>
            <a:r>
              <a:rPr lang="en-US" dirty="0" smtClean="0"/>
              <a:t>i.e. </a:t>
            </a:r>
            <a:r>
              <a:rPr lang="en-US" dirty="0"/>
              <a:t>remove high frequency components that affect the signal shape.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68500"/>
          <a:stretch/>
        </p:blipFill>
        <p:spPr>
          <a:xfrm>
            <a:off x="266700" y="4876800"/>
            <a:ext cx="89027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34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Quantization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133600"/>
            <a:ext cx="8248650" cy="3992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Sampling results in a series of pulses of varying amplitude values ranging between two limits: a min and a max.</a:t>
            </a:r>
          </a:p>
          <a:p>
            <a:pPr>
              <a:lnSpc>
                <a:spcPct val="90000"/>
              </a:lnSpc>
            </a:pPr>
            <a:r>
              <a:rPr lang="en-US" dirty="0"/>
              <a:t>The amplitude values are infinite between the two limits.</a:t>
            </a:r>
          </a:p>
          <a:p>
            <a:pPr>
              <a:lnSpc>
                <a:spcPct val="90000"/>
              </a:lnSpc>
            </a:pPr>
            <a:r>
              <a:rPr lang="en-US" dirty="0"/>
              <a:t>We need to map the </a:t>
            </a:r>
            <a:r>
              <a:rPr lang="en-US" i="1" dirty="0"/>
              <a:t>infinite</a:t>
            </a:r>
            <a:r>
              <a:rPr lang="en-US" dirty="0"/>
              <a:t> amplitude values onto a </a:t>
            </a:r>
            <a:r>
              <a:rPr lang="en-US" i="1" dirty="0"/>
              <a:t>finite</a:t>
            </a:r>
            <a:r>
              <a:rPr lang="en-US" dirty="0"/>
              <a:t> set of known values.</a:t>
            </a:r>
          </a:p>
          <a:p>
            <a:pPr>
              <a:lnSpc>
                <a:spcPct val="90000"/>
              </a:lnSpc>
            </a:pPr>
            <a:r>
              <a:rPr lang="en-US" dirty="0"/>
              <a:t>This is achieved by </a:t>
            </a:r>
            <a:r>
              <a:rPr lang="en-US" dirty="0" smtClean="0"/>
              <a:t>doing </a:t>
            </a:r>
            <a:r>
              <a:rPr lang="en-US" dirty="0" smtClean="0">
                <a:solidFill>
                  <a:schemeClr val="accent2"/>
                </a:solidFill>
              </a:rPr>
              <a:t>Quantization</a:t>
            </a:r>
            <a:r>
              <a:rPr lang="en-US" dirty="0" smtClean="0"/>
              <a:t> process.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47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Quantization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2133600"/>
            <a:ext cx="8172451" cy="3992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original analog signal has instantaneous amplitudes </a:t>
            </a:r>
            <a:r>
              <a:rPr lang="en-US" dirty="0" smtClean="0"/>
              <a:t>between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min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max</a:t>
            </a:r>
            <a:endParaRPr lang="en-US" baseline="-25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</a:t>
            </a:r>
            <a:r>
              <a:rPr lang="en-US" dirty="0"/>
              <a:t>divide the range into </a:t>
            </a:r>
            <a:r>
              <a:rPr lang="en-US" dirty="0">
                <a:solidFill>
                  <a:schemeClr val="accent5"/>
                </a:solidFill>
              </a:rPr>
              <a:t>L zones</a:t>
            </a:r>
            <a:r>
              <a:rPr lang="en-US" dirty="0"/>
              <a:t>, each of </a:t>
            </a:r>
            <a:r>
              <a:rPr lang="en-US" dirty="0">
                <a:solidFill>
                  <a:schemeClr val="accent2"/>
                </a:solidFill>
              </a:rPr>
              <a:t>height </a:t>
            </a:r>
            <a:r>
              <a:rPr lang="en-US" dirty="0" err="1" smtClean="0">
                <a:solidFill>
                  <a:schemeClr val="accent2"/>
                </a:solidFill>
              </a:rPr>
              <a:t>Δ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(zone width)</a:t>
            </a:r>
            <a:br>
              <a:rPr lang="en-US" dirty="0" smtClean="0"/>
            </a:br>
            <a:r>
              <a:rPr lang="en-US" dirty="0" smtClean="0"/>
              <a:t>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Δ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(</a:t>
            </a:r>
            <a:r>
              <a:rPr lang="en-US" dirty="0" err="1">
                <a:solidFill>
                  <a:schemeClr val="tx1"/>
                </a:solidFill>
              </a:rPr>
              <a:t>V</a:t>
            </a:r>
            <a:r>
              <a:rPr lang="en-US" baseline="-25000" dirty="0" err="1">
                <a:solidFill>
                  <a:schemeClr val="tx1"/>
                </a:solidFill>
              </a:rPr>
              <a:t>max</a:t>
            </a:r>
            <a:r>
              <a:rPr lang="en-US" baseline="-25000" dirty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err="1">
                <a:solidFill>
                  <a:schemeClr val="tx1"/>
                </a:solidFill>
              </a:rPr>
              <a:t>V</a:t>
            </a:r>
            <a:r>
              <a:rPr lang="en-US" baseline="-25000" dirty="0" err="1">
                <a:solidFill>
                  <a:schemeClr val="tx1"/>
                </a:solidFill>
              </a:rPr>
              <a:t>min</a:t>
            </a:r>
            <a:r>
              <a:rPr lang="en-US" dirty="0">
                <a:solidFill>
                  <a:schemeClr val="tx1"/>
                </a:solidFill>
              </a:rPr>
              <a:t>  )/</a:t>
            </a:r>
            <a:r>
              <a:rPr lang="en-US" dirty="0" smtClean="0">
                <a:solidFill>
                  <a:schemeClr val="tx1"/>
                </a:solidFill>
              </a:rPr>
              <a:t>L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assign</a:t>
            </a:r>
            <a:r>
              <a:rPr lang="tr-TR" dirty="0"/>
              <a:t> </a:t>
            </a:r>
            <a:r>
              <a:rPr lang="tr-TR" dirty="0" err="1"/>
              <a:t>quantized</a:t>
            </a:r>
            <a:r>
              <a:rPr lang="tr-TR" dirty="0"/>
              <a:t> </a:t>
            </a:r>
            <a:r>
              <a:rPr lang="tr-TR" dirty="0" err="1"/>
              <a:t>values</a:t>
            </a:r>
            <a:r>
              <a:rPr lang="tr-TR" dirty="0"/>
              <a:t> of 0 </a:t>
            </a:r>
            <a:r>
              <a:rPr lang="tr-TR" dirty="0" err="1"/>
              <a:t>to</a:t>
            </a:r>
            <a:r>
              <a:rPr lang="tr-TR" dirty="0"/>
              <a:t> L </a:t>
            </a:r>
            <a:r>
              <a:rPr lang="tr-TR" dirty="0" smtClean="0"/>
              <a:t>– 1 </a:t>
            </a:r>
            <a:r>
              <a:rPr lang="en-US" dirty="0"/>
              <a:t>(resulting in L values</a:t>
            </a:r>
            <a:r>
              <a:rPr lang="en-US" dirty="0" smtClean="0"/>
              <a:t>) </a:t>
            </a:r>
            <a:r>
              <a:rPr lang="tr-TR" dirty="0" smtClean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midpoint</a:t>
            </a:r>
            <a:r>
              <a:rPr lang="tr-TR" dirty="0"/>
              <a:t> of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zone</a:t>
            </a:r>
            <a:r>
              <a:rPr lang="tr-TR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/>
              <a:t>approximate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sample</a:t>
            </a:r>
            <a:r>
              <a:rPr lang="tr-TR" dirty="0"/>
              <a:t> </a:t>
            </a:r>
            <a:r>
              <a:rPr lang="tr-TR" dirty="0" err="1"/>
              <a:t>amplitude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quantized</a:t>
            </a:r>
            <a:r>
              <a:rPr lang="tr-TR" dirty="0"/>
              <a:t> </a:t>
            </a:r>
            <a:r>
              <a:rPr lang="tr-TR" dirty="0" err="1"/>
              <a:t>values</a:t>
            </a:r>
            <a:r>
              <a:rPr lang="en-US" dirty="0" smtClean="0">
                <a:solidFill>
                  <a:schemeClr val="tx1"/>
                </a:solidFill>
              </a:rPr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44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: Quantization 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133600"/>
            <a:ext cx="8248650" cy="3992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Assume we have a voltage signal with </a:t>
            </a:r>
            <a:r>
              <a:rPr lang="en-US" dirty="0" err="1"/>
              <a:t>amplitutes</a:t>
            </a:r>
            <a:r>
              <a:rPr lang="en-US" dirty="0"/>
              <a:t> </a:t>
            </a:r>
            <a:r>
              <a:rPr lang="en-US" dirty="0" err="1"/>
              <a:t>V</a:t>
            </a:r>
            <a:r>
              <a:rPr lang="en-US" baseline="-25000" dirty="0" err="1"/>
              <a:t>min</a:t>
            </a:r>
            <a:r>
              <a:rPr lang="en-US" dirty="0"/>
              <a:t>=-20V and </a:t>
            </a:r>
            <a:r>
              <a:rPr lang="en-US" dirty="0" err="1"/>
              <a:t>V</a:t>
            </a:r>
            <a:r>
              <a:rPr lang="en-US" baseline="-25000" dirty="0" err="1"/>
              <a:t>max</a:t>
            </a:r>
            <a:r>
              <a:rPr lang="en-US" dirty="0"/>
              <a:t>=+20V.</a:t>
            </a:r>
          </a:p>
          <a:p>
            <a:pPr>
              <a:lnSpc>
                <a:spcPct val="90000"/>
              </a:lnSpc>
            </a:pPr>
            <a:r>
              <a:rPr lang="en-US" dirty="0"/>
              <a:t>We decide to have eight </a:t>
            </a:r>
            <a:r>
              <a:rPr lang="en-US" dirty="0" smtClean="0"/>
              <a:t>levels 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L</a:t>
            </a:r>
            <a:r>
              <a:rPr lang="en-US" dirty="0"/>
              <a:t>=</a:t>
            </a:r>
            <a:r>
              <a:rPr lang="en-US" dirty="0" smtClean="0"/>
              <a:t>8.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Zone width</a:t>
            </a:r>
            <a:r>
              <a:rPr lang="en-US" dirty="0">
                <a:latin typeface="Symbol" charset="0"/>
                <a:sym typeface="Symbol" charset="0"/>
              </a:rPr>
              <a:t></a:t>
            </a:r>
            <a:r>
              <a:rPr lang="en-US" dirty="0"/>
              <a:t> = (20 - -20)/8 = 5</a:t>
            </a:r>
          </a:p>
          <a:p>
            <a:pPr>
              <a:lnSpc>
                <a:spcPct val="90000"/>
              </a:lnSpc>
            </a:pPr>
            <a:r>
              <a:rPr lang="en-US" dirty="0"/>
              <a:t>The 8 zones are: -20 to -15, -15 to -10, -10 to -5, -5 to 0, 0 to +5, +5 to +10, +10 to +15, +15 to +20</a:t>
            </a:r>
          </a:p>
          <a:p>
            <a:pPr>
              <a:lnSpc>
                <a:spcPct val="90000"/>
              </a:lnSpc>
            </a:pPr>
            <a:r>
              <a:rPr lang="en-US" dirty="0"/>
              <a:t>The midpoints are: -17.5, -12.5, -7.5, -2.5, 2.5, 7.5, 12.5, 17.5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56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/>
              <a:t>Assigning Codes to Zones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2133600"/>
            <a:ext cx="8324850" cy="399256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 smtClean="0"/>
              <a:t>5-    Each </a:t>
            </a:r>
            <a:r>
              <a:rPr lang="en-US" sz="2000" dirty="0"/>
              <a:t>zone is then assigned a binary code.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 number of bits required to encode the zones, or the number of bits per sample as it is commonly referred to, is obtained as follows: 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2000" dirty="0" err="1"/>
              <a:t>n</a:t>
            </a:r>
            <a:r>
              <a:rPr lang="en-US" sz="2000" baseline="-25000" dirty="0" err="1"/>
              <a:t>b</a:t>
            </a:r>
            <a:r>
              <a:rPr lang="en-US" sz="2000" dirty="0"/>
              <a:t> = log</a:t>
            </a:r>
            <a:r>
              <a:rPr lang="en-US" sz="2000" baseline="-25000" dirty="0"/>
              <a:t>2</a:t>
            </a:r>
            <a:r>
              <a:rPr lang="en-US" sz="2000" dirty="0"/>
              <a:t> L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Given our example, </a:t>
            </a:r>
            <a:r>
              <a:rPr lang="en-US" sz="2000" dirty="0" err="1"/>
              <a:t>n</a:t>
            </a:r>
            <a:r>
              <a:rPr lang="en-US" sz="2000" baseline="-25000" dirty="0" err="1"/>
              <a:t>b</a:t>
            </a:r>
            <a:r>
              <a:rPr lang="en-US" sz="2000" dirty="0"/>
              <a:t> = 3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 8 zone (or level) codes are therefore: 000, 001, 010, 011, 100, 101, 110, and 111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Assigning codes to zones: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000 will refer to zone -20 to -15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001 to zone -15 to -10,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04"/>
          <a:stretch/>
        </p:blipFill>
        <p:spPr bwMode="auto">
          <a:xfrm>
            <a:off x="457200" y="838200"/>
            <a:ext cx="83057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0448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Quantization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133600"/>
            <a:ext cx="8248650" cy="399256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When a signal is quantized, we introduce an error - the coded signal is an approximation of the actual amplitude value.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The difference between actual and midpoint value is referred to as the quantization error.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The more zones, the smaller </a:t>
            </a:r>
            <a:r>
              <a:rPr lang="en-US" sz="2400" dirty="0" smtClean="0">
                <a:latin typeface="Symbol" pitchFamily="18" charset="2"/>
                <a:sym typeface="Symbol" pitchFamily="18" charset="2"/>
              </a:rPr>
              <a:t></a:t>
            </a:r>
            <a:r>
              <a:rPr lang="en-US" sz="2400" dirty="0" smtClean="0"/>
              <a:t> which results in smaller errors.</a:t>
            </a:r>
          </a:p>
          <a:p>
            <a:pPr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2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133600"/>
            <a:ext cx="8401050" cy="3992563"/>
          </a:xfrm>
        </p:spPr>
        <p:txBody>
          <a:bodyPr/>
          <a:lstStyle/>
          <a:p>
            <a:r>
              <a:rPr lang="en-US" dirty="0"/>
              <a:t>After each sample is quantized and the number </a:t>
            </a:r>
            <a:r>
              <a:rPr lang="en-US" dirty="0" smtClean="0"/>
              <a:t>of bits </a:t>
            </a:r>
            <a:r>
              <a:rPr lang="en-US" dirty="0"/>
              <a:t>per sample is decided, each sample can be changed to an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/>
              <a:t>-bit code </a:t>
            </a:r>
            <a:r>
              <a:rPr lang="en-US" dirty="0" smtClean="0"/>
              <a:t>word.</a:t>
            </a:r>
          </a:p>
          <a:p>
            <a:r>
              <a:rPr lang="en-US" dirty="0"/>
              <a:t>The bit rate can be found from the formula</a:t>
            </a:r>
          </a:p>
          <a:p>
            <a:r>
              <a:rPr lang="en-US" i="1" dirty="0">
                <a:latin typeface="Times New Roman"/>
                <a:cs typeface="Times New Roman"/>
              </a:rPr>
              <a:t>Bit rate </a:t>
            </a:r>
            <a:r>
              <a:rPr lang="en-US" i="1" dirty="0" smtClean="0">
                <a:latin typeface="Times New Roman"/>
                <a:cs typeface="Times New Roman"/>
              </a:rPr>
              <a:t>= </a:t>
            </a:r>
            <a:r>
              <a:rPr lang="en-US" i="1" dirty="0">
                <a:latin typeface="Times New Roman"/>
                <a:cs typeface="Times New Roman"/>
              </a:rPr>
              <a:t>sampling rate </a:t>
            </a:r>
            <a:r>
              <a:rPr lang="en-US" i="1" dirty="0" smtClean="0">
                <a:latin typeface="Times New Roman"/>
                <a:cs typeface="Times New Roman"/>
              </a:rPr>
              <a:t>× </a:t>
            </a:r>
            <a:r>
              <a:rPr lang="en-US" i="1" dirty="0">
                <a:latin typeface="Times New Roman"/>
                <a:cs typeface="Times New Roman"/>
              </a:rPr>
              <a:t>number of bits per </a:t>
            </a:r>
            <a:r>
              <a:rPr lang="en-US" i="1" dirty="0" smtClean="0">
                <a:latin typeface="Times New Roman"/>
                <a:cs typeface="Times New Roman"/>
              </a:rPr>
              <a:t>sample=</a:t>
            </a:r>
            <a:r>
              <a:rPr lang="en-US" i="1" dirty="0" err="1" smtClean="0">
                <a:latin typeface="Times New Roman"/>
                <a:cs typeface="Times New Roman"/>
              </a:rPr>
              <a:t>f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s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×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err="1">
                <a:latin typeface="Times New Roman"/>
                <a:cs typeface="Times New Roman"/>
              </a:rPr>
              <a:t>n</a:t>
            </a:r>
            <a:r>
              <a:rPr lang="en-US" i="1" baseline="-25000" dirty="0" err="1">
                <a:latin typeface="Times New Roman"/>
                <a:cs typeface="Times New Roman"/>
              </a:rPr>
              <a:t>b</a:t>
            </a:r>
            <a:endParaRPr lang="en-US" i="1" baseline="-25000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38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3057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86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>
                <a:latin typeface="Corbel" charset="0"/>
              </a:rPr>
              <a:t>205NET CLO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324850" cy="3992563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Calibri" charset="0"/>
              </a:rPr>
              <a:t>1-Introduction to Communication Systems and Networks architecture OSI Reference Model.</a:t>
            </a:r>
          </a:p>
          <a:p>
            <a:pPr eaLnBrk="1" hangingPunct="1"/>
            <a:r>
              <a:rPr lang="en-US">
                <a:latin typeface="Calibri" charset="0"/>
              </a:rPr>
              <a:t>2- Data Transmission Principles</a:t>
            </a:r>
          </a:p>
          <a:p>
            <a:pPr eaLnBrk="1" hangingPunct="1"/>
            <a:r>
              <a:rPr lang="en-US">
                <a:solidFill>
                  <a:schemeClr val="tx1"/>
                </a:solidFill>
                <a:latin typeface="Calibri" charset="0"/>
              </a:rPr>
              <a:t>3- Transmission medias</a:t>
            </a:r>
          </a:p>
          <a:p>
            <a:pPr eaLnBrk="1" hangingPunct="1"/>
            <a:r>
              <a:rPr lang="en-US">
                <a:solidFill>
                  <a:schemeClr val="accent2"/>
                </a:solidFill>
                <a:latin typeface="Calibri" charset="0"/>
              </a:rPr>
              <a:t>4- Data modulation and encoding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1120F-8E6F-6747-BC25-B988853C33D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1" y="2133600"/>
            <a:ext cx="8401050" cy="3992563"/>
          </a:xfrm>
        </p:spPr>
        <p:txBody>
          <a:bodyPr/>
          <a:lstStyle/>
          <a:p>
            <a:r>
              <a:rPr lang="en-US" dirty="0"/>
              <a:t>We want to digitize the human voice. What is the bit rate, assuming 8 bits per sample?</a:t>
            </a:r>
          </a:p>
          <a:p>
            <a:r>
              <a:rPr lang="en-US" dirty="0"/>
              <a:t>Solution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The human voice normally contains frequencies from 0 to 4000 Hz. So the sampling rate and </a:t>
            </a:r>
            <a:r>
              <a:rPr lang="en-US" dirty="0" smtClean="0">
                <a:solidFill>
                  <a:srgbClr val="0000FF"/>
                </a:solidFill>
              </a:rPr>
              <a:t>bit rate </a:t>
            </a:r>
            <a:r>
              <a:rPr lang="en-US" dirty="0">
                <a:solidFill>
                  <a:srgbClr val="0000FF"/>
                </a:solidFill>
              </a:rPr>
              <a:t>are calculated as follows:</a:t>
            </a:r>
          </a:p>
          <a:p>
            <a:pPr marL="0" indent="0" algn="ctr">
              <a:buNone/>
            </a:pPr>
            <a:r>
              <a:rPr lang="en-US" i="1" dirty="0">
                <a:solidFill>
                  <a:srgbClr val="0000FF"/>
                </a:solidFill>
                <a:latin typeface="Times New Roman"/>
                <a:cs typeface="Times New Roman"/>
              </a:rPr>
              <a:t>Sampling rate </a:t>
            </a:r>
            <a:r>
              <a:rPr lang="en-US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= </a:t>
            </a:r>
            <a:r>
              <a:rPr lang="en-US" i="1" dirty="0">
                <a:solidFill>
                  <a:srgbClr val="0000FF"/>
                </a:solidFill>
                <a:latin typeface="Times New Roman"/>
                <a:cs typeface="Times New Roman"/>
              </a:rPr>
              <a:t>4000 ×</a:t>
            </a:r>
            <a:r>
              <a:rPr lang="en-US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Times New Roman"/>
                <a:cs typeface="Times New Roman"/>
              </a:rPr>
              <a:t>2 </a:t>
            </a:r>
            <a:r>
              <a:rPr lang="en-US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= 8000 </a:t>
            </a:r>
            <a:r>
              <a:rPr lang="en-US" i="1" dirty="0">
                <a:solidFill>
                  <a:srgbClr val="0000FF"/>
                </a:solidFill>
                <a:latin typeface="Times New Roman"/>
                <a:cs typeface="Times New Roman"/>
              </a:rPr>
              <a:t>samples/s</a:t>
            </a:r>
          </a:p>
          <a:p>
            <a:pPr marL="0" indent="0" algn="ctr">
              <a:buNone/>
            </a:pPr>
            <a:r>
              <a:rPr lang="nl-NL" i="1" dirty="0">
                <a:solidFill>
                  <a:srgbClr val="0000FF"/>
                </a:solidFill>
                <a:latin typeface="Times New Roman"/>
                <a:cs typeface="Times New Roman"/>
              </a:rPr>
              <a:t>Bit </a:t>
            </a:r>
            <a:r>
              <a:rPr lang="nl-NL" i="1" dirty="0" err="1">
                <a:solidFill>
                  <a:srgbClr val="0000FF"/>
                </a:solidFill>
                <a:latin typeface="Times New Roman"/>
                <a:cs typeface="Times New Roman"/>
              </a:rPr>
              <a:t>rate</a:t>
            </a:r>
            <a:r>
              <a:rPr lang="nl-NL" i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nl-NL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= </a:t>
            </a:r>
            <a:r>
              <a:rPr lang="nl-NL" i="1" dirty="0">
                <a:solidFill>
                  <a:srgbClr val="0000FF"/>
                </a:solidFill>
                <a:latin typeface="Times New Roman"/>
                <a:cs typeface="Times New Roman"/>
              </a:rPr>
              <a:t>8000 </a:t>
            </a:r>
            <a:r>
              <a:rPr lang="en-US" i="1" dirty="0">
                <a:solidFill>
                  <a:srgbClr val="0000FF"/>
                </a:solidFill>
                <a:latin typeface="Times New Roman"/>
                <a:cs typeface="Times New Roman"/>
              </a:rPr>
              <a:t>×</a:t>
            </a:r>
            <a:r>
              <a:rPr lang="nl-NL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nl-NL" i="1" dirty="0">
                <a:solidFill>
                  <a:srgbClr val="0000FF"/>
                </a:solidFill>
                <a:latin typeface="Times New Roman"/>
                <a:cs typeface="Times New Roman"/>
              </a:rPr>
              <a:t>8 </a:t>
            </a:r>
            <a:r>
              <a:rPr lang="nl-NL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= </a:t>
            </a:r>
            <a:r>
              <a:rPr lang="nl-NL" i="1" dirty="0">
                <a:solidFill>
                  <a:srgbClr val="0000FF"/>
                </a:solidFill>
                <a:latin typeface="Times New Roman"/>
                <a:cs typeface="Times New Roman"/>
              </a:rPr>
              <a:t>64,000 </a:t>
            </a:r>
            <a:r>
              <a:rPr lang="nl-NL" i="1" dirty="0" err="1">
                <a:solidFill>
                  <a:srgbClr val="0000FF"/>
                </a:solidFill>
                <a:latin typeface="Times New Roman"/>
                <a:cs typeface="Times New Roman"/>
              </a:rPr>
              <a:t>bps</a:t>
            </a:r>
            <a:r>
              <a:rPr lang="nl-NL" i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nl-NL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= </a:t>
            </a:r>
            <a:r>
              <a:rPr lang="nl-NL" i="1" dirty="0">
                <a:solidFill>
                  <a:srgbClr val="0000FF"/>
                </a:solidFill>
                <a:latin typeface="Times New Roman"/>
                <a:cs typeface="Times New Roman"/>
              </a:rPr>
              <a:t>64 </a:t>
            </a:r>
            <a:r>
              <a:rPr lang="nl-NL" i="1" dirty="0" err="1">
                <a:solidFill>
                  <a:srgbClr val="0000FF"/>
                </a:solidFill>
                <a:latin typeface="Times New Roman"/>
                <a:cs typeface="Times New Roman"/>
              </a:rPr>
              <a:t>kbps</a:t>
            </a:r>
            <a:endParaRPr lang="en-US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B5E75-F7EA-CA47-B146-5BA5F7FCB1A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11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83568" y="836712"/>
            <a:ext cx="7600647" cy="2601044"/>
            <a:chOff x="-543064" y="683940"/>
            <a:chExt cx="15701648" cy="5942012"/>
          </a:xfrm>
        </p:grpSpPr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-2142628" y="3654152"/>
              <a:ext cx="59420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827584" y="4797152"/>
              <a:ext cx="800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11"/>
            <p:cNvSpPr/>
            <p:nvPr/>
          </p:nvSpPr>
          <p:spPr>
            <a:xfrm>
              <a:off x="848780" y="1722512"/>
              <a:ext cx="6427788" cy="2772308"/>
            </a:xfrm>
            <a:custGeom>
              <a:avLst/>
              <a:gdLst>
                <a:gd name="connsiteX0" fmla="*/ 0 w 6428509"/>
                <a:gd name="connsiteY0" fmla="*/ 2604654 h 2703945"/>
                <a:gd name="connsiteX1" fmla="*/ 387927 w 6428509"/>
                <a:gd name="connsiteY1" fmla="*/ 2438400 h 2703945"/>
                <a:gd name="connsiteX2" fmla="*/ 1385455 w 6428509"/>
                <a:gd name="connsiteY2" fmla="*/ 1011382 h 2703945"/>
                <a:gd name="connsiteX3" fmla="*/ 2576945 w 6428509"/>
                <a:gd name="connsiteY3" fmla="*/ 96982 h 2703945"/>
                <a:gd name="connsiteX4" fmla="*/ 3865418 w 6428509"/>
                <a:gd name="connsiteY4" fmla="*/ 429491 h 2703945"/>
                <a:gd name="connsiteX5" fmla="*/ 4572000 w 6428509"/>
                <a:gd name="connsiteY5" fmla="*/ 1704109 h 2703945"/>
                <a:gd name="connsiteX6" fmla="*/ 6428509 w 6428509"/>
                <a:gd name="connsiteY6" fmla="*/ 2590800 h 270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28509" h="2703945">
                  <a:moveTo>
                    <a:pt x="0" y="2604654"/>
                  </a:moveTo>
                  <a:cubicBezTo>
                    <a:pt x="78509" y="2654299"/>
                    <a:pt x="157018" y="2703945"/>
                    <a:pt x="387927" y="2438400"/>
                  </a:cubicBezTo>
                  <a:cubicBezTo>
                    <a:pt x="618836" y="2172855"/>
                    <a:pt x="1020619" y="1401618"/>
                    <a:pt x="1385455" y="1011382"/>
                  </a:cubicBezTo>
                  <a:cubicBezTo>
                    <a:pt x="1750291" y="621146"/>
                    <a:pt x="2163618" y="193964"/>
                    <a:pt x="2576945" y="96982"/>
                  </a:cubicBezTo>
                  <a:cubicBezTo>
                    <a:pt x="2990272" y="0"/>
                    <a:pt x="3532909" y="161637"/>
                    <a:pt x="3865418" y="429491"/>
                  </a:cubicBezTo>
                  <a:cubicBezTo>
                    <a:pt x="4197927" y="697346"/>
                    <a:pt x="4144818" y="1343891"/>
                    <a:pt x="4572000" y="1704109"/>
                  </a:cubicBezTo>
                  <a:cubicBezTo>
                    <a:pt x="4999182" y="2064327"/>
                    <a:pt x="5713845" y="2327563"/>
                    <a:pt x="6428509" y="2590800"/>
                  </a:cubicBezTo>
                </a:path>
              </a:pathLst>
            </a:cu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668760" y="4422812"/>
              <a:ext cx="15240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632756" y="1866528"/>
              <a:ext cx="15240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3" name="TextBox 27"/>
            <p:cNvSpPr txBox="1">
              <a:spLocks noChangeArrowheads="1"/>
            </p:cNvSpPr>
            <p:nvPr/>
          </p:nvSpPr>
          <p:spPr bwMode="auto">
            <a:xfrm>
              <a:off x="-259957" y="3973945"/>
              <a:ext cx="767928" cy="843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3084" name="TextBox 34"/>
            <p:cNvSpPr txBox="1">
              <a:spLocks noChangeArrowheads="1"/>
            </p:cNvSpPr>
            <p:nvPr/>
          </p:nvSpPr>
          <p:spPr bwMode="auto">
            <a:xfrm>
              <a:off x="-543064" y="1341941"/>
              <a:ext cx="1182244" cy="843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10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3085" name="TextBox 37"/>
            <p:cNvSpPr txBox="1">
              <a:spLocks noChangeArrowheads="1"/>
            </p:cNvSpPr>
            <p:nvPr/>
          </p:nvSpPr>
          <p:spPr bwMode="auto">
            <a:xfrm>
              <a:off x="7685584" y="5025752"/>
              <a:ext cx="838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t</a:t>
              </a:r>
            </a:p>
          </p:txBody>
        </p:sp>
        <p:sp>
          <p:nvSpPr>
            <p:cNvPr id="3086" name="TextBox 38"/>
            <p:cNvSpPr txBox="1">
              <a:spLocks noChangeArrowheads="1"/>
            </p:cNvSpPr>
            <p:nvPr/>
          </p:nvSpPr>
          <p:spPr bwMode="auto">
            <a:xfrm>
              <a:off x="2712669" y="848440"/>
              <a:ext cx="1901424" cy="843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x(t)</a:t>
              </a:r>
            </a:p>
          </p:txBody>
        </p:sp>
        <p:sp>
          <p:nvSpPr>
            <p:cNvPr id="3088" name="TextBox 36"/>
            <p:cNvSpPr txBox="1">
              <a:spLocks noChangeArrowheads="1"/>
            </p:cNvSpPr>
            <p:nvPr/>
          </p:nvSpPr>
          <p:spPr bwMode="auto">
            <a:xfrm>
              <a:off x="7332361" y="2428107"/>
              <a:ext cx="7826223" cy="843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/>
                <a:t>Consider the analog Signal x(t).</a:t>
              </a:r>
            </a:p>
          </p:txBody>
        </p:sp>
      </p:grpSp>
      <p:sp>
        <p:nvSpPr>
          <p:cNvPr id="14" name="Left Arrow 13"/>
          <p:cNvSpPr/>
          <p:nvPr/>
        </p:nvSpPr>
        <p:spPr>
          <a:xfrm rot="14361445">
            <a:off x="5367688" y="3193198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09600" y="3789040"/>
            <a:ext cx="8174868" cy="2838772"/>
            <a:chOff x="-7162265" y="230188"/>
            <a:chExt cx="16098861" cy="5942012"/>
          </a:xfrm>
        </p:grpSpPr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-2055812" y="3200400"/>
              <a:ext cx="59420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935596" y="4581128"/>
              <a:ext cx="800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reeform 19"/>
            <p:cNvSpPr/>
            <p:nvPr/>
          </p:nvSpPr>
          <p:spPr>
            <a:xfrm>
              <a:off x="935596" y="1664804"/>
              <a:ext cx="6427788" cy="2703513"/>
            </a:xfrm>
            <a:custGeom>
              <a:avLst/>
              <a:gdLst>
                <a:gd name="connsiteX0" fmla="*/ 0 w 6428509"/>
                <a:gd name="connsiteY0" fmla="*/ 2604654 h 2703945"/>
                <a:gd name="connsiteX1" fmla="*/ 387927 w 6428509"/>
                <a:gd name="connsiteY1" fmla="*/ 2438400 h 2703945"/>
                <a:gd name="connsiteX2" fmla="*/ 1385455 w 6428509"/>
                <a:gd name="connsiteY2" fmla="*/ 1011382 h 2703945"/>
                <a:gd name="connsiteX3" fmla="*/ 2576945 w 6428509"/>
                <a:gd name="connsiteY3" fmla="*/ 96982 h 2703945"/>
                <a:gd name="connsiteX4" fmla="*/ 3865418 w 6428509"/>
                <a:gd name="connsiteY4" fmla="*/ 429491 h 2703945"/>
                <a:gd name="connsiteX5" fmla="*/ 4572000 w 6428509"/>
                <a:gd name="connsiteY5" fmla="*/ 1704109 h 2703945"/>
                <a:gd name="connsiteX6" fmla="*/ 6428509 w 6428509"/>
                <a:gd name="connsiteY6" fmla="*/ 2590800 h 270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28509" h="2703945">
                  <a:moveTo>
                    <a:pt x="0" y="2604654"/>
                  </a:moveTo>
                  <a:cubicBezTo>
                    <a:pt x="78509" y="2654299"/>
                    <a:pt x="157018" y="2703945"/>
                    <a:pt x="387927" y="2438400"/>
                  </a:cubicBezTo>
                  <a:cubicBezTo>
                    <a:pt x="618836" y="2172855"/>
                    <a:pt x="1020619" y="1401618"/>
                    <a:pt x="1385455" y="1011382"/>
                  </a:cubicBezTo>
                  <a:cubicBezTo>
                    <a:pt x="1750291" y="621146"/>
                    <a:pt x="2163618" y="193964"/>
                    <a:pt x="2576945" y="96982"/>
                  </a:cubicBezTo>
                  <a:cubicBezTo>
                    <a:pt x="2990272" y="0"/>
                    <a:pt x="3532909" y="161637"/>
                    <a:pt x="3865418" y="429491"/>
                  </a:cubicBezTo>
                  <a:cubicBezTo>
                    <a:pt x="4197927" y="697346"/>
                    <a:pt x="4144818" y="1343891"/>
                    <a:pt x="4572000" y="1704109"/>
                  </a:cubicBezTo>
                  <a:cubicBezTo>
                    <a:pt x="4999182" y="2064327"/>
                    <a:pt x="5713845" y="2327563"/>
                    <a:pt x="6428509" y="2590800"/>
                  </a:cubicBezTo>
                </a:path>
              </a:pathLst>
            </a:cu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10800000">
              <a:off x="755576" y="4257092"/>
              <a:ext cx="15240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755576" y="1988840"/>
              <a:ext cx="15240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2699794" y="2287588"/>
              <a:ext cx="30706" cy="22935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3644900" y="1830388"/>
              <a:ext cx="27002" cy="27867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4559300" y="2058988"/>
              <a:ext cx="12702" cy="25581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472100" y="3449638"/>
              <a:ext cx="13" cy="11674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6388100" y="3963988"/>
              <a:ext cx="20106" cy="6531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lowchart: Connector 27"/>
            <p:cNvSpPr/>
            <p:nvPr/>
          </p:nvSpPr>
          <p:spPr>
            <a:xfrm>
              <a:off x="1779588" y="3379788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Flowchart: Connector 28"/>
            <p:cNvSpPr/>
            <p:nvPr/>
          </p:nvSpPr>
          <p:spPr>
            <a:xfrm>
              <a:off x="2687638" y="229235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3608388" y="1787525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4530725" y="2008188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7273925" y="4308475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Flowchart: Connector 32"/>
            <p:cNvSpPr/>
            <p:nvPr/>
          </p:nvSpPr>
          <p:spPr>
            <a:xfrm>
              <a:off x="5437188" y="3373438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Flowchart: Connector 33"/>
            <p:cNvSpPr/>
            <p:nvPr/>
          </p:nvSpPr>
          <p:spPr>
            <a:xfrm>
              <a:off x="6351588" y="3913188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TextBox 27"/>
            <p:cNvSpPr txBox="1">
              <a:spLocks noChangeArrowheads="1"/>
            </p:cNvSpPr>
            <p:nvPr/>
          </p:nvSpPr>
          <p:spPr bwMode="auto">
            <a:xfrm>
              <a:off x="395536" y="4005064"/>
              <a:ext cx="3048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36" name="TextBox 34"/>
            <p:cNvSpPr txBox="1">
              <a:spLocks noChangeArrowheads="1"/>
            </p:cNvSpPr>
            <p:nvPr/>
          </p:nvSpPr>
          <p:spPr bwMode="auto">
            <a:xfrm>
              <a:off x="-109373" y="1550053"/>
              <a:ext cx="1397321" cy="773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10</a:t>
              </a: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 flipV="1">
              <a:off x="1814513" y="3429001"/>
              <a:ext cx="21185" cy="11881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7772400" y="4572000"/>
              <a:ext cx="838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n</a:t>
              </a:r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3051640" y="682361"/>
              <a:ext cx="174100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X(</a:t>
              </a:r>
              <a:r>
                <a:rPr lang="en-US" dirty="0" err="1" smtClean="0">
                  <a:latin typeface="Calibri" pitchFamily="34" charset="0"/>
                </a:rPr>
                <a:t>nTs</a:t>
              </a:r>
              <a:r>
                <a:rPr lang="en-US" dirty="0" smtClean="0">
                  <a:latin typeface="Calibri" pitchFamily="34" charset="0"/>
                </a:rPr>
                <a:t>)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40" name="TextBox 36"/>
            <p:cNvSpPr txBox="1">
              <a:spLocks noChangeArrowheads="1"/>
            </p:cNvSpPr>
            <p:nvPr/>
          </p:nvSpPr>
          <p:spPr bwMode="auto">
            <a:xfrm>
              <a:off x="-7162265" y="4421035"/>
              <a:ext cx="7297022" cy="773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/>
                <a:t>The signal is first sampled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 flipV="1">
              <a:off x="7272300" y="4329100"/>
              <a:ext cx="36004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1835696" y="3969060"/>
              <a:ext cx="828092" cy="36004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34"/>
            <p:cNvSpPr txBox="1">
              <a:spLocks noChangeArrowheads="1"/>
            </p:cNvSpPr>
            <p:nvPr/>
          </p:nvSpPr>
          <p:spPr bwMode="auto">
            <a:xfrm>
              <a:off x="1633578" y="3244679"/>
              <a:ext cx="892618" cy="773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Ts</a:t>
              </a:r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905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48709" y="692696"/>
            <a:ext cx="6447427" cy="3126804"/>
            <a:chOff x="-120242" y="230188"/>
            <a:chExt cx="13293012" cy="5942012"/>
          </a:xfrm>
        </p:grpSpPr>
        <p:cxnSp>
          <p:nvCxnSpPr>
            <p:cNvPr id="3" name="Straight Arrow Connector 2"/>
            <p:cNvCxnSpPr/>
            <p:nvPr/>
          </p:nvCxnSpPr>
          <p:spPr>
            <a:xfrm rot="5400000" flipH="1" flipV="1">
              <a:off x="-2055812" y="3200400"/>
              <a:ext cx="59420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899592" y="4795564"/>
              <a:ext cx="800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Freeform 4"/>
            <p:cNvSpPr/>
            <p:nvPr/>
          </p:nvSpPr>
          <p:spPr>
            <a:xfrm>
              <a:off x="914400" y="1746250"/>
              <a:ext cx="6427788" cy="2703513"/>
            </a:xfrm>
            <a:custGeom>
              <a:avLst/>
              <a:gdLst>
                <a:gd name="connsiteX0" fmla="*/ 0 w 6428509"/>
                <a:gd name="connsiteY0" fmla="*/ 2604654 h 2703945"/>
                <a:gd name="connsiteX1" fmla="*/ 387927 w 6428509"/>
                <a:gd name="connsiteY1" fmla="*/ 2438400 h 2703945"/>
                <a:gd name="connsiteX2" fmla="*/ 1385455 w 6428509"/>
                <a:gd name="connsiteY2" fmla="*/ 1011382 h 2703945"/>
                <a:gd name="connsiteX3" fmla="*/ 2576945 w 6428509"/>
                <a:gd name="connsiteY3" fmla="*/ 96982 h 2703945"/>
                <a:gd name="connsiteX4" fmla="*/ 3865418 w 6428509"/>
                <a:gd name="connsiteY4" fmla="*/ 429491 h 2703945"/>
                <a:gd name="connsiteX5" fmla="*/ 4572000 w 6428509"/>
                <a:gd name="connsiteY5" fmla="*/ 1704109 h 2703945"/>
                <a:gd name="connsiteX6" fmla="*/ 6428509 w 6428509"/>
                <a:gd name="connsiteY6" fmla="*/ 2590800 h 270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28509" h="2703945">
                  <a:moveTo>
                    <a:pt x="0" y="2604654"/>
                  </a:moveTo>
                  <a:cubicBezTo>
                    <a:pt x="78509" y="2654299"/>
                    <a:pt x="157018" y="2703945"/>
                    <a:pt x="387927" y="2438400"/>
                  </a:cubicBezTo>
                  <a:cubicBezTo>
                    <a:pt x="618836" y="2172855"/>
                    <a:pt x="1020619" y="1401618"/>
                    <a:pt x="1385455" y="1011382"/>
                  </a:cubicBezTo>
                  <a:cubicBezTo>
                    <a:pt x="1750291" y="621146"/>
                    <a:pt x="2163618" y="193964"/>
                    <a:pt x="2576945" y="96982"/>
                  </a:cubicBezTo>
                  <a:cubicBezTo>
                    <a:pt x="2990272" y="0"/>
                    <a:pt x="3532909" y="161637"/>
                    <a:pt x="3865418" y="429491"/>
                  </a:cubicBezTo>
                  <a:cubicBezTo>
                    <a:pt x="4197927" y="697346"/>
                    <a:pt x="4144818" y="1343891"/>
                    <a:pt x="4572000" y="1704109"/>
                  </a:cubicBezTo>
                  <a:cubicBezTo>
                    <a:pt x="4999182" y="2064327"/>
                    <a:pt x="5713845" y="2327563"/>
                    <a:pt x="6428509" y="2590800"/>
                  </a:cubicBezTo>
                </a:path>
              </a:pathLst>
            </a:cu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762000" y="4343400"/>
              <a:ext cx="15240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719572" y="3789040"/>
              <a:ext cx="224408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755576" y="3140968"/>
              <a:ext cx="15240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755576" y="2492896"/>
              <a:ext cx="152400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799692" y="3430588"/>
              <a:ext cx="16408" cy="14025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2730500" y="2287588"/>
              <a:ext cx="41300" cy="2509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3644900" y="1830388"/>
              <a:ext cx="27000" cy="30027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4559300" y="2058988"/>
              <a:ext cx="12700" cy="27381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472100" y="3449638"/>
              <a:ext cx="14" cy="13835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6372200" y="3963988"/>
              <a:ext cx="15900" cy="8331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lowchart: Connector 15"/>
            <p:cNvSpPr/>
            <p:nvPr/>
          </p:nvSpPr>
          <p:spPr>
            <a:xfrm>
              <a:off x="1779588" y="3379788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2687638" y="229235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3608388" y="1787525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4530725" y="2008188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7273925" y="4308475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5437188" y="3373438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6351588" y="3913188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TextBox 23"/>
            <p:cNvSpPr txBox="1">
              <a:spLocks noChangeArrowheads="1"/>
            </p:cNvSpPr>
            <p:nvPr/>
          </p:nvSpPr>
          <p:spPr bwMode="auto">
            <a:xfrm>
              <a:off x="67053" y="3924872"/>
              <a:ext cx="561274" cy="701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2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24" name="TextBox 25"/>
            <p:cNvSpPr txBox="1">
              <a:spLocks noChangeArrowheads="1"/>
            </p:cNvSpPr>
            <p:nvPr/>
          </p:nvSpPr>
          <p:spPr bwMode="auto">
            <a:xfrm>
              <a:off x="74029" y="3364574"/>
              <a:ext cx="464891" cy="701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4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25" name="TextBox 27"/>
            <p:cNvSpPr txBox="1">
              <a:spLocks noChangeArrowheads="1"/>
            </p:cNvSpPr>
            <p:nvPr/>
          </p:nvSpPr>
          <p:spPr bwMode="auto">
            <a:xfrm>
              <a:off x="119812" y="2804274"/>
              <a:ext cx="508515" cy="701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6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26" name="TextBox 34"/>
            <p:cNvSpPr txBox="1">
              <a:spLocks noChangeArrowheads="1"/>
            </p:cNvSpPr>
            <p:nvPr/>
          </p:nvSpPr>
          <p:spPr bwMode="auto">
            <a:xfrm>
              <a:off x="204901" y="2132114"/>
              <a:ext cx="300352" cy="701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8</a:t>
              </a: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971600" y="4365104"/>
              <a:ext cx="78486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99592" y="3753036"/>
              <a:ext cx="78486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99592" y="3140968"/>
              <a:ext cx="78486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35"/>
            <p:cNvSpPr txBox="1">
              <a:spLocks noChangeArrowheads="1"/>
            </p:cNvSpPr>
            <p:nvPr/>
          </p:nvSpPr>
          <p:spPr bwMode="auto">
            <a:xfrm>
              <a:off x="7740352" y="5049180"/>
              <a:ext cx="838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n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7308304" y="4437112"/>
              <a:ext cx="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935596" y="2492896"/>
              <a:ext cx="78486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899592" y="1772816"/>
              <a:ext cx="78486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4"/>
            <p:cNvSpPr txBox="1">
              <a:spLocks noChangeArrowheads="1"/>
            </p:cNvSpPr>
            <p:nvPr/>
          </p:nvSpPr>
          <p:spPr bwMode="auto">
            <a:xfrm>
              <a:off x="-120242" y="1415974"/>
              <a:ext cx="1042666" cy="701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10</a:t>
              </a: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>
              <a:off x="683568" y="1772816"/>
              <a:ext cx="207640" cy="8384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7193269" y="3103831"/>
              <a:ext cx="28982" cy="75004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23"/>
            <p:cNvSpPr txBox="1">
              <a:spLocks noChangeArrowheads="1"/>
            </p:cNvSpPr>
            <p:nvPr/>
          </p:nvSpPr>
          <p:spPr bwMode="auto">
            <a:xfrm>
              <a:off x="7787121" y="3103831"/>
              <a:ext cx="445388" cy="701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2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794923" y="2823599"/>
              <a:ext cx="33778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dividing </a:t>
              </a:r>
              <a:r>
                <a:rPr lang="en-US" dirty="0"/>
                <a:t>the range into </a:t>
              </a:r>
              <a:r>
                <a:rPr lang="en-US" i="1" dirty="0" smtClean="0">
                  <a:solidFill>
                    <a:srgbClr val="0070C0"/>
                  </a:solidFill>
                </a:rPr>
                <a:t>4  </a:t>
              </a:r>
              <a:r>
                <a:rPr lang="en-US" i="1" dirty="0" smtClean="0"/>
                <a:t>zones</a:t>
              </a:r>
              <a:endParaRPr lang="en-US" dirty="0"/>
            </a:p>
          </p:txBody>
        </p:sp>
      </p:grpSp>
      <p:sp>
        <p:nvSpPr>
          <p:cNvPr id="40" name="Left Arrow 39"/>
          <p:cNvSpPr/>
          <p:nvPr/>
        </p:nvSpPr>
        <p:spPr>
          <a:xfrm rot="14361445">
            <a:off x="4791624" y="3553238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717032"/>
            <a:ext cx="1368152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2" name="Group 41"/>
          <p:cNvGrpSpPr/>
          <p:nvPr/>
        </p:nvGrpSpPr>
        <p:grpSpPr>
          <a:xfrm>
            <a:off x="1547664" y="3789041"/>
            <a:ext cx="7352928" cy="2954410"/>
            <a:chOff x="-4719743" y="230190"/>
            <a:chExt cx="13620335" cy="5457596"/>
          </a:xfrm>
        </p:grpSpPr>
        <p:grpSp>
          <p:nvGrpSpPr>
            <p:cNvPr id="43" name="Group 66"/>
            <p:cNvGrpSpPr/>
            <p:nvPr/>
          </p:nvGrpSpPr>
          <p:grpSpPr>
            <a:xfrm>
              <a:off x="683568" y="230190"/>
              <a:ext cx="8217024" cy="5199990"/>
              <a:chOff x="683568" y="230190"/>
              <a:chExt cx="8217024" cy="5199990"/>
            </a:xfrm>
          </p:grpSpPr>
          <p:cxnSp>
            <p:nvCxnSpPr>
              <p:cNvPr id="53" name="Straight Arrow Connector 52"/>
              <p:cNvCxnSpPr/>
              <p:nvPr/>
            </p:nvCxnSpPr>
            <p:spPr>
              <a:xfrm flipV="1">
                <a:off x="882442" y="230190"/>
                <a:ext cx="33545" cy="492167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899592" y="4795564"/>
                <a:ext cx="8001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Freeform 54"/>
              <p:cNvSpPr/>
              <p:nvPr/>
            </p:nvSpPr>
            <p:spPr>
              <a:xfrm>
                <a:off x="914400" y="1746250"/>
                <a:ext cx="6427788" cy="2703513"/>
              </a:xfrm>
              <a:custGeom>
                <a:avLst/>
                <a:gdLst>
                  <a:gd name="connsiteX0" fmla="*/ 0 w 6428509"/>
                  <a:gd name="connsiteY0" fmla="*/ 2604654 h 2703945"/>
                  <a:gd name="connsiteX1" fmla="*/ 387927 w 6428509"/>
                  <a:gd name="connsiteY1" fmla="*/ 2438400 h 2703945"/>
                  <a:gd name="connsiteX2" fmla="*/ 1385455 w 6428509"/>
                  <a:gd name="connsiteY2" fmla="*/ 1011382 h 2703945"/>
                  <a:gd name="connsiteX3" fmla="*/ 2576945 w 6428509"/>
                  <a:gd name="connsiteY3" fmla="*/ 96982 h 2703945"/>
                  <a:gd name="connsiteX4" fmla="*/ 3865418 w 6428509"/>
                  <a:gd name="connsiteY4" fmla="*/ 429491 h 2703945"/>
                  <a:gd name="connsiteX5" fmla="*/ 4572000 w 6428509"/>
                  <a:gd name="connsiteY5" fmla="*/ 1704109 h 2703945"/>
                  <a:gd name="connsiteX6" fmla="*/ 6428509 w 6428509"/>
                  <a:gd name="connsiteY6" fmla="*/ 2590800 h 2703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28509" h="2703945">
                    <a:moveTo>
                      <a:pt x="0" y="2604654"/>
                    </a:moveTo>
                    <a:cubicBezTo>
                      <a:pt x="78509" y="2654299"/>
                      <a:pt x="157018" y="2703945"/>
                      <a:pt x="387927" y="2438400"/>
                    </a:cubicBezTo>
                    <a:cubicBezTo>
                      <a:pt x="618836" y="2172855"/>
                      <a:pt x="1020619" y="1401618"/>
                      <a:pt x="1385455" y="1011382"/>
                    </a:cubicBezTo>
                    <a:cubicBezTo>
                      <a:pt x="1750291" y="621146"/>
                      <a:pt x="2163618" y="193964"/>
                      <a:pt x="2576945" y="96982"/>
                    </a:cubicBezTo>
                    <a:cubicBezTo>
                      <a:pt x="2990272" y="0"/>
                      <a:pt x="3532909" y="161637"/>
                      <a:pt x="3865418" y="429491"/>
                    </a:cubicBezTo>
                    <a:cubicBezTo>
                      <a:pt x="4197927" y="697346"/>
                      <a:pt x="4144818" y="1343891"/>
                      <a:pt x="4572000" y="1704109"/>
                    </a:cubicBezTo>
                    <a:cubicBezTo>
                      <a:pt x="4999182" y="2064327"/>
                      <a:pt x="5713845" y="2327563"/>
                      <a:pt x="6428509" y="2590800"/>
                    </a:cubicBezTo>
                  </a:path>
                </a:pathLst>
              </a:cu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 rot="10800000">
                <a:off x="762000" y="4343400"/>
                <a:ext cx="152400" cy="1588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H="1" flipV="1">
                <a:off x="719572" y="3789040"/>
                <a:ext cx="224408" cy="1588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10800000">
                <a:off x="755576" y="3140968"/>
                <a:ext cx="152400" cy="1588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0800000">
                <a:off x="755576" y="2492896"/>
                <a:ext cx="152400" cy="1588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V="1">
                <a:off x="1799692" y="3430588"/>
                <a:ext cx="16408" cy="14025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 flipV="1">
                <a:off x="2730500" y="2287588"/>
                <a:ext cx="41300" cy="250956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 flipV="1">
                <a:off x="3644900" y="1830388"/>
                <a:ext cx="27000" cy="30027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 flipV="1">
                <a:off x="4559300" y="2058988"/>
                <a:ext cx="12700" cy="273816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V="1">
                <a:off x="5472100" y="3449638"/>
                <a:ext cx="14" cy="13835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V="1">
                <a:off x="6372200" y="3963988"/>
                <a:ext cx="15900" cy="83316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Flowchart: Connector 65"/>
              <p:cNvSpPr/>
              <p:nvPr/>
            </p:nvSpPr>
            <p:spPr>
              <a:xfrm>
                <a:off x="1779588" y="3379788"/>
                <a:ext cx="76200" cy="7620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7" name="Flowchart: Connector 66"/>
              <p:cNvSpPr/>
              <p:nvPr/>
            </p:nvSpPr>
            <p:spPr>
              <a:xfrm>
                <a:off x="2687638" y="2292350"/>
                <a:ext cx="76200" cy="7620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8" name="Flowchart: Connector 67"/>
              <p:cNvSpPr/>
              <p:nvPr/>
            </p:nvSpPr>
            <p:spPr>
              <a:xfrm>
                <a:off x="3608388" y="1787525"/>
                <a:ext cx="76200" cy="7620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9" name="Flowchart: Connector 68"/>
              <p:cNvSpPr/>
              <p:nvPr/>
            </p:nvSpPr>
            <p:spPr>
              <a:xfrm>
                <a:off x="4530725" y="2008188"/>
                <a:ext cx="76200" cy="7620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0" name="Flowchart: Connector 69"/>
              <p:cNvSpPr/>
              <p:nvPr/>
            </p:nvSpPr>
            <p:spPr>
              <a:xfrm>
                <a:off x="7273925" y="4308475"/>
                <a:ext cx="76200" cy="7620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1" name="Flowchart: Connector 70"/>
              <p:cNvSpPr/>
              <p:nvPr/>
            </p:nvSpPr>
            <p:spPr>
              <a:xfrm>
                <a:off x="5437188" y="3373438"/>
                <a:ext cx="76200" cy="7620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2" name="Flowchart: Connector 71"/>
              <p:cNvSpPr/>
              <p:nvPr/>
            </p:nvSpPr>
            <p:spPr>
              <a:xfrm>
                <a:off x="6351588" y="3913188"/>
                <a:ext cx="76200" cy="7620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>
                <a:off x="971600" y="4365104"/>
                <a:ext cx="784860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899592" y="3753036"/>
                <a:ext cx="784860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899592" y="3140968"/>
                <a:ext cx="784860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35"/>
              <p:cNvSpPr txBox="1">
                <a:spLocks noChangeArrowheads="1"/>
              </p:cNvSpPr>
              <p:nvPr/>
            </p:nvSpPr>
            <p:spPr bwMode="auto">
              <a:xfrm>
                <a:off x="7740352" y="5049180"/>
                <a:ext cx="8382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Calibri" pitchFamily="34" charset="0"/>
                  </a:rPr>
                  <a:t>n</a:t>
                </a:r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 flipV="1">
                <a:off x="7308304" y="4437112"/>
                <a:ext cx="0" cy="4320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935596" y="2492896"/>
                <a:ext cx="784860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899592" y="1772816"/>
                <a:ext cx="784860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>
                <a:off x="683568" y="1772816"/>
                <a:ext cx="207640" cy="8384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>
              <a:off x="899592" y="2096852"/>
              <a:ext cx="7848872" cy="36004"/>
            </a:xfrm>
            <a:prstGeom prst="line">
              <a:avLst/>
            </a:prstGeom>
            <a:ln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99592" y="2780928"/>
              <a:ext cx="7848872" cy="36004"/>
            </a:xfrm>
            <a:prstGeom prst="line">
              <a:avLst/>
            </a:prstGeom>
            <a:ln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899592" y="3429000"/>
              <a:ext cx="7848872" cy="36004"/>
            </a:xfrm>
            <a:prstGeom prst="line">
              <a:avLst/>
            </a:prstGeom>
            <a:ln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935596" y="4077072"/>
              <a:ext cx="7848872" cy="36004"/>
            </a:xfrm>
            <a:prstGeom prst="line">
              <a:avLst/>
            </a:prstGeom>
            <a:ln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23"/>
            <p:cNvSpPr txBox="1">
              <a:spLocks noChangeArrowheads="1"/>
            </p:cNvSpPr>
            <p:nvPr/>
          </p:nvSpPr>
          <p:spPr bwMode="auto">
            <a:xfrm>
              <a:off x="215516" y="3688664"/>
              <a:ext cx="664839" cy="682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Calibri" pitchFamily="34" charset="0"/>
                </a:rPr>
                <a:t>0</a:t>
              </a:r>
              <a:endParaRPr lang="en-US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50" name="TextBox 23"/>
            <p:cNvSpPr txBox="1">
              <a:spLocks noChangeArrowheads="1"/>
            </p:cNvSpPr>
            <p:nvPr/>
          </p:nvSpPr>
          <p:spPr bwMode="auto">
            <a:xfrm>
              <a:off x="176690" y="3084148"/>
              <a:ext cx="834229" cy="682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Calibri" pitchFamily="34" charset="0"/>
                </a:rPr>
                <a:t>1</a:t>
              </a:r>
              <a:endParaRPr lang="en-US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51" name="TextBox 23"/>
            <p:cNvSpPr txBox="1">
              <a:spLocks noChangeArrowheads="1"/>
            </p:cNvSpPr>
            <p:nvPr/>
          </p:nvSpPr>
          <p:spPr bwMode="auto">
            <a:xfrm>
              <a:off x="215516" y="2491499"/>
              <a:ext cx="628837" cy="682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Calibri" pitchFamily="34" charset="0"/>
                </a:rPr>
                <a:t>2</a:t>
              </a:r>
              <a:endParaRPr lang="en-US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52" name="TextBox 23"/>
            <p:cNvSpPr txBox="1">
              <a:spLocks noChangeArrowheads="1"/>
            </p:cNvSpPr>
            <p:nvPr/>
          </p:nvSpPr>
          <p:spPr bwMode="auto">
            <a:xfrm>
              <a:off x="176690" y="1817290"/>
              <a:ext cx="549072" cy="682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Calibri" pitchFamily="34" charset="0"/>
                </a:rPr>
                <a:t>3</a:t>
              </a:r>
              <a:endParaRPr lang="en-US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-4719743" y="5005530"/>
              <a:ext cx="13468207" cy="6822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assign quantized values of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0</a:t>
              </a:r>
              <a:r>
                <a:rPr lang="en-US" dirty="0" smtClean="0"/>
                <a:t> to </a:t>
              </a:r>
              <a:r>
                <a:rPr lang="en-US" i="1" dirty="0" smtClean="0"/>
                <a:t>3  to </a:t>
              </a:r>
              <a:r>
                <a:rPr lang="en-US" i="1" dirty="0"/>
                <a:t>the midpoint of each zone.</a:t>
              </a:r>
              <a:endParaRPr lang="en-US" dirty="0"/>
            </a:p>
          </p:txBody>
        </p:sp>
      </p:grpSp>
      <p:sp>
        <p:nvSpPr>
          <p:cNvPr id="88" name="Oval 87"/>
          <p:cNvSpPr/>
          <p:nvPr/>
        </p:nvSpPr>
        <p:spPr>
          <a:xfrm>
            <a:off x="4211960" y="4293096"/>
            <a:ext cx="576064" cy="20882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cxnSp>
        <p:nvCxnSpPr>
          <p:cNvPr id="90" name="Straight Arrow Connector 89"/>
          <p:cNvCxnSpPr/>
          <p:nvPr/>
        </p:nvCxnSpPr>
        <p:spPr>
          <a:xfrm flipH="1">
            <a:off x="2987824" y="5301208"/>
            <a:ext cx="1080120" cy="7200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29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230188"/>
            <a:ext cx="4983088" cy="3486844"/>
            <a:chOff x="264778" y="230188"/>
            <a:chExt cx="8635814" cy="5942012"/>
          </a:xfrm>
        </p:grpSpPr>
        <p:grpSp>
          <p:nvGrpSpPr>
            <p:cNvPr id="3" name="Group 77"/>
            <p:cNvGrpSpPr/>
            <p:nvPr/>
          </p:nvGrpSpPr>
          <p:grpSpPr>
            <a:xfrm>
              <a:off x="264778" y="230188"/>
              <a:ext cx="8635814" cy="5942012"/>
              <a:chOff x="264778" y="230188"/>
              <a:chExt cx="8635814" cy="5942012"/>
            </a:xfrm>
          </p:grpSpPr>
          <p:grpSp>
            <p:nvGrpSpPr>
              <p:cNvPr id="6" name="Group 66"/>
              <p:cNvGrpSpPr/>
              <p:nvPr/>
            </p:nvGrpSpPr>
            <p:grpSpPr>
              <a:xfrm>
                <a:off x="683568" y="230188"/>
                <a:ext cx="8217024" cy="5942012"/>
                <a:chOff x="683568" y="230188"/>
                <a:chExt cx="8217024" cy="5942012"/>
              </a:xfrm>
            </p:grpSpPr>
            <p:cxnSp>
              <p:nvCxnSpPr>
                <p:cNvPr id="16" name="Straight Arrow Connector 15"/>
                <p:cNvCxnSpPr/>
                <p:nvPr/>
              </p:nvCxnSpPr>
              <p:spPr>
                <a:xfrm rot="5400000" flipH="1" flipV="1">
                  <a:off x="-2055812" y="3200400"/>
                  <a:ext cx="5942012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899592" y="4795564"/>
                  <a:ext cx="80010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Freeform 17"/>
                <p:cNvSpPr/>
                <p:nvPr/>
              </p:nvSpPr>
              <p:spPr>
                <a:xfrm>
                  <a:off x="914400" y="1746250"/>
                  <a:ext cx="6427788" cy="2703513"/>
                </a:xfrm>
                <a:custGeom>
                  <a:avLst/>
                  <a:gdLst>
                    <a:gd name="connsiteX0" fmla="*/ 0 w 6428509"/>
                    <a:gd name="connsiteY0" fmla="*/ 2604654 h 2703945"/>
                    <a:gd name="connsiteX1" fmla="*/ 387927 w 6428509"/>
                    <a:gd name="connsiteY1" fmla="*/ 2438400 h 2703945"/>
                    <a:gd name="connsiteX2" fmla="*/ 1385455 w 6428509"/>
                    <a:gd name="connsiteY2" fmla="*/ 1011382 h 2703945"/>
                    <a:gd name="connsiteX3" fmla="*/ 2576945 w 6428509"/>
                    <a:gd name="connsiteY3" fmla="*/ 96982 h 2703945"/>
                    <a:gd name="connsiteX4" fmla="*/ 3865418 w 6428509"/>
                    <a:gd name="connsiteY4" fmla="*/ 429491 h 2703945"/>
                    <a:gd name="connsiteX5" fmla="*/ 4572000 w 6428509"/>
                    <a:gd name="connsiteY5" fmla="*/ 1704109 h 2703945"/>
                    <a:gd name="connsiteX6" fmla="*/ 6428509 w 6428509"/>
                    <a:gd name="connsiteY6" fmla="*/ 2590800 h 27039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428509" h="2703945">
                      <a:moveTo>
                        <a:pt x="0" y="2604654"/>
                      </a:moveTo>
                      <a:cubicBezTo>
                        <a:pt x="78509" y="2654299"/>
                        <a:pt x="157018" y="2703945"/>
                        <a:pt x="387927" y="2438400"/>
                      </a:cubicBezTo>
                      <a:cubicBezTo>
                        <a:pt x="618836" y="2172855"/>
                        <a:pt x="1020619" y="1401618"/>
                        <a:pt x="1385455" y="1011382"/>
                      </a:cubicBezTo>
                      <a:cubicBezTo>
                        <a:pt x="1750291" y="621146"/>
                        <a:pt x="2163618" y="193964"/>
                        <a:pt x="2576945" y="96982"/>
                      </a:cubicBezTo>
                      <a:cubicBezTo>
                        <a:pt x="2990272" y="0"/>
                        <a:pt x="3532909" y="161637"/>
                        <a:pt x="3865418" y="429491"/>
                      </a:cubicBezTo>
                      <a:cubicBezTo>
                        <a:pt x="4197927" y="697346"/>
                        <a:pt x="4144818" y="1343891"/>
                        <a:pt x="4572000" y="1704109"/>
                      </a:cubicBezTo>
                      <a:cubicBezTo>
                        <a:pt x="4999182" y="2064327"/>
                        <a:pt x="5713845" y="2327563"/>
                        <a:pt x="6428509" y="2590800"/>
                      </a:cubicBezTo>
                    </a:path>
                  </a:pathLst>
                </a:cu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 rot="10800000">
                  <a:off x="762000" y="4343400"/>
                  <a:ext cx="152400" cy="1588"/>
                </a:xfrm>
                <a:prstGeom prst="line">
                  <a:avLst/>
                </a:prstGeom>
                <a:ln w="508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H="1" flipV="1">
                  <a:off x="719572" y="3789040"/>
                  <a:ext cx="224408" cy="1588"/>
                </a:xfrm>
                <a:prstGeom prst="line">
                  <a:avLst/>
                </a:prstGeom>
                <a:ln w="508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rot="10800000">
                  <a:off x="755576" y="3140968"/>
                  <a:ext cx="152400" cy="1588"/>
                </a:xfrm>
                <a:prstGeom prst="line">
                  <a:avLst/>
                </a:prstGeom>
                <a:ln w="508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rot="10800000">
                  <a:off x="755576" y="2492896"/>
                  <a:ext cx="152400" cy="1588"/>
                </a:xfrm>
                <a:prstGeom prst="line">
                  <a:avLst/>
                </a:prstGeom>
                <a:ln w="508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799692" y="3430588"/>
                  <a:ext cx="16408" cy="140256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 flipV="1">
                  <a:off x="2735796" y="2096852"/>
                  <a:ext cx="36004" cy="27003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 flipV="1">
                  <a:off x="3635896" y="2096852"/>
                  <a:ext cx="36004" cy="273630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559300" y="2058988"/>
                  <a:ext cx="12700" cy="273816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5472100" y="3449638"/>
                  <a:ext cx="14" cy="138351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H="1" flipV="1">
                  <a:off x="6336196" y="4149080"/>
                  <a:ext cx="36004" cy="64807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lowchart: Connector 28"/>
                <p:cNvSpPr/>
                <p:nvPr/>
              </p:nvSpPr>
              <p:spPr>
                <a:xfrm>
                  <a:off x="1779588" y="3379788"/>
                  <a:ext cx="76200" cy="76200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0" name="Flowchart: Connector 29"/>
                <p:cNvSpPr/>
                <p:nvPr/>
              </p:nvSpPr>
              <p:spPr>
                <a:xfrm>
                  <a:off x="4463988" y="2038668"/>
                  <a:ext cx="142937" cy="45719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" name="Flowchart: Connector 30"/>
                <p:cNvSpPr/>
                <p:nvPr/>
              </p:nvSpPr>
              <p:spPr>
                <a:xfrm flipV="1">
                  <a:off x="7273925" y="4113076"/>
                  <a:ext cx="106387" cy="72008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2" name="Flowchart: Connector 31"/>
                <p:cNvSpPr/>
                <p:nvPr/>
              </p:nvSpPr>
              <p:spPr>
                <a:xfrm>
                  <a:off x="5437188" y="3373438"/>
                  <a:ext cx="76200" cy="76200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3" name="Flowchart: Connector 32"/>
                <p:cNvSpPr/>
                <p:nvPr/>
              </p:nvSpPr>
              <p:spPr>
                <a:xfrm flipH="1">
                  <a:off x="6305867" y="4077072"/>
                  <a:ext cx="66332" cy="72008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971600" y="4365104"/>
                  <a:ext cx="7848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899592" y="3753036"/>
                  <a:ext cx="7848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899592" y="3140968"/>
                  <a:ext cx="7848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7740352" y="5049180"/>
                  <a:ext cx="838200" cy="381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dirty="0">
                      <a:latin typeface="Calibri" pitchFamily="34" charset="0"/>
                    </a:rPr>
                    <a:t>n</a:t>
                  </a:r>
                </a:p>
              </p:txBody>
            </p:sp>
            <p:cxnSp>
              <p:nvCxnSpPr>
                <p:cNvPr id="38" name="Straight Connector 37"/>
                <p:cNvCxnSpPr>
                  <a:endCxn id="31" idx="0"/>
                </p:cNvCxnSpPr>
                <p:nvPr/>
              </p:nvCxnSpPr>
              <p:spPr>
                <a:xfrm flipV="1">
                  <a:off x="7308304" y="4185084"/>
                  <a:ext cx="18815" cy="6840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935596" y="2492896"/>
                  <a:ext cx="7848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899592" y="1772816"/>
                  <a:ext cx="7848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flipH="1">
                  <a:off x="683568" y="1772816"/>
                  <a:ext cx="207640" cy="8384"/>
                </a:xfrm>
                <a:prstGeom prst="line">
                  <a:avLst/>
                </a:prstGeom>
                <a:ln w="508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899592" y="2096852"/>
                <a:ext cx="7848872" cy="36004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899592" y="2780928"/>
                <a:ext cx="7848872" cy="36004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899592" y="3428999"/>
                <a:ext cx="7848872" cy="36005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935596" y="4077072"/>
                <a:ext cx="7848872" cy="36004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tangle 10"/>
              <p:cNvSpPr/>
              <p:nvPr/>
            </p:nvSpPr>
            <p:spPr>
              <a:xfrm>
                <a:off x="925060" y="5421650"/>
                <a:ext cx="756084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approximating </a:t>
                </a:r>
                <a:r>
                  <a:rPr lang="en-US" dirty="0"/>
                  <a:t>the value of the sample amplitude to the quantized values.</a:t>
                </a:r>
              </a:p>
            </p:txBody>
          </p:sp>
          <p:sp>
            <p:nvSpPr>
              <p:cNvPr id="12" name="TextBox 23"/>
              <p:cNvSpPr txBox="1">
                <a:spLocks noChangeArrowheads="1"/>
              </p:cNvSpPr>
              <p:nvPr/>
            </p:nvSpPr>
            <p:spPr bwMode="auto">
              <a:xfrm>
                <a:off x="264778" y="3863399"/>
                <a:ext cx="436856" cy="649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latin typeface="Calibri" pitchFamily="34" charset="0"/>
                  </a:rPr>
                  <a:t>0</a:t>
                </a:r>
                <a:endParaRPr lang="en-US" b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3" name="TextBox 23"/>
              <p:cNvSpPr txBox="1">
                <a:spLocks noChangeArrowheads="1"/>
              </p:cNvSpPr>
              <p:nvPr/>
            </p:nvSpPr>
            <p:spPr bwMode="auto">
              <a:xfrm>
                <a:off x="264778" y="3084274"/>
                <a:ext cx="519524" cy="62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latin typeface="Calibri" pitchFamily="34" charset="0"/>
                  </a:rPr>
                  <a:t>1</a:t>
                </a:r>
                <a:endParaRPr lang="en-US" b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4" name="TextBox 23"/>
              <p:cNvSpPr txBox="1">
                <a:spLocks noChangeArrowheads="1"/>
              </p:cNvSpPr>
              <p:nvPr/>
            </p:nvSpPr>
            <p:spPr bwMode="auto">
              <a:xfrm>
                <a:off x="264778" y="2600908"/>
                <a:ext cx="579574" cy="62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latin typeface="Calibri" pitchFamily="34" charset="0"/>
                  </a:rPr>
                  <a:t>2</a:t>
                </a:r>
                <a:endParaRPr lang="en-US" b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5" name="TextBox 23"/>
              <p:cNvSpPr txBox="1">
                <a:spLocks noChangeArrowheads="1"/>
              </p:cNvSpPr>
              <p:nvPr/>
            </p:nvSpPr>
            <p:spPr bwMode="auto">
              <a:xfrm>
                <a:off x="264780" y="1916832"/>
                <a:ext cx="615577" cy="62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latin typeface="Calibri" pitchFamily="34" charset="0"/>
                  </a:rPr>
                  <a:t>3</a:t>
                </a:r>
                <a:endParaRPr lang="en-US" b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4" name="Flowchart: Connector 3"/>
            <p:cNvSpPr/>
            <p:nvPr/>
          </p:nvSpPr>
          <p:spPr>
            <a:xfrm flipV="1">
              <a:off x="3599892" y="2060848"/>
              <a:ext cx="117727" cy="6229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/>
            </a:p>
          </p:txBody>
        </p:sp>
        <p:sp>
          <p:nvSpPr>
            <p:cNvPr id="5" name="Flowchart: Connector 4"/>
            <p:cNvSpPr/>
            <p:nvPr/>
          </p:nvSpPr>
          <p:spPr>
            <a:xfrm flipH="1">
              <a:off x="2663788" y="2060848"/>
              <a:ext cx="116396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/>
            </a:p>
          </p:txBody>
        </p:sp>
      </p:grpSp>
      <p:sp>
        <p:nvSpPr>
          <p:cNvPr id="42" name="Left Arrow 41"/>
          <p:cNvSpPr/>
          <p:nvPr/>
        </p:nvSpPr>
        <p:spPr>
          <a:xfrm rot="14361445">
            <a:off x="4935640" y="3769262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3352800" y="3789040"/>
            <a:ext cx="5547792" cy="3068960"/>
            <a:chOff x="-1167114" y="230188"/>
            <a:chExt cx="10067706" cy="5942012"/>
          </a:xfrm>
        </p:grpSpPr>
        <p:grpSp>
          <p:nvGrpSpPr>
            <p:cNvPr id="44" name="Group 86"/>
            <p:cNvGrpSpPr/>
            <p:nvPr/>
          </p:nvGrpSpPr>
          <p:grpSpPr>
            <a:xfrm>
              <a:off x="392022" y="230188"/>
              <a:ext cx="8508570" cy="5942012"/>
              <a:chOff x="392022" y="230188"/>
              <a:chExt cx="8508570" cy="5942012"/>
            </a:xfrm>
          </p:grpSpPr>
          <p:grpSp>
            <p:nvGrpSpPr>
              <p:cNvPr id="49" name="Group 77"/>
              <p:cNvGrpSpPr/>
              <p:nvPr/>
            </p:nvGrpSpPr>
            <p:grpSpPr>
              <a:xfrm>
                <a:off x="392022" y="230188"/>
                <a:ext cx="8508570" cy="5942012"/>
                <a:chOff x="392022" y="230188"/>
                <a:chExt cx="8508570" cy="5942012"/>
              </a:xfrm>
            </p:grpSpPr>
            <p:grpSp>
              <p:nvGrpSpPr>
                <p:cNvPr id="52" name="Group 66"/>
                <p:cNvGrpSpPr/>
                <p:nvPr/>
              </p:nvGrpSpPr>
              <p:grpSpPr>
                <a:xfrm>
                  <a:off x="899592" y="230188"/>
                  <a:ext cx="8001000" cy="5942012"/>
                  <a:chOff x="899592" y="230188"/>
                  <a:chExt cx="8001000" cy="5942012"/>
                </a:xfrm>
              </p:grpSpPr>
              <p:cxnSp>
                <p:nvCxnSpPr>
                  <p:cNvPr id="62" name="Straight Arrow Connector 61"/>
                  <p:cNvCxnSpPr/>
                  <p:nvPr/>
                </p:nvCxnSpPr>
                <p:spPr>
                  <a:xfrm rot="5400000" flipH="1" flipV="1">
                    <a:off x="-2055812" y="3200400"/>
                    <a:ext cx="5942012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Arrow Connector 62"/>
                  <p:cNvCxnSpPr/>
                  <p:nvPr/>
                </p:nvCxnSpPr>
                <p:spPr>
                  <a:xfrm>
                    <a:off x="899592" y="4795564"/>
                    <a:ext cx="8001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Freeform 63"/>
                  <p:cNvSpPr/>
                  <p:nvPr/>
                </p:nvSpPr>
                <p:spPr>
                  <a:xfrm>
                    <a:off x="914400" y="1746250"/>
                    <a:ext cx="6427788" cy="2703513"/>
                  </a:xfrm>
                  <a:custGeom>
                    <a:avLst/>
                    <a:gdLst>
                      <a:gd name="connsiteX0" fmla="*/ 0 w 6428509"/>
                      <a:gd name="connsiteY0" fmla="*/ 2604654 h 2703945"/>
                      <a:gd name="connsiteX1" fmla="*/ 387927 w 6428509"/>
                      <a:gd name="connsiteY1" fmla="*/ 2438400 h 2703945"/>
                      <a:gd name="connsiteX2" fmla="*/ 1385455 w 6428509"/>
                      <a:gd name="connsiteY2" fmla="*/ 1011382 h 2703945"/>
                      <a:gd name="connsiteX3" fmla="*/ 2576945 w 6428509"/>
                      <a:gd name="connsiteY3" fmla="*/ 96982 h 2703945"/>
                      <a:gd name="connsiteX4" fmla="*/ 3865418 w 6428509"/>
                      <a:gd name="connsiteY4" fmla="*/ 429491 h 2703945"/>
                      <a:gd name="connsiteX5" fmla="*/ 4572000 w 6428509"/>
                      <a:gd name="connsiteY5" fmla="*/ 1704109 h 2703945"/>
                      <a:gd name="connsiteX6" fmla="*/ 6428509 w 6428509"/>
                      <a:gd name="connsiteY6" fmla="*/ 2590800 h 27039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428509" h="2703945">
                        <a:moveTo>
                          <a:pt x="0" y="2604654"/>
                        </a:moveTo>
                        <a:cubicBezTo>
                          <a:pt x="78509" y="2654299"/>
                          <a:pt x="157018" y="2703945"/>
                          <a:pt x="387927" y="2438400"/>
                        </a:cubicBezTo>
                        <a:cubicBezTo>
                          <a:pt x="618836" y="2172855"/>
                          <a:pt x="1020619" y="1401618"/>
                          <a:pt x="1385455" y="1011382"/>
                        </a:cubicBezTo>
                        <a:cubicBezTo>
                          <a:pt x="1750291" y="621146"/>
                          <a:pt x="2163618" y="193964"/>
                          <a:pt x="2576945" y="96982"/>
                        </a:cubicBezTo>
                        <a:cubicBezTo>
                          <a:pt x="2990272" y="0"/>
                          <a:pt x="3532909" y="161637"/>
                          <a:pt x="3865418" y="429491"/>
                        </a:cubicBezTo>
                        <a:cubicBezTo>
                          <a:pt x="4197927" y="697346"/>
                          <a:pt x="4144818" y="1343891"/>
                          <a:pt x="4572000" y="1704109"/>
                        </a:cubicBezTo>
                        <a:cubicBezTo>
                          <a:pt x="4999182" y="2064327"/>
                          <a:pt x="5713845" y="2327563"/>
                          <a:pt x="6428509" y="2590800"/>
                        </a:cubicBezTo>
                      </a:path>
                    </a:pathLst>
                  </a:custGeom>
                  <a:ln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cxnSp>
                <p:nvCxnSpPr>
                  <p:cNvPr id="69" name="Straight Connector 68"/>
                  <p:cNvCxnSpPr/>
                  <p:nvPr/>
                </p:nvCxnSpPr>
                <p:spPr>
                  <a:xfrm flipV="1">
                    <a:off x="1799692" y="3430588"/>
                    <a:ext cx="16408" cy="140256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 flipH="1" flipV="1">
                    <a:off x="2735796" y="2096852"/>
                    <a:ext cx="36004" cy="27003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 flipH="1" flipV="1">
                    <a:off x="3635896" y="2096852"/>
                    <a:ext cx="36004" cy="27363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/>
                  <p:cNvCxnSpPr/>
                  <p:nvPr/>
                </p:nvCxnSpPr>
                <p:spPr>
                  <a:xfrm flipH="1" flipV="1">
                    <a:off x="4559300" y="2058988"/>
                    <a:ext cx="12700" cy="273816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flipV="1">
                    <a:off x="5472100" y="3449638"/>
                    <a:ext cx="14" cy="138351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flipH="1" flipV="1">
                    <a:off x="6336196" y="4149080"/>
                    <a:ext cx="36004" cy="64807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5" name="Flowchart: Connector 74"/>
                  <p:cNvSpPr/>
                  <p:nvPr/>
                </p:nvSpPr>
                <p:spPr>
                  <a:xfrm>
                    <a:off x="1779588" y="3379788"/>
                    <a:ext cx="76200" cy="76200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76" name="Flowchart: Connector 75"/>
                  <p:cNvSpPr/>
                  <p:nvPr/>
                </p:nvSpPr>
                <p:spPr>
                  <a:xfrm>
                    <a:off x="4463988" y="2038668"/>
                    <a:ext cx="142937" cy="45719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77" name="Flowchart: Connector 76"/>
                  <p:cNvSpPr/>
                  <p:nvPr/>
                </p:nvSpPr>
                <p:spPr>
                  <a:xfrm flipV="1">
                    <a:off x="7273925" y="4113076"/>
                    <a:ext cx="106387" cy="72008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78" name="Flowchart: Connector 77"/>
                  <p:cNvSpPr/>
                  <p:nvPr/>
                </p:nvSpPr>
                <p:spPr>
                  <a:xfrm>
                    <a:off x="5437188" y="3373438"/>
                    <a:ext cx="76200" cy="76200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79" name="Flowchart: Connector 78"/>
                  <p:cNvSpPr/>
                  <p:nvPr/>
                </p:nvSpPr>
                <p:spPr>
                  <a:xfrm flipH="1">
                    <a:off x="6305867" y="4077072"/>
                    <a:ext cx="66332" cy="72008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cxnSp>
                <p:nvCxnSpPr>
                  <p:cNvPr id="80" name="Straight Connector 79"/>
                  <p:cNvCxnSpPr/>
                  <p:nvPr/>
                </p:nvCxnSpPr>
                <p:spPr>
                  <a:xfrm>
                    <a:off x="971600" y="4365104"/>
                    <a:ext cx="784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>
                    <a:off x="899592" y="3753036"/>
                    <a:ext cx="784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>
                    <a:off x="899592" y="3140968"/>
                    <a:ext cx="784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3" name="Text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740352" y="5049180"/>
                    <a:ext cx="838200" cy="3810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dirty="0">
                        <a:latin typeface="Calibri" pitchFamily="34" charset="0"/>
                      </a:rPr>
                      <a:t>n</a:t>
                    </a:r>
                  </a:p>
                </p:txBody>
              </p:sp>
              <p:cxnSp>
                <p:nvCxnSpPr>
                  <p:cNvPr id="84" name="Straight Connector 83"/>
                  <p:cNvCxnSpPr>
                    <a:endCxn id="77" idx="0"/>
                  </p:cNvCxnSpPr>
                  <p:nvPr/>
                </p:nvCxnSpPr>
                <p:spPr>
                  <a:xfrm flipV="1">
                    <a:off x="7308304" y="4185084"/>
                    <a:ext cx="18815" cy="68407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935596" y="2492896"/>
                    <a:ext cx="784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>
                    <a:off x="899592" y="1772816"/>
                    <a:ext cx="78486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899592" y="2096852"/>
                  <a:ext cx="7848872" cy="3600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99592" y="2780928"/>
                  <a:ext cx="7848872" cy="3600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899592" y="3429000"/>
                  <a:ext cx="7848872" cy="3600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935596" y="4077072"/>
                  <a:ext cx="7848872" cy="3600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Rectangle 56"/>
                <p:cNvSpPr/>
                <p:nvPr/>
              </p:nvSpPr>
              <p:spPr>
                <a:xfrm>
                  <a:off x="392022" y="5109865"/>
                  <a:ext cx="7560841" cy="369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dirty="0" smtClean="0"/>
                    <a:t>Each zone is assigned a binary code</a:t>
                  </a:r>
                  <a:endParaRPr lang="en-US" dirty="0"/>
                </a:p>
              </p:txBody>
            </p:sp>
            <p:sp>
              <p:nvSpPr>
                <p:cNvPr id="58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392022" y="3994510"/>
                  <a:ext cx="488333" cy="7150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0</a:t>
                  </a:r>
                  <a:endParaRPr lang="en-US" b="1" dirty="0">
                    <a:solidFill>
                      <a:srgbClr val="FF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59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522698" y="3157994"/>
                  <a:ext cx="304801" cy="3682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1</a:t>
                  </a:r>
                  <a:endParaRPr lang="en-US" b="1" dirty="0">
                    <a:solidFill>
                      <a:srgbClr val="FF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60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522698" y="2460898"/>
                  <a:ext cx="304801" cy="3682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2</a:t>
                  </a:r>
                  <a:endParaRPr lang="en-US" b="1" dirty="0">
                    <a:solidFill>
                      <a:srgbClr val="FF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61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522698" y="1763801"/>
                  <a:ext cx="357658" cy="7150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3</a:t>
                  </a:r>
                  <a:endParaRPr lang="en-US" b="1" dirty="0">
                    <a:solidFill>
                      <a:srgbClr val="FF0000"/>
                    </a:solidFill>
                    <a:latin typeface="Calibri" pitchFamily="34" charset="0"/>
                  </a:endParaRPr>
                </a:p>
              </p:txBody>
            </p:sp>
          </p:grpSp>
          <p:sp>
            <p:nvSpPr>
              <p:cNvPr id="50" name="Flowchart: Connector 49"/>
              <p:cNvSpPr/>
              <p:nvPr/>
            </p:nvSpPr>
            <p:spPr>
              <a:xfrm flipV="1">
                <a:off x="3599892" y="2060848"/>
                <a:ext cx="117727" cy="62292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dirty="0"/>
              </a:p>
            </p:txBody>
          </p:sp>
          <p:sp>
            <p:nvSpPr>
              <p:cNvPr id="51" name="Flowchart: Connector 50"/>
              <p:cNvSpPr/>
              <p:nvPr/>
            </p:nvSpPr>
            <p:spPr>
              <a:xfrm flipH="1">
                <a:off x="2663788" y="2060848"/>
                <a:ext cx="116396" cy="4571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dirty="0"/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-1167114" y="3959164"/>
              <a:ext cx="1134258" cy="71508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00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-1045397" y="3157994"/>
              <a:ext cx="1395607" cy="71508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01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-1045397" y="2460898"/>
              <a:ext cx="1395607" cy="71508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10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-1028832" y="1746128"/>
              <a:ext cx="1656957" cy="71508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11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327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11560" y="404664"/>
            <a:ext cx="7596336" cy="3918892"/>
            <a:chOff x="0" y="230188"/>
            <a:chExt cx="8900592" cy="5942012"/>
          </a:xfrm>
        </p:grpSpPr>
        <p:grpSp>
          <p:nvGrpSpPr>
            <p:cNvPr id="3" name="Group 91"/>
            <p:cNvGrpSpPr/>
            <p:nvPr/>
          </p:nvGrpSpPr>
          <p:grpSpPr>
            <a:xfrm>
              <a:off x="0" y="230188"/>
              <a:ext cx="8900592" cy="5942012"/>
              <a:chOff x="0" y="230188"/>
              <a:chExt cx="8900592" cy="5942012"/>
            </a:xfrm>
          </p:grpSpPr>
          <p:grpSp>
            <p:nvGrpSpPr>
              <p:cNvPr id="12" name="Group 86"/>
              <p:cNvGrpSpPr/>
              <p:nvPr/>
            </p:nvGrpSpPr>
            <p:grpSpPr>
              <a:xfrm>
                <a:off x="539552" y="230188"/>
                <a:ext cx="8361040" cy="5942012"/>
                <a:chOff x="539552" y="230188"/>
                <a:chExt cx="8361040" cy="5942012"/>
              </a:xfrm>
            </p:grpSpPr>
            <p:grpSp>
              <p:nvGrpSpPr>
                <p:cNvPr id="17" name="Group 77"/>
                <p:cNvGrpSpPr/>
                <p:nvPr/>
              </p:nvGrpSpPr>
              <p:grpSpPr>
                <a:xfrm>
                  <a:off x="539552" y="230188"/>
                  <a:ext cx="8361040" cy="5942012"/>
                  <a:chOff x="539552" y="230188"/>
                  <a:chExt cx="8361040" cy="5942012"/>
                </a:xfrm>
              </p:grpSpPr>
              <p:grpSp>
                <p:nvGrpSpPr>
                  <p:cNvPr id="20" name="Group 66"/>
                  <p:cNvGrpSpPr/>
                  <p:nvPr/>
                </p:nvGrpSpPr>
                <p:grpSpPr>
                  <a:xfrm>
                    <a:off x="683568" y="230188"/>
                    <a:ext cx="8217024" cy="5942012"/>
                    <a:chOff x="683568" y="230188"/>
                    <a:chExt cx="8217024" cy="5942012"/>
                  </a:xfrm>
                </p:grpSpPr>
                <p:cxnSp>
                  <p:nvCxnSpPr>
                    <p:cNvPr id="29" name="Straight Arrow Connector 28"/>
                    <p:cNvCxnSpPr/>
                    <p:nvPr/>
                  </p:nvCxnSpPr>
                  <p:spPr>
                    <a:xfrm rot="5400000" flipH="1" flipV="1">
                      <a:off x="-2055812" y="3200400"/>
                      <a:ext cx="5942012" cy="158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Arrow Connector 29"/>
                    <p:cNvCxnSpPr/>
                    <p:nvPr/>
                  </p:nvCxnSpPr>
                  <p:spPr>
                    <a:xfrm>
                      <a:off x="899592" y="4795564"/>
                      <a:ext cx="8001000" cy="158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1" name="Freeform 11"/>
                    <p:cNvSpPr/>
                    <p:nvPr/>
                  </p:nvSpPr>
                  <p:spPr>
                    <a:xfrm>
                      <a:off x="914400" y="1746250"/>
                      <a:ext cx="6427788" cy="2703513"/>
                    </a:xfrm>
                    <a:custGeom>
                      <a:avLst/>
                      <a:gdLst>
                        <a:gd name="connsiteX0" fmla="*/ 0 w 6428509"/>
                        <a:gd name="connsiteY0" fmla="*/ 2604654 h 2703945"/>
                        <a:gd name="connsiteX1" fmla="*/ 387927 w 6428509"/>
                        <a:gd name="connsiteY1" fmla="*/ 2438400 h 2703945"/>
                        <a:gd name="connsiteX2" fmla="*/ 1385455 w 6428509"/>
                        <a:gd name="connsiteY2" fmla="*/ 1011382 h 2703945"/>
                        <a:gd name="connsiteX3" fmla="*/ 2576945 w 6428509"/>
                        <a:gd name="connsiteY3" fmla="*/ 96982 h 2703945"/>
                        <a:gd name="connsiteX4" fmla="*/ 3865418 w 6428509"/>
                        <a:gd name="connsiteY4" fmla="*/ 429491 h 2703945"/>
                        <a:gd name="connsiteX5" fmla="*/ 4572000 w 6428509"/>
                        <a:gd name="connsiteY5" fmla="*/ 1704109 h 2703945"/>
                        <a:gd name="connsiteX6" fmla="*/ 6428509 w 6428509"/>
                        <a:gd name="connsiteY6" fmla="*/ 2590800 h 27039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28509" h="2703945">
                          <a:moveTo>
                            <a:pt x="0" y="2604654"/>
                          </a:moveTo>
                          <a:cubicBezTo>
                            <a:pt x="78509" y="2654299"/>
                            <a:pt x="157018" y="2703945"/>
                            <a:pt x="387927" y="2438400"/>
                          </a:cubicBezTo>
                          <a:cubicBezTo>
                            <a:pt x="618836" y="2172855"/>
                            <a:pt x="1020619" y="1401618"/>
                            <a:pt x="1385455" y="1011382"/>
                          </a:cubicBezTo>
                          <a:cubicBezTo>
                            <a:pt x="1750291" y="621146"/>
                            <a:pt x="2163618" y="193964"/>
                            <a:pt x="2576945" y="96982"/>
                          </a:cubicBezTo>
                          <a:cubicBezTo>
                            <a:pt x="2990272" y="0"/>
                            <a:pt x="3532909" y="161637"/>
                            <a:pt x="3865418" y="429491"/>
                          </a:cubicBezTo>
                          <a:cubicBezTo>
                            <a:pt x="4197927" y="697346"/>
                            <a:pt x="4144818" y="1343891"/>
                            <a:pt x="4572000" y="1704109"/>
                          </a:cubicBezTo>
                          <a:cubicBezTo>
                            <a:pt x="4999182" y="2064327"/>
                            <a:pt x="5713845" y="2327563"/>
                            <a:pt x="6428509" y="2590800"/>
                          </a:cubicBezTo>
                        </a:path>
                      </a:pathLst>
                    </a:custGeom>
                    <a:ln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 rot="10800000">
                      <a:off x="762000" y="4343400"/>
                      <a:ext cx="152400" cy="1588"/>
                    </a:xfrm>
                    <a:prstGeom prst="line">
                      <a:avLst/>
                    </a:prstGeom>
                    <a:ln w="508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flipH="1" flipV="1">
                      <a:off x="719572" y="3789040"/>
                      <a:ext cx="224408" cy="1588"/>
                    </a:xfrm>
                    <a:prstGeom prst="line">
                      <a:avLst/>
                    </a:prstGeom>
                    <a:ln w="508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 rot="10800000">
                      <a:off x="755576" y="3140968"/>
                      <a:ext cx="152400" cy="1588"/>
                    </a:xfrm>
                    <a:prstGeom prst="line">
                      <a:avLst/>
                    </a:prstGeom>
                    <a:ln w="508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Connector 16"/>
                    <p:cNvCxnSpPr/>
                    <p:nvPr/>
                  </p:nvCxnSpPr>
                  <p:spPr>
                    <a:xfrm rot="10800000">
                      <a:off x="755576" y="2492896"/>
                      <a:ext cx="152400" cy="1588"/>
                    </a:xfrm>
                    <a:prstGeom prst="line">
                      <a:avLst/>
                    </a:prstGeom>
                    <a:ln w="508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 flipV="1">
                      <a:off x="1799692" y="3430588"/>
                      <a:ext cx="16408" cy="140256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 flipH="1" flipV="1">
                      <a:off x="2735796" y="2096852"/>
                      <a:ext cx="36004" cy="270030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Connector 37"/>
                    <p:cNvCxnSpPr/>
                    <p:nvPr/>
                  </p:nvCxnSpPr>
                  <p:spPr>
                    <a:xfrm flipH="1" flipV="1">
                      <a:off x="3635896" y="2096852"/>
                      <a:ext cx="36004" cy="273630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flipH="1" flipV="1">
                      <a:off x="4559300" y="2058988"/>
                      <a:ext cx="12700" cy="273816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V="1">
                      <a:off x="5472100" y="3449638"/>
                      <a:ext cx="14" cy="138351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H="1" flipV="1">
                      <a:off x="6336196" y="4149080"/>
                      <a:ext cx="36004" cy="64807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2" name="Flowchart: Connector 41"/>
                    <p:cNvSpPr/>
                    <p:nvPr/>
                  </p:nvSpPr>
                  <p:spPr>
                    <a:xfrm>
                      <a:off x="1779588" y="3379788"/>
                      <a:ext cx="76200" cy="76200"/>
                    </a:xfrm>
                    <a:prstGeom prst="flowChartConnector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3" name="Flowchart: Connector 42"/>
                    <p:cNvSpPr/>
                    <p:nvPr/>
                  </p:nvSpPr>
                  <p:spPr>
                    <a:xfrm>
                      <a:off x="4463988" y="2038668"/>
                      <a:ext cx="142937" cy="45719"/>
                    </a:xfrm>
                    <a:prstGeom prst="flowChartConnector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4" name="Flowchart: Connector 43"/>
                    <p:cNvSpPr/>
                    <p:nvPr/>
                  </p:nvSpPr>
                  <p:spPr>
                    <a:xfrm flipV="1">
                      <a:off x="7273925" y="4113076"/>
                      <a:ext cx="106387" cy="72008"/>
                    </a:xfrm>
                    <a:prstGeom prst="flowChartConnector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5" name="Flowchart: Connector 19"/>
                    <p:cNvSpPr/>
                    <p:nvPr/>
                  </p:nvSpPr>
                  <p:spPr>
                    <a:xfrm>
                      <a:off x="5437188" y="3373438"/>
                      <a:ext cx="76200" cy="76200"/>
                    </a:xfrm>
                    <a:prstGeom prst="flowChartConnector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6" name="Flowchart: Connector 45"/>
                    <p:cNvSpPr/>
                    <p:nvPr/>
                  </p:nvSpPr>
                  <p:spPr>
                    <a:xfrm flipH="1">
                      <a:off x="6305867" y="4077072"/>
                      <a:ext cx="66332" cy="72008"/>
                    </a:xfrm>
                    <a:prstGeom prst="flowChartConnector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cxnSp>
                  <p:nvCxnSpPr>
                    <p:cNvPr id="47" name="Straight Connector 46"/>
                    <p:cNvCxnSpPr/>
                    <p:nvPr/>
                  </p:nvCxnSpPr>
                  <p:spPr>
                    <a:xfrm>
                      <a:off x="971600" y="4365104"/>
                      <a:ext cx="78486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>
                      <a:off x="899592" y="3753036"/>
                      <a:ext cx="78486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>
                      <a:off x="899592" y="3140968"/>
                      <a:ext cx="78486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0" name="Text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740352" y="5049180"/>
                      <a:ext cx="838200" cy="38100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n</a:t>
                      </a:r>
                    </a:p>
                  </p:txBody>
                </p:sp>
                <p:cxnSp>
                  <p:nvCxnSpPr>
                    <p:cNvPr id="51" name="Straight Connector 50"/>
                    <p:cNvCxnSpPr>
                      <a:endCxn id="44" idx="0"/>
                    </p:cNvCxnSpPr>
                    <p:nvPr/>
                  </p:nvCxnSpPr>
                  <p:spPr>
                    <a:xfrm flipV="1">
                      <a:off x="7308304" y="4185084"/>
                      <a:ext cx="18815" cy="68407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>
                      <a:off x="935596" y="2492896"/>
                      <a:ext cx="78486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" name="Straight Connector 52"/>
                    <p:cNvCxnSpPr/>
                    <p:nvPr/>
                  </p:nvCxnSpPr>
                  <p:spPr>
                    <a:xfrm>
                      <a:off x="899592" y="1772816"/>
                      <a:ext cx="7848600" cy="158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 flipH="1">
                      <a:off x="683568" y="1772816"/>
                      <a:ext cx="207640" cy="8384"/>
                    </a:xfrm>
                    <a:prstGeom prst="line">
                      <a:avLst/>
                    </a:prstGeom>
                    <a:ln w="508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899592" y="2096852"/>
                    <a:ext cx="7848872" cy="36004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899592" y="2780928"/>
                    <a:ext cx="7848872" cy="36004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>
                    <a:off x="899592" y="3429000"/>
                    <a:ext cx="7848872" cy="36004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935596" y="4077072"/>
                    <a:ext cx="7848872" cy="36004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" name="Text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5556" y="3897052"/>
                    <a:ext cx="304800" cy="3683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FF0000"/>
                        </a:solidFill>
                        <a:latin typeface="Calibri" pitchFamily="34" charset="0"/>
                      </a:rPr>
                      <a:t>0</a:t>
                    </a:r>
                    <a:endParaRPr lang="en-US" b="1" dirty="0">
                      <a:solidFill>
                        <a:srgbClr val="FF0000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26" name="Text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560" y="3248980"/>
                    <a:ext cx="304800" cy="3683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FF0000"/>
                        </a:solidFill>
                        <a:latin typeface="Calibri" pitchFamily="34" charset="0"/>
                      </a:rPr>
                      <a:t>1</a:t>
                    </a:r>
                    <a:endParaRPr lang="en-US" b="1" dirty="0">
                      <a:solidFill>
                        <a:srgbClr val="FF0000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27" name="Text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9552" y="2600908"/>
                    <a:ext cx="304800" cy="3683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FF0000"/>
                        </a:solidFill>
                        <a:latin typeface="Calibri" pitchFamily="34" charset="0"/>
                      </a:rPr>
                      <a:t>2</a:t>
                    </a:r>
                    <a:endParaRPr lang="en-US" b="1" dirty="0">
                      <a:solidFill>
                        <a:srgbClr val="FF0000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28" name="Text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5556" y="1916832"/>
                    <a:ext cx="304800" cy="3683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FF0000"/>
                        </a:solidFill>
                        <a:latin typeface="Calibri" pitchFamily="34" charset="0"/>
                      </a:rPr>
                      <a:t>3</a:t>
                    </a:r>
                    <a:endParaRPr lang="en-US" b="1" dirty="0">
                      <a:solidFill>
                        <a:srgbClr val="FF0000"/>
                      </a:solidFill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18" name="Flowchart: Connector 17"/>
                <p:cNvSpPr/>
                <p:nvPr/>
              </p:nvSpPr>
              <p:spPr>
                <a:xfrm flipV="1">
                  <a:off x="3599892" y="2060848"/>
                  <a:ext cx="117727" cy="62292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1" dirty="0"/>
                </a:p>
              </p:txBody>
            </p:sp>
            <p:sp>
              <p:nvSpPr>
                <p:cNvPr id="19" name="Flowchart: Connector 18"/>
                <p:cNvSpPr/>
                <p:nvPr/>
              </p:nvSpPr>
              <p:spPr>
                <a:xfrm flipH="1">
                  <a:off x="2663788" y="2060848"/>
                  <a:ext cx="116396" cy="45719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1" dirty="0"/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>
                <a:off x="0" y="3933056"/>
                <a:ext cx="61156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b="1" dirty="0" smtClean="0">
                    <a:solidFill>
                      <a:srgbClr val="00B050"/>
                    </a:solidFill>
                  </a:rPr>
                  <a:t>00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0" y="3284984"/>
                <a:ext cx="61156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b="1" dirty="0" smtClean="0">
                    <a:solidFill>
                      <a:srgbClr val="00B050"/>
                    </a:solidFill>
                  </a:rPr>
                  <a:t>01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0" y="2636912"/>
                <a:ext cx="61156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b="1" dirty="0" smtClean="0">
                    <a:solidFill>
                      <a:srgbClr val="00B050"/>
                    </a:solidFill>
                  </a:rPr>
                  <a:t>10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0" y="1952836"/>
                <a:ext cx="61156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b="1" dirty="0" smtClean="0">
                    <a:solidFill>
                      <a:srgbClr val="00B050"/>
                    </a:solidFill>
                  </a:rPr>
                  <a:t>11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6156176" y="5013176"/>
              <a:ext cx="61156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00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020272" y="4977172"/>
              <a:ext cx="61156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00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75656" y="4869160"/>
              <a:ext cx="61156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01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84068" y="4905164"/>
              <a:ext cx="61156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01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83768" y="4869160"/>
              <a:ext cx="61156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11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47864" y="4905164"/>
              <a:ext cx="61156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11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83968" y="4905164"/>
              <a:ext cx="61156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11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91680" y="5409220"/>
              <a:ext cx="561662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/>
                <a:t>The sequence bits if the samples 01111111010000</a:t>
              </a:r>
              <a:endParaRPr lang="en-US" b="1" dirty="0"/>
            </a:p>
          </p:txBody>
        </p:sp>
      </p:grpSp>
      <p:sp>
        <p:nvSpPr>
          <p:cNvPr id="55" name="Left Arrow 54"/>
          <p:cNvSpPr/>
          <p:nvPr/>
        </p:nvSpPr>
        <p:spPr>
          <a:xfrm rot="15911230">
            <a:off x="4110456" y="4509210"/>
            <a:ext cx="552446" cy="5921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115616" y="5517232"/>
            <a:ext cx="65527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Use one of the line code scheme to get the digital signal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2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Quantization </a:t>
            </a:r>
            <a:r>
              <a:rPr lang="en-US" dirty="0" smtClean="0"/>
              <a:t>Error and SNR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133600"/>
            <a:ext cx="8401050" cy="3992563"/>
          </a:xfrm>
        </p:spPr>
        <p:txBody>
          <a:bodyPr/>
          <a:lstStyle/>
          <a:p>
            <a:r>
              <a:rPr lang="en-US" dirty="0"/>
              <a:t>The quantization error changes the signal-to-noise </a:t>
            </a:r>
            <a:r>
              <a:rPr lang="en-US" dirty="0" smtClean="0"/>
              <a:t>ratio (SNR) </a:t>
            </a:r>
            <a:r>
              <a:rPr lang="en-US" dirty="0"/>
              <a:t>of the signal, which in </a:t>
            </a:r>
            <a:r>
              <a:rPr lang="en-US" dirty="0" smtClean="0"/>
              <a:t>turn reduces </a:t>
            </a:r>
            <a:r>
              <a:rPr lang="en-US" dirty="0"/>
              <a:t>the upper limit capacity according to Shannon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b="1" i="1" dirty="0" err="1" smtClean="0">
                <a:solidFill>
                  <a:schemeClr val="folHlink"/>
                </a:solidFill>
                <a:latin typeface="Times" charset="0"/>
              </a:rPr>
              <a:t>SNR</a:t>
            </a:r>
            <a:r>
              <a:rPr lang="en-US" b="1" i="1" baseline="-25000" dirty="0" err="1" smtClean="0">
                <a:solidFill>
                  <a:schemeClr val="folHlink"/>
                </a:solidFill>
                <a:latin typeface="Times" charset="0"/>
              </a:rPr>
              <a:t>dB</a:t>
            </a:r>
            <a:r>
              <a:rPr lang="en-US" b="1" i="1" dirty="0" smtClean="0">
                <a:solidFill>
                  <a:schemeClr val="folHlink"/>
                </a:solidFill>
                <a:latin typeface="Times" charset="0"/>
              </a:rPr>
              <a:t> = 6.02 </a:t>
            </a:r>
            <a:r>
              <a:rPr lang="en-US" b="1" i="1" dirty="0" err="1" smtClean="0">
                <a:solidFill>
                  <a:schemeClr val="folHlink"/>
                </a:solidFill>
                <a:latin typeface="Times" charset="0"/>
              </a:rPr>
              <a:t>n</a:t>
            </a:r>
            <a:r>
              <a:rPr lang="en-US" b="1" i="1" baseline="-25000" dirty="0" err="1" smtClean="0">
                <a:solidFill>
                  <a:schemeClr val="folHlink"/>
                </a:solidFill>
                <a:latin typeface="Times" charset="0"/>
              </a:rPr>
              <a:t>b</a:t>
            </a:r>
            <a:r>
              <a:rPr lang="en-US" b="1" i="1" dirty="0" smtClean="0">
                <a:solidFill>
                  <a:schemeClr val="folHlink"/>
                </a:solidFill>
                <a:latin typeface="Times" charset="0"/>
              </a:rPr>
              <a:t> + 1.76  dB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993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133600"/>
            <a:ext cx="8248650" cy="3992563"/>
          </a:xfrm>
        </p:spPr>
        <p:txBody>
          <a:bodyPr/>
          <a:lstStyle/>
          <a:p>
            <a:r>
              <a:rPr lang="en-US" b="1" i="1" dirty="0"/>
              <a:t>What is the </a:t>
            </a:r>
            <a:r>
              <a:rPr lang="en-US" b="1" i="1" dirty="0" err="1"/>
              <a:t>SNR</a:t>
            </a:r>
            <a:r>
              <a:rPr lang="en-US" b="1" i="1" baseline="-25000" dirty="0" err="1"/>
              <a:t>dB</a:t>
            </a:r>
            <a:r>
              <a:rPr lang="en-US" b="1" i="1" dirty="0"/>
              <a:t> value if we quantize a signal using 8 levels?</a:t>
            </a:r>
          </a:p>
          <a:p>
            <a:r>
              <a:rPr lang="en-US" b="1" i="1" dirty="0">
                <a:solidFill>
                  <a:srgbClr val="0000FF"/>
                </a:solidFill>
                <a:latin typeface="Times" charset="0"/>
              </a:rPr>
              <a:t>We can use the formula to find the quantization. We have eight levels </a:t>
            </a:r>
            <a:r>
              <a:rPr lang="en-US" b="1" i="1" dirty="0" smtClean="0">
                <a:solidFill>
                  <a:srgbClr val="0000FF"/>
                </a:solidFill>
                <a:latin typeface="Times" charset="0"/>
                <a:sym typeface="Wingdings"/>
              </a:rPr>
              <a:t> </a:t>
            </a:r>
            <a:r>
              <a:rPr lang="en-US" b="1" i="1" dirty="0" smtClean="0">
                <a:solidFill>
                  <a:srgbClr val="0000FF"/>
                </a:solidFill>
                <a:latin typeface="Times" charset="0"/>
              </a:rPr>
              <a:t>3 </a:t>
            </a:r>
            <a:r>
              <a:rPr lang="en-US" b="1" i="1" dirty="0">
                <a:solidFill>
                  <a:srgbClr val="0000FF"/>
                </a:solidFill>
                <a:latin typeface="Times" charset="0"/>
              </a:rPr>
              <a:t>bits per sample, so </a:t>
            </a:r>
            <a:br>
              <a:rPr lang="en-US" b="1" i="1" dirty="0">
                <a:solidFill>
                  <a:srgbClr val="0000FF"/>
                </a:solidFill>
                <a:latin typeface="Times" charset="0"/>
              </a:rPr>
            </a:br>
            <a:endParaRPr lang="en-US" b="1" i="1" dirty="0">
              <a:solidFill>
                <a:srgbClr val="0000FF"/>
              </a:solidFill>
              <a:latin typeface="Times" charset="0"/>
            </a:endParaRPr>
          </a:p>
          <a:p>
            <a:pPr algn="ctr"/>
            <a:r>
              <a:rPr lang="en-US" b="1" i="1" dirty="0" err="1">
                <a:solidFill>
                  <a:srgbClr val="0000FF"/>
                </a:solidFill>
                <a:latin typeface="Times" charset="0"/>
              </a:rPr>
              <a:t>SNR</a:t>
            </a:r>
            <a:r>
              <a:rPr lang="en-US" b="1" i="1" baseline="-25000" dirty="0" err="1">
                <a:solidFill>
                  <a:srgbClr val="0000FF"/>
                </a:solidFill>
                <a:latin typeface="Times" charset="0"/>
              </a:rPr>
              <a:t>dB</a:t>
            </a:r>
            <a:r>
              <a:rPr lang="en-US" b="1" i="1" dirty="0">
                <a:solidFill>
                  <a:srgbClr val="0000FF"/>
                </a:solidFill>
                <a:latin typeface="Times" charset="0"/>
              </a:rPr>
              <a:t> = 6.02(3) + 1.76 = 19.82 dB </a:t>
            </a:r>
          </a:p>
          <a:p>
            <a:pPr algn="ctr"/>
            <a:endParaRPr lang="en-US" b="1" i="1" dirty="0">
              <a:solidFill>
                <a:srgbClr val="0000FF"/>
              </a:solidFill>
              <a:latin typeface="Times" charset="0"/>
            </a:endParaRPr>
          </a:p>
          <a:p>
            <a:r>
              <a:rPr lang="en-US" b="1" i="1" dirty="0">
                <a:solidFill>
                  <a:srgbClr val="0000FF"/>
                </a:solidFill>
                <a:latin typeface="Times" charset="0"/>
              </a:rPr>
              <a:t>Increasing the number of levels increases the SNR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43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PCM Bandwidth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1" y="2133600"/>
            <a:ext cx="8401050" cy="3992563"/>
          </a:xfrm>
        </p:spPr>
        <p:txBody>
          <a:bodyPr/>
          <a:lstStyle/>
          <a:p>
            <a:r>
              <a:rPr lang="en-US" dirty="0"/>
              <a:t>If we </a:t>
            </a:r>
            <a:r>
              <a:rPr lang="en-US" dirty="0" smtClean="0"/>
              <a:t>digitize a low-pass analog signal with bandwidth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analog</a:t>
            </a:r>
            <a:r>
              <a:rPr lang="en-US" dirty="0" smtClean="0"/>
              <a:t> , </a:t>
            </a:r>
            <a:r>
              <a:rPr lang="en-US" dirty="0"/>
              <a:t>the new minimum bandwidth of the channel that can pass this </a:t>
            </a:r>
            <a:r>
              <a:rPr lang="en-US" dirty="0" smtClean="0"/>
              <a:t>digitized signal</a:t>
            </a:r>
          </a:p>
          <a:p>
            <a:pPr marL="0" indent="0" algn="ctr">
              <a:buNone/>
            </a:pPr>
            <a:r>
              <a:rPr lang="en-US" dirty="0" err="1" smtClean="0"/>
              <a:t>B</a:t>
            </a:r>
            <a:r>
              <a:rPr lang="en-US" baseline="-25000" dirty="0" err="1" smtClean="0"/>
              <a:t>min</a:t>
            </a:r>
            <a:r>
              <a:rPr lang="en-US" dirty="0" smtClean="0"/>
              <a:t> =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smtClean="0"/>
              <a:t> x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analog</a:t>
            </a:r>
            <a:endParaRPr lang="en-US" baseline="-25000" dirty="0" smtClean="0"/>
          </a:p>
          <a:p>
            <a:r>
              <a:rPr lang="en-US" b="1" i="1" dirty="0" smtClean="0"/>
              <a:t>Example 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FF"/>
                </a:solidFill>
              </a:rPr>
              <a:t>We </a:t>
            </a:r>
            <a:r>
              <a:rPr lang="en-US" i="1" dirty="0">
                <a:solidFill>
                  <a:srgbClr val="0000FF"/>
                </a:solidFill>
              </a:rPr>
              <a:t>have a low-pass analog signal of 4 kHz. If we send the analog signal, we need a channel with a minimum bandwidth of 4 kHz. If we digitize the signal and send 8 bits per sample, we need a channel with a minimum bandwidth of 8 × 4 kHz = 32 kHz.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B5E75-F7EA-CA47-B146-5BA5F7FCB1A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500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Delta Modulation (DM)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33600"/>
            <a:ext cx="8000999" cy="3992563"/>
          </a:xfrm>
        </p:spPr>
        <p:txBody>
          <a:bodyPr/>
          <a:lstStyle/>
          <a:p>
            <a:r>
              <a:rPr lang="en-US" dirty="0"/>
              <a:t>PCM is a very complex technique. Other techniques have been developed to </a:t>
            </a:r>
            <a:r>
              <a:rPr lang="en-US" dirty="0" smtClean="0"/>
              <a:t>reduce the </a:t>
            </a:r>
            <a:r>
              <a:rPr lang="en-US" dirty="0"/>
              <a:t>complexity of PCM. The simplest is delta modulation. </a:t>
            </a:r>
            <a:endParaRPr lang="en-US" dirty="0" smtClean="0"/>
          </a:p>
          <a:p>
            <a:r>
              <a:rPr lang="en-US" dirty="0" smtClean="0"/>
              <a:t>PCM </a:t>
            </a:r>
            <a:r>
              <a:rPr lang="en-US" dirty="0"/>
              <a:t>finds the value of </a:t>
            </a:r>
            <a:r>
              <a:rPr lang="en-US" dirty="0" smtClean="0"/>
              <a:t>the signal </a:t>
            </a:r>
            <a:r>
              <a:rPr lang="en-US" dirty="0"/>
              <a:t>amplitude for each sample; DM finds the change from the previous sample.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5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400" dirty="0">
                <a:latin typeface="Arial" pitchFamily="34" charset="0"/>
                <a:cs typeface="Arial" pitchFamily="34" charset="0"/>
              </a:rPr>
              <a:t>Delta Modulation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133600"/>
            <a:ext cx="8401050" cy="3992563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In Delta Modulation, only one bit is transmitted per sample 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.That 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bit 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is:</a:t>
            </a:r>
          </a:p>
          <a:p>
            <a:pPr lvl="1">
              <a:spcAft>
                <a:spcPts val="600"/>
              </a:spcAft>
              <a:defRPr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altLang="en-US" dirty="0" smtClean="0">
                <a:latin typeface="Arial" pitchFamily="34" charset="0"/>
                <a:cs typeface="Arial" pitchFamily="34" charset="0"/>
                <a:sym typeface="Wingdings"/>
              </a:rPr>
              <a:t> 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the current sample 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&gt; the 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previous 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sample</a:t>
            </a:r>
          </a:p>
          <a:p>
            <a:pPr lvl="1">
              <a:spcAft>
                <a:spcPts val="600"/>
              </a:spcAft>
              <a:defRPr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altLang="en-US" dirty="0" smtClean="0">
                <a:latin typeface="Arial" pitchFamily="34" charset="0"/>
                <a:cs typeface="Arial" pitchFamily="34" charset="0"/>
                <a:sym typeface="Wingdings"/>
              </a:rPr>
              <a:t> 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the current sample 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&lt; 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the previous sample</a:t>
            </a:r>
          </a:p>
          <a:p>
            <a:pPr>
              <a:spcAft>
                <a:spcPts val="600"/>
              </a:spcAft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Since 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so little information is transmitted, delta modulation requires higher sampling rates than PCM for equal quality of reproduction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2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Outline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133600"/>
            <a:ext cx="8248650" cy="3992563"/>
          </a:xfrm>
        </p:spPr>
        <p:txBody>
          <a:bodyPr/>
          <a:lstStyle/>
          <a:p>
            <a:r>
              <a:rPr lang="en-US" dirty="0" smtClean="0"/>
              <a:t>Pulse Code Modulation</a:t>
            </a:r>
          </a:p>
          <a:p>
            <a:pPr lvl="1"/>
            <a:r>
              <a:rPr lang="en-US" dirty="0" smtClean="0"/>
              <a:t>Sampling</a:t>
            </a:r>
          </a:p>
          <a:p>
            <a:pPr lvl="1"/>
            <a:r>
              <a:rPr lang="en-US" dirty="0" smtClean="0"/>
              <a:t>Quantizing</a:t>
            </a:r>
          </a:p>
          <a:p>
            <a:pPr lvl="1"/>
            <a:r>
              <a:rPr lang="en-US" dirty="0" smtClean="0"/>
              <a:t>Encoding</a:t>
            </a:r>
          </a:p>
          <a:p>
            <a:pPr lvl="1"/>
            <a:r>
              <a:rPr lang="en-US" dirty="0" smtClean="0"/>
              <a:t>PCM SNR and Bandwidth</a:t>
            </a:r>
          </a:p>
          <a:p>
            <a:r>
              <a:rPr lang="en-US" dirty="0" smtClean="0"/>
              <a:t>Delta Modulation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7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 dirty="0" err="1" smtClean="0">
                <a:latin typeface="Arial" pitchFamily="34" charset="0"/>
                <a:cs typeface="Arial" pitchFamily="34" charset="0"/>
              </a:rPr>
              <a:t>Modulater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324851" cy="39925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altLang="en-US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1- A staircase approximation of the message signal is derived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en-US" sz="2200" dirty="0" smtClean="0">
                <a:latin typeface="Arial" pitchFamily="34" charset="0"/>
                <a:cs typeface="Arial" pitchFamily="34" charset="0"/>
              </a:rPr>
              <a:t>The analog signal is approximated with a staircase approximation signal (</a:t>
            </a:r>
            <a:r>
              <a:rPr lang="en-US" altLang="en-US" sz="2200" dirty="0">
                <a:latin typeface="Arial" pitchFamily="34" charset="0"/>
                <a:cs typeface="Arial" pitchFamily="34" charset="0"/>
              </a:rPr>
              <a:t>series of segments </a:t>
            </a:r>
            <a:r>
              <a:rPr lang="en-US" altLang="en-US" sz="22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en-US" sz="2200" dirty="0" smtClean="0">
                <a:latin typeface="Arial" pitchFamily="34" charset="0"/>
                <a:cs typeface="Arial" pitchFamily="34" charset="0"/>
              </a:rPr>
              <a:t>Each segment of the approximated signal is compared to the message signal:</a:t>
            </a:r>
          </a:p>
          <a:p>
            <a:pPr marL="548640" lvl="2" indent="-274320">
              <a:lnSpc>
                <a:spcPct val="110000"/>
              </a:lnSpc>
              <a:spcAft>
                <a:spcPts val="600"/>
              </a:spcAft>
              <a:buClr>
                <a:schemeClr val="accent3"/>
              </a:buClr>
              <a:buSzPct val="95000"/>
            </a:pPr>
            <a:r>
              <a:rPr lang="en-US" altLang="en-US" sz="1900" dirty="0" smtClean="0">
                <a:latin typeface="Arial" pitchFamily="34" charset="0"/>
                <a:cs typeface="Arial" pitchFamily="34" charset="0"/>
              </a:rPr>
              <a:t>If the approximation fall below the signal at any sampling epoch </a:t>
            </a:r>
            <a:r>
              <a:rPr lang="en-US" altLang="en-US" sz="19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the segment is increased by ∆.</a:t>
            </a:r>
          </a:p>
          <a:p>
            <a:pPr marL="548640" lvl="2" indent="-274320">
              <a:lnSpc>
                <a:spcPct val="110000"/>
              </a:lnSpc>
              <a:spcAft>
                <a:spcPts val="600"/>
              </a:spcAft>
              <a:buClr>
                <a:schemeClr val="accent3"/>
              </a:buClr>
              <a:buSzPct val="95000"/>
            </a:pPr>
            <a:r>
              <a:rPr lang="en-US" altLang="en-US" sz="1900" dirty="0" smtClean="0">
                <a:latin typeface="Arial" pitchFamily="34" charset="0"/>
                <a:cs typeface="Arial" pitchFamily="34" charset="0"/>
              </a:rPr>
              <a:t>If the approximation lies above the signal at any sampling epoch </a:t>
            </a:r>
            <a:r>
              <a:rPr lang="en-US" altLang="en-US" sz="19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the segment is diminished by ∆.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en-US" sz="2200" dirty="0" smtClean="0">
                <a:latin typeface="Arial" pitchFamily="34" charset="0"/>
                <a:cs typeface="Arial" pitchFamily="34" charset="0"/>
              </a:rPr>
              <a:t>So, the time and amplitude axes are quantized.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22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lnSpc>
                <a:spcPct val="70000"/>
              </a:lnSpc>
              <a:spcAft>
                <a:spcPts val="600"/>
              </a:spcAft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90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864095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45641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 dirty="0" smtClean="0">
                <a:latin typeface="Arial" pitchFamily="34" charset="0"/>
                <a:cs typeface="Arial" pitchFamily="34" charset="0"/>
              </a:rPr>
              <a:t>Modulator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401051" cy="3992563"/>
          </a:xfrm>
        </p:spPr>
        <p:txBody>
          <a:bodyPr>
            <a:normAutofit/>
          </a:bodyPr>
          <a:lstStyle/>
          <a:p>
            <a:pPr marL="685800" indent="-457200">
              <a:lnSpc>
                <a:spcPct val="90000"/>
              </a:lnSpc>
              <a:spcAft>
                <a:spcPts val="600"/>
              </a:spcAft>
              <a:buNone/>
              <a:defRPr/>
            </a:pP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2- encoding</a:t>
            </a:r>
          </a:p>
          <a:p>
            <a:pPr marL="685800" indent="-457200">
              <a:lnSpc>
                <a:spcPct val="110000"/>
              </a:lnSpc>
              <a:spcAft>
                <a:spcPts val="60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scheme sends only one bit each segment.</a:t>
            </a:r>
          </a:p>
          <a:p>
            <a:pPr marL="1146175"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if the segment at time t</a:t>
            </a:r>
            <a:r>
              <a:rPr lang="en-US" sz="2200" baseline="-25000" dirty="0" smtClean="0">
                <a:latin typeface="Arial" pitchFamily="34" charset="0"/>
                <a:cs typeface="Arial" pitchFamily="34" charset="0"/>
              </a:rPr>
              <a:t>n+1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is higher in amplitude value than the segment at time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200" baseline="-25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then a bit “1” is used to indicate the positive value.</a:t>
            </a:r>
          </a:p>
          <a:p>
            <a:pPr marL="1146175"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If the segment is lower in value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resulting in a negative value, a “0” is used.</a:t>
            </a:r>
          </a:p>
          <a:p>
            <a:pPr indent="0">
              <a:spcAft>
                <a:spcPts val="6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42023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600200"/>
            <a:ext cx="8153400" cy="3992563"/>
          </a:xfrm>
        </p:spPr>
        <p:txBody>
          <a:bodyPr/>
          <a:lstStyle/>
          <a:p>
            <a:pPr indent="0">
              <a:lnSpc>
                <a:spcPct val="90000"/>
              </a:lnSpc>
              <a:spcAft>
                <a:spcPts val="600"/>
              </a:spcAft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indent="0">
              <a:lnSpc>
                <a:spcPct val="90000"/>
              </a:lnSpc>
              <a:spcAft>
                <a:spcPts val="600"/>
              </a:spcAft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indent="0">
              <a:lnSpc>
                <a:spcPct val="90000"/>
              </a:lnSpc>
              <a:spcAft>
                <a:spcPts val="600"/>
              </a:spcAft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indent="0">
              <a:lnSpc>
                <a:spcPct val="90000"/>
              </a:lnSpc>
              <a:spcAft>
                <a:spcPts val="600"/>
              </a:spcAft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indent="0">
              <a:lnSpc>
                <a:spcPct val="90000"/>
              </a:lnSpc>
              <a:spcAft>
                <a:spcPts val="600"/>
              </a:spcAft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812800" indent="-358775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This scheme works well for small changes in signal values between samples.</a:t>
            </a:r>
          </a:p>
          <a:p>
            <a:pPr marL="812800" indent="-358775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If changes in amplitude are large, this will result in large errors.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09600"/>
            <a:ext cx="653415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84111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4E5689-F268-C449-9AC6-BDFCE735056D}" type="slidenum">
              <a:rPr lang="en-US" sz="1400">
                <a:solidFill>
                  <a:srgbClr val="FFFFFF"/>
                </a:solidFill>
              </a:rPr>
              <a:pPr/>
              <a:t>34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601663" y="2819400"/>
            <a:ext cx="9144001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4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Any Questions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ANALOG-TO-DIGITAL CONVERSION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1" y="2133600"/>
            <a:ext cx="8401050" cy="3992563"/>
          </a:xfrm>
        </p:spPr>
        <p:txBody>
          <a:bodyPr/>
          <a:lstStyle/>
          <a:p>
            <a:r>
              <a:rPr lang="en-US" dirty="0"/>
              <a:t>A digital signal is superior to an analog signal because it </a:t>
            </a:r>
            <a:endParaRPr lang="en-US" dirty="0" smtClean="0"/>
          </a:p>
          <a:p>
            <a:pPr lvl="1"/>
            <a:r>
              <a:rPr lang="en-US" dirty="0" smtClean="0"/>
              <a:t>more </a:t>
            </a:r>
            <a:r>
              <a:rPr lang="en-US" dirty="0"/>
              <a:t>robust to noise 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easily be recovered, corrected and amplified. </a:t>
            </a:r>
            <a:endParaRPr lang="en-US" dirty="0" smtClean="0"/>
          </a:p>
          <a:p>
            <a:r>
              <a:rPr lang="en-US" dirty="0" smtClean="0"/>
              <a:t>Pulse </a:t>
            </a:r>
            <a:r>
              <a:rPr lang="en-US" dirty="0"/>
              <a:t>code modulation and delta </a:t>
            </a:r>
            <a:r>
              <a:rPr lang="en-US" dirty="0" smtClean="0"/>
              <a:t>modulation are two techniques</a:t>
            </a:r>
            <a:r>
              <a:rPr lang="en-US" dirty="0"/>
              <a:t> </a:t>
            </a:r>
            <a:r>
              <a:rPr lang="en-US" dirty="0" smtClean="0"/>
              <a:t>that change </a:t>
            </a:r>
            <a:r>
              <a:rPr lang="en-US" dirty="0"/>
              <a:t>an analog signal to </a:t>
            </a:r>
            <a:r>
              <a:rPr lang="en-US" u="sng" dirty="0"/>
              <a:t>digital </a:t>
            </a:r>
            <a:r>
              <a:rPr lang="en-US" u="sng" dirty="0" smtClean="0"/>
              <a:t>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After </a:t>
            </a:r>
            <a:r>
              <a:rPr lang="en-US" dirty="0"/>
              <a:t>the digital data </a:t>
            </a:r>
            <a:r>
              <a:rPr lang="en-US" dirty="0" smtClean="0"/>
              <a:t>are created </a:t>
            </a:r>
            <a:r>
              <a:rPr lang="en-US" dirty="0"/>
              <a:t>(digitization), we can use one of the techniques described </a:t>
            </a:r>
            <a:r>
              <a:rPr lang="en-US" dirty="0" smtClean="0"/>
              <a:t>before to convert the </a:t>
            </a:r>
            <a:r>
              <a:rPr lang="en-US" dirty="0"/>
              <a:t>digital data to a digital signal.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B5E75-F7EA-CA47-B146-5BA5F7FCB1A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7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Pulse Code Modulation (PCM)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133600"/>
            <a:ext cx="8401050" cy="3992563"/>
          </a:xfrm>
        </p:spPr>
        <p:txBody>
          <a:bodyPr/>
          <a:lstStyle/>
          <a:p>
            <a:r>
              <a:rPr lang="en-US" dirty="0"/>
              <a:t>PCM consists of three steps to digitize an analog signal:</a:t>
            </a:r>
          </a:p>
          <a:p>
            <a:pPr marL="917575" lvl="1">
              <a:spcBef>
                <a:spcPts val="800"/>
              </a:spcBef>
              <a:buFont typeface="+mj-lt"/>
              <a:buAutoNum type="arabicPeriod"/>
            </a:pPr>
            <a:r>
              <a:rPr lang="en-US" dirty="0"/>
              <a:t>Sampling : The analog signal is sampled</a:t>
            </a:r>
          </a:p>
          <a:p>
            <a:pPr marL="917575" lvl="1">
              <a:spcBef>
                <a:spcPts val="800"/>
              </a:spcBef>
              <a:buFont typeface="+mj-lt"/>
              <a:buAutoNum type="arabicPeriod"/>
            </a:pPr>
            <a:r>
              <a:rPr lang="en-US" dirty="0" smtClean="0"/>
              <a:t>Quantization: </a:t>
            </a:r>
            <a:r>
              <a:rPr lang="en-US" dirty="0"/>
              <a:t>The sampled signal is quantized</a:t>
            </a:r>
          </a:p>
          <a:p>
            <a:pPr marL="917575" lvl="1">
              <a:spcBef>
                <a:spcPts val="800"/>
              </a:spcBef>
              <a:buFont typeface="+mj-lt"/>
              <a:buAutoNum type="arabicPeriod"/>
            </a:pPr>
            <a:r>
              <a:rPr lang="en-US" dirty="0"/>
              <a:t>Binary </a:t>
            </a:r>
            <a:r>
              <a:rPr lang="en-US" dirty="0" smtClean="0"/>
              <a:t>encoding: </a:t>
            </a:r>
            <a:r>
              <a:rPr lang="en-US" dirty="0"/>
              <a:t>The quantized values are encoded as streams of bits.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43400"/>
            <a:ext cx="7543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823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2133600"/>
            <a:ext cx="8096250" cy="3992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Analog signal is sampled every T</a:t>
            </a:r>
            <a:r>
              <a:rPr lang="en-US" baseline="-25000" dirty="0"/>
              <a:t>S</a:t>
            </a:r>
            <a:r>
              <a:rPr lang="en-US" dirty="0"/>
              <a:t> </a:t>
            </a:r>
            <a:r>
              <a:rPr lang="en-US" dirty="0" err="1"/>
              <a:t>secs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T</a:t>
            </a:r>
            <a:r>
              <a:rPr lang="en-US" baseline="-25000" dirty="0" err="1"/>
              <a:t>s</a:t>
            </a:r>
            <a:r>
              <a:rPr lang="en-US" dirty="0"/>
              <a:t> is referred to as the </a:t>
            </a:r>
            <a:r>
              <a:rPr lang="en-US" dirty="0">
                <a:solidFill>
                  <a:srgbClr val="FF6600"/>
                </a:solidFill>
              </a:rPr>
              <a:t>sampling </a:t>
            </a:r>
            <a:r>
              <a:rPr lang="en-US" dirty="0" smtClean="0">
                <a:solidFill>
                  <a:srgbClr val="FF6600"/>
                </a:solidFill>
              </a:rPr>
              <a:t>interval </a:t>
            </a:r>
            <a:r>
              <a:rPr lang="en-US" dirty="0" smtClean="0">
                <a:solidFill>
                  <a:schemeClr val="tx1"/>
                </a:solidFill>
              </a:rPr>
              <a:t>or</a:t>
            </a:r>
            <a:r>
              <a:rPr lang="en-US" dirty="0" smtClean="0">
                <a:solidFill>
                  <a:srgbClr val="FF6600"/>
                </a:solidFill>
              </a:rPr>
              <a:t> period</a:t>
            </a:r>
            <a:r>
              <a:rPr lang="en-US" dirty="0" smtClean="0"/>
              <a:t>.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f</a:t>
            </a:r>
            <a:r>
              <a:rPr lang="en-US" baseline="-25000" dirty="0" err="1"/>
              <a:t>s</a:t>
            </a:r>
            <a:r>
              <a:rPr lang="en-US" dirty="0"/>
              <a:t> = 1/</a:t>
            </a:r>
            <a:r>
              <a:rPr lang="en-US" dirty="0" err="1"/>
              <a:t>T</a:t>
            </a:r>
            <a:r>
              <a:rPr lang="en-US" baseline="-25000" dirty="0" err="1"/>
              <a:t>s</a:t>
            </a:r>
            <a:r>
              <a:rPr lang="en-US" dirty="0"/>
              <a:t> is called the </a:t>
            </a:r>
            <a:r>
              <a:rPr lang="en-US" dirty="0">
                <a:solidFill>
                  <a:srgbClr val="FF6600"/>
                </a:solidFill>
              </a:rPr>
              <a:t>sampling rate </a:t>
            </a:r>
            <a:r>
              <a:rPr lang="en-US" dirty="0"/>
              <a:t>or </a:t>
            </a:r>
            <a:r>
              <a:rPr lang="en-US" dirty="0">
                <a:solidFill>
                  <a:srgbClr val="FF6600"/>
                </a:solidFill>
              </a:rPr>
              <a:t>sampling frequency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This </a:t>
            </a:r>
            <a:r>
              <a:rPr lang="en-US" dirty="0"/>
              <a:t>process is </a:t>
            </a:r>
            <a:r>
              <a:rPr lang="en-US" dirty="0" smtClean="0"/>
              <a:t>sometimes referred </a:t>
            </a:r>
            <a:r>
              <a:rPr lang="en-US" dirty="0"/>
              <a:t>to as pulse amplitude modulation PAM and the outcome is a signal with analog (non integer) values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5181600"/>
            <a:ext cx="41148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87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2133600"/>
            <a:ext cx="8324850" cy="3992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There are 3 sampling methods: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Ideal - an impulse at each sampling instant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Natural - a pulse of short width with varying amplitude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Flattop - sample and hold, like natural but with single amplitude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419600"/>
            <a:ext cx="557212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47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Nyquist</a:t>
            </a:r>
            <a:r>
              <a:rPr lang="en-US" dirty="0"/>
              <a:t> </a:t>
            </a:r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33600"/>
            <a:ext cx="8172450" cy="3992563"/>
          </a:xfrm>
        </p:spPr>
        <p:txBody>
          <a:bodyPr/>
          <a:lstStyle/>
          <a:p>
            <a:r>
              <a:rPr lang="en-US" dirty="0"/>
              <a:t>According to the </a:t>
            </a:r>
            <a:r>
              <a:rPr lang="en-US" dirty="0" err="1"/>
              <a:t>Nyquist</a:t>
            </a:r>
            <a:r>
              <a:rPr lang="en-US" dirty="0"/>
              <a:t> theorem, the sampling rate must </a:t>
            </a:r>
            <a:r>
              <a:rPr lang="en-US" dirty="0" smtClean="0"/>
              <a:t>be at </a:t>
            </a:r>
            <a:r>
              <a:rPr lang="en-US" dirty="0"/>
              <a:t>least 2 times the highest frequency contained in the signal.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05200"/>
            <a:ext cx="33686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657600"/>
            <a:ext cx="358140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55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133600"/>
            <a:ext cx="8553450" cy="3992563"/>
          </a:xfrm>
        </p:spPr>
        <p:txBody>
          <a:bodyPr/>
          <a:lstStyle/>
          <a:p>
            <a:r>
              <a:rPr lang="en-US" b="1" i="1" dirty="0"/>
              <a:t>A complex low-pass signal has a bandwidth of 200 kHz. What is the minimum sampling rate for this signal</a:t>
            </a:r>
            <a:r>
              <a:rPr lang="en-US" b="1" i="1" dirty="0" smtClean="0"/>
              <a:t>?</a:t>
            </a:r>
          </a:p>
          <a:p>
            <a:pPr algn="just"/>
            <a:r>
              <a:rPr lang="en-US" b="1" i="1" dirty="0">
                <a:solidFill>
                  <a:schemeClr val="hlink"/>
                </a:solidFill>
              </a:rPr>
              <a:t>Solution</a:t>
            </a:r>
          </a:p>
          <a:p>
            <a:pPr algn="just"/>
            <a:r>
              <a:rPr lang="en-US" b="1" i="1" dirty="0">
                <a:solidFill>
                  <a:srgbClr val="0000FF"/>
                </a:solidFill>
                <a:latin typeface="Times" charset="0"/>
              </a:rPr>
              <a:t>The bandwidth of a low-pass signal is between 0 and f, where f is the maximum frequency in the signal. Therefore, we can sample this signal at 2 times the highest frequency (200 kHz). The sampling rate is therefore 400,000 samples per second.</a:t>
            </a:r>
          </a:p>
          <a:p>
            <a:endParaRPr lang="en-US" b="1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8498-1D66-EE40-BD70-CCF868C1410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3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9CCD6095AF24C91DBA4888DF0800F" ma:contentTypeVersion="0" ma:contentTypeDescription="Create a new document." ma:contentTypeScope="" ma:versionID="11217909730de4603cfe40fa920b56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D9087F-56F2-490C-A4D5-AF64B08096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CFD4B8-14AB-4639-A50B-E72AEEBED6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19395</TotalTime>
  <Words>2246</Words>
  <Application>Microsoft Macintosh PowerPoint</Application>
  <PresentationFormat>On-screen Show (4:3)</PresentationFormat>
  <Paragraphs>262</Paragraphs>
  <Slides>34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Bold Italic Art</vt:lpstr>
      <vt:lpstr>Calibri</vt:lpstr>
      <vt:lpstr>Candara</vt:lpstr>
      <vt:lpstr>Corbel</vt:lpstr>
      <vt:lpstr>ＭＳ Ｐゴシック</vt:lpstr>
      <vt:lpstr>Symbol</vt:lpstr>
      <vt:lpstr>Times</vt:lpstr>
      <vt:lpstr>Times New Roman</vt:lpstr>
      <vt:lpstr>Wingdings</vt:lpstr>
      <vt:lpstr>Arial</vt:lpstr>
      <vt:lpstr>Spectrum</vt:lpstr>
      <vt:lpstr>Digital Transmission Analog to Digital Conversion</vt:lpstr>
      <vt:lpstr>205NET CLO</vt:lpstr>
      <vt:lpstr>Outline </vt:lpstr>
      <vt:lpstr>ANALOG-TO-DIGITAL CONVERSION</vt:lpstr>
      <vt:lpstr>Pulse Code Modulation (PCM)</vt:lpstr>
      <vt:lpstr>Sampling </vt:lpstr>
      <vt:lpstr>Sampling Methods</vt:lpstr>
      <vt:lpstr>Nyquist Theorem</vt:lpstr>
      <vt:lpstr>Example</vt:lpstr>
      <vt:lpstr>Example</vt:lpstr>
      <vt:lpstr>Filtering</vt:lpstr>
      <vt:lpstr>Quantization</vt:lpstr>
      <vt:lpstr>Quantization steps</vt:lpstr>
      <vt:lpstr>Example : Quantization Zones</vt:lpstr>
      <vt:lpstr>Example: Assigning Codes to Zones</vt:lpstr>
      <vt:lpstr>PowerPoint Presentation</vt:lpstr>
      <vt:lpstr>Quantization Error</vt:lpstr>
      <vt:lpstr>Encoding</vt:lpstr>
      <vt:lpstr>PowerPoint Presentation</vt:lpstr>
      <vt:lpstr>Example</vt:lpstr>
      <vt:lpstr>PowerPoint Presentation</vt:lpstr>
      <vt:lpstr>PowerPoint Presentation</vt:lpstr>
      <vt:lpstr>PowerPoint Presentation</vt:lpstr>
      <vt:lpstr>PowerPoint Presentation</vt:lpstr>
      <vt:lpstr>Quantization Error and SNR</vt:lpstr>
      <vt:lpstr>Example</vt:lpstr>
      <vt:lpstr>PCM Bandwidth</vt:lpstr>
      <vt:lpstr>Delta Modulation (DM)</vt:lpstr>
      <vt:lpstr>Delta Modulation</vt:lpstr>
      <vt:lpstr>Modulater</vt:lpstr>
      <vt:lpstr>PowerPoint Presentation</vt:lpstr>
      <vt:lpstr>Modulator</vt:lpstr>
      <vt:lpstr>PowerPoint Presentation</vt:lpstr>
      <vt:lpstr>PowerPoint Presentation</vt:lpstr>
    </vt:vector>
  </TitlesOfParts>
  <Company>International Institute of Information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Bruhadeshwar Bezawada</dc:creator>
  <cp:lastModifiedBy>Microsoft Office User</cp:lastModifiedBy>
  <cp:revision>490</cp:revision>
  <dcterms:created xsi:type="dcterms:W3CDTF">2007-07-09T18:36:04Z</dcterms:created>
  <dcterms:modified xsi:type="dcterms:W3CDTF">2019-02-16T05:46:07Z</dcterms:modified>
</cp:coreProperties>
</file>