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9" r:id="rId3"/>
  </p:sldMasterIdLst>
  <p:notesMasterIdLst>
    <p:notesMasterId r:id="rId37"/>
  </p:notesMasterIdLst>
  <p:handoutMasterIdLst>
    <p:handoutMasterId r:id="rId38"/>
  </p:handoutMasterIdLst>
  <p:sldIdLst>
    <p:sldId id="317" r:id="rId4"/>
    <p:sldId id="451" r:id="rId5"/>
    <p:sldId id="552" r:id="rId6"/>
    <p:sldId id="553" r:id="rId7"/>
    <p:sldId id="554" r:id="rId8"/>
    <p:sldId id="582" r:id="rId9"/>
    <p:sldId id="557" r:id="rId10"/>
    <p:sldId id="558" r:id="rId11"/>
    <p:sldId id="556" r:id="rId12"/>
    <p:sldId id="559" r:id="rId13"/>
    <p:sldId id="574" r:id="rId14"/>
    <p:sldId id="576" r:id="rId15"/>
    <p:sldId id="577" r:id="rId16"/>
    <p:sldId id="578" r:id="rId17"/>
    <p:sldId id="579" r:id="rId18"/>
    <p:sldId id="583" r:id="rId19"/>
    <p:sldId id="560" r:id="rId20"/>
    <p:sldId id="561" r:id="rId21"/>
    <p:sldId id="584" r:id="rId22"/>
    <p:sldId id="563" r:id="rId23"/>
    <p:sldId id="564" r:id="rId24"/>
    <p:sldId id="572" r:id="rId25"/>
    <p:sldId id="580" r:id="rId26"/>
    <p:sldId id="581" r:id="rId27"/>
    <p:sldId id="588" r:id="rId28"/>
    <p:sldId id="586" r:id="rId29"/>
    <p:sldId id="585" r:id="rId30"/>
    <p:sldId id="565" r:id="rId31"/>
    <p:sldId id="567" r:id="rId32"/>
    <p:sldId id="587" r:id="rId33"/>
    <p:sldId id="568" r:id="rId34"/>
    <p:sldId id="569" r:id="rId35"/>
    <p:sldId id="345" r:id="rId36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500" autoAdjust="0"/>
  </p:normalViewPr>
  <p:slideViewPr>
    <p:cSldViewPr>
      <p:cViewPr varScale="1">
        <p:scale>
          <a:sx n="85" d="100"/>
          <a:sy n="85" d="100"/>
        </p:scale>
        <p:origin x="18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5F4E2-C586-D740-971C-D19B00902766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67A942-723D-034C-A66D-9786852F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CC36078-1ED3-9348-B41C-6A2C7079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Whenever the bandwidth of a medium linking two devices is greater than the bandwidth needs of the devices, the link can be shared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can accommodate this increase by continuing to add individual links each time a new channel is needed; or we can install higher-bandwidth links and use each to carry multiple signals.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today's technology includes high-bandwidth media such as optical fiber and terrestrial and satellite microwaves. Each has a bandwidth far in excess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that needed for the average transmission signal. If the bandwidth of a link is greater than the bandwidth needs of the devices connected to it, the bandwidth is wasted. 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efficient system maximizes the utilization of all resources; bandwidth is one of the most precious resources we have in data communications.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a multiplexed system, n lines share the bandwidth of one link. Figure 6.1 shows the basic format of a multiplexed system. The lines on the left direct their transmission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streams to a multiplexer (MUX), which combines them into a single stream (many-to-one). At the receiving end, that stream is fed into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(DEMUX),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separates the stream back into its component transmissions (one-to-many) and directs them to their corresponding lines. In the figure, the word link refers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 path. The word channel refers to the portion of a link that carries a transmission between a given pair of lines. One link can have many (n)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3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 we saw in the previous section, in synchronous TDM, each input has a reserved slot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output frame. This can be inefficient if some input lines have no data to send.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time-division multiplexing, slots are dynamically allocated to improve bandwidth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efficiency. Only when an input line has a slot's worth of data to send is it given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slot in the output frame. In statistical multiplexing, the number of slots in each frame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less than the number of input lines. The multiplexer checks each input line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roundrobin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fashion; it allocates a slot for an input line if the line has data to send; otherwise,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 skips the line and checks the next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6.26 shows a synchronous and a statistical TDM example. In the former,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some slots are empty because the corresponding line does not have data to send.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latter, however, no slot is left empty as long as there are data to be sent by any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input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6.26 also shows a major difference between slots in synchronous TDM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TDM. An output slot in synchronous TDM is totally occupied by data;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TDM, a slot needs to carry data as well as the address of the destination.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synchronous TDM, there is no need for addressing; synchronization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preassigned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relationships between the inputs and outputs serve as an address. We know, for example,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that input 1 always goes to input 2. If the multiplexer and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synchronized, this is guaranteed. In statistical multiplexing, there is no fixed relationship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between the inputs and outputs because there are no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preassigned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or reserved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slots. We need to include the address of the receiver inside each slot to show where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is to be delivered. The addressing in its simplest form can be n bits to define N different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output lines with n =10g2 N. For example, for eight different output lines, we need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3-bit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Since a slot carries both data and an address in statistical TDM, the ratio of the data size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address size must be reasonable to make transmission efficient. For example,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would be inefficient to send 1 bit per slot as data when the address is 3 bits. This would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mean an overhead of 300 percent. In statistical TDM, a block of data is usually many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bytes while the address is just a few bytes.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There is another difference between synchronous and statistical TDM, but this time it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at the frame level. The frames in statistical TDM need not be synchronized, so we do not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need synchronization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consider FDM to be an analog multiplexing technique; however, this does not mean that FDM cannot be used to combine sources sending digital signals. A digital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signal can be converted to an analog signal (with the techniques discussed in Chapter 5) before FDM is used to multiplex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6.4 is a conceptual illustration of the multiplexing process. Each source generates a signal of a similar frequency range. Inside the multiplexer, these similar signals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modulates different carrier frequencies (f1,f2, and h). The resulting modulated signals are then combined into a single composite signal that is sent out over a media link 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has enough bandwidth to accommodate it.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uses a series of filters to decompose the multiplexed signal into its constituent component signals. The individual signals are then passed to a demodulator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that separates them from their carriers and passes them to the output lines. Figure 6.5 is a conceptual illustration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very common application of FDM is AM and FM radio broadcasting. Radio uses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air as the transmission medium. A special band from 530 to 1700 kHz is assigned to AM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radio. All radio stations need to share this band. As discussed in Chapter 5, each AM station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needs 10kHz of bandwidth. Each station uses a different carrier frequency,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means it is shifting its signal and multiplexing. The signal that goes to the air is a combination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signals. A receiver receives all these signals, but filters (by tuning) only the one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which is desired. Without multiplexing, only one AM station could broadcast to the common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link, the air. However, we need to know that there is physical multiplexer 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here. As we will see in Chapter 12 multiplexing is done at the data link layer.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situation is similar in FM broadcasting. However, FM has a wider band of 88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 108 MHz because each station needs a bandwidth of 200 kHz.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Another common use of FDM is in television broadcasting. Each TV channel has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its own bandwidth of 6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Wavelength-division multiplexing (WDM) is designed to use the high-data-rate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capability of fiber-optic cable. The optical fiber data rate is higher than the data rate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metallic transmission cable. Using a fiber-optic cable for one single line wastes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available bandwidth. Multiplexing allows us to combine several lines into one.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WDM is conceptually the same as FDM, except that the multiplexing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demultiplexing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involve optical signals transmitted through fiber-optic channels. The idea is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same: We are combining different signals of different frequencies. The difference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that the frequencies are very high.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Figure 6.10 gives a conceptual view of a WDM multiplexer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Very narrow bands of light from different sources are combined to make a wider band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light. At the receiver, the signals are separated by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Although WDM technology is very complex, the basic idea is very simple. We want to combine multiple light sources into one single light at the multiplexer and do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reverse at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The combining and splitting of light sources are easily handled by a prism. Recall from basic physics that a prism bends a beam of light based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angle of incidence and the frequency. Using this technique, a multiplexer can be made to combine several input beams of light, each containing a narrow band of frequencies,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into one output beam of a wider band of frequencies.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demultiplexer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can also be made to reverse the process. Figure 6.11 shows the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Each connection occupies a portion of time in the link. Figure 6.12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gives a conceptual view of TDM. Note that the same link is used as in FDM; here, however,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link is shown sectioned by time rather than by frequency. In the figure, portions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of signals 1,2,3, and 4 occupy the link sequentially. Note that in Figure 6.12 we are concerned with only multiplexing, not switching.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means that all the data in a message from source 1 always go to one specific destination,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 it 1, 2, 3, or 4. The delivery is fixed and unvarying, unlike switching.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also need to remember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thatTDM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is, in principle, a digital multiplexing technique.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Digital data from different sources are combined into one timeshared link. However,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mean that the sources cannot produce analog data; analog data can be sampled,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changed to digital data, and then multiplexed by using TDM.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other words, a unit in the output connection has a shorter duration; it travels faster.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synchronous TDM, the data rate </a:t>
            </a:r>
            <a:r>
              <a:rPr lang="en-US" baseline="0" dirty="0"/>
              <a:t> </a:t>
            </a:r>
            <a:r>
              <a:rPr lang="en-US" dirty="0"/>
              <a:t>of the link is </a:t>
            </a:r>
            <a:r>
              <a:rPr lang="en-US" i="1" dirty="0"/>
              <a:t>n</a:t>
            </a:r>
            <a:r>
              <a:rPr lang="en-US" dirty="0"/>
              <a:t> times faster, and the unit duration is </a:t>
            </a:r>
            <a:r>
              <a:rPr lang="en-US" i="1" dirty="0"/>
              <a:t>n</a:t>
            </a:r>
            <a:r>
              <a:rPr lang="en-US" dirty="0"/>
              <a:t> times shorter.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D93-6BEB-A14E-B5C4-4B66061D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319D-FA99-D14E-97D2-8D5C6110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FF7B-0F39-D942-A559-4223B8B5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D73-BCF4-0E4D-8ED4-F823BB96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BA5-90AE-554E-825B-91050B55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096-B9DD-5B41-B7F4-043F05B3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66-0BCE-5A4C-984A-F676C4A2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0396" y="1587323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1870" y="158732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3649" y="158732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B49-E00E-4E49-9291-3C287E37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498-1D66-EE40-BD70-CCF868C1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814-3BC9-624E-BB23-881A7A64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C608-39C4-6E42-9C1C-16BFD747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ED84-A070-3F4D-A32C-D33AC592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B46-ED72-D249-8D19-DABB824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9740-5D96-D040-9E0F-69B477E4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9364-4EE3-F74A-9E01-15CF210C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5E75-F7EA-CA47-B146-5BA5F7FC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E73845-8983-B94E-9DAE-DB4FF5A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08913" cy="1087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Bandwidth Utilization:</a:t>
            </a:r>
            <a:br>
              <a:rPr lang="en-US" sz="4000" b="1" dirty="0"/>
            </a:br>
            <a:r>
              <a:rPr lang="en-US" sz="4000" b="1" dirty="0"/>
              <a:t>Multiplexing</a:t>
            </a:r>
            <a:endParaRPr lang="en-US" b="1" dirty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53350" cy="48418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NET 205: Data Transmission and Digital Communication</a:t>
            </a:r>
          </a:p>
          <a:p>
            <a:pPr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28600" y="23622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latin typeface="Candara"/>
                <a:ea typeface="+mn-ea"/>
                <a:cs typeface="+mn-cs"/>
              </a:rPr>
              <a:t>2</a:t>
            </a:r>
            <a:r>
              <a:rPr lang="en-US" sz="2000" baseline="30000" dirty="0">
                <a:latin typeface="Candara"/>
                <a:ea typeface="+mn-ea"/>
                <a:cs typeface="+mn-cs"/>
              </a:rPr>
              <a:t>nd</a:t>
            </a:r>
            <a:r>
              <a:rPr lang="en-US" sz="2000" dirty="0">
                <a:latin typeface="Candara"/>
                <a:ea typeface="+mn-ea"/>
                <a:cs typeface="+mn-cs"/>
              </a:rPr>
              <a:t> semester 1438-1439</a:t>
            </a:r>
          </a:p>
          <a:p>
            <a:pPr algn="ctr">
              <a:defRPr/>
            </a:pPr>
            <a:endParaRPr lang="en-US" altLang="x-none" sz="2400" spc="-50" dirty="0">
              <a:solidFill>
                <a:srgbClr val="000000"/>
              </a:solidFill>
              <a:latin typeface="Calibri"/>
              <a:ea typeface="+mj-ea"/>
              <a:cs typeface="Bold Italic Art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Demultiplexing</a:t>
            </a:r>
            <a:r>
              <a:rPr lang="en-US" dirty="0"/>
              <a:t>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061" b="24904"/>
          <a:stretch/>
        </p:blipFill>
        <p:spPr>
          <a:xfrm>
            <a:off x="533400" y="2667000"/>
            <a:ext cx="7924800" cy="3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i="1" dirty="0">
                <a:latin typeface="Times New Roman" charset="0"/>
              </a:rPr>
              <a:t>Assume that a voice channel occupies a bandwidth of 4 kHz. We need to combine three voice channels into a link with a bandwidth of 12 kHz, from 20 to 32 kHz. Show the configuration, using the frequency domain. Assume there are no guard bands.</a:t>
            </a:r>
          </a:p>
          <a:p>
            <a:pPr>
              <a:spcBef>
                <a:spcPts val="200"/>
              </a:spcBef>
            </a:pPr>
            <a:r>
              <a:rPr lang="en-US" i="1" dirty="0">
                <a:solidFill>
                  <a:srgbClr val="0000FF"/>
                </a:solidFill>
                <a:latin typeface="Times" charset="0"/>
              </a:rPr>
              <a:t>We shift (modulate) each of the three voice channels to a different bandwidth, as shown in figure.</a:t>
            </a:r>
          </a:p>
          <a:p>
            <a:pPr lvl="1">
              <a:spcBef>
                <a:spcPts val="200"/>
              </a:spcBef>
            </a:pPr>
            <a:r>
              <a:rPr lang="en-US" i="1" dirty="0">
                <a:solidFill>
                  <a:srgbClr val="0000FF"/>
                </a:solidFill>
                <a:latin typeface="Times" charset="0"/>
              </a:rPr>
              <a:t>the first channel </a:t>
            </a:r>
            <a:r>
              <a:rPr lang="en-US" i="1" dirty="0">
                <a:solidFill>
                  <a:srgbClr val="0000FF"/>
                </a:solidFill>
                <a:latin typeface="Times" charset="0"/>
                <a:sym typeface="Wingdings"/>
              </a:rPr>
              <a:t> w</a:t>
            </a:r>
            <a:r>
              <a:rPr lang="en-US" i="1" dirty="0">
                <a:solidFill>
                  <a:srgbClr val="0000FF"/>
                </a:solidFill>
                <a:latin typeface="Times" charset="0"/>
              </a:rPr>
              <a:t>e use the 20- to 24-kHz bandwidth</a:t>
            </a:r>
          </a:p>
          <a:p>
            <a:pPr lvl="1">
              <a:spcBef>
                <a:spcPts val="200"/>
              </a:spcBef>
            </a:pPr>
            <a:r>
              <a:rPr lang="en-US" i="1" dirty="0">
                <a:solidFill>
                  <a:srgbClr val="0000FF"/>
                </a:solidFill>
                <a:latin typeface="Times" charset="0"/>
              </a:rPr>
              <a:t>the second channel </a:t>
            </a:r>
            <a:r>
              <a:rPr lang="en-US" i="1" dirty="0">
                <a:solidFill>
                  <a:srgbClr val="0000FF"/>
                </a:solidFill>
                <a:latin typeface="Times" charset="0"/>
                <a:sym typeface="Wingdings"/>
              </a:rPr>
              <a:t>w</a:t>
            </a:r>
            <a:r>
              <a:rPr lang="en-US" i="1" dirty="0">
                <a:solidFill>
                  <a:srgbClr val="0000FF"/>
                </a:solidFill>
                <a:latin typeface="Times" charset="0"/>
              </a:rPr>
              <a:t>e use </a:t>
            </a:r>
            <a:r>
              <a:rPr lang="en-US" i="1" dirty="0">
                <a:solidFill>
                  <a:srgbClr val="0000FF"/>
                </a:solidFill>
                <a:latin typeface="Times" charset="0"/>
                <a:sym typeface="Wingdings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" charset="0"/>
              </a:rPr>
              <a:t>the 24- to 28-kHz bandwidth, </a:t>
            </a:r>
          </a:p>
          <a:p>
            <a:pPr lvl="1">
              <a:spcBef>
                <a:spcPts val="200"/>
              </a:spcBef>
            </a:pPr>
            <a:r>
              <a:rPr lang="en-US" i="1" dirty="0">
                <a:solidFill>
                  <a:srgbClr val="0000FF"/>
                </a:solidFill>
                <a:latin typeface="Times" charset="0"/>
              </a:rPr>
              <a:t>the third channel </a:t>
            </a:r>
            <a:r>
              <a:rPr lang="en-US" i="1" dirty="0">
                <a:solidFill>
                  <a:srgbClr val="0000FF"/>
                </a:solidFill>
                <a:latin typeface="Times" charset="0"/>
                <a:sym typeface="Wingdings"/>
              </a:rPr>
              <a:t>w</a:t>
            </a:r>
            <a:r>
              <a:rPr lang="en-US" i="1" dirty="0">
                <a:solidFill>
                  <a:srgbClr val="0000FF"/>
                </a:solidFill>
                <a:latin typeface="Times" charset="0"/>
              </a:rPr>
              <a:t>e use the 28- to 32-kHz bandwidth</a:t>
            </a:r>
          </a:p>
          <a:p>
            <a:pPr>
              <a:spcBef>
                <a:spcPts val="200"/>
              </a:spcBef>
            </a:pPr>
            <a:r>
              <a:rPr lang="en-US" i="1" dirty="0">
                <a:solidFill>
                  <a:srgbClr val="0000FF"/>
                </a:solidFill>
                <a:latin typeface="Times" charset="0"/>
              </a:rPr>
              <a:t> Then we combine them as shown in figure. </a:t>
            </a:r>
          </a:p>
          <a:p>
            <a:endParaRPr lang="en-US" dirty="0"/>
          </a:p>
          <a:p>
            <a:endParaRPr lang="en-US" i="1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8525"/>
            <a:ext cx="81534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6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i="1" dirty="0">
                <a:latin typeface="Times New Roman" charset="0"/>
              </a:rPr>
              <a:t>Five channels, each with a 100-kHz bandwidth, are to be multiplexed together. What is the minimum bandwidth of the link if there is a need for a guard band of 10 kHz between the channels to prevent interference?</a:t>
            </a:r>
          </a:p>
          <a:p>
            <a:pPr algn="just"/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Solution</a:t>
            </a:r>
          </a:p>
          <a:p>
            <a:pPr algn="just"/>
            <a:r>
              <a:rPr lang="en-US" i="1" dirty="0">
                <a:solidFill>
                  <a:srgbClr val="0033CC"/>
                </a:solidFill>
                <a:latin typeface="Times" charset="0"/>
              </a:rPr>
              <a:t>For five channels, we need at least four guard bands. This means that the required bandwidth is at least </a:t>
            </a:r>
          </a:p>
          <a:p>
            <a:pPr algn="ctr"/>
            <a:r>
              <a:rPr lang="en-US" i="1" dirty="0">
                <a:solidFill>
                  <a:srgbClr val="0033CC"/>
                </a:solidFill>
                <a:latin typeface="Times" charset="0"/>
              </a:rPr>
              <a:t>5 × 100 + 4 × 10 = 540 kHz, </a:t>
            </a:r>
          </a:p>
          <a:p>
            <a:endParaRPr lang="en-US" i="1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4613"/>
            <a:ext cx="769620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4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 of FDM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 very common application of FDM is AM and FM radio broadcasting.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 special band from 530 to 1700 kHz is assigned to AM radio. Each AM station needs 10kHz of bandwidth.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FM has a wider band of 88 to 108 MHz because each station needs a bandwidth of 200 kHz.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All radio stations need to share this band. Each station uses a different carrier frequency, which means it is shifting its signal and multiplexing.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A receiver receives all these signals, but filters (by tuning) only the one which is desired.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5E75-F7EA-CA47-B146-5BA5F7FCB1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17141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Techniques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Frequency-Division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6600"/>
                </a:solidFill>
              </a:rPr>
              <a:t>Wavelength-Division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Synchronous 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Statistical Time-Division Multiplexing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Wavelength-Division Multiplexing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Wavelength-division multiplexing (WDM) is designed to use the high-data-rate capability of fiber-optic cable by allowing us to combine several lines into one instead of using a fiber-optic cable for one single line.</a:t>
            </a:r>
          </a:p>
          <a:p>
            <a:r>
              <a:rPr lang="en-US" dirty="0"/>
              <a:t>WDM is conceptually the same as FDM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44" t="35319" r="5338" b="25933"/>
          <a:stretch/>
        </p:blipFill>
        <p:spPr>
          <a:xfrm>
            <a:off x="990600" y="4572000"/>
            <a:ext cx="7435748" cy="19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Wavelength-Division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Although WDM technology is very complex, the basic idea is very simple.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new method, called </a:t>
            </a:r>
            <a:r>
              <a:rPr lang="en-US" dirty="0">
                <a:solidFill>
                  <a:srgbClr val="FF6600"/>
                </a:solidFill>
              </a:rPr>
              <a:t>dense WDM </a:t>
            </a:r>
            <a:r>
              <a:rPr lang="en-US" dirty="0"/>
              <a:t>(DWDM), can multiplex a very large number of channels by spacing channels very close to one another. It achieves even greater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6647" b="27788"/>
          <a:stretch/>
        </p:blipFill>
        <p:spPr>
          <a:xfrm>
            <a:off x="1143000" y="3124200"/>
            <a:ext cx="764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17141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Techniques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Frequency-Division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Wavelength-Division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6600"/>
                </a:solidFill>
              </a:rPr>
              <a:t>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6600"/>
                </a:solidFill>
              </a:rPr>
              <a:t>Synchronous 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Statistical Time-Division Multiplexing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orbel" charset="0"/>
              </a:rPr>
              <a:t>205NET CLO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1-Introduction to Communication Systems and Networks architecture OSI Reference Model.</a:t>
            </a:r>
          </a:p>
          <a:p>
            <a:pPr eaLnBrk="1" hangingPunct="1"/>
            <a:r>
              <a:rPr lang="en-US" dirty="0">
                <a:latin typeface="Calibri" charset="0"/>
              </a:rPr>
              <a:t>2- Data Transmission Principles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3- Transmission medias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</a:rPr>
              <a:t>4- Data modulation and encoding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</a:rPr>
              <a:t>5- Multiplexing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120F-8E6F-6747-BC25-B988853C33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Time-Division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33600"/>
            <a:ext cx="8629650" cy="3992563"/>
          </a:xfrm>
        </p:spPr>
        <p:txBody>
          <a:bodyPr/>
          <a:lstStyle/>
          <a:p>
            <a:r>
              <a:rPr lang="en-US" dirty="0"/>
              <a:t>Time-division multiplexing (TDM) is a digital process that allows several connections to share the high bandwidth of a line Instead of sharing a portion of the bandwidth as in FDM, time is shared.</a:t>
            </a:r>
          </a:p>
          <a:p>
            <a:r>
              <a:rPr lang="en-US" dirty="0"/>
              <a:t>TDM can divided  into two different schemes: synchronous and statistical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690" b="26275"/>
          <a:stretch/>
        </p:blipFill>
        <p:spPr>
          <a:xfrm>
            <a:off x="838200" y="4800600"/>
            <a:ext cx="7772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Synchronous Time-Division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In synchronous TDM, each input connection has an allotment in the output even if it is not sending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15340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8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Slots and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01050" cy="3992563"/>
          </a:xfrm>
        </p:spPr>
        <p:txBody>
          <a:bodyPr/>
          <a:lstStyle/>
          <a:p>
            <a:r>
              <a:rPr lang="en-US" sz="2200" dirty="0"/>
              <a:t>In synchronous TDM, the data flow of each input connection is divided into units.</a:t>
            </a:r>
          </a:p>
          <a:p>
            <a:r>
              <a:rPr lang="en-US" sz="2200" dirty="0"/>
              <a:t>A round of data units from each input connection is collected into a frame.</a:t>
            </a:r>
          </a:p>
          <a:p>
            <a:r>
              <a:rPr lang="en-US" sz="2200" dirty="0"/>
              <a:t>A frame consists of time slots, with one slot dedicated to each sending device.</a:t>
            </a:r>
          </a:p>
          <a:p>
            <a:pPr lvl="1"/>
            <a:r>
              <a:rPr lang="en-US" sz="2000" dirty="0"/>
              <a:t>In a system with n input lines, each frame has n slots, with each slot allocated to carrying data unit from a specific input line.</a:t>
            </a:r>
          </a:p>
          <a:p>
            <a:pPr marL="454025" lvl="1" indent="-454025">
              <a:spcBef>
                <a:spcPts val="2000"/>
              </a:spcBef>
              <a:buClr>
                <a:srgbClr val="A6A6A6"/>
              </a:buClr>
            </a:pPr>
            <a:r>
              <a:rPr lang="en-US" dirty="0"/>
              <a:t>To guarantee the flow of data, the data rate of the output link must be </a:t>
            </a:r>
            <a:r>
              <a:rPr lang="en-US" i="1" dirty="0"/>
              <a:t>n</a:t>
            </a:r>
            <a:r>
              <a:rPr lang="en-US" dirty="0"/>
              <a:t> times the data rate of a connection.</a:t>
            </a:r>
          </a:p>
          <a:p>
            <a:pPr lvl="1"/>
            <a:r>
              <a:rPr lang="en-US" sz="2000" dirty="0"/>
              <a:t>If the duration of the input unit is T, the duration of each slot is T/n and the duration of each frame is T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i="1" dirty="0">
                <a:latin typeface="Times New Roman" charset="0"/>
              </a:rPr>
              <a:t>In Figure 6.13, the data rate for each input connection is 1 kbps. If 1 bit at a time is multiplexed (a unit is 1 bit), what is the duration of (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a</a:t>
            </a:r>
            <a:r>
              <a:rPr lang="en-US" i="1" dirty="0">
                <a:latin typeface="Times New Roman" charset="0"/>
              </a:rPr>
              <a:t>) each input slot, (</a:t>
            </a:r>
            <a:r>
              <a:rPr lang="en-US" i="1" dirty="0">
                <a:solidFill>
                  <a:srgbClr val="FF6600"/>
                </a:solidFill>
                <a:latin typeface="Times New Roman" charset="0"/>
              </a:rPr>
              <a:t>b</a:t>
            </a:r>
            <a:r>
              <a:rPr lang="en-US" i="1" dirty="0">
                <a:latin typeface="Times New Roman" charset="0"/>
              </a:rPr>
              <a:t>) each output slot, and (</a:t>
            </a:r>
            <a:r>
              <a:rPr lang="en-US" i="1" dirty="0">
                <a:solidFill>
                  <a:srgbClr val="FF6600"/>
                </a:solidFill>
                <a:latin typeface="Times New Roman" charset="0"/>
              </a:rPr>
              <a:t>c</a:t>
            </a:r>
            <a:r>
              <a:rPr lang="en-US" i="1" dirty="0">
                <a:latin typeface="Times New Roman" charset="0"/>
              </a:rPr>
              <a:t>) each frame?</a:t>
            </a:r>
          </a:p>
          <a:p>
            <a:pPr marL="457200" indent="-457200" algn="just"/>
            <a:r>
              <a:rPr lang="en-US" i="1" dirty="0">
                <a:solidFill>
                  <a:schemeClr val="hlink"/>
                </a:solidFill>
                <a:latin typeface="Times New Roman" charset="0"/>
              </a:rPr>
              <a:t>Solution</a:t>
            </a:r>
          </a:p>
          <a:p>
            <a:pPr marL="0" indent="0">
              <a:buNone/>
            </a:pPr>
            <a:r>
              <a:rPr lang="en-US" i="1" dirty="0">
                <a:latin typeface="Times" charset="0"/>
              </a:rPr>
              <a:t>We can answer the questions as follows: </a:t>
            </a:r>
          </a:p>
          <a:p>
            <a:pPr marL="457200" indent="-457200"/>
            <a:r>
              <a:rPr lang="en-US" i="1" dirty="0">
                <a:solidFill>
                  <a:srgbClr val="FF6600"/>
                </a:solidFill>
                <a:latin typeface="Times" charset="0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Times" charset="0"/>
              </a:rPr>
              <a:t>.</a:t>
            </a:r>
            <a:r>
              <a:rPr lang="en-US" i="1" dirty="0">
                <a:latin typeface="Times" charset="0"/>
              </a:rPr>
              <a:t>  The data rate of each input connection is 1 kbps. This means that the bit duration is 1/1000 s or 1 </a:t>
            </a:r>
            <a:r>
              <a:rPr lang="en-US" i="1" dirty="0" err="1">
                <a:latin typeface="Times" charset="0"/>
              </a:rPr>
              <a:t>ms.</a:t>
            </a:r>
            <a:r>
              <a:rPr lang="en-US" i="1" dirty="0">
                <a:latin typeface="Times" charset="0"/>
              </a:rPr>
              <a:t> The duration of the input time slot is 1 </a:t>
            </a:r>
            <a:r>
              <a:rPr lang="en-US" i="1" dirty="0" err="1">
                <a:latin typeface="Times" charset="0"/>
              </a:rPr>
              <a:t>ms</a:t>
            </a:r>
            <a:r>
              <a:rPr lang="en-US" i="1" dirty="0">
                <a:latin typeface="Times" charset="0"/>
              </a:rPr>
              <a:t> (same as bit duration).</a:t>
            </a:r>
          </a:p>
          <a:p>
            <a:pPr marL="0" indent="0">
              <a:buNone/>
            </a:pPr>
            <a:endParaRPr lang="en-US" i="1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3600"/>
            <a:ext cx="8401050" cy="3992563"/>
          </a:xfrm>
        </p:spPr>
        <p:txBody>
          <a:bodyPr/>
          <a:lstStyle/>
          <a:p>
            <a:pPr marL="457200" indent="-457200"/>
            <a:r>
              <a:rPr lang="en-US" i="1" dirty="0">
                <a:solidFill>
                  <a:srgbClr val="FF6600"/>
                </a:solidFill>
                <a:latin typeface="Times" charset="0"/>
              </a:rPr>
              <a:t>b.</a:t>
            </a:r>
            <a:r>
              <a:rPr lang="en-US" i="1" dirty="0">
                <a:latin typeface="Times" charset="0"/>
              </a:rPr>
              <a:t>  The duration of each output time slot is one-third of the input time slot. This means that the duration of the output time slot is 1/3 </a:t>
            </a:r>
            <a:r>
              <a:rPr lang="en-US" i="1" dirty="0" err="1">
                <a:latin typeface="Times" charset="0"/>
              </a:rPr>
              <a:t>ms.</a:t>
            </a:r>
            <a:endParaRPr lang="en-US" i="1" dirty="0">
              <a:latin typeface="Times" charset="0"/>
            </a:endParaRPr>
          </a:p>
          <a:p>
            <a:pPr marL="457200" indent="-457200"/>
            <a:endParaRPr lang="en-US" i="1" dirty="0">
              <a:latin typeface="Times" charset="0"/>
            </a:endParaRPr>
          </a:p>
          <a:p>
            <a:pPr marL="457200" indent="-457200"/>
            <a:r>
              <a:rPr lang="en-US" i="1" dirty="0">
                <a:solidFill>
                  <a:srgbClr val="FF6600"/>
                </a:solidFill>
                <a:latin typeface="Times" charset="0"/>
              </a:rPr>
              <a:t>c</a:t>
            </a:r>
            <a:r>
              <a:rPr lang="en-US" i="1" dirty="0">
                <a:solidFill>
                  <a:schemeClr val="hlink"/>
                </a:solidFill>
                <a:latin typeface="Times" charset="0"/>
              </a:rPr>
              <a:t>.</a:t>
            </a:r>
            <a:r>
              <a:rPr lang="en-US" i="1" dirty="0">
                <a:latin typeface="Times" charset="0"/>
              </a:rPr>
              <a:t> Each frame carries three output time slots. So the duration of a frame is 3 × 1/3 </a:t>
            </a:r>
            <a:r>
              <a:rPr lang="en-US" i="1" dirty="0" err="1">
                <a:latin typeface="Times" charset="0"/>
              </a:rPr>
              <a:t>ms</a:t>
            </a:r>
            <a:r>
              <a:rPr lang="en-US" i="1" dirty="0">
                <a:latin typeface="Times" charset="0"/>
              </a:rPr>
              <a:t>, or 1 </a:t>
            </a:r>
            <a:r>
              <a:rPr lang="en-US" i="1" dirty="0" err="1">
                <a:latin typeface="Times" charset="0"/>
              </a:rPr>
              <a:t>ms.</a:t>
            </a:r>
            <a:r>
              <a:rPr lang="en-US" i="1" dirty="0">
                <a:latin typeface="Times" charset="0"/>
              </a:rPr>
              <a:t> The duration of a frame is the same as the duration of an input unit.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5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C759-ED67-B64F-9EF6-4DFD5BB3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C384-989F-5C43-8F11-BCBA00DF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1B6D2-C146-354B-B1EA-5AC387BD8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63"/>
          <a:stretch/>
        </p:blipFill>
        <p:spPr>
          <a:xfrm>
            <a:off x="152400" y="2514600"/>
            <a:ext cx="8705850" cy="30337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4AE02F-F598-5F41-AE24-078BA5CF9217}"/>
              </a:ext>
            </a:extLst>
          </p:cNvPr>
          <p:cNvSpPr/>
          <p:nvPr/>
        </p:nvSpPr>
        <p:spPr>
          <a:xfrm>
            <a:off x="3429000" y="2057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A7939-B465-2D41-AF90-D3A618AC38B9}"/>
              </a:ext>
            </a:extLst>
          </p:cNvPr>
          <p:cNvSpPr/>
          <p:nvPr/>
        </p:nvSpPr>
        <p:spPr>
          <a:xfrm>
            <a:off x="4297636" y="3581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490B1-BE65-604E-A953-1F84FBF687C3}"/>
              </a:ext>
            </a:extLst>
          </p:cNvPr>
          <p:cNvSpPr/>
          <p:nvPr/>
        </p:nvSpPr>
        <p:spPr>
          <a:xfrm>
            <a:off x="4724400" y="3613879"/>
            <a:ext cx="174304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E2216-4DFE-7946-A802-65F3433B9042}"/>
              </a:ext>
            </a:extLst>
          </p:cNvPr>
          <p:cNvSpPr/>
          <p:nvPr/>
        </p:nvSpPr>
        <p:spPr>
          <a:xfrm>
            <a:off x="5638800" y="3624497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B4F55-4ADD-4549-85A9-43D42379A1BD}"/>
              </a:ext>
            </a:extLst>
          </p:cNvPr>
          <p:cNvSpPr/>
          <p:nvPr/>
        </p:nvSpPr>
        <p:spPr>
          <a:xfrm>
            <a:off x="6100984" y="3613879"/>
            <a:ext cx="147416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D9D10-1748-DE42-B2E8-5CE832CF4D9B}"/>
              </a:ext>
            </a:extLst>
          </p:cNvPr>
          <p:cNvSpPr/>
          <p:nvPr/>
        </p:nvSpPr>
        <p:spPr>
          <a:xfrm>
            <a:off x="6479492" y="3613879"/>
            <a:ext cx="147416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5BFE6-DE9F-4D40-910D-32C490A55177}"/>
              </a:ext>
            </a:extLst>
          </p:cNvPr>
          <p:cNvSpPr/>
          <p:nvPr/>
        </p:nvSpPr>
        <p:spPr>
          <a:xfrm>
            <a:off x="7053016" y="3613879"/>
            <a:ext cx="185984" cy="239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480903-33EF-5740-A44D-40FD49A5FC33}"/>
              </a:ext>
            </a:extLst>
          </p:cNvPr>
          <p:cNvSpPr/>
          <p:nvPr/>
        </p:nvSpPr>
        <p:spPr>
          <a:xfrm>
            <a:off x="7453029" y="3636364"/>
            <a:ext cx="147416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524B4-FE22-8041-9EE8-5C42FC546275}"/>
              </a:ext>
            </a:extLst>
          </p:cNvPr>
          <p:cNvSpPr/>
          <p:nvPr/>
        </p:nvSpPr>
        <p:spPr>
          <a:xfrm>
            <a:off x="7856382" y="3618876"/>
            <a:ext cx="187233" cy="2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00A1F-988C-3943-A09A-DBBE33AC623A}"/>
              </a:ext>
            </a:extLst>
          </p:cNvPr>
          <p:cNvSpPr/>
          <p:nvPr/>
        </p:nvSpPr>
        <p:spPr>
          <a:xfrm>
            <a:off x="8212537" y="3596391"/>
            <a:ext cx="187233" cy="2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85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702"/>
            <a:ext cx="9144000" cy="6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17141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Techniques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Frequency-Division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Wavelength-Division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Synchronous 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6600"/>
                </a:solidFill>
              </a:rPr>
              <a:t>Statistical Time-Division Multiplexing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Time-Division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/>
          <a:lstStyle/>
          <a:p>
            <a:r>
              <a:rPr lang="en-US" dirty="0"/>
              <a:t>In statistical time-division multiplexing, slots are dynamically allocated (when an input line has data to send, it is  given a slot in the output frame.) </a:t>
            </a:r>
          </a:p>
          <a:p>
            <a:pPr lvl="1"/>
            <a:r>
              <a:rPr lang="en-US" dirty="0"/>
              <a:t>This improve bandwidth efficiency. </a:t>
            </a:r>
          </a:p>
          <a:p>
            <a:pPr lvl="1"/>
            <a:r>
              <a:rPr lang="en-US" dirty="0"/>
              <a:t>the number of slots in each frame &lt; the number of input 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4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TDM Slot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730" b="11939"/>
          <a:stretch/>
        </p:blipFill>
        <p:spPr>
          <a:xfrm>
            <a:off x="838200" y="2362200"/>
            <a:ext cx="8102600" cy="39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17141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Techniques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Frequency-Division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Wavelength-Division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Synchronous 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Statistical Time-Division Multiplexing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7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778"/>
            <a:ext cx="9144000" cy="61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8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TDM Slot Comparison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1" y="1981200"/>
            <a:ext cx="8610599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Addressing</a:t>
            </a:r>
          </a:p>
          <a:p>
            <a:r>
              <a:rPr lang="en-US" dirty="0"/>
              <a:t>An output slot:</a:t>
            </a:r>
          </a:p>
          <a:p>
            <a:pPr lvl="1"/>
            <a:r>
              <a:rPr lang="en-US" dirty="0"/>
              <a:t> in synchronous TDM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totally occupied by data</a:t>
            </a:r>
          </a:p>
          <a:p>
            <a:pPr lvl="1"/>
            <a:r>
              <a:rPr lang="en-US" dirty="0"/>
              <a:t> in statistical TDM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carry data + the address of the destination.</a:t>
            </a:r>
          </a:p>
          <a:p>
            <a:r>
              <a:rPr lang="en-US" dirty="0"/>
              <a:t>In synchronous TDM, there is no need for addressing because of </a:t>
            </a:r>
            <a:r>
              <a:rPr lang="en-US" dirty="0" err="1"/>
              <a:t>preassigned</a:t>
            </a:r>
            <a:r>
              <a:rPr lang="en-US" dirty="0"/>
              <a:t> relationships between the inputs and outputs .</a:t>
            </a:r>
          </a:p>
          <a:p>
            <a:r>
              <a:rPr lang="en-US" dirty="0"/>
              <a:t>In statistical multiplexing, there is no fixed relationship because there are no </a:t>
            </a:r>
            <a:r>
              <a:rPr lang="en-US" dirty="0" err="1"/>
              <a:t>preassigned</a:t>
            </a:r>
            <a:r>
              <a:rPr lang="en-US" dirty="0"/>
              <a:t> or reserved slots. So we need to include the address of the receiver inside each slot to show where it is to be delivered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1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TDM Slot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Slot Size</a:t>
            </a:r>
          </a:p>
          <a:p>
            <a:r>
              <a:rPr lang="en-US" dirty="0"/>
              <a:t>Since in statistical TDM a slot carries both data and an address, the ratio of the data size to address size must be reasonable to make transmission efficient.</a:t>
            </a:r>
          </a:p>
          <a:p>
            <a:r>
              <a:rPr lang="en-US" dirty="0"/>
              <a:t> In statistical TDM, a block of data is usually many bytes while the address is just a few bytes.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No Synchronization Bit</a:t>
            </a:r>
          </a:p>
          <a:p>
            <a:r>
              <a:rPr lang="en-US" dirty="0"/>
              <a:t>The frames in statistical TDM need not be synchronized, so we do not need synchronization bits.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0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4E5689-F268-C449-9AC6-BDFCE735056D}" type="slidenum">
              <a:rPr lang="en-US" sz="1400">
                <a:solidFill>
                  <a:srgbClr val="FFFFFF"/>
                </a:solidFill>
              </a:rPr>
              <a:pPr/>
              <a:t>33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2819400"/>
            <a:ext cx="9144001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44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Any Questions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Multiplexing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Multiplexing is the set of techniques that allows the simultaneous transmission of multiple signals across a single data link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881" t="34040" r="1881" b="29646"/>
          <a:stretch/>
        </p:blipFill>
        <p:spPr>
          <a:xfrm>
            <a:off x="609600" y="3429000"/>
            <a:ext cx="7848600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Multiplexing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/>
              <a:t>There are three basic multiplexing techniques: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848" b="26243"/>
          <a:stretch/>
        </p:blipFill>
        <p:spPr>
          <a:xfrm>
            <a:off x="457200" y="3200400"/>
            <a:ext cx="8102600" cy="26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6417141" cy="349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Multiplexing Techniques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FF6600"/>
                </a:solidFill>
              </a:rPr>
              <a:t>Frequency-Division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Wavelength-Division Multiplexing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Synchronous Time-Division Multiplexing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Statistical Time-Division Multiplexing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4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Frequency-Division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133600"/>
            <a:ext cx="8324850" cy="3992563"/>
          </a:xfrm>
        </p:spPr>
        <p:txBody>
          <a:bodyPr/>
          <a:lstStyle/>
          <a:p>
            <a:r>
              <a:rPr lang="en-US" dirty="0"/>
              <a:t>Frequency-division multiplexing (FDM) is an analog technique that can be applied when the bandwidth of a link (in hertz) is greater than the combined bandwidths of the signals to be transmitted.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7033" b="27402"/>
          <a:stretch/>
        </p:blipFill>
        <p:spPr>
          <a:xfrm>
            <a:off x="609600" y="3886200"/>
            <a:ext cx="8102600" cy="21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9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Frequency-Division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010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FDM:</a:t>
            </a:r>
          </a:p>
          <a:p>
            <a:r>
              <a:rPr lang="en-US" sz="2200" dirty="0"/>
              <a:t>Signals generated by each sending device modulate different carrier frequencies and then it  combined into a single composite signal that can be transported by the link.</a:t>
            </a:r>
          </a:p>
          <a:p>
            <a:r>
              <a:rPr lang="en-US" sz="2200" dirty="0"/>
              <a:t>Carrier frequencies</a:t>
            </a:r>
          </a:p>
          <a:p>
            <a:pPr lvl="1"/>
            <a:r>
              <a:rPr lang="en-US" sz="2000" dirty="0"/>
              <a:t> must not interfere with the original data frequencies.</a:t>
            </a:r>
          </a:p>
          <a:p>
            <a:pPr lvl="1"/>
            <a:r>
              <a:rPr lang="en-US" sz="2000" dirty="0"/>
              <a:t>are separated by sufficient bandwidth to accommodate the modulated signal. These bandwidth ranges are the </a:t>
            </a:r>
            <a:r>
              <a:rPr lang="en-US" sz="2000" dirty="0">
                <a:solidFill>
                  <a:srgbClr val="FF6600"/>
                </a:solidFill>
              </a:rPr>
              <a:t>channels</a:t>
            </a:r>
            <a:r>
              <a:rPr lang="en-US" sz="2000" dirty="0"/>
              <a:t>.</a:t>
            </a:r>
          </a:p>
          <a:p>
            <a:r>
              <a:rPr lang="en-US" sz="2200" dirty="0"/>
              <a:t> Channels can be separated by strips of unused bandwidth </a:t>
            </a:r>
            <a:r>
              <a:rPr lang="en-US" sz="2200" dirty="0">
                <a:solidFill>
                  <a:srgbClr val="FF6600"/>
                </a:solidFill>
              </a:rPr>
              <a:t>-guard bands </a:t>
            </a:r>
            <a:r>
              <a:rPr lang="en-US" sz="2200" dirty="0"/>
              <a:t>-   to prevent signals from overlapping.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Multiplexing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72" t="14190" r="4308" b="14485"/>
          <a:stretch/>
        </p:blipFill>
        <p:spPr>
          <a:xfrm>
            <a:off x="457200" y="1981200"/>
            <a:ext cx="7391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3819" b="25630"/>
          <a:stretch/>
        </p:blipFill>
        <p:spPr>
          <a:xfrm>
            <a:off x="304800" y="4572000"/>
            <a:ext cx="73152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6527" t="76125" b="2614"/>
          <a:stretch/>
        </p:blipFill>
        <p:spPr>
          <a:xfrm>
            <a:off x="5943600" y="3962400"/>
            <a:ext cx="3200400" cy="114300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7696200" y="3581400"/>
            <a:ext cx="609600" cy="457200"/>
          </a:xfrm>
          <a:prstGeom prst="bentConnector3">
            <a:avLst>
              <a:gd name="adj1" fmla="val 104019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7227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9CCD6095AF24C91DBA4888DF0800F" ma:contentTypeVersion="0" ma:contentTypeDescription="Create a new document." ma:contentTypeScope="" ma:versionID="11217909730de4603cfe40fa920b5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9087F-56F2-490C-A4D5-AF64B0809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FD4B8-14AB-4639-A50B-E72AEEBE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24746</TotalTime>
  <Words>2952</Words>
  <Application>Microsoft Macintosh PowerPoint</Application>
  <PresentationFormat>On-screen Show (4:3)</PresentationFormat>
  <Paragraphs>272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Bold Italic Art</vt:lpstr>
      <vt:lpstr>Calibri</vt:lpstr>
      <vt:lpstr>Candara</vt:lpstr>
      <vt:lpstr>Corbel</vt:lpstr>
      <vt:lpstr>Times</vt:lpstr>
      <vt:lpstr>Times New Roman</vt:lpstr>
      <vt:lpstr>Wingdings</vt:lpstr>
      <vt:lpstr>Spectrum</vt:lpstr>
      <vt:lpstr>Bandwidth Utilization: Multiplexing</vt:lpstr>
      <vt:lpstr>205NET CLO</vt:lpstr>
      <vt:lpstr>Outline </vt:lpstr>
      <vt:lpstr>Multiplexing </vt:lpstr>
      <vt:lpstr>Multiplexing Techniques</vt:lpstr>
      <vt:lpstr>Outline </vt:lpstr>
      <vt:lpstr>Frequency-Division Multiplexing</vt:lpstr>
      <vt:lpstr>Frequency-Division Multiplexing</vt:lpstr>
      <vt:lpstr>Multiplexing Process</vt:lpstr>
      <vt:lpstr>Demultiplexing Process</vt:lpstr>
      <vt:lpstr>Example</vt:lpstr>
      <vt:lpstr>PowerPoint Presentation</vt:lpstr>
      <vt:lpstr>Example</vt:lpstr>
      <vt:lpstr>PowerPoint Presentation</vt:lpstr>
      <vt:lpstr>Applications of FDM</vt:lpstr>
      <vt:lpstr>Outline </vt:lpstr>
      <vt:lpstr>Wavelength-Division Multiplexing</vt:lpstr>
      <vt:lpstr>Wavelength-Division Multiplexing</vt:lpstr>
      <vt:lpstr>Outline </vt:lpstr>
      <vt:lpstr>Time-Division Multiplexing</vt:lpstr>
      <vt:lpstr>Synchronous Time-Division Multiplexing</vt:lpstr>
      <vt:lpstr>Time Slots and Frames</vt:lpstr>
      <vt:lpstr>Example</vt:lpstr>
      <vt:lpstr>Example</vt:lpstr>
      <vt:lpstr>Example</vt:lpstr>
      <vt:lpstr>PowerPoint Presentation</vt:lpstr>
      <vt:lpstr>Outline </vt:lpstr>
      <vt:lpstr>Statistical Time-Division Multiplexing</vt:lpstr>
      <vt:lpstr>TDM Slot Comparison</vt:lpstr>
      <vt:lpstr>PowerPoint Presentation</vt:lpstr>
      <vt:lpstr>TDM Slot Comparison</vt:lpstr>
      <vt:lpstr>TDM Slot Comparison</vt:lpstr>
      <vt:lpstr>PowerPoint Presentation</vt:lpstr>
    </vt:vector>
  </TitlesOfParts>
  <Company>International Institute of Information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Bruhadeshwar Bezawada</dc:creator>
  <cp:lastModifiedBy>Microsoft Office User</cp:lastModifiedBy>
  <cp:revision>558</cp:revision>
  <dcterms:created xsi:type="dcterms:W3CDTF">2007-07-09T18:36:04Z</dcterms:created>
  <dcterms:modified xsi:type="dcterms:W3CDTF">2019-02-25T09:26:25Z</dcterms:modified>
</cp:coreProperties>
</file>