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44" r:id="rId4"/>
  </p:sldMasterIdLst>
  <p:notesMasterIdLst>
    <p:notesMasterId r:id="rId26"/>
  </p:notesMasterIdLst>
  <p:handoutMasterIdLst>
    <p:handoutMasterId r:id="rId27"/>
  </p:handoutMasterIdLst>
  <p:sldIdLst>
    <p:sldId id="317" r:id="rId5"/>
    <p:sldId id="328" r:id="rId6"/>
    <p:sldId id="386" r:id="rId7"/>
    <p:sldId id="388" r:id="rId8"/>
    <p:sldId id="389" r:id="rId9"/>
    <p:sldId id="347" r:id="rId10"/>
    <p:sldId id="379" r:id="rId11"/>
    <p:sldId id="390" r:id="rId12"/>
    <p:sldId id="349" r:id="rId13"/>
    <p:sldId id="329" r:id="rId14"/>
    <p:sldId id="380" r:id="rId15"/>
    <p:sldId id="382" r:id="rId16"/>
    <p:sldId id="391" r:id="rId17"/>
    <p:sldId id="381" r:id="rId18"/>
    <p:sldId id="393" r:id="rId19"/>
    <p:sldId id="383" r:id="rId20"/>
    <p:sldId id="384" r:id="rId21"/>
    <p:sldId id="394" r:id="rId22"/>
    <p:sldId id="332" r:id="rId23"/>
    <p:sldId id="392" r:id="rId24"/>
    <p:sldId id="395" r:id="rId25"/>
  </p:sldIdLst>
  <p:sldSz cx="9144000" cy="6858000" type="screen4x3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4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49DA25-8E47-F046-9681-97A988D39820}" type="doc">
      <dgm:prSet loTypeId="urn:microsoft.com/office/officeart/2008/layout/HorizontalMultiLevelHierarchy" loCatId="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F3A7AAB-BAD9-3349-A565-3F217A381CF1}">
      <dgm:prSet phldrT="[Text]"/>
      <dgm:spPr/>
      <dgm:t>
        <a:bodyPr/>
        <a:lstStyle/>
        <a:p>
          <a:r>
            <a:rPr lang="en-US" dirty="0" smtClean="0"/>
            <a:t>Digital Signal Transmission</a:t>
          </a:r>
          <a:endParaRPr lang="en-US" dirty="0"/>
        </a:p>
      </dgm:t>
    </dgm:pt>
    <dgm:pt modelId="{9E0E0830-01C2-8343-8602-B3984875BFAC}" type="parTrans" cxnId="{F01220D0-3164-ED4C-98CD-204598E2DAF8}">
      <dgm:prSet/>
      <dgm:spPr/>
      <dgm:t>
        <a:bodyPr/>
        <a:lstStyle/>
        <a:p>
          <a:endParaRPr lang="en-US"/>
        </a:p>
      </dgm:t>
    </dgm:pt>
    <dgm:pt modelId="{D22476B6-336E-034A-9C68-ADFDA8559D2B}" type="sibTrans" cxnId="{F01220D0-3164-ED4C-98CD-204598E2DAF8}">
      <dgm:prSet/>
      <dgm:spPr/>
      <dgm:t>
        <a:bodyPr/>
        <a:lstStyle/>
        <a:p>
          <a:endParaRPr lang="en-US"/>
        </a:p>
      </dgm:t>
    </dgm:pt>
    <dgm:pt modelId="{A9ACFD66-EF1E-3947-813D-E217F1BFF83E}">
      <dgm:prSet phldrT="[Text]"/>
      <dgm:spPr/>
      <dgm:t>
        <a:bodyPr/>
        <a:lstStyle/>
        <a:p>
          <a:r>
            <a:rPr lang="en-US" dirty="0" smtClean="0"/>
            <a:t>Digital Data transmitted as Digital Signals</a:t>
          </a:r>
          <a:endParaRPr lang="en-US" dirty="0"/>
        </a:p>
      </dgm:t>
    </dgm:pt>
    <dgm:pt modelId="{7583353F-13CF-3F40-9C36-988EFA30AB44}" type="parTrans" cxnId="{F0B8327C-78AE-9F4E-A149-769C156CBCB5}">
      <dgm:prSet/>
      <dgm:spPr/>
      <dgm:t>
        <a:bodyPr/>
        <a:lstStyle/>
        <a:p>
          <a:endParaRPr lang="en-US"/>
        </a:p>
      </dgm:t>
    </dgm:pt>
    <dgm:pt modelId="{E5F376E4-E0AF-B34A-897E-15FF10FE7EBF}" type="sibTrans" cxnId="{F0B8327C-78AE-9F4E-A149-769C156CBCB5}">
      <dgm:prSet/>
      <dgm:spPr/>
      <dgm:t>
        <a:bodyPr/>
        <a:lstStyle/>
        <a:p>
          <a:endParaRPr lang="en-US"/>
        </a:p>
      </dgm:t>
    </dgm:pt>
    <dgm:pt modelId="{3EB8C574-DBD9-BC4E-B178-6A51A5A7C490}">
      <dgm:prSet phldrT="[Text]"/>
      <dgm:spPr/>
      <dgm:t>
        <a:bodyPr/>
        <a:lstStyle/>
        <a:p>
          <a:r>
            <a:rPr lang="en-US" dirty="0" smtClean="0"/>
            <a:t>Analog Data transmitted as Digital Signals</a:t>
          </a:r>
          <a:endParaRPr lang="en-US" dirty="0"/>
        </a:p>
      </dgm:t>
    </dgm:pt>
    <dgm:pt modelId="{25D0B81E-8B8A-DE41-8DB0-7C601D3ECA35}" type="parTrans" cxnId="{3B918DC6-A714-934E-815C-85A0D9238CFB}">
      <dgm:prSet/>
      <dgm:spPr/>
      <dgm:t>
        <a:bodyPr/>
        <a:lstStyle/>
        <a:p>
          <a:endParaRPr lang="en-US"/>
        </a:p>
      </dgm:t>
    </dgm:pt>
    <dgm:pt modelId="{166F5813-2BD6-FB49-9D6A-B2044C48BA48}" type="sibTrans" cxnId="{3B918DC6-A714-934E-815C-85A0D9238CFB}">
      <dgm:prSet/>
      <dgm:spPr/>
      <dgm:t>
        <a:bodyPr/>
        <a:lstStyle/>
        <a:p>
          <a:endParaRPr lang="en-US"/>
        </a:p>
      </dgm:t>
    </dgm:pt>
    <dgm:pt modelId="{702E0E6E-ABC5-E141-A0A7-474771807CBA}" type="pres">
      <dgm:prSet presAssocID="{D349DA25-8E47-F046-9681-97A988D3982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1E5B02-BA9C-6E49-AF43-638CAF70BFF1}" type="pres">
      <dgm:prSet presAssocID="{6F3A7AAB-BAD9-3349-A565-3F217A381CF1}" presName="root1" presStyleCnt="0"/>
      <dgm:spPr/>
    </dgm:pt>
    <dgm:pt modelId="{7CDF437B-C271-C34F-80EA-6406AFE78FE1}" type="pres">
      <dgm:prSet presAssocID="{6F3A7AAB-BAD9-3349-A565-3F217A381CF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B18233-EFA0-6646-8C0D-B1C6DB474AE4}" type="pres">
      <dgm:prSet presAssocID="{6F3A7AAB-BAD9-3349-A565-3F217A381CF1}" presName="level2hierChild" presStyleCnt="0"/>
      <dgm:spPr/>
    </dgm:pt>
    <dgm:pt modelId="{D4C1AE7B-BA10-204B-94A7-52C514DF7479}" type="pres">
      <dgm:prSet presAssocID="{7583353F-13CF-3F40-9C36-988EFA30AB44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713B2DF-CF50-A846-8D06-B9AF8AC29537}" type="pres">
      <dgm:prSet presAssocID="{7583353F-13CF-3F40-9C36-988EFA30AB44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BE5B8D5-6BD9-1145-A367-5884B56B76E0}" type="pres">
      <dgm:prSet presAssocID="{A9ACFD66-EF1E-3947-813D-E217F1BFF83E}" presName="root2" presStyleCnt="0"/>
      <dgm:spPr/>
    </dgm:pt>
    <dgm:pt modelId="{87681A0D-6CDC-C747-AE58-51A35B9C2EF4}" type="pres">
      <dgm:prSet presAssocID="{A9ACFD66-EF1E-3947-813D-E217F1BFF83E}" presName="LevelTwoTextNode" presStyleLbl="node2" presStyleIdx="0" presStyleCnt="2" custScaleX="196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E3AFCA-1FD2-6647-8D61-4CE14E1A522A}" type="pres">
      <dgm:prSet presAssocID="{A9ACFD66-EF1E-3947-813D-E217F1BFF83E}" presName="level3hierChild" presStyleCnt="0"/>
      <dgm:spPr/>
    </dgm:pt>
    <dgm:pt modelId="{F6AF7332-FD74-8E43-B438-34C569628769}" type="pres">
      <dgm:prSet presAssocID="{25D0B81E-8B8A-DE41-8DB0-7C601D3ECA3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CC1BEB48-C21E-5243-85CD-DA4C532D7E7F}" type="pres">
      <dgm:prSet presAssocID="{25D0B81E-8B8A-DE41-8DB0-7C601D3ECA3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E0444BC7-E752-AE46-ACE7-B3977A8A8CD6}" type="pres">
      <dgm:prSet presAssocID="{3EB8C574-DBD9-BC4E-B178-6A51A5A7C490}" presName="root2" presStyleCnt="0"/>
      <dgm:spPr/>
    </dgm:pt>
    <dgm:pt modelId="{6B8C3579-0DF8-FC40-8B12-75582E39A019}" type="pres">
      <dgm:prSet presAssocID="{3EB8C574-DBD9-BC4E-B178-6A51A5A7C490}" presName="LevelTwoTextNode" presStyleLbl="node2" presStyleIdx="1" presStyleCnt="2" custScaleX="196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F5044F-C0CF-1346-A7FA-C9531997B399}" type="pres">
      <dgm:prSet presAssocID="{3EB8C574-DBD9-BC4E-B178-6A51A5A7C490}" presName="level3hierChild" presStyleCnt="0"/>
      <dgm:spPr/>
    </dgm:pt>
  </dgm:ptLst>
  <dgm:cxnLst>
    <dgm:cxn modelId="{5692A035-FA2F-1744-9F0F-B9F4B33C1756}" type="presOf" srcId="{7583353F-13CF-3F40-9C36-988EFA30AB44}" destId="{D713B2DF-CF50-A846-8D06-B9AF8AC29537}" srcOrd="1" destOrd="0" presId="urn:microsoft.com/office/officeart/2008/layout/HorizontalMultiLevelHierarchy"/>
    <dgm:cxn modelId="{090CF1C0-4353-A446-8C79-C512C5AE781A}" type="presOf" srcId="{3EB8C574-DBD9-BC4E-B178-6A51A5A7C490}" destId="{6B8C3579-0DF8-FC40-8B12-75582E39A019}" srcOrd="0" destOrd="0" presId="urn:microsoft.com/office/officeart/2008/layout/HorizontalMultiLevelHierarchy"/>
    <dgm:cxn modelId="{958C4944-5093-4741-A8E2-9A6C3B3DAB69}" type="presOf" srcId="{7583353F-13CF-3F40-9C36-988EFA30AB44}" destId="{D4C1AE7B-BA10-204B-94A7-52C514DF7479}" srcOrd="0" destOrd="0" presId="urn:microsoft.com/office/officeart/2008/layout/HorizontalMultiLevelHierarchy"/>
    <dgm:cxn modelId="{659F4908-2C02-C44D-A720-B1556F7A7F71}" type="presOf" srcId="{25D0B81E-8B8A-DE41-8DB0-7C601D3ECA35}" destId="{F6AF7332-FD74-8E43-B438-34C569628769}" srcOrd="0" destOrd="0" presId="urn:microsoft.com/office/officeart/2008/layout/HorizontalMultiLevelHierarchy"/>
    <dgm:cxn modelId="{52FBC124-758D-3542-9BAA-E8450144DAD5}" type="presOf" srcId="{25D0B81E-8B8A-DE41-8DB0-7C601D3ECA35}" destId="{CC1BEB48-C21E-5243-85CD-DA4C532D7E7F}" srcOrd="1" destOrd="0" presId="urn:microsoft.com/office/officeart/2008/layout/HorizontalMultiLevelHierarchy"/>
    <dgm:cxn modelId="{E86CDCA6-66E2-4E4D-B4C0-37C80A333DD4}" type="presOf" srcId="{6F3A7AAB-BAD9-3349-A565-3F217A381CF1}" destId="{7CDF437B-C271-C34F-80EA-6406AFE78FE1}" srcOrd="0" destOrd="0" presId="urn:microsoft.com/office/officeart/2008/layout/HorizontalMultiLevelHierarchy"/>
    <dgm:cxn modelId="{3B918DC6-A714-934E-815C-85A0D9238CFB}" srcId="{6F3A7AAB-BAD9-3349-A565-3F217A381CF1}" destId="{3EB8C574-DBD9-BC4E-B178-6A51A5A7C490}" srcOrd="1" destOrd="0" parTransId="{25D0B81E-8B8A-DE41-8DB0-7C601D3ECA35}" sibTransId="{166F5813-2BD6-FB49-9D6A-B2044C48BA48}"/>
    <dgm:cxn modelId="{F01220D0-3164-ED4C-98CD-204598E2DAF8}" srcId="{D349DA25-8E47-F046-9681-97A988D39820}" destId="{6F3A7AAB-BAD9-3349-A565-3F217A381CF1}" srcOrd="0" destOrd="0" parTransId="{9E0E0830-01C2-8343-8602-B3984875BFAC}" sibTransId="{D22476B6-336E-034A-9C68-ADFDA8559D2B}"/>
    <dgm:cxn modelId="{F0B8327C-78AE-9F4E-A149-769C156CBCB5}" srcId="{6F3A7AAB-BAD9-3349-A565-3F217A381CF1}" destId="{A9ACFD66-EF1E-3947-813D-E217F1BFF83E}" srcOrd="0" destOrd="0" parTransId="{7583353F-13CF-3F40-9C36-988EFA30AB44}" sibTransId="{E5F376E4-E0AF-B34A-897E-15FF10FE7EBF}"/>
    <dgm:cxn modelId="{8C54C55A-BBA2-C047-8C77-D89F44B72082}" type="presOf" srcId="{D349DA25-8E47-F046-9681-97A988D39820}" destId="{702E0E6E-ABC5-E141-A0A7-474771807CBA}" srcOrd="0" destOrd="0" presId="urn:microsoft.com/office/officeart/2008/layout/HorizontalMultiLevelHierarchy"/>
    <dgm:cxn modelId="{D28C2318-1F0B-EA4E-B4CD-9E7FA76E6E45}" type="presOf" srcId="{A9ACFD66-EF1E-3947-813D-E217F1BFF83E}" destId="{87681A0D-6CDC-C747-AE58-51A35B9C2EF4}" srcOrd="0" destOrd="0" presId="urn:microsoft.com/office/officeart/2008/layout/HorizontalMultiLevelHierarchy"/>
    <dgm:cxn modelId="{8A92A2A9-C760-CF4E-869A-03E1A867FC06}" type="presParOf" srcId="{702E0E6E-ABC5-E141-A0A7-474771807CBA}" destId="{AA1E5B02-BA9C-6E49-AF43-638CAF70BFF1}" srcOrd="0" destOrd="0" presId="urn:microsoft.com/office/officeart/2008/layout/HorizontalMultiLevelHierarchy"/>
    <dgm:cxn modelId="{666D9162-1269-3942-8051-2F669CA40163}" type="presParOf" srcId="{AA1E5B02-BA9C-6E49-AF43-638CAF70BFF1}" destId="{7CDF437B-C271-C34F-80EA-6406AFE78FE1}" srcOrd="0" destOrd="0" presId="urn:microsoft.com/office/officeart/2008/layout/HorizontalMultiLevelHierarchy"/>
    <dgm:cxn modelId="{82495B34-8F0E-5B47-88B4-91B770B756D5}" type="presParOf" srcId="{AA1E5B02-BA9C-6E49-AF43-638CAF70BFF1}" destId="{48B18233-EFA0-6646-8C0D-B1C6DB474AE4}" srcOrd="1" destOrd="0" presId="urn:microsoft.com/office/officeart/2008/layout/HorizontalMultiLevelHierarchy"/>
    <dgm:cxn modelId="{37C64BB9-45F8-3049-AD7A-EBA34768B045}" type="presParOf" srcId="{48B18233-EFA0-6646-8C0D-B1C6DB474AE4}" destId="{D4C1AE7B-BA10-204B-94A7-52C514DF7479}" srcOrd="0" destOrd="0" presId="urn:microsoft.com/office/officeart/2008/layout/HorizontalMultiLevelHierarchy"/>
    <dgm:cxn modelId="{5F117FE8-C266-9B4E-BB10-970857AAB1F5}" type="presParOf" srcId="{D4C1AE7B-BA10-204B-94A7-52C514DF7479}" destId="{D713B2DF-CF50-A846-8D06-B9AF8AC29537}" srcOrd="0" destOrd="0" presId="urn:microsoft.com/office/officeart/2008/layout/HorizontalMultiLevelHierarchy"/>
    <dgm:cxn modelId="{F9BB2A4B-4E03-C547-97E4-12348282D69B}" type="presParOf" srcId="{48B18233-EFA0-6646-8C0D-B1C6DB474AE4}" destId="{4BE5B8D5-6BD9-1145-A367-5884B56B76E0}" srcOrd="1" destOrd="0" presId="urn:microsoft.com/office/officeart/2008/layout/HorizontalMultiLevelHierarchy"/>
    <dgm:cxn modelId="{8DABC18C-C047-3D45-A980-7F494EFC90C2}" type="presParOf" srcId="{4BE5B8D5-6BD9-1145-A367-5884B56B76E0}" destId="{87681A0D-6CDC-C747-AE58-51A35B9C2EF4}" srcOrd="0" destOrd="0" presId="urn:microsoft.com/office/officeart/2008/layout/HorizontalMultiLevelHierarchy"/>
    <dgm:cxn modelId="{2B2E6AD8-6B86-0544-8D14-819E380223F2}" type="presParOf" srcId="{4BE5B8D5-6BD9-1145-A367-5884B56B76E0}" destId="{1FE3AFCA-1FD2-6647-8D61-4CE14E1A522A}" srcOrd="1" destOrd="0" presId="urn:microsoft.com/office/officeart/2008/layout/HorizontalMultiLevelHierarchy"/>
    <dgm:cxn modelId="{13D34CD9-FD40-2F40-8B0A-F45B3CD4930D}" type="presParOf" srcId="{48B18233-EFA0-6646-8C0D-B1C6DB474AE4}" destId="{F6AF7332-FD74-8E43-B438-34C569628769}" srcOrd="2" destOrd="0" presId="urn:microsoft.com/office/officeart/2008/layout/HorizontalMultiLevelHierarchy"/>
    <dgm:cxn modelId="{375355CB-6947-A341-B8AC-0ADA02B55F33}" type="presParOf" srcId="{F6AF7332-FD74-8E43-B438-34C569628769}" destId="{CC1BEB48-C21E-5243-85CD-DA4C532D7E7F}" srcOrd="0" destOrd="0" presId="urn:microsoft.com/office/officeart/2008/layout/HorizontalMultiLevelHierarchy"/>
    <dgm:cxn modelId="{06E9F618-7BF6-A94D-8D1C-4BDE6BDE041B}" type="presParOf" srcId="{48B18233-EFA0-6646-8C0D-B1C6DB474AE4}" destId="{E0444BC7-E752-AE46-ACE7-B3977A8A8CD6}" srcOrd="3" destOrd="0" presId="urn:microsoft.com/office/officeart/2008/layout/HorizontalMultiLevelHierarchy"/>
    <dgm:cxn modelId="{0BCFBDEA-BCB6-1F49-9A91-B1F61EBAB74D}" type="presParOf" srcId="{E0444BC7-E752-AE46-ACE7-B3977A8A8CD6}" destId="{6B8C3579-0DF8-FC40-8B12-75582E39A019}" srcOrd="0" destOrd="0" presId="urn:microsoft.com/office/officeart/2008/layout/HorizontalMultiLevelHierarchy"/>
    <dgm:cxn modelId="{041D4CED-02E9-F341-82DD-84BC46520A8B}" type="presParOf" srcId="{E0444BC7-E752-AE46-ACE7-B3977A8A8CD6}" destId="{71F5044F-C0CF-1346-A7FA-C9531997B39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AF7332-FD74-8E43-B438-34C569628769}">
      <dsp:nvSpPr>
        <dsp:cNvPr id="0" name=""/>
        <dsp:cNvSpPr/>
      </dsp:nvSpPr>
      <dsp:spPr>
        <a:xfrm>
          <a:off x="885751" y="2349500"/>
          <a:ext cx="580535" cy="553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267" y="0"/>
              </a:lnTo>
              <a:lnTo>
                <a:pt x="290267" y="553101"/>
              </a:lnTo>
              <a:lnTo>
                <a:pt x="580535" y="553101"/>
              </a:lnTo>
            </a:path>
          </a:pathLst>
        </a:custGeom>
        <a:noFill/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55973" y="2606005"/>
        <a:ext cx="40091" cy="40091"/>
      </dsp:txXfrm>
    </dsp:sp>
    <dsp:sp modelId="{D4C1AE7B-BA10-204B-94A7-52C514DF7479}">
      <dsp:nvSpPr>
        <dsp:cNvPr id="0" name=""/>
        <dsp:cNvSpPr/>
      </dsp:nvSpPr>
      <dsp:spPr>
        <a:xfrm>
          <a:off x="885751" y="1796398"/>
          <a:ext cx="580535" cy="553101"/>
        </a:xfrm>
        <a:custGeom>
          <a:avLst/>
          <a:gdLst/>
          <a:ahLst/>
          <a:cxnLst/>
          <a:rect l="0" t="0" r="0" b="0"/>
          <a:pathLst>
            <a:path>
              <a:moveTo>
                <a:pt x="0" y="553101"/>
              </a:moveTo>
              <a:lnTo>
                <a:pt x="290267" y="553101"/>
              </a:lnTo>
              <a:lnTo>
                <a:pt x="290267" y="0"/>
              </a:lnTo>
              <a:lnTo>
                <a:pt x="580535" y="0"/>
              </a:lnTo>
            </a:path>
          </a:pathLst>
        </a:custGeom>
        <a:noFill/>
        <a:ln w="12700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155973" y="2052903"/>
        <a:ext cx="40091" cy="40091"/>
      </dsp:txXfrm>
    </dsp:sp>
    <dsp:sp modelId="{7CDF437B-C271-C34F-80EA-6406AFE78FE1}">
      <dsp:nvSpPr>
        <dsp:cNvPr id="0" name=""/>
        <dsp:cNvSpPr/>
      </dsp:nvSpPr>
      <dsp:spPr>
        <a:xfrm rot="16200000">
          <a:off x="-1885579" y="1907018"/>
          <a:ext cx="4657700" cy="8849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Digital Signal Transmission</a:t>
          </a:r>
          <a:endParaRPr lang="en-US" sz="3200" kern="1200" dirty="0"/>
        </a:p>
      </dsp:txBody>
      <dsp:txXfrm>
        <a:off x="-1885579" y="1907018"/>
        <a:ext cx="4657700" cy="884963"/>
      </dsp:txXfrm>
    </dsp:sp>
    <dsp:sp modelId="{87681A0D-6CDC-C747-AE58-51A35B9C2EF4}">
      <dsp:nvSpPr>
        <dsp:cNvPr id="0" name=""/>
        <dsp:cNvSpPr/>
      </dsp:nvSpPr>
      <dsp:spPr>
        <a:xfrm>
          <a:off x="1466287" y="1353916"/>
          <a:ext cx="5695723" cy="8849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Digital Data transmitted as Digital Signals</a:t>
          </a:r>
          <a:endParaRPr lang="en-US" sz="2500" kern="1200" dirty="0"/>
        </a:p>
      </dsp:txBody>
      <dsp:txXfrm>
        <a:off x="1466287" y="1353916"/>
        <a:ext cx="5695723" cy="884963"/>
      </dsp:txXfrm>
    </dsp:sp>
    <dsp:sp modelId="{6B8C3579-0DF8-FC40-8B12-75582E39A019}">
      <dsp:nvSpPr>
        <dsp:cNvPr id="0" name=""/>
        <dsp:cNvSpPr/>
      </dsp:nvSpPr>
      <dsp:spPr>
        <a:xfrm>
          <a:off x="1466287" y="2460120"/>
          <a:ext cx="5695723" cy="8849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Analog Data transmitted as Digital Signals</a:t>
          </a:r>
          <a:endParaRPr lang="en-US" sz="2400" kern="1200" dirty="0"/>
        </a:p>
      </dsp:txBody>
      <dsp:txXfrm>
        <a:off x="1466287" y="2460120"/>
        <a:ext cx="5695723" cy="884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8C30961-F00F-432E-AE64-4E6EE3B7C916}" type="datetimeFigureOut">
              <a:rPr lang="en-US" altLang="en-US"/>
              <a:pPr/>
              <a:t>9/9/2018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76533B5B-F840-4BDF-A733-EA97275D48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23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anose="020B0604020202020204" pitchFamily="34" charset="0"/>
              </a:defRPr>
            </a:lvl1pPr>
          </a:lstStyle>
          <a:p>
            <a:fld id="{F109D2BE-FBF7-483B-8F3E-74017A5728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0933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Digital data </a:t>
            </a:r>
            <a:r>
              <a:rPr lang="en-US" altLang="en-US" smtClean="0">
                <a:latin typeface="Arial" panose="020B0604020202020204" pitchFamily="34" charset="0"/>
                <a:sym typeface="Wingdings" panose="05000000000000000000" pitchFamily="2" charset="2"/>
              </a:rPr>
              <a:t> like for examples Alphabets </a:t>
            </a:r>
          </a:p>
          <a:p>
            <a:r>
              <a:rPr lang="en-US" altLang="en-US" smtClean="0">
                <a:latin typeface="Arial" panose="020B0604020202020204" pitchFamily="34" charset="0"/>
                <a:sym typeface="Wingdings" panose="05000000000000000000" pitchFamily="2" charset="2"/>
              </a:rPr>
              <a:t>It first converted to 0s and 1s</a:t>
            </a:r>
          </a:p>
          <a:p>
            <a:endParaRPr lang="en-US" altLang="en-US" smtClean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en-US" altLang="en-US" smtClean="0">
                <a:latin typeface="Arial" panose="020B0604020202020204" pitchFamily="34" charset="0"/>
              </a:rPr>
              <a:t>However, as digital information cannot be sent directly in the form of 0s and 1s, it must be encoded in the form of a </a:t>
            </a:r>
            <a:r>
              <a:rPr lang="en-US" altLang="en-US" u="sng" smtClean="0">
                <a:latin typeface="Arial" panose="020B0604020202020204" pitchFamily="34" charset="0"/>
              </a:rPr>
              <a:t>signal</a:t>
            </a:r>
            <a:r>
              <a:rPr lang="en-US" altLang="en-US" smtClean="0">
                <a:latin typeface="Arial" panose="020B0604020202020204" pitchFamily="34" charset="0"/>
              </a:rPr>
              <a:t> with </a:t>
            </a:r>
            <a:r>
              <a:rPr lang="en-US" altLang="en-US" u="sng" smtClean="0">
                <a:latin typeface="Arial" panose="020B0604020202020204" pitchFamily="34" charset="0"/>
              </a:rPr>
              <a:t>two states</a:t>
            </a:r>
            <a:r>
              <a:rPr lang="en-US" altLang="en-US" smtClean="0">
                <a:latin typeface="Arial" panose="020B0604020202020204" pitchFamily="34" charset="0"/>
              </a:rPr>
              <a:t>, for example:</a:t>
            </a:r>
          </a:p>
          <a:p>
            <a:endParaRPr lang="en-US" altLang="en-US" smtClean="0">
              <a:latin typeface="Arial" panose="020B0604020202020204" pitchFamily="34" charset="0"/>
            </a:endParaRPr>
          </a:p>
          <a:p>
            <a:r>
              <a:rPr lang="en-US" altLang="en-US" smtClean="0">
                <a:latin typeface="Arial" panose="020B0604020202020204" pitchFamily="34" charset="0"/>
              </a:rPr>
              <a:t>two voltage levels with respect to earth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the difference in voltage between two wires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the presence/absence of current in a wire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the presence/absence of light</a:t>
            </a:r>
          </a:p>
          <a:p>
            <a:r>
              <a:rPr lang="en-US" altLang="en-US" smtClean="0">
                <a:latin typeface="Arial" panose="020B0604020202020204" pitchFamily="34" charset="0"/>
              </a:rPr>
              <a:t>...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D20925F-FD79-4C62-B6E3-4634C624256E}" type="slidenum">
              <a:rPr lang="en-US" altLang="en-US" sz="1200"/>
              <a:pPr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57298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It is also called Unipolar-Non-return-to-zero, because there is no rest condition i.e. it either represents 1 or 0.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779C9F2-A662-4DDD-98DD-5EAA1EAAB6B0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21357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Problem with NRZ is that the receiver cannot conclude when a bit ended and when the next bit is started, in case when sender and receiver’s clock are not synchronized.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7164B26-A803-4DAF-8252-F3CA426F0974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5925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84C6D10-EBB1-4D27-87F3-4D5AD63989E0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94969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This encoding scheme is a combination of RZ and NRZ-L. Bit time is divided into two halves. It transits in the middle of the bit and changes phase when a different bit is encountered.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9F9E8B2-DA2E-41A7-946B-C1DD7D538DB7}" type="slidenum">
              <a:rPr lang="en-US" altLang="en-US" sz="1200"/>
              <a:pPr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22699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This encoding scheme is a combination of RZ and NRZ-I. It also transit at the middle of the bit but changes phase only when 1 is encountered.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F0C6981-3A14-40A4-8693-6234DD3C19DA}" type="slidenum">
              <a:rPr lang="en-US" altLang="en-US" sz="1200"/>
              <a:pPr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07067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7964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  <p:extLst mod="1">
    <p:ext uri="{DCECCB84-F9BA-43D5-87BE-67443E8EF086}">
      <p15:sldGuideLst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2307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053240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88464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1168432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63576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4246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43938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17730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02511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759929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Nalhareqi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B07EEEF-092C-4B39-B9C8-7555B91E5D1D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11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hf hdr="0" ftr="0" dt="0"/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  <p15:guide id="4294967295" pos="2124">
          <p15:clr>
            <a:srgbClr val="F26B43"/>
          </p15:clr>
        </p15:guide>
        <p15:guide id="4294967295" pos="36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BFD532D-158F-4BA7-A5D3-A034EB89D86F}" type="slidenum">
              <a:rPr lang="en-US" altLang="en-US" sz="1100">
                <a:solidFill>
                  <a:srgbClr val="FFFFFF"/>
                </a:solidFill>
              </a:rPr>
              <a:pPr/>
              <a:t>1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228600" y="2362200"/>
            <a:ext cx="88392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Lecture </a:t>
            </a: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1</a:t>
            </a:r>
          </a:p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Line </a:t>
            </a:r>
            <a:r>
              <a:rPr lang="en-US" altLang="x-none" sz="4800" b="1" spc="-50" dirty="0">
                <a:solidFill>
                  <a:srgbClr val="000000"/>
                </a:solidFill>
                <a:latin typeface="Calibri"/>
                <a:ea typeface="+mj-ea"/>
                <a:cs typeface="Bold Italic Art" pitchFamily="2" charset="-78"/>
              </a:rPr>
              <a:t>Encoding</a:t>
            </a:r>
            <a:endParaRPr lang="en-US" sz="3600" dirty="0">
              <a:latin typeface="Candara"/>
              <a:ea typeface="+mn-ea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 smtClean="0">
                <a:latin typeface="Candara"/>
                <a:ea typeface="+mn-ea"/>
              </a:rPr>
              <a:t>1</a:t>
            </a:r>
            <a:r>
              <a:rPr lang="en-US" sz="2000" baseline="30000" dirty="0" smtClean="0">
                <a:latin typeface="Candara"/>
                <a:ea typeface="+mn-ea"/>
              </a:rPr>
              <a:t>st</a:t>
            </a:r>
            <a:r>
              <a:rPr lang="en-US" sz="2000" dirty="0" smtClean="0">
                <a:latin typeface="Candara"/>
                <a:ea typeface="+mn-ea"/>
              </a:rPr>
              <a:t> </a:t>
            </a:r>
            <a:r>
              <a:rPr lang="en-US" sz="2000" dirty="0">
                <a:latin typeface="Candara"/>
                <a:ea typeface="+mn-ea"/>
              </a:rPr>
              <a:t>semester </a:t>
            </a:r>
            <a:r>
              <a:rPr lang="en-US" sz="2000" dirty="0" smtClean="0">
                <a:latin typeface="Candara"/>
                <a:ea typeface="+mn-ea"/>
              </a:rPr>
              <a:t>1440 - 2018</a:t>
            </a:r>
            <a:endParaRPr lang="en-US" sz="2000" dirty="0">
              <a:latin typeface="Candara"/>
              <a:ea typeface="+mn-ea"/>
            </a:endParaRPr>
          </a:p>
          <a:p>
            <a:pPr algn="ctr">
              <a:defRPr/>
            </a:pPr>
            <a:endParaRPr lang="en-US" altLang="x-none" sz="2400" spc="-50" dirty="0">
              <a:solidFill>
                <a:srgbClr val="000000"/>
              </a:solidFill>
              <a:latin typeface="Calibri"/>
              <a:ea typeface="+mj-ea"/>
              <a:cs typeface="Bold Italic Ar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464CA34-783F-4A9F-A6D7-5333F9530349}" type="slidenum">
              <a:rPr lang="en-US" altLang="en-US" sz="1100">
                <a:solidFill>
                  <a:srgbClr val="FFFFFF"/>
                </a:solidFill>
              </a:rPr>
              <a:pPr/>
              <a:t>10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381000" y="749300"/>
            <a:ext cx="9144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Polar Encoding</a:t>
            </a:r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82"/>
          <a:stretch>
            <a:fillRect/>
          </a:stretch>
        </p:blipFill>
        <p:spPr bwMode="auto">
          <a:xfrm>
            <a:off x="457200" y="3194050"/>
            <a:ext cx="7467600" cy="2778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0484" name="مستطيل 1"/>
          <p:cNvSpPr>
            <a:spLocks noChangeArrowheads="1"/>
          </p:cNvSpPr>
          <p:nvPr/>
        </p:nvSpPr>
        <p:spPr bwMode="auto">
          <a:xfrm>
            <a:off x="304800" y="1447800"/>
            <a:ext cx="74676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Polar encoding uses two voltage levels (</a:t>
            </a:r>
            <a:r>
              <a:rPr lang="en-US" altLang="en-US" sz="2000" dirty="0">
                <a:solidFill>
                  <a:srgbClr val="C00000"/>
                </a:solidFill>
                <a:cs typeface="Arial" panose="020B0604020202020204" pitchFamily="34" charset="0"/>
              </a:rPr>
              <a:t>positive and negative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).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Polar encodings is available in four types: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601663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Polar Encoding</a:t>
            </a:r>
          </a:p>
        </p:txBody>
      </p:sp>
      <p:sp>
        <p:nvSpPr>
          <p:cNvPr id="13315" name="مستطيل 1"/>
          <p:cNvSpPr>
            <a:spLocks noChangeArrowheads="1"/>
          </p:cNvSpPr>
          <p:nvPr/>
        </p:nvSpPr>
        <p:spPr bwMode="auto">
          <a:xfrm>
            <a:off x="381000" y="1219200"/>
            <a:ext cx="746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sz="2400" b="1" dirty="0">
                <a:solidFill>
                  <a:srgbClr val="00843C"/>
                </a:solidFill>
                <a:latin typeface="Arial" charset="0"/>
                <a:ea typeface="ＭＳ Ｐゴシック" charset="0"/>
                <a:cs typeface="Arial" charset="0"/>
              </a:rPr>
              <a:t>1.1- Polar NRZL (Non Return to Zero) Level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- Bit </a:t>
            </a:r>
            <a:r>
              <a:rPr lang="en-US" sz="2000" b="1" dirty="0">
                <a:solidFill>
                  <a:srgbClr val="00843C"/>
                </a:solidFill>
                <a:latin typeface="Arial" charset="0"/>
                <a:ea typeface="ＭＳ Ｐゴシック" charset="0"/>
                <a:cs typeface="Arial" charset="0"/>
              </a:rPr>
              <a:t>0</a:t>
            </a: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 is mapped </a:t>
            </a:r>
            <a:r>
              <a:rPr lang="en-US" sz="2000" u="sng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to a negative amplitude</a:t>
            </a: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.</a:t>
            </a:r>
          </a:p>
          <a:p>
            <a:pPr marL="342900" indent="-342900"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Bit </a:t>
            </a:r>
            <a:r>
              <a:rPr lang="en-US" sz="2000" b="1" dirty="0">
                <a:solidFill>
                  <a:srgbClr val="00843C"/>
                </a:solidFill>
                <a:latin typeface="Arial" charset="0"/>
                <a:ea typeface="ＭＳ Ｐゴシック" charset="0"/>
                <a:cs typeface="Arial" charset="0"/>
              </a:rPr>
              <a:t>1</a:t>
            </a: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 is mapped </a:t>
            </a:r>
            <a:r>
              <a:rPr lang="en-US" sz="2000" u="sng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to a positive amplitude</a:t>
            </a:r>
            <a:r>
              <a:rPr lang="en-US" sz="2000" dirty="0">
                <a:solidFill>
                  <a:srgbClr val="404040"/>
                </a:solidFill>
                <a:latin typeface="Arial" charset="0"/>
                <a:ea typeface="ＭＳ Ｐゴシック" charset="0"/>
                <a:cs typeface="Arial" charset="0"/>
              </a:rPr>
              <a:t>.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endParaRPr lang="en-US" sz="2000" dirty="0">
              <a:solidFill>
                <a:srgbClr val="404040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" y="1981200"/>
            <a:ext cx="7673975" cy="217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50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4D035AB-A679-46D7-8A2F-E4124B113DD6}" type="slidenum">
              <a:rPr lang="en-US" altLang="en-US" sz="1100">
                <a:solidFill>
                  <a:schemeClr val="tx2"/>
                </a:solidFill>
              </a:rPr>
              <a:pPr/>
              <a:t>11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601663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Polar Encoding</a:t>
            </a:r>
          </a:p>
        </p:txBody>
      </p:sp>
      <p:sp>
        <p:nvSpPr>
          <p:cNvPr id="22530" name="مستطيل 1"/>
          <p:cNvSpPr>
            <a:spLocks noChangeArrowheads="1"/>
          </p:cNvSpPr>
          <p:nvPr/>
        </p:nvSpPr>
        <p:spPr bwMode="auto">
          <a:xfrm>
            <a:off x="381000" y="1219200"/>
            <a:ext cx="8355012" cy="497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b="1" dirty="0">
                <a:solidFill>
                  <a:srgbClr val="00843C"/>
                </a:solidFill>
                <a:cs typeface="Arial" panose="020B0604020202020204" pitchFamily="34" charset="0"/>
              </a:rPr>
              <a:t>1.2- </a:t>
            </a:r>
            <a:r>
              <a:rPr lang="pl-PL" altLang="en-US" b="1" dirty="0">
                <a:solidFill>
                  <a:srgbClr val="00843C"/>
                </a:solidFill>
                <a:cs typeface="Arial" panose="020B0604020202020204" pitchFamily="34" charset="0"/>
              </a:rPr>
              <a:t>Polar NRZI (Non Return to Zero Inverted)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- Bit  </a:t>
            </a:r>
            <a:r>
              <a:rPr lang="en-US" altLang="en-US" sz="1800" b="1" dirty="0">
                <a:solidFill>
                  <a:srgbClr val="00843C"/>
                </a:solidFill>
                <a:cs typeface="Arial" panose="020B0604020202020204" pitchFamily="34" charset="0"/>
              </a:rPr>
              <a:t>0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 mapped to no signal level transition.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1800" b="1" dirty="0">
                <a:solidFill>
                  <a:srgbClr val="00843C"/>
                </a:solidFill>
                <a:cs typeface="Arial" panose="020B0604020202020204" pitchFamily="34" charset="0"/>
              </a:rPr>
              <a:t>1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 is mapped to signal level transition at the beginning of the bit interval.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Assumption:  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 - The  signal level to the </a:t>
            </a:r>
            <a:r>
              <a:rPr lang="en-US" altLang="en-US" sz="1400" b="1" dirty="0">
                <a:solidFill>
                  <a:srgbClr val="00843C"/>
                </a:solidFill>
                <a:cs typeface="Arial" panose="020B0604020202020204" pitchFamily="34" charset="0"/>
              </a:rPr>
              <a:t>left of the bit is high</a:t>
            </a: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 – </a:t>
            </a:r>
            <a:r>
              <a:rPr lang="en-US" altLang="en-US" sz="1400" u="sng" dirty="0">
                <a:solidFill>
                  <a:srgbClr val="404040"/>
                </a:solidFill>
                <a:cs typeface="Arial" panose="020B0604020202020204" pitchFamily="34" charset="0"/>
              </a:rPr>
              <a:t>Fig. A and Fig. C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 - The  signal level to the </a:t>
            </a:r>
            <a:r>
              <a:rPr lang="en-US" altLang="en-US" sz="1400" b="1" dirty="0">
                <a:solidFill>
                  <a:srgbClr val="00843C"/>
                </a:solidFill>
                <a:cs typeface="Arial" panose="020B0604020202020204" pitchFamily="34" charset="0"/>
              </a:rPr>
              <a:t>left of the bit is low</a:t>
            </a:r>
            <a:r>
              <a:rPr lang="en-US" altLang="en-US" sz="1400" dirty="0">
                <a:solidFill>
                  <a:srgbClr val="404040"/>
                </a:solidFill>
                <a:cs typeface="Arial" panose="020B0604020202020204" pitchFamily="34" charset="0"/>
              </a:rPr>
              <a:t> – </a:t>
            </a:r>
            <a:r>
              <a:rPr lang="en-US" altLang="en-US" sz="1400" u="sng" dirty="0">
                <a:solidFill>
                  <a:srgbClr val="404040"/>
                </a:solidFill>
                <a:cs typeface="Arial" panose="020B0604020202020204" pitchFamily="34" charset="0"/>
              </a:rPr>
              <a:t>Fig. B and Fig. D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1905000"/>
            <a:ext cx="6804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253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7CF0CFC-1E1F-4A69-A057-5FB2919A68AF}" type="slidenum">
              <a:rPr lang="en-US" altLang="en-US" sz="1100">
                <a:solidFill>
                  <a:schemeClr val="tx2"/>
                </a:solidFill>
              </a:rPr>
              <a:pPr/>
              <a:t>12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41258E50-D04B-4B0D-98C7-EB73F7DD30D1}" type="slidenum">
              <a:rPr lang="en-US" altLang="en-US" sz="1100">
                <a:solidFill>
                  <a:schemeClr val="tx2"/>
                </a:solidFill>
              </a:rPr>
              <a:pPr/>
              <a:t>13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36866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19100"/>
            <a:ext cx="71501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533400" y="5185722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NRZ-L changes voltage level at when a different bit is encountered whereas NRZ-I changes voltage when a 1 is encountered.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601663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Polar Encoding</a:t>
            </a:r>
          </a:p>
        </p:txBody>
      </p:sp>
      <p:sp>
        <p:nvSpPr>
          <p:cNvPr id="23554" name="مستطيل 1"/>
          <p:cNvSpPr>
            <a:spLocks noChangeArrowheads="1"/>
          </p:cNvSpPr>
          <p:nvPr/>
        </p:nvSpPr>
        <p:spPr bwMode="auto">
          <a:xfrm>
            <a:off x="381000" y="1041400"/>
            <a:ext cx="835501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b="1" dirty="0">
                <a:solidFill>
                  <a:srgbClr val="00843C"/>
                </a:solidFill>
                <a:cs typeface="Arial" panose="020B0604020202020204" pitchFamily="34" charset="0"/>
              </a:rPr>
              <a:t>2- </a:t>
            </a:r>
            <a:r>
              <a:rPr lang="pl-PL" altLang="en-US" b="1" dirty="0">
                <a:solidFill>
                  <a:srgbClr val="00843C"/>
                </a:solidFill>
                <a:cs typeface="Arial" panose="020B0604020202020204" pitchFamily="34" charset="0"/>
              </a:rPr>
              <a:t>Polar RZ (Return to Zero)</a:t>
            </a: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0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is mapped to a negative amplitude - A for the first half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of the symbol duration followed by a 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zero amplitude for the second half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of the symbol duration.</a:t>
            </a: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1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is mapped to a positive amplitude +A for the first half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of the bit duration followed by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a zero amplitude for the second half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of the bit duration.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103"/>
          <a:stretch/>
        </p:blipFill>
        <p:spPr bwMode="auto">
          <a:xfrm>
            <a:off x="1127747" y="1905000"/>
            <a:ext cx="6644653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355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0A3E8F3-9703-45FE-B147-35FDFBEE7DE4}" type="slidenum">
              <a:rPr lang="en-US" altLang="en-US" sz="1100">
                <a:solidFill>
                  <a:schemeClr val="tx2"/>
                </a:solidFill>
              </a:rPr>
              <a:pPr/>
              <a:t>14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5FAE8FF-975E-409E-AED9-EED1075CF825}" type="slidenum">
              <a:rPr lang="en-US" altLang="en-US" sz="1100">
                <a:solidFill>
                  <a:schemeClr val="tx2"/>
                </a:solidFill>
              </a:rPr>
              <a:pPr/>
              <a:t>15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3789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66800"/>
            <a:ext cx="63373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-601663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Polar Encoding</a:t>
            </a:r>
          </a:p>
        </p:txBody>
      </p:sp>
      <p:sp>
        <p:nvSpPr>
          <p:cNvPr id="24578" name="مستطيل 1"/>
          <p:cNvSpPr>
            <a:spLocks noChangeArrowheads="1"/>
          </p:cNvSpPr>
          <p:nvPr/>
        </p:nvSpPr>
        <p:spPr bwMode="auto">
          <a:xfrm>
            <a:off x="381000" y="1301750"/>
            <a:ext cx="74676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b="1">
                <a:solidFill>
                  <a:srgbClr val="00843C"/>
                </a:solidFill>
                <a:cs typeface="Arial" panose="020B0604020202020204" pitchFamily="34" charset="0"/>
              </a:rPr>
              <a:t>3- </a:t>
            </a:r>
            <a:r>
              <a:rPr lang="pl-PL" altLang="en-US" b="1">
                <a:solidFill>
                  <a:srgbClr val="00843C"/>
                </a:solidFill>
                <a:cs typeface="Arial" panose="020B0604020202020204" pitchFamily="34" charset="0"/>
              </a:rPr>
              <a:t>Polar Manchester </a:t>
            </a:r>
            <a:r>
              <a:rPr lang="en-US" altLang="en-US" b="1">
                <a:solidFill>
                  <a:srgbClr val="00843C"/>
                </a:solidFill>
                <a:cs typeface="Arial" panose="020B0604020202020204" pitchFamily="34" charset="0"/>
              </a:rPr>
              <a:t>C</a:t>
            </a:r>
            <a:r>
              <a:rPr lang="pl-PL" altLang="en-US" b="1">
                <a:solidFill>
                  <a:srgbClr val="00843C"/>
                </a:solidFill>
                <a:cs typeface="Arial" panose="020B0604020202020204" pitchFamily="34" charset="0"/>
              </a:rPr>
              <a:t>oding</a:t>
            </a: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2000" b="1">
                <a:solidFill>
                  <a:srgbClr val="00843C"/>
                </a:solidFill>
                <a:cs typeface="Arial" panose="020B0604020202020204" pitchFamily="34" charset="0"/>
              </a:rPr>
              <a:t>0</a:t>
            </a: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 is sent by </a:t>
            </a:r>
            <a:r>
              <a:rPr lang="en-US" altLang="en-US" sz="2000" u="sng">
                <a:solidFill>
                  <a:srgbClr val="404040"/>
                </a:solidFill>
                <a:cs typeface="Arial" panose="020B0604020202020204" pitchFamily="34" charset="0"/>
              </a:rPr>
              <a:t>having a mid-bit transition from high to low</a:t>
            </a: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2000" b="1">
                <a:solidFill>
                  <a:srgbClr val="00843C"/>
                </a:solidFill>
                <a:cs typeface="Arial" panose="020B0604020202020204" pitchFamily="34" charset="0"/>
              </a:rPr>
              <a:t>1</a:t>
            </a:r>
            <a:r>
              <a:rPr lang="en-US" altLang="en-US" sz="2000">
                <a:solidFill>
                  <a:srgbClr val="404040"/>
                </a:solidFill>
                <a:cs typeface="Arial" panose="020B0604020202020204" pitchFamily="34" charset="0"/>
              </a:rPr>
              <a:t> is sent by </a:t>
            </a:r>
            <a:r>
              <a:rPr lang="en-US" altLang="en-US" sz="2000" u="sng">
                <a:solidFill>
                  <a:srgbClr val="404040"/>
                </a:solidFill>
                <a:cs typeface="Arial" panose="020B0604020202020204" pitchFamily="34" charset="0"/>
              </a:rPr>
              <a:t>having a mid-bit transition from low to high.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2057400"/>
            <a:ext cx="8062912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458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6C89C6E-B40F-4821-B498-7E84DD860A08}" type="slidenum">
              <a:rPr lang="en-US" altLang="en-US" sz="1100">
                <a:solidFill>
                  <a:schemeClr val="tx2"/>
                </a:solidFill>
              </a:rPr>
              <a:pPr/>
              <a:t>16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52400" y="1778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Polar Encoding</a:t>
            </a:r>
          </a:p>
        </p:txBody>
      </p:sp>
      <p:sp>
        <p:nvSpPr>
          <p:cNvPr id="25602" name="مستطيل 1"/>
          <p:cNvSpPr>
            <a:spLocks noChangeArrowheads="1"/>
          </p:cNvSpPr>
          <p:nvPr/>
        </p:nvSpPr>
        <p:spPr bwMode="auto">
          <a:xfrm>
            <a:off x="526773" y="762000"/>
            <a:ext cx="8610600" cy="546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4- </a:t>
            </a:r>
            <a:r>
              <a:rPr lang="pl-PL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Polar Differential Manchester </a:t>
            </a:r>
            <a:r>
              <a:rPr lang="en-US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C</a:t>
            </a:r>
            <a:r>
              <a:rPr lang="pl-PL" altLang="en-US" sz="2000" b="1" dirty="0">
                <a:solidFill>
                  <a:srgbClr val="00843C"/>
                </a:solidFill>
                <a:cs typeface="Arial" panose="020B0604020202020204" pitchFamily="34" charset="0"/>
              </a:rPr>
              <a:t>oding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20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-</a:t>
            </a:r>
            <a:r>
              <a:rPr lang="en-US" altLang="en-US" sz="2000" dirty="0">
                <a:solidFill>
                  <a:srgbClr val="404040"/>
                </a:solidFill>
                <a:cs typeface="Arial" panose="020B0604020202020204" pitchFamily="34" charset="0"/>
              </a:rPr>
              <a:t>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Bit </a:t>
            </a:r>
            <a:r>
              <a:rPr lang="en-US" altLang="en-US" sz="1800" b="1" dirty="0">
                <a:solidFill>
                  <a:srgbClr val="00843C"/>
                </a:solidFill>
                <a:cs typeface="Arial" panose="020B0604020202020204" pitchFamily="34" charset="0"/>
              </a:rPr>
              <a:t>0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 is mapped to signal level transition at the beginning of the bit interval.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- Bit </a:t>
            </a:r>
            <a:r>
              <a:rPr lang="en-US" altLang="en-US" sz="1800" b="1" dirty="0">
                <a:solidFill>
                  <a:srgbClr val="00843C"/>
                </a:solidFill>
                <a:cs typeface="Arial" panose="020B0604020202020204" pitchFamily="34" charset="0"/>
              </a:rPr>
              <a:t>1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 is mapped to absence of signal level transition  at the beginning of the bit interval.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cs typeface="Arial" panose="020B0604020202020204" pitchFamily="34" charset="0"/>
              </a:rPr>
              <a:t>Assumption:  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cs typeface="Arial" panose="020B0604020202020204" pitchFamily="34" charset="0"/>
              </a:rPr>
              <a:t> The  signal level to the </a:t>
            </a:r>
            <a:r>
              <a:rPr lang="en-US" altLang="en-US" sz="1400" b="1" dirty="0">
                <a:cs typeface="Arial" panose="020B0604020202020204" pitchFamily="34" charset="0"/>
              </a:rPr>
              <a:t>left of the bit is high</a:t>
            </a:r>
            <a:r>
              <a:rPr lang="en-US" altLang="en-US" sz="1400" dirty="0">
                <a:cs typeface="Arial" panose="020B0604020202020204" pitchFamily="34" charset="0"/>
              </a:rPr>
              <a:t> – </a:t>
            </a:r>
            <a:r>
              <a:rPr lang="en-US" altLang="en-US" sz="1400" u="sng" dirty="0">
                <a:cs typeface="Arial" panose="020B0604020202020204" pitchFamily="34" charset="0"/>
              </a:rPr>
              <a:t>Fig. A and Fig. C</a:t>
            </a:r>
          </a:p>
          <a:p>
            <a:pPr algn="just"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sz="1400" dirty="0">
                <a:cs typeface="Arial" panose="020B0604020202020204" pitchFamily="34" charset="0"/>
              </a:rPr>
              <a:t> The  signal level to the </a:t>
            </a:r>
            <a:r>
              <a:rPr lang="en-US" altLang="en-US" sz="1400" b="1" dirty="0">
                <a:cs typeface="Arial" panose="020B0604020202020204" pitchFamily="34" charset="0"/>
              </a:rPr>
              <a:t>left of the bit is low </a:t>
            </a:r>
            <a:r>
              <a:rPr lang="en-US" altLang="en-US" sz="1400" dirty="0">
                <a:cs typeface="Arial" panose="020B0604020202020204" pitchFamily="34" charset="0"/>
              </a:rPr>
              <a:t>– </a:t>
            </a:r>
            <a:r>
              <a:rPr lang="en-US" altLang="en-US" sz="1400" u="sng" dirty="0">
                <a:cs typeface="Arial" panose="020B0604020202020204" pitchFamily="34" charset="0"/>
              </a:rPr>
              <a:t>Fig. B and Fig. D</a:t>
            </a:r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1"/>
            <a:ext cx="6931025" cy="212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560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C9E7104-5F76-4F02-A290-5E70F8CDAE40}" type="slidenum">
              <a:rPr lang="en-US" altLang="en-US" sz="1100">
                <a:solidFill>
                  <a:schemeClr val="tx2"/>
                </a:solidFill>
              </a:rPr>
              <a:pPr/>
              <a:t>17</a:t>
            </a:fld>
            <a:endParaRPr lang="en-US" altLang="en-US" sz="11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A18ACDD-3E3F-4D14-A071-7B9BBEC5B6E8}" type="slidenum">
              <a:rPr lang="en-US" altLang="en-US" sz="1100">
                <a:solidFill>
                  <a:schemeClr val="tx2"/>
                </a:solidFill>
              </a:rPr>
              <a:pPr/>
              <a:t>18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3891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73"/>
          <a:stretch>
            <a:fillRect/>
          </a:stretch>
        </p:blipFill>
        <p:spPr bwMode="auto">
          <a:xfrm>
            <a:off x="1143000" y="760955"/>
            <a:ext cx="68961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695DBF8B-3F17-4D3B-9A46-6FB2989A3F64}" type="slidenum">
              <a:rPr lang="en-US" altLang="en-US" sz="1100">
                <a:solidFill>
                  <a:srgbClr val="FFFFFF"/>
                </a:solidFill>
              </a:rPr>
              <a:pPr/>
              <a:t>19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4572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Line Coding Examples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41400"/>
            <a:ext cx="78771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15CB996-C50C-4E7D-A97E-4C5F0CAEA8FE}" type="slidenum">
              <a:rPr lang="en-US" altLang="en-US" sz="1100">
                <a:solidFill>
                  <a:srgbClr val="FFFFFF"/>
                </a:solidFill>
              </a:rPr>
              <a:pPr/>
              <a:t>2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Outline</a:t>
            </a:r>
          </a:p>
        </p:txBody>
      </p:sp>
      <p:sp>
        <p:nvSpPr>
          <p:cNvPr id="16387" name="مستطيل 1"/>
          <p:cNvSpPr>
            <a:spLocks noChangeArrowheads="1"/>
          </p:cNvSpPr>
          <p:nvPr/>
        </p:nvSpPr>
        <p:spPr bwMode="auto">
          <a:xfrm>
            <a:off x="381000" y="1739900"/>
            <a:ext cx="8001000" cy="524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dirty="0">
                <a:solidFill>
                  <a:srgbClr val="404040"/>
                </a:solidFill>
                <a:cs typeface="Arial" panose="020B0604020202020204" pitchFamily="34" charset="0"/>
              </a:rPr>
              <a:t>- Digital Signal Transmission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dirty="0">
                <a:solidFill>
                  <a:srgbClr val="404040"/>
                </a:solidFill>
                <a:cs typeface="Arial" panose="020B0604020202020204" pitchFamily="34" charset="0"/>
              </a:rPr>
              <a:t>- What is line coding?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dirty="0">
                <a:solidFill>
                  <a:srgbClr val="404040"/>
                </a:solidFill>
                <a:cs typeface="Arial" panose="020B0604020202020204" pitchFamily="34" charset="0"/>
              </a:rPr>
              <a:t>- Line coding schemes.</a:t>
            </a:r>
          </a:p>
          <a:p>
            <a:pPr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dirty="0">
                <a:solidFill>
                  <a:srgbClr val="404040"/>
                </a:solidFill>
                <a:cs typeface="Arial" panose="020B0604020202020204" pitchFamily="34" charset="0"/>
              </a:rPr>
              <a:t>   - Unipolar encoding; 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NRZ</a:t>
            </a:r>
          </a:p>
          <a:p>
            <a:pPr eaLnBrk="1" hangingPunct="1"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dirty="0">
                <a:solidFill>
                  <a:srgbClr val="404040"/>
                </a:solidFill>
                <a:cs typeface="Arial" panose="020B0604020202020204" pitchFamily="34" charset="0"/>
              </a:rPr>
              <a:t>   - Polar encoding; </a:t>
            </a:r>
            <a:r>
              <a:rPr lang="en-US" altLang="en-US" dirty="0" smtClean="0">
                <a:solidFill>
                  <a:srgbClr val="404040"/>
                </a:solidFill>
                <a:cs typeface="Arial" panose="020B0604020202020204" pitchFamily="34" charset="0"/>
              </a:rPr>
              <a:t>(</a:t>
            </a:r>
            <a:r>
              <a:rPr lang="en-US" altLang="en-US" sz="1800" dirty="0" smtClean="0">
                <a:solidFill>
                  <a:srgbClr val="404040"/>
                </a:solidFill>
                <a:cs typeface="Arial" panose="020B0604020202020204" pitchFamily="34" charset="0"/>
              </a:rPr>
              <a:t>NRZ</a:t>
            </a:r>
            <a:r>
              <a:rPr lang="en-US" altLang="en-US" sz="1800" dirty="0">
                <a:solidFill>
                  <a:srgbClr val="404040"/>
                </a:solidFill>
                <a:cs typeface="Arial" panose="020B0604020202020204" pitchFamily="34" charset="0"/>
              </a:rPr>
              <a:t>, NR, Manchester, Differential </a:t>
            </a:r>
            <a:r>
              <a:rPr lang="en-US" altLang="en-US" sz="1800" dirty="0" smtClean="0">
                <a:solidFill>
                  <a:srgbClr val="404040"/>
                </a:solidFill>
                <a:cs typeface="Arial" panose="020B0604020202020204" pitchFamily="34" charset="0"/>
              </a:rPr>
              <a:t>Manchester)</a:t>
            </a:r>
            <a:endParaRPr lang="en-US" altLang="en-US" sz="18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r>
              <a:rPr lang="en-US" altLang="en-US" dirty="0">
                <a:solidFill>
                  <a:srgbClr val="404040"/>
                </a:solidFill>
                <a:cs typeface="Arial" panose="020B0604020202020204" pitchFamily="34" charset="0"/>
              </a:rPr>
              <a:t>- Line coding examples.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sz="1800" dirty="0">
              <a:solidFill>
                <a:srgbClr val="40404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</a:pPr>
            <a:endParaRPr lang="en-US" altLang="en-US" dirty="0">
              <a:solidFill>
                <a:srgbClr val="40404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BA31A14E-C099-4C8D-AA7D-B59AD7C0F605}" type="slidenum">
              <a:rPr lang="en-US" altLang="en-US" sz="1100">
                <a:solidFill>
                  <a:schemeClr val="tx2"/>
                </a:solidFill>
              </a:rPr>
              <a:pPr/>
              <a:t>20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1219200"/>
            <a:ext cx="7010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000" dirty="0"/>
              <a:t>Bipolar encoding uses three voltage levels, positive, negative and zero. Zero voltage represents binary 0 and bit 1 is represented by altering positive and negative voltages.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-601663" y="304800"/>
            <a:ext cx="9144001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Bipolar </a:t>
            </a:r>
            <a:r>
              <a:rPr lang="en-US" altLang="x-none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Encoding</a:t>
            </a:r>
          </a:p>
        </p:txBody>
      </p:sp>
      <p:pic>
        <p:nvPicPr>
          <p:cNvPr id="276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316636"/>
            <a:ext cx="6337300" cy="332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EEEF-092C-4B39-B9C8-7555B91E5D1D}" type="slidenum">
              <a:rPr lang="en-US" altLang="en-US" smtClean="0"/>
              <a:pPr/>
              <a:t>21</a:t>
            </a:fld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2590800" y="2590800"/>
            <a:ext cx="42274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Any Question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52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4"/>
          <p:cNvSpPr>
            <a:spLocks noGrp="1"/>
          </p:cNvSpPr>
          <p:nvPr>
            <p:ph idx="1"/>
          </p:nvPr>
        </p:nvSpPr>
        <p:spPr>
          <a:xfrm>
            <a:off x="457200" y="1346200"/>
            <a:ext cx="8153400" cy="5110163"/>
          </a:xfrm>
        </p:spPr>
        <p:txBody>
          <a:bodyPr/>
          <a:lstStyle/>
          <a:p>
            <a:pPr algn="l">
              <a:lnSpc>
                <a:spcPct val="120000"/>
              </a:lnSpc>
              <a:spcAft>
                <a:spcPts val="3000"/>
              </a:spcAft>
            </a:pPr>
            <a:r>
              <a:rPr lang="en-US" altLang="en-US" sz="2000" u="sng" dirty="0" smtClean="0">
                <a:solidFill>
                  <a:srgbClr val="C00000"/>
                </a:solidFill>
                <a:latin typeface="Arial" panose="020B0604020202020204" pitchFamily="34" charset="0"/>
              </a:rPr>
              <a:t>Digital transmission </a:t>
            </a:r>
            <a:r>
              <a:rPr lang="en-US" altLang="en-US" sz="2000" dirty="0" smtClean="0">
                <a:latin typeface="Arial" panose="020B0604020202020204" pitchFamily="34" charset="0"/>
              </a:rPr>
              <a:t>is the sending of information over a communications media in the form of digital signals.</a:t>
            </a:r>
          </a:p>
          <a:p>
            <a:pPr algn="l">
              <a:lnSpc>
                <a:spcPct val="120000"/>
              </a:lnSpc>
              <a:spcAft>
                <a:spcPts val="3000"/>
              </a:spcAft>
            </a:pPr>
            <a:r>
              <a:rPr lang="en-US" altLang="en-US" sz="2000" dirty="0" smtClean="0">
                <a:latin typeface="Arial" panose="020B0604020202020204" pitchFamily="34" charset="0"/>
              </a:rPr>
              <a:t>Digital signals are a sequence of voltage pulses.</a:t>
            </a:r>
          </a:p>
          <a:p>
            <a:pPr algn="l">
              <a:lnSpc>
                <a:spcPct val="120000"/>
              </a:lnSpc>
              <a:spcAft>
                <a:spcPts val="3000"/>
              </a:spcAft>
            </a:pPr>
            <a:r>
              <a:rPr lang="en-US" altLang="en-US" sz="2000" dirty="0" smtClean="0">
                <a:latin typeface="Arial" panose="020B0604020202020204" pitchFamily="34" charset="0"/>
              </a:rPr>
              <a:t> They can propagate </a:t>
            </a:r>
            <a:r>
              <a:rPr lang="en-US" altLang="en-US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analog</a:t>
            </a:r>
            <a:r>
              <a:rPr lang="en-US" altLang="en-US" sz="2000" dirty="0" smtClean="0">
                <a:latin typeface="Arial" panose="020B0604020202020204" pitchFamily="34" charset="0"/>
              </a:rPr>
              <a:t> and </a:t>
            </a:r>
            <a:r>
              <a:rPr lang="en-US" altLang="en-US" sz="2000" dirty="0" smtClean="0">
                <a:solidFill>
                  <a:srgbClr val="7030A0"/>
                </a:solidFill>
                <a:latin typeface="Arial" panose="020B0604020202020204" pitchFamily="34" charset="0"/>
              </a:rPr>
              <a:t>digital data</a:t>
            </a:r>
            <a:r>
              <a:rPr lang="en-US" altLang="en-US" sz="2000" dirty="0" smtClean="0">
                <a:latin typeface="Arial" panose="020B0604020202020204" pitchFamily="34" charset="0"/>
              </a:rPr>
              <a:t>.</a:t>
            </a:r>
          </a:p>
          <a:p>
            <a:pPr algn="l">
              <a:lnSpc>
                <a:spcPct val="120000"/>
              </a:lnSpc>
              <a:spcAft>
                <a:spcPts val="3000"/>
              </a:spcAft>
            </a:pPr>
            <a:r>
              <a:rPr lang="en-US" altLang="en-US" sz="2000" dirty="0" smtClean="0">
                <a:latin typeface="Arial" panose="020B0604020202020204" pitchFamily="34" charset="0"/>
              </a:rPr>
              <a:t> They offer better noise immunity, are cheaper to implement in hardware, more secure and also allow data compression, thereby optimally utilizing the transmission link.</a:t>
            </a:r>
          </a:p>
        </p:txBody>
      </p:sp>
      <p:sp>
        <p:nvSpPr>
          <p:cNvPr id="3277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3B22F7C-86F1-4399-BE1C-DB8807045A05}" type="slidenum">
              <a:rPr lang="en-US" altLang="en-US" sz="1100">
                <a:solidFill>
                  <a:schemeClr val="tx2"/>
                </a:solidFill>
              </a:rPr>
              <a:pPr/>
              <a:t>3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762000"/>
            <a:ext cx="54102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Digital Transmission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96A1462-92DF-411C-97A2-7490186BB5CF}" type="slidenum">
              <a:rPr lang="en-US" altLang="en-US" sz="1100">
                <a:solidFill>
                  <a:schemeClr val="tx2"/>
                </a:solidFill>
              </a:rPr>
              <a:pPr/>
              <a:t>4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457200" y="762000"/>
          <a:ext cx="7162800" cy="469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3795" name="TextBox 6"/>
          <p:cNvSpPr txBox="1">
            <a:spLocks noChangeArrowheads="1"/>
          </p:cNvSpPr>
          <p:nvPr/>
        </p:nvSpPr>
        <p:spPr bwMode="auto">
          <a:xfrm>
            <a:off x="7620000" y="2286000"/>
            <a:ext cx="838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 dirty="0">
                <a:solidFill>
                  <a:srgbClr val="FF0000"/>
                </a:solidFill>
                <a:latin typeface="Zapf Dingbats" charset="2"/>
                <a:sym typeface="Zapf Dingbats" charset="2"/>
              </a:rPr>
              <a:t>✔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7563"/>
          </a:xfrm>
        </p:spPr>
        <p:txBody>
          <a:bodyPr/>
          <a:lstStyle/>
          <a:p>
            <a:pPr algn="l">
              <a:lnSpc>
                <a:spcPct val="120000"/>
              </a:lnSpc>
              <a:spcAft>
                <a:spcPts val="2400"/>
              </a:spcAft>
            </a:pPr>
            <a:r>
              <a:rPr lang="en-US" altLang="en-US" sz="2000" smtClean="0">
                <a:latin typeface="Arial" panose="020B0604020202020204" pitchFamily="34" charset="0"/>
              </a:rPr>
              <a:t>To convert digital data into digital signals. It can be done in two ways, line coding and block coding. </a:t>
            </a:r>
          </a:p>
          <a:p>
            <a:pPr algn="l">
              <a:lnSpc>
                <a:spcPct val="120000"/>
              </a:lnSpc>
              <a:spcAft>
                <a:spcPts val="2400"/>
              </a:spcAft>
            </a:pPr>
            <a:r>
              <a:rPr lang="en-US" altLang="en-US" sz="2000" smtClean="0">
                <a:latin typeface="Arial" panose="020B0604020202020204" pitchFamily="34" charset="0"/>
              </a:rPr>
              <a:t>For all communications, line coding is necessary whereas block coding is optional.</a:t>
            </a:r>
          </a:p>
          <a:p>
            <a:pPr algn="l">
              <a:lnSpc>
                <a:spcPct val="120000"/>
              </a:lnSpc>
              <a:spcAft>
                <a:spcPts val="2400"/>
              </a:spcAft>
            </a:pPr>
            <a:r>
              <a:rPr lang="en-US" altLang="en-US" sz="2000" smtClean="0">
                <a:latin typeface="Arial" panose="020B0604020202020204" pitchFamily="34" charset="0"/>
              </a:rPr>
              <a:t>Here digital data is first encoded into a binary stream. These binary streams are then converted into digital signals by line coding techniques.</a:t>
            </a:r>
          </a:p>
        </p:txBody>
      </p:sp>
      <p:sp>
        <p:nvSpPr>
          <p:cNvPr id="3481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7FB920B-E069-4C7F-839A-9B6BA4A8A92C}" type="slidenum">
              <a:rPr lang="en-US" altLang="en-US" sz="1100">
                <a:solidFill>
                  <a:schemeClr val="tx2"/>
                </a:solidFill>
              </a:rPr>
              <a:pPr/>
              <a:t>5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609600"/>
            <a:ext cx="693420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Digital Data Transmitted as Digital Signals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57EED3D6-7C84-4042-947B-9723E5382059}" type="slidenum">
              <a:rPr lang="en-US" altLang="en-US" sz="1100">
                <a:solidFill>
                  <a:srgbClr val="FFFFFF"/>
                </a:solidFill>
              </a:rPr>
              <a:pPr/>
              <a:t>6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601663" y="749300"/>
            <a:ext cx="9144001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What is Line Coding?</a:t>
            </a:r>
          </a:p>
        </p:txBody>
      </p:sp>
      <p:sp>
        <p:nvSpPr>
          <p:cNvPr id="7172" name="مستطيل 1"/>
          <p:cNvSpPr>
            <a:spLocks noChangeArrowheads="1"/>
          </p:cNvSpPr>
          <p:nvPr/>
        </p:nvSpPr>
        <p:spPr bwMode="auto">
          <a:xfrm>
            <a:off x="609600" y="1747838"/>
            <a:ext cx="83058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30000"/>
              </a:lnSpc>
              <a:spcBef>
                <a:spcPts val="1200"/>
              </a:spcBef>
              <a:spcAft>
                <a:spcPts val="1400"/>
              </a:spcAft>
              <a:buClr>
                <a:srgbClr val="31B6FD"/>
              </a:buClr>
              <a:buSzPct val="100000"/>
              <a:defRPr/>
            </a:pP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- </a:t>
            </a: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is </a:t>
            </a: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the process of converting </a:t>
            </a:r>
            <a:r>
              <a:rPr lang="en-US" sz="2400" u="sng" dirty="0">
                <a:solidFill>
                  <a:srgbClr val="C00000"/>
                </a:solidFill>
                <a:ea typeface="+mn-ea"/>
                <a:cs typeface="Arial" pitchFamily="34" charset="0"/>
              </a:rPr>
              <a:t>binary </a:t>
            </a:r>
            <a:r>
              <a:rPr lang="en-US" sz="2400" u="sng" dirty="0">
                <a:solidFill>
                  <a:srgbClr val="C00000"/>
                </a:solidFill>
                <a:ea typeface="+mn-ea"/>
                <a:cs typeface="Arial" pitchFamily="34" charset="0"/>
              </a:rPr>
              <a:t>data</a:t>
            </a:r>
            <a:r>
              <a:rPr lang="en-US" sz="2400" dirty="0">
                <a:solidFill>
                  <a:srgbClr val="C00000"/>
                </a:solidFill>
                <a:ea typeface="+mn-ea"/>
                <a:cs typeface="Arial" pitchFamily="34" charset="0"/>
              </a:rPr>
              <a:t> </a:t>
            </a: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(a </a:t>
            </a: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sequence of </a:t>
            </a: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bits) </a:t>
            </a: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to a </a:t>
            </a:r>
            <a:r>
              <a:rPr lang="en-US" sz="2400" u="sng" dirty="0">
                <a:solidFill>
                  <a:srgbClr val="C00000"/>
                </a:solidFill>
                <a:ea typeface="+mn-ea"/>
                <a:cs typeface="Arial" pitchFamily="34" charset="0"/>
              </a:rPr>
              <a:t>digital signal</a:t>
            </a: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.</a:t>
            </a:r>
          </a:p>
          <a:p>
            <a:pPr algn="just" eaLnBrk="1" hangingPunct="1">
              <a:lnSpc>
                <a:spcPct val="130000"/>
              </a:lnSpc>
              <a:spcBef>
                <a:spcPts val="1200"/>
              </a:spcBef>
              <a:spcAft>
                <a:spcPts val="1400"/>
              </a:spcAft>
              <a:buClr>
                <a:srgbClr val="31B6FD"/>
              </a:buClr>
              <a:buSzPct val="100000"/>
              <a:defRPr/>
            </a:pP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- Different line codes have different attributes.</a:t>
            </a:r>
          </a:p>
          <a:p>
            <a:pPr algn="just" eaLnBrk="1" hangingPunct="1">
              <a:lnSpc>
                <a:spcPct val="130000"/>
              </a:lnSpc>
              <a:spcBef>
                <a:spcPts val="1200"/>
              </a:spcBef>
              <a:spcAft>
                <a:spcPts val="1400"/>
              </a:spcAft>
              <a:buClr>
                <a:srgbClr val="31B6FD"/>
              </a:buClr>
              <a:buSzPct val="100000"/>
              <a:defRPr/>
            </a:pP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- Best </a:t>
            </a:r>
            <a:r>
              <a:rPr lang="en-US" sz="2400" dirty="0">
                <a:solidFill>
                  <a:srgbClr val="404040"/>
                </a:solidFill>
                <a:ea typeface="+mn-ea"/>
                <a:cs typeface="Arial" pitchFamily="34" charset="0"/>
              </a:rPr>
              <a:t>line code has to be selected for a given application and channel condition.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400" dirty="0">
              <a:solidFill>
                <a:srgbClr val="404040"/>
              </a:solidFill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عنصر نائب لرقم الشريحة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73AD255B-D389-483E-B50D-316142DB1AE0}" type="slidenum">
              <a:rPr lang="en-US" altLang="en-US" sz="1100">
                <a:solidFill>
                  <a:srgbClr val="FFFFFF"/>
                </a:solidFill>
              </a:rPr>
              <a:pPr/>
              <a:t>7</a:t>
            </a:fld>
            <a:endParaRPr lang="en-US" altLang="en-US" sz="1100">
              <a:solidFill>
                <a:srgbClr val="FFFFFF"/>
              </a:solidFill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-533400" y="152400"/>
            <a:ext cx="9144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8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 Line Coding</a:t>
            </a:r>
          </a:p>
        </p:txBody>
      </p:sp>
      <p:pic>
        <p:nvPicPr>
          <p:cNvPr id="1843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43000"/>
            <a:ext cx="676275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04" b="27605"/>
          <a:stretch>
            <a:fillRect/>
          </a:stretch>
        </p:blipFill>
        <p:spPr bwMode="auto">
          <a:xfrm>
            <a:off x="304800" y="4114800"/>
            <a:ext cx="7429500" cy="16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14A999CE-41DF-4EBA-9B41-BE5FDFD75406}" type="slidenum">
              <a:rPr lang="en-US" altLang="en-US" sz="1100">
                <a:solidFill>
                  <a:schemeClr val="tx2"/>
                </a:solidFill>
              </a:rPr>
              <a:pPr/>
              <a:t>8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358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1120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0" y="333514"/>
            <a:ext cx="9144001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x-none" sz="4000" b="1" spc="-50" dirty="0">
                <a:solidFill>
                  <a:srgbClr val="000000"/>
                </a:solidFill>
                <a:latin typeface="Calibri"/>
                <a:ea typeface="+mn-ea"/>
                <a:cs typeface="Bold Italic Art" pitchFamily="2" charset="-78"/>
              </a:rPr>
              <a:t>Unipolar Encoding</a:t>
            </a:r>
          </a:p>
        </p:txBody>
      </p:sp>
      <p:sp>
        <p:nvSpPr>
          <p:cNvPr id="7172" name="مستطيل 1"/>
          <p:cNvSpPr>
            <a:spLocks noChangeArrowheads="1"/>
          </p:cNvSpPr>
          <p:nvPr/>
        </p:nvSpPr>
        <p:spPr bwMode="auto">
          <a:xfrm>
            <a:off x="457199" y="1041400"/>
            <a:ext cx="8686799" cy="5965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Unipolar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encoding uses only </a:t>
            </a:r>
            <a:r>
              <a:rPr lang="en-US" sz="2000" dirty="0">
                <a:solidFill>
                  <a:srgbClr val="404040"/>
                </a:solidFill>
                <a:ea typeface="ＭＳ Ｐゴシック" charset="0"/>
                <a:cs typeface="Arial" pitchFamily="34" charset="0"/>
              </a:rPr>
              <a:t>single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voltage 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level to represent data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It is also called </a:t>
            </a:r>
            <a:r>
              <a:rPr lang="en-US" sz="2000" b="1" dirty="0">
                <a:solidFill>
                  <a:srgbClr val="C00000"/>
                </a:solidFill>
                <a:ea typeface="+mn-ea"/>
                <a:cs typeface="Arial" pitchFamily="34" charset="0"/>
              </a:rPr>
              <a:t>Unipolar-Non-return-to-zero</a:t>
            </a: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, because there is no rest condition </a:t>
            </a: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  <a:p>
            <a:pPr marL="342900" indent="-34290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buFontTx/>
              <a:buChar char="-"/>
              <a:defRPr/>
            </a:pPr>
            <a:r>
              <a:rPr lang="en-US" sz="2000" dirty="0">
                <a:solidFill>
                  <a:srgbClr val="404040"/>
                </a:solidFill>
                <a:ea typeface="+mn-ea"/>
                <a:cs typeface="Arial" pitchFamily="34" charset="0"/>
              </a:rPr>
              <a:t>In this case, to represent binary 1, high voltage is transmitted and to represent 0, no voltage is transmitted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31B6FD"/>
              </a:buClr>
              <a:buSzPct val="100000"/>
              <a:defRPr/>
            </a:pPr>
            <a:endParaRPr lang="en-US" sz="2000" dirty="0">
              <a:solidFill>
                <a:srgbClr val="404040"/>
              </a:solidFill>
              <a:ea typeface="+mn-ea"/>
              <a:cs typeface="Arial" pitchFamily="34" charset="0"/>
            </a:endParaRPr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CD5C067C-3E4E-4DD7-B290-C76F381C7E00}" type="slidenum">
              <a:rPr lang="en-US" altLang="en-US" sz="1100">
                <a:solidFill>
                  <a:schemeClr val="tx2"/>
                </a:solidFill>
              </a:rPr>
              <a:pPr/>
              <a:t>9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pic>
        <p:nvPicPr>
          <p:cNvPr id="19460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32" r="9521" b="41914"/>
          <a:stretch>
            <a:fillRect/>
          </a:stretch>
        </p:blipFill>
        <p:spPr bwMode="auto">
          <a:xfrm>
            <a:off x="685800" y="2743200"/>
            <a:ext cx="6858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9CCD6095AF24C91DBA4888DF0800F" ma:contentTypeVersion="0" ma:contentTypeDescription="Create a new document." ma:contentTypeScope="" ma:versionID="11217909730de4603cfe40fa920b56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D9087F-56F2-490C-A4D5-AF64B08096B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CFD4B8-14AB-4639-A50B-E72AEEBED6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263A02E-A4E3-4B9F-9249-7FB0C4F12438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10984</TotalTime>
  <Words>912</Words>
  <Application>Microsoft Office PowerPoint</Application>
  <PresentationFormat>On-screen Show (4:3)</PresentationFormat>
  <Paragraphs>130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MS PGothic</vt:lpstr>
      <vt:lpstr>Trebuchet MS</vt:lpstr>
      <vt:lpstr>Wingdings 2</vt:lpstr>
      <vt:lpstr>Wingdings</vt:lpstr>
      <vt:lpstr>Calibri</vt:lpstr>
      <vt:lpstr>Candara</vt:lpstr>
      <vt:lpstr>Zapf Dingbats</vt:lpstr>
      <vt:lpstr>Headlines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International Institute of Information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Bruhadeshwar Bezawada</dc:creator>
  <cp:lastModifiedBy>Ali</cp:lastModifiedBy>
  <cp:revision>182</cp:revision>
  <dcterms:created xsi:type="dcterms:W3CDTF">2007-07-09T18:36:04Z</dcterms:created>
  <dcterms:modified xsi:type="dcterms:W3CDTF">2018-09-09T19:26:06Z</dcterms:modified>
</cp:coreProperties>
</file>