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2"/>
  </p:notesMasterIdLst>
  <p:handoutMasterIdLst>
    <p:handoutMasterId r:id="rId13"/>
  </p:handoutMasterIdLst>
  <p:sldIdLst>
    <p:sldId id="317" r:id="rId5"/>
    <p:sldId id="396" r:id="rId6"/>
    <p:sldId id="397" r:id="rId7"/>
    <p:sldId id="398" r:id="rId8"/>
    <p:sldId id="399" r:id="rId9"/>
    <p:sldId id="400" r:id="rId10"/>
    <p:sldId id="395" r:id="rId11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7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11/3/18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88392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5</a:t>
            </a:r>
          </a:p>
          <a:p>
            <a:pPr algn="ctr">
              <a:defRPr/>
            </a:pPr>
            <a:r>
              <a:rPr lang="en-US" altLang="x-none" sz="54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Frequency Shift Keying (FSK)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latin typeface="Candara"/>
                <a:ea typeface="+mn-ea"/>
              </a:rPr>
              <a:t>1</a:t>
            </a:r>
            <a:r>
              <a:rPr lang="en-US" sz="2000" baseline="30000" dirty="0">
                <a:latin typeface="Candara"/>
                <a:ea typeface="+mn-ea"/>
              </a:rPr>
              <a:t>st</a:t>
            </a:r>
            <a:r>
              <a:rPr lang="en-US" sz="2000" dirty="0">
                <a:latin typeface="Candara"/>
                <a:ea typeface="+mn-ea"/>
              </a:rPr>
              <a:t> semester 1440 - 2018</a:t>
            </a: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EC11D6-A584-B344-84AB-B732E359E359}" type="slidenum">
              <a:rPr lang="en-US" sz="1100">
                <a:solidFill>
                  <a:srgbClr val="FFFFFF"/>
                </a:solidFill>
              </a:rPr>
              <a:pPr/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43001" y="685800"/>
            <a:ext cx="75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x-none" sz="6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Outline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2057400"/>
            <a:ext cx="68943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altLang="x-none" sz="3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Bold Italic Art" pitchFamily="2" charset="-78"/>
              </a:rPr>
              <a:t>FSK (Frequency Shift Keying)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altLang="x-none" sz="3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Bold Italic Art" pitchFamily="2" charset="-78"/>
              </a:rPr>
              <a:t>FSK Modulator.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altLang="x-none" sz="3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Bold Italic Art" pitchFamily="2" charset="-78"/>
              </a:rPr>
              <a:t>ASK and FSK</a:t>
            </a:r>
            <a:endParaRPr lang="fr-FR" altLang="x-none" sz="3200" b="1" spc="-5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Bold Italic Art" pitchFamily="2" charset="-78"/>
            </a:endParaRPr>
          </a:p>
          <a:p>
            <a:pPr algn="ctr">
              <a:defRPr/>
            </a:pPr>
            <a:endParaRPr lang="en-US" altLang="x-none" b="1" spc="-50" dirty="0">
              <a:solidFill>
                <a:srgbClr val="000000"/>
              </a:solidFill>
              <a:latin typeface="Calibri"/>
              <a:cs typeface="Bold Italic Art" pitchFamily="2" charset="-78"/>
            </a:endParaRPr>
          </a:p>
          <a:p>
            <a:pPr algn="ctr">
              <a:defRPr/>
            </a:pPr>
            <a:endParaRPr lang="en-US" altLang="x-none" b="1" spc="-50" dirty="0">
              <a:solidFill>
                <a:srgbClr val="000000"/>
              </a:solidFill>
              <a:latin typeface="Calibri"/>
              <a:cs typeface="Bold Italic Ar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204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>
          <a:xfrm>
            <a:off x="571500" y="559678"/>
            <a:ext cx="6972300" cy="14977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Types of Digital-to-Analog Conversion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83989B-969A-5448-A6B2-C73080F83BC0}" type="slidenum">
              <a:rPr lang="en-US" sz="1100">
                <a:solidFill>
                  <a:schemeClr val="tx2"/>
                </a:solidFill>
              </a:rPr>
              <a:pPr/>
              <a:t>3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8401050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4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43ACBA-42E3-6442-8490-3D0D904B8F0A}" type="slidenum">
              <a:rPr lang="en-US" sz="1100">
                <a:solidFill>
                  <a:srgbClr val="FFFFFF"/>
                </a:solidFill>
              </a:rPr>
              <a:pPr/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28600" y="38100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FSK (Frequency Shift Keying)</a:t>
            </a:r>
          </a:p>
        </p:txBody>
      </p:sp>
      <p:sp>
        <p:nvSpPr>
          <p:cNvPr id="8196" name="مستطيل 1"/>
          <p:cNvSpPr>
            <a:spLocks noChangeArrowheads="1"/>
          </p:cNvSpPr>
          <p:nvPr/>
        </p:nvSpPr>
        <p:spPr bwMode="auto">
          <a:xfrm>
            <a:off x="609600" y="1371600"/>
            <a:ext cx="8077200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The frequency of the carrier signal is varied to represent binary 1 or 0.</a:t>
            </a:r>
          </a:p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Both peak amplitude and phase remain constant while the frequency changes.</a:t>
            </a:r>
          </a:p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The frequency of the signal during each bit duration is constant, and its value depends on the  bit (0 or 1).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89"/>
          <a:stretch/>
        </p:blipFill>
        <p:spPr bwMode="auto">
          <a:xfrm>
            <a:off x="1600200" y="3657600"/>
            <a:ext cx="67056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40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7AB977-0C33-134B-AB20-CD74DEE52940}" type="slidenum">
              <a:rPr lang="en-US" sz="1100">
                <a:solidFill>
                  <a:srgbClr val="FFFFFF"/>
                </a:solidFill>
              </a:rPr>
              <a:pPr/>
              <a:t>5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95400" y="533400"/>
            <a:ext cx="7232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FSK Modulator</a:t>
            </a:r>
          </a:p>
        </p:txBody>
      </p:sp>
      <p:sp>
        <p:nvSpPr>
          <p:cNvPr id="19459" name="مستطيل 1"/>
          <p:cNvSpPr>
            <a:spLocks noChangeArrowheads="1"/>
          </p:cNvSpPr>
          <p:nvPr/>
        </p:nvSpPr>
        <p:spPr bwMode="auto">
          <a:xfrm>
            <a:off x="412750" y="1371600"/>
            <a:ext cx="7359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>
                <a:solidFill>
                  <a:srgbClr val="0F0901"/>
                </a:solidFill>
                <a:latin typeface="Calibri" charset="0"/>
              </a:rPr>
              <a:t>One way to think about binary FSK (or BFSK) is to consider two carrier frequencies</a:t>
            </a:r>
          </a:p>
        </p:txBody>
      </p:sp>
      <p:pic>
        <p:nvPicPr>
          <p:cNvPr id="19460" name="Picture 4" descr="fsk.gif (2423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33600"/>
            <a:ext cx="28654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5"/>
          <a:stretch>
            <a:fillRect/>
          </a:stretch>
        </p:blipFill>
        <p:spPr bwMode="auto">
          <a:xfrm>
            <a:off x="1295400" y="2133600"/>
            <a:ext cx="3886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33"/>
          <a:stretch>
            <a:fillRect/>
          </a:stretch>
        </p:blipFill>
        <p:spPr bwMode="auto">
          <a:xfrm>
            <a:off x="2057400" y="3810000"/>
            <a:ext cx="4572000" cy="18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438400" y="5715000"/>
            <a:ext cx="454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cs typeface="Arial" charset="0"/>
              </a:rPr>
              <a:t>Switch between two oscillators 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5800" y="6858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ASK and FSK</a:t>
            </a:r>
            <a:endParaRPr lang="fr-FR" altLang="x-none" sz="4800" b="1" spc="-50" dirty="0">
              <a:solidFill>
                <a:srgbClr val="000000"/>
              </a:solidFill>
              <a:latin typeface="Calibri"/>
              <a:ea typeface="+mn-ea"/>
              <a:cs typeface="Bold Italic Art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44"/>
          <a:stretch/>
        </p:blipFill>
        <p:spPr bwMode="auto">
          <a:xfrm>
            <a:off x="2057400" y="4343400"/>
            <a:ext cx="4876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8E8AD4-16C0-5F4B-9E1F-B9A37D8C5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1882"/>
              </p:ext>
            </p:extLst>
          </p:nvPr>
        </p:nvGraphicFramePr>
        <p:xfrm>
          <a:off x="457200" y="1828800"/>
          <a:ext cx="8001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45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cs typeface="Arial" charset="0"/>
                        </a:rPr>
                        <a:t>Amplitude Shift Keying (ASK)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cs typeface="Arial" charset="0"/>
                        </a:rPr>
                        <a:t>Frequency Shift Keying (FSK)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49">
                <a:tc>
                  <a:txBody>
                    <a:bodyPr/>
                    <a:lstStyle/>
                    <a:p>
                      <a:pPr marL="457200" marR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Very simple.</a:t>
                      </a:r>
                    </a:p>
                    <a:p>
                      <a:pPr marL="457200" indent="-457200" algn="l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Needs larger bandwidth.</a:t>
                      </a:r>
                    </a:p>
                    <a:p>
                      <a:pPr marL="342900" indent="-342900" algn="ctr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49">
                <a:tc>
                  <a:txBody>
                    <a:bodyPr/>
                    <a:lstStyle/>
                    <a:p>
                      <a:pPr marL="457200" marR="0" indent="-4572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 Low bandwidth requirements.</a:t>
                      </a:r>
                    </a:p>
                    <a:p>
                      <a:pPr marL="457200" indent="-457200" algn="l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More error resilience than AM.</a:t>
                      </a:r>
                    </a:p>
                    <a:p>
                      <a:pPr marL="342900" indent="-342900" algn="ctr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51">
                <a:tc>
                  <a:txBody>
                    <a:bodyPr/>
                    <a:lstStyle/>
                    <a:p>
                      <a:pPr marL="457200" indent="-457200" algn="l">
                        <a:buFont typeface="Arial"/>
                        <a:buChar char="•"/>
                      </a:pPr>
                      <a:r>
                        <a:rPr lang="en-US" sz="2000" dirty="0">
                          <a:solidFill>
                            <a:srgbClr val="404040"/>
                          </a:solidFill>
                          <a:cs typeface="Arial" charset="0"/>
                        </a:rPr>
                        <a:t>Very susceptible to interference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9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Any Question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11036</TotalTime>
  <Words>158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Bold Italic Art</vt:lpstr>
      <vt:lpstr>Calibri</vt:lpstr>
      <vt:lpstr>Candara</vt:lpstr>
      <vt:lpstr>Century Schoolbook</vt:lpstr>
      <vt:lpstr>Corbel</vt:lpstr>
      <vt:lpstr>Headlines</vt:lpstr>
      <vt:lpstr>PowerPoint Presentation</vt:lpstr>
      <vt:lpstr>PowerPoint Presentation</vt:lpstr>
      <vt:lpstr>Types of Digital-to-Analog Conversion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Elham Sunbu</cp:lastModifiedBy>
  <cp:revision>190</cp:revision>
  <dcterms:created xsi:type="dcterms:W3CDTF">2007-07-09T18:36:04Z</dcterms:created>
  <dcterms:modified xsi:type="dcterms:W3CDTF">2018-11-03T12:04:40Z</dcterms:modified>
</cp:coreProperties>
</file>