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44" r:id="rId4"/>
  </p:sldMasterIdLst>
  <p:notesMasterIdLst>
    <p:notesMasterId r:id="rId18"/>
  </p:notesMasterIdLst>
  <p:handoutMasterIdLst>
    <p:handoutMasterId r:id="rId19"/>
  </p:handoutMasterIdLst>
  <p:sldIdLst>
    <p:sldId id="317" r:id="rId5"/>
    <p:sldId id="397" r:id="rId6"/>
    <p:sldId id="398" r:id="rId7"/>
    <p:sldId id="399" r:id="rId8"/>
    <p:sldId id="400" r:id="rId9"/>
    <p:sldId id="401" r:id="rId10"/>
    <p:sldId id="402" r:id="rId11"/>
    <p:sldId id="403" r:id="rId12"/>
    <p:sldId id="404" r:id="rId13"/>
    <p:sldId id="405" r:id="rId14"/>
    <p:sldId id="406" r:id="rId15"/>
    <p:sldId id="407" r:id="rId16"/>
    <p:sldId id="395" r:id="rId17"/>
  </p:sldIdLst>
  <p:sldSz cx="9144000" cy="6858000" type="screen4x3"/>
  <p:notesSz cx="6797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37"/>
  </p:normalViewPr>
  <p:slideViewPr>
    <p:cSldViewPr>
      <p:cViewPr varScale="1">
        <p:scale>
          <a:sx n="89" d="100"/>
          <a:sy n="89" d="100"/>
        </p:scale>
        <p:origin x="174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8C30961-F00F-432E-AE64-4E6EE3B7C916}" type="datetimeFigureOut">
              <a:rPr lang="en-US" altLang="en-US"/>
              <a:pPr/>
              <a:t>11/4/18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31338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fld id="{76533B5B-F840-4BDF-A733-EA97275D48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07233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fld id="{F109D2BE-FBF7-483B-8F3E-74017A5728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20933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EE1F8FF-4AAC-2546-B06F-28D06E0E7810}" type="slidenum">
              <a:rPr lang="en-US" sz="1200">
                <a:cs typeface="Arial" charset="0"/>
              </a:rPr>
              <a:pPr/>
              <a:t>10</a:t>
            </a:fld>
            <a:endParaRPr lang="en-US" sz="1200">
              <a:cs typeface="Arial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6" title="Page Number Shape"/>
          <p:cNvSpPr/>
          <p:nvPr/>
        </p:nvSpPr>
        <p:spPr bwMode="auto">
          <a:xfrm>
            <a:off x="8736012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685" y="1143294"/>
            <a:ext cx="527577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58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6685" y="5537926"/>
            <a:ext cx="527577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1800" b="0" i="1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6685" y="6314441"/>
            <a:ext cx="1197467" cy="365125"/>
          </a:xfr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0444" y="6314441"/>
            <a:ext cx="3842012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Nalhareqi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1416217"/>
            <a:ext cx="407987" cy="365125"/>
          </a:xfrm>
        </p:spPr>
        <p:txBody>
          <a:bodyPr/>
          <a:lstStyle>
            <a:lvl1pPr algn="r"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7796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  <p:extLst mod="1"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0" y="640080"/>
            <a:ext cx="4686299" cy="558414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Nalhareqi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23073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Page Number Shape"/>
          <p:cNvSpPr/>
          <p:nvPr/>
        </p:nvSpPr>
        <p:spPr bwMode="auto">
          <a:xfrm>
            <a:off x="8736012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3074" y="642931"/>
            <a:ext cx="1835003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42933"/>
            <a:ext cx="5303009" cy="46781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02140" y="5927132"/>
            <a:ext cx="2861142" cy="365125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2140" y="6315950"/>
            <a:ext cx="2861142" cy="365125"/>
          </a:xfrm>
        </p:spPr>
        <p:txBody>
          <a:bodyPr/>
          <a:lstStyle/>
          <a:p>
            <a:pPr>
              <a:defRPr/>
            </a:pPr>
            <a:r>
              <a:rPr lang="en-US" altLang="en-US"/>
              <a:t>Nalhareqi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5607593"/>
            <a:ext cx="407987" cy="365125"/>
          </a:xfrm>
        </p:spPr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053240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  <p15:guide id="2" pos="484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Nalhareqi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388464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 title="Page Number Shape"/>
          <p:cNvSpPr/>
          <p:nvPr/>
        </p:nvSpPr>
        <p:spPr bwMode="auto">
          <a:xfrm>
            <a:off x="8736012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755" y="2571723"/>
            <a:ext cx="6222491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58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755" y="1393748"/>
            <a:ext cx="6301072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18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7216" y="6314440"/>
            <a:ext cx="1197467" cy="365125"/>
          </a:xfrm>
        </p:spPr>
        <p:txBody>
          <a:bodyPr/>
          <a:lstStyle>
            <a:lvl1pPr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0755" y="6314441"/>
            <a:ext cx="4860170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Nalhareqi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1620761"/>
            <a:ext cx="407987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1168432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  <p15:guide id="2" pos="48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0" y="540628"/>
            <a:ext cx="4686300" cy="24889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3712467"/>
            <a:ext cx="4686300" cy="2482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Nalhareqi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663576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7784"/>
            <a:ext cx="2873502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58065"/>
            <a:ext cx="4690872" cy="913212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526122"/>
            <a:ext cx="4690872" cy="17515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6200" y="3700828"/>
            <a:ext cx="4690872" cy="913759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86200" y="4669432"/>
            <a:ext cx="4690872" cy="1752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Nalhareqi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42463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Nalhareqi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5439384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Nalhareqi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8177301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5479"/>
            <a:ext cx="2879082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64147"/>
            <a:ext cx="46863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2621513"/>
            <a:ext cx="2879082" cy="3239537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Nalhareqi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502511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557262"/>
            <a:ext cx="2882528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3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43350" y="1"/>
            <a:ext cx="4629150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1" y="2621512"/>
            <a:ext cx="2882528" cy="3236976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Nalhareqi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75992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8736012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69066"/>
            <a:ext cx="4686299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1" y="593006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1" y="631444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altLang="en-US"/>
              <a:t>Nalhareqi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012" y="5607593"/>
            <a:ext cx="407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8116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hf hdr="0" ftr="0" dt="0"/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38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6858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6858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685800" rtl="0" eaLnBrk="1" latinLnBrk="0" hangingPunct="1">
        <a:lnSpc>
          <a:spcPct val="112000"/>
        </a:lnSpc>
        <a:spcBef>
          <a:spcPts val="975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685800" rtl="0" eaLnBrk="1" latinLnBrk="0" hangingPunct="1">
        <a:lnSpc>
          <a:spcPct val="112000"/>
        </a:lnSpc>
        <a:spcBef>
          <a:spcPts val="975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685800" rtl="0" eaLnBrk="1" latinLnBrk="0" hangingPunct="1">
        <a:lnSpc>
          <a:spcPct val="112000"/>
        </a:lnSpc>
        <a:spcBef>
          <a:spcPts val="975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12598" algn="l" defTabSz="685800" rtl="0" eaLnBrk="1" latinLnBrk="0" hangingPunct="1">
        <a:lnSpc>
          <a:spcPct val="112000"/>
        </a:lnSpc>
        <a:spcBef>
          <a:spcPts val="975"/>
        </a:spcBef>
        <a:buFont typeface="Arial" panose="020B0604020202020204" pitchFamily="34" charset="0"/>
        <a:buChar char="•"/>
        <a:defRPr sz="105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pos="7200">
          <p15:clr>
            <a:srgbClr val="F26B43"/>
          </p15:clr>
        </p15:guide>
        <p15:guide id="4" pos="3264">
          <p15:clr>
            <a:srgbClr val="F26B43"/>
          </p15:clr>
        </p15:guide>
        <p15:guide id="5" pos="2124">
          <p15:clr>
            <a:srgbClr val="F26B43"/>
          </p15:clr>
        </p15:guide>
        <p15:guide id="6" pos="360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pos="5400">
          <p15:clr>
            <a:srgbClr val="F26B43"/>
          </p15:clr>
        </p15:guide>
        <p15:guide id="9" pos="24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BFD532D-158F-4BA7-A5D3-A034EB89D86F}" type="slidenum">
              <a:rPr lang="en-US" altLang="en-US" sz="1100">
                <a:solidFill>
                  <a:srgbClr val="FFFFFF"/>
                </a:solidFill>
              </a:rPr>
              <a:pPr/>
              <a:t>1</a:t>
            </a:fld>
            <a:endParaRPr lang="en-US" altLang="en-US" sz="1100">
              <a:solidFill>
                <a:srgbClr val="FFFFFF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0" y="1524000"/>
            <a:ext cx="8839200" cy="22775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4000" b="1" spc="-50" dirty="0">
                <a:solidFill>
                  <a:srgbClr val="000000"/>
                </a:solidFill>
                <a:latin typeface="Calibri"/>
                <a:ea typeface="+mj-ea"/>
                <a:cs typeface="Bold Italic Art" pitchFamily="2" charset="-78"/>
              </a:rPr>
              <a:t>Lecture 7:</a:t>
            </a:r>
          </a:p>
          <a:p>
            <a:pPr algn="ctr">
              <a:defRPr/>
            </a:pPr>
            <a:r>
              <a:rPr lang="en-US" altLang="x-none" sz="5400" b="1" spc="-50" dirty="0">
                <a:solidFill>
                  <a:srgbClr val="000000"/>
                </a:solidFill>
                <a:latin typeface="Calibri"/>
                <a:cs typeface="Bold Italic Art" pitchFamily="2" charset="-78"/>
              </a:rPr>
              <a:t>Noise to ASK, FSK and PSK</a:t>
            </a:r>
          </a:p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defRPr/>
            </a:pPr>
            <a:r>
              <a:rPr lang="en-US" sz="2000" dirty="0">
                <a:latin typeface="Candara"/>
                <a:ea typeface="+mn-ea"/>
              </a:rPr>
              <a:t>1</a:t>
            </a:r>
            <a:r>
              <a:rPr lang="en-US" sz="2000" baseline="30000" dirty="0">
                <a:latin typeface="Candara"/>
                <a:ea typeface="+mn-ea"/>
              </a:rPr>
              <a:t>st</a:t>
            </a:r>
            <a:r>
              <a:rPr lang="en-US" sz="2000" dirty="0">
                <a:latin typeface="Candara"/>
                <a:ea typeface="+mn-ea"/>
              </a:rPr>
              <a:t> semester 1440 - 2018</a:t>
            </a:r>
          </a:p>
          <a:p>
            <a:pPr algn="ctr">
              <a:defRPr/>
            </a:pPr>
            <a:endParaRPr lang="en-US" altLang="x-none" sz="2400" spc="-50" dirty="0">
              <a:solidFill>
                <a:srgbClr val="000000"/>
              </a:solidFill>
              <a:latin typeface="Calibri"/>
              <a:ea typeface="+mj-ea"/>
              <a:cs typeface="Bold Italic Art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100">
                <a:solidFill>
                  <a:schemeClr val="tx2"/>
                </a:solidFill>
              </a:rPr>
              <a:t>3.</a:t>
            </a:r>
            <a:fld id="{0B7FB275-58EB-2647-AFB2-5D47B42CAC02}" type="slidenum">
              <a:rPr lang="en-US" sz="1100">
                <a:solidFill>
                  <a:schemeClr val="tx2"/>
                </a:solidFill>
              </a:rPr>
              <a:pPr/>
              <a:t>10</a:t>
            </a:fld>
            <a:endParaRPr lang="en-US" sz="1100">
              <a:solidFill>
                <a:schemeClr val="tx2"/>
              </a:solidFill>
            </a:endParaRPr>
          </a:p>
        </p:txBody>
      </p:sp>
      <p:sp>
        <p:nvSpPr>
          <p:cNvPr id="707586" name="Line 2"/>
          <p:cNvSpPr>
            <a:spLocks noChangeShapeType="1"/>
          </p:cNvSpPr>
          <p:nvPr/>
        </p:nvSpPr>
        <p:spPr bwMode="auto">
          <a:xfrm>
            <a:off x="152400" y="2286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07587" name="Line 3"/>
          <p:cNvSpPr>
            <a:spLocks noChangeShapeType="1"/>
          </p:cNvSpPr>
          <p:nvPr/>
        </p:nvSpPr>
        <p:spPr bwMode="auto">
          <a:xfrm>
            <a:off x="152400" y="1066800"/>
            <a:ext cx="87630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07588" name="Text Box 4"/>
          <p:cNvSpPr txBox="1">
            <a:spLocks noChangeArrowheads="1"/>
          </p:cNvSpPr>
          <p:nvPr/>
        </p:nvSpPr>
        <p:spPr bwMode="auto">
          <a:xfrm>
            <a:off x="304800" y="457200"/>
            <a:ext cx="672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solidFill>
                  <a:schemeClr val="folHlink"/>
                </a:solidFill>
                <a:cs typeface="+mn-cs"/>
              </a:rPr>
              <a:t>Figure 3.30  </a:t>
            </a:r>
            <a:r>
              <a:rPr lang="en-US" sz="2000">
                <a:cs typeface="+mn-cs"/>
              </a:rPr>
              <a:t>Two cases of SNR: a high SNR and a low SNR</a:t>
            </a:r>
          </a:p>
        </p:txBody>
      </p:sp>
      <p:sp>
        <p:nvSpPr>
          <p:cNvPr id="707589" name="Line 5"/>
          <p:cNvSpPr>
            <a:spLocks noChangeShapeType="1"/>
          </p:cNvSpPr>
          <p:nvPr/>
        </p:nvSpPr>
        <p:spPr bwMode="auto">
          <a:xfrm>
            <a:off x="152400" y="6248400"/>
            <a:ext cx="8763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70759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1406525"/>
            <a:ext cx="8281987" cy="476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4052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800" b="1" spc="-50" dirty="0">
                <a:solidFill>
                  <a:srgbClr val="000000"/>
                </a:solidFill>
                <a:latin typeface="Calibri"/>
                <a:ea typeface="+mn-ea"/>
                <a:cs typeface="Bold Italic Art" pitchFamily="2" charset="-78"/>
              </a:rPr>
              <a:t>Example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rgbClr val="0F0901"/>
                </a:solidFill>
                <a:latin typeface="Trebuchet MS" charset="0"/>
              </a:rPr>
              <a:t>The power of a signal is 10 </a:t>
            </a:r>
            <a:r>
              <a:rPr lang="en-US" dirty="0" err="1">
                <a:solidFill>
                  <a:srgbClr val="0F0901"/>
                </a:solidFill>
                <a:latin typeface="Trebuchet MS" charset="0"/>
              </a:rPr>
              <a:t>mW</a:t>
            </a:r>
            <a:r>
              <a:rPr lang="en-US" dirty="0">
                <a:solidFill>
                  <a:srgbClr val="0F0901"/>
                </a:solidFill>
                <a:latin typeface="Trebuchet MS" charset="0"/>
              </a:rPr>
              <a:t> and the power of the noise is 1 </a:t>
            </a:r>
            <a:r>
              <a:rPr lang="en-US" dirty="0" err="1">
                <a:solidFill>
                  <a:srgbClr val="0F0901"/>
                </a:solidFill>
                <a:latin typeface="Cambria Math" charset="0"/>
                <a:cs typeface="Cambria Math" charset="0"/>
              </a:rPr>
              <a:t>μ</a:t>
            </a:r>
            <a:r>
              <a:rPr lang="en-US" dirty="0" err="1">
                <a:solidFill>
                  <a:srgbClr val="0F0901"/>
                </a:solidFill>
                <a:latin typeface="Trebuchet MS" charset="0"/>
              </a:rPr>
              <a:t>W</a:t>
            </a:r>
            <a:r>
              <a:rPr lang="en-US" dirty="0">
                <a:solidFill>
                  <a:srgbClr val="0F0901"/>
                </a:solidFill>
                <a:latin typeface="Trebuchet MS" charset="0"/>
              </a:rPr>
              <a:t>; what are the values of SNR and </a:t>
            </a:r>
            <a:r>
              <a:rPr lang="en-US" dirty="0" err="1">
                <a:solidFill>
                  <a:srgbClr val="0F0901"/>
                </a:solidFill>
                <a:latin typeface="Trebuchet MS" charset="0"/>
              </a:rPr>
              <a:t>SNR</a:t>
            </a:r>
            <a:r>
              <a:rPr lang="en-US" baseline="-25000" dirty="0" err="1">
                <a:solidFill>
                  <a:srgbClr val="0F0901"/>
                </a:solidFill>
                <a:latin typeface="Trebuchet MS" charset="0"/>
              </a:rPr>
              <a:t>dB</a:t>
            </a:r>
            <a:endParaRPr lang="en-US" baseline="-25000" dirty="0">
              <a:solidFill>
                <a:srgbClr val="0F0901"/>
              </a:solidFill>
              <a:latin typeface="Trebuchet MS" charset="0"/>
            </a:endParaRPr>
          </a:p>
          <a:p>
            <a:pPr algn="l">
              <a:buFont typeface="Wingdings 2" charset="0"/>
              <a:buNone/>
            </a:pPr>
            <a:r>
              <a:rPr lang="en-US" baseline="-25000" dirty="0">
                <a:solidFill>
                  <a:srgbClr val="0F0901"/>
                </a:solidFill>
                <a:latin typeface="Trebuchet MS" charset="0"/>
              </a:rPr>
              <a:t> </a:t>
            </a:r>
          </a:p>
          <a:p>
            <a:pPr algn="l">
              <a:buFont typeface="Wingdings 2" charset="0"/>
              <a:buNone/>
            </a:pPr>
            <a:r>
              <a:rPr lang="en-US" dirty="0">
                <a:solidFill>
                  <a:srgbClr val="C00000"/>
                </a:solidFill>
                <a:latin typeface="Trebuchet MS" charset="0"/>
              </a:rPr>
              <a:t>        SNR = 10 × 10</a:t>
            </a:r>
            <a:r>
              <a:rPr lang="en-US" baseline="30000" dirty="0">
                <a:solidFill>
                  <a:srgbClr val="C00000"/>
                </a:solidFill>
                <a:latin typeface="Trebuchet MS" charset="0"/>
              </a:rPr>
              <a:t>-3</a:t>
            </a:r>
            <a:r>
              <a:rPr lang="en-US" dirty="0">
                <a:solidFill>
                  <a:srgbClr val="C00000"/>
                </a:solidFill>
                <a:latin typeface="Trebuchet MS" charset="0"/>
              </a:rPr>
              <a:t>   /   10</a:t>
            </a:r>
            <a:r>
              <a:rPr lang="en-US" baseline="30000" dirty="0">
                <a:solidFill>
                  <a:srgbClr val="C00000"/>
                </a:solidFill>
                <a:latin typeface="Trebuchet MS" charset="0"/>
              </a:rPr>
              <a:t>-6 </a:t>
            </a:r>
            <a:r>
              <a:rPr lang="en-US" dirty="0">
                <a:solidFill>
                  <a:srgbClr val="C00000"/>
                </a:solidFill>
                <a:latin typeface="Trebuchet MS" charset="0"/>
              </a:rPr>
              <a:t> = 10,000</a:t>
            </a:r>
          </a:p>
          <a:p>
            <a:pPr algn="l">
              <a:buFont typeface="Wingdings 2" charset="0"/>
              <a:buNone/>
            </a:pPr>
            <a:r>
              <a:rPr lang="en-US" dirty="0">
                <a:solidFill>
                  <a:srgbClr val="C00000"/>
                </a:solidFill>
                <a:latin typeface="Trebuchet MS" charset="0"/>
              </a:rPr>
              <a:t>        </a:t>
            </a:r>
            <a:r>
              <a:rPr lang="en-US" dirty="0" err="1">
                <a:solidFill>
                  <a:srgbClr val="C00000"/>
                </a:solidFill>
                <a:latin typeface="Trebuchet MS" charset="0"/>
              </a:rPr>
              <a:t>SNR</a:t>
            </a:r>
            <a:r>
              <a:rPr lang="en-US" baseline="-25000" dirty="0" err="1">
                <a:solidFill>
                  <a:srgbClr val="C00000"/>
                </a:solidFill>
                <a:latin typeface="Trebuchet MS" charset="0"/>
              </a:rPr>
              <a:t>dB</a:t>
            </a:r>
            <a:r>
              <a:rPr lang="en-US" baseline="-25000" dirty="0">
                <a:solidFill>
                  <a:srgbClr val="C00000"/>
                </a:solidFill>
                <a:latin typeface="Trebuchet MS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Trebuchet MS" charset="0"/>
              </a:rPr>
              <a:t>= 10 log</a:t>
            </a:r>
            <a:r>
              <a:rPr lang="en-US" baseline="-25000" dirty="0">
                <a:solidFill>
                  <a:srgbClr val="C00000"/>
                </a:solidFill>
                <a:latin typeface="Trebuchet MS" charset="0"/>
              </a:rPr>
              <a:t>10</a:t>
            </a:r>
            <a:r>
              <a:rPr lang="en-US" dirty="0">
                <a:solidFill>
                  <a:srgbClr val="C00000"/>
                </a:solidFill>
                <a:latin typeface="Trebuchet MS" charset="0"/>
              </a:rPr>
              <a:t> (10 × 10</a:t>
            </a:r>
            <a:r>
              <a:rPr lang="en-US" baseline="30000" dirty="0">
                <a:solidFill>
                  <a:srgbClr val="C00000"/>
                </a:solidFill>
                <a:latin typeface="Trebuchet MS" charset="0"/>
              </a:rPr>
              <a:t>-3</a:t>
            </a:r>
            <a:r>
              <a:rPr lang="en-US" dirty="0">
                <a:solidFill>
                  <a:srgbClr val="C00000"/>
                </a:solidFill>
                <a:latin typeface="Trebuchet MS" charset="0"/>
              </a:rPr>
              <a:t> / 10</a:t>
            </a:r>
            <a:r>
              <a:rPr lang="en-US" baseline="30000" dirty="0">
                <a:solidFill>
                  <a:srgbClr val="C00000"/>
                </a:solidFill>
                <a:latin typeface="Trebuchet MS" charset="0"/>
              </a:rPr>
              <a:t>-6</a:t>
            </a:r>
            <a:r>
              <a:rPr lang="en-US" dirty="0">
                <a:solidFill>
                  <a:srgbClr val="C00000"/>
                </a:solidFill>
                <a:latin typeface="Trebuchet MS" charset="0"/>
              </a:rPr>
              <a:t>) </a:t>
            </a:r>
          </a:p>
          <a:p>
            <a:pPr algn="l">
              <a:buFont typeface="Wingdings 2" charset="0"/>
              <a:buNone/>
            </a:pPr>
            <a:r>
              <a:rPr lang="en-US" dirty="0">
                <a:solidFill>
                  <a:srgbClr val="C00000"/>
                </a:solidFill>
                <a:latin typeface="Trebuchet MS" charset="0"/>
              </a:rPr>
              <a:t>                  = 10 log</a:t>
            </a:r>
            <a:r>
              <a:rPr lang="en-US" baseline="-25000" dirty="0">
                <a:solidFill>
                  <a:srgbClr val="C00000"/>
                </a:solidFill>
                <a:latin typeface="Trebuchet MS" charset="0"/>
              </a:rPr>
              <a:t>10</a:t>
            </a:r>
            <a:r>
              <a:rPr lang="en-US" dirty="0">
                <a:solidFill>
                  <a:srgbClr val="C00000"/>
                </a:solidFill>
                <a:latin typeface="Trebuchet MS" charset="0"/>
              </a:rPr>
              <a:t> (10,000) = 40 dB </a:t>
            </a: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47E0060-FE40-9649-B7DF-9E3A43BFA5B3}" type="slidenum">
              <a:rPr lang="en-US" sz="1100">
                <a:solidFill>
                  <a:schemeClr val="tx2"/>
                </a:solidFill>
              </a:rPr>
              <a:pPr/>
              <a:t>11</a:t>
            </a:fld>
            <a:endParaRPr lang="en-US" sz="11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407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F3C7B18-CD9F-A64F-88D6-C15DEDDCAF70}" type="slidenum">
              <a:rPr lang="en-US" sz="1100">
                <a:solidFill>
                  <a:srgbClr val="FFFFFF"/>
                </a:solidFill>
              </a:rPr>
              <a:pPr/>
              <a:t>12</a:t>
            </a:fld>
            <a:endParaRPr lang="en-US" sz="1100">
              <a:solidFill>
                <a:srgbClr val="FFFFFF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-199233" y="533400"/>
            <a:ext cx="9144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3600" b="1" i="1" spc="-50" dirty="0">
                <a:solidFill>
                  <a:srgbClr val="000000"/>
                </a:solidFill>
                <a:latin typeface="Calibri"/>
                <a:ea typeface="+mn-ea"/>
                <a:cs typeface="Bold Italic Art" pitchFamily="2" charset="-78"/>
              </a:rPr>
              <a:t>Additive White Gaussian Noise (AWGN)</a:t>
            </a:r>
          </a:p>
        </p:txBody>
      </p:sp>
      <p:sp>
        <p:nvSpPr>
          <p:cNvPr id="18435" name="مستطيل 1"/>
          <p:cNvSpPr>
            <a:spLocks noChangeArrowheads="1"/>
          </p:cNvSpPr>
          <p:nvPr/>
        </p:nvSpPr>
        <p:spPr bwMode="auto">
          <a:xfrm>
            <a:off x="488950" y="1524000"/>
            <a:ext cx="7359650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sz="2000" dirty="0">
                <a:solidFill>
                  <a:srgbClr val="404040"/>
                </a:solidFill>
                <a:cs typeface="Arial" charset="0"/>
              </a:rPr>
              <a:t>- </a:t>
            </a:r>
            <a:r>
              <a:rPr lang="en-US" sz="2000" b="1" dirty="0">
                <a:solidFill>
                  <a:schemeClr val="tx2"/>
                </a:solidFill>
                <a:cs typeface="Arial" charset="0"/>
              </a:rPr>
              <a:t>Additive white Gaussian noise (AWGN):</a:t>
            </a:r>
            <a:endParaRPr lang="en-US" sz="2000" dirty="0">
              <a:cs typeface="Arial" charset="0"/>
            </a:endParaRPr>
          </a:p>
          <a:p>
            <a:pPr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sz="2000" dirty="0">
                <a:solidFill>
                  <a:srgbClr val="404040"/>
                </a:solidFill>
                <a:cs typeface="Arial" charset="0"/>
              </a:rPr>
              <a:t>Is a basic noise model used in Information theory to mimic the effect of many random processes that occur in nature.</a:t>
            </a:r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endParaRPr lang="en-US" sz="2000" dirty="0">
              <a:solidFill>
                <a:srgbClr val="404040"/>
              </a:solidFill>
              <a:cs typeface="Arial" charset="0"/>
            </a:endParaRPr>
          </a:p>
          <a:p>
            <a:pPr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endParaRPr lang="en-US" dirty="0">
              <a:solidFill>
                <a:srgbClr val="404040"/>
              </a:solidFill>
              <a:cs typeface="Arial" charset="0"/>
            </a:endParaRPr>
          </a:p>
        </p:txBody>
      </p:sp>
      <p:pic>
        <p:nvPicPr>
          <p:cNvPr id="1843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3200400"/>
            <a:ext cx="5765800" cy="294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1932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3" name="TextBox 2"/>
          <p:cNvSpPr txBox="1"/>
          <p:nvPr/>
        </p:nvSpPr>
        <p:spPr>
          <a:xfrm>
            <a:off x="2590800" y="2590800"/>
            <a:ext cx="42274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Any Question</a:t>
            </a:r>
            <a:r>
              <a:rPr lang="en-US" sz="48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15522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D1DFDC-64B7-B142-8A44-B3A560DDDBB2}" type="slidenum">
              <a:rPr lang="en-US" sz="1100">
                <a:solidFill>
                  <a:srgbClr val="FFFFFF"/>
                </a:solidFill>
              </a:rPr>
              <a:pPr/>
              <a:t>2</a:t>
            </a:fld>
            <a:endParaRPr lang="en-US" sz="1100">
              <a:solidFill>
                <a:srgbClr val="FFFFFF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-601663" y="749300"/>
            <a:ext cx="9144001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5400" b="1" spc="-50" dirty="0">
                <a:solidFill>
                  <a:srgbClr val="000000"/>
                </a:solidFill>
                <a:latin typeface="Calibri"/>
                <a:ea typeface="+mn-ea"/>
                <a:cs typeface="Bold Italic Art" pitchFamily="2" charset="-78"/>
              </a:rPr>
              <a:t>Outline</a:t>
            </a:r>
          </a:p>
        </p:txBody>
      </p:sp>
      <p:sp>
        <p:nvSpPr>
          <p:cNvPr id="16387" name="مستطيل 1"/>
          <p:cNvSpPr>
            <a:spLocks noChangeArrowheads="1"/>
          </p:cNvSpPr>
          <p:nvPr/>
        </p:nvSpPr>
        <p:spPr bwMode="auto">
          <a:xfrm>
            <a:off x="457200" y="2209800"/>
            <a:ext cx="800100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cs typeface="Arial" charset="0"/>
              </a:rPr>
              <a:t>- Several types of noise.</a:t>
            </a:r>
          </a:p>
          <a:p>
            <a:pPr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cs typeface="Arial" charset="0"/>
              </a:rPr>
              <a:t>- Additive white Gaussian noise (AWGN).</a:t>
            </a:r>
          </a:p>
          <a:p>
            <a:pPr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cs typeface="Arial" charset="0"/>
              </a:rPr>
              <a:t>- Signal to noise ratio (SNR).</a:t>
            </a:r>
          </a:p>
        </p:txBody>
      </p:sp>
    </p:spTree>
    <p:extLst>
      <p:ext uri="{BB962C8B-B14F-4D97-AF65-F5344CB8AC3E}">
        <p14:creationId xmlns:p14="http://schemas.microsoft.com/office/powerpoint/2010/main" val="3354442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66632"/>
            <a:ext cx="2875430" cy="4952492"/>
          </a:xfrm>
        </p:spPr>
        <p:txBody>
          <a:bodyPr/>
          <a:lstStyle/>
          <a:p>
            <a:pPr>
              <a:defRPr/>
            </a:pPr>
            <a:r>
              <a:rPr lang="en-US" sz="5400" b="1" spc="-50" dirty="0">
                <a:solidFill>
                  <a:srgbClr val="000000"/>
                </a:solidFill>
                <a:latin typeface="Calibri"/>
                <a:ea typeface="+mn-ea"/>
                <a:cs typeface="Bold Italic Art" pitchFamily="2" charset="-78"/>
              </a:rPr>
              <a:t>Noise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3429000" y="569066"/>
            <a:ext cx="5143499" cy="3317134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0F0901"/>
                </a:solidFill>
                <a:latin typeface="Trebuchet MS" charset="0"/>
              </a:rPr>
              <a:t>As signal is transmitted through a channel, undesired signal in the form of noise gets mixed up with the signal, along with the distortion introduced by the transmission media.</a:t>
            </a:r>
          </a:p>
          <a:p>
            <a:pPr algn="l"/>
            <a:r>
              <a:rPr lang="en-US" dirty="0">
                <a:solidFill>
                  <a:srgbClr val="0F0901"/>
                </a:solidFill>
                <a:latin typeface="Trebuchet MS" charset="0"/>
              </a:rPr>
              <a:t>Noise is any unwanted energy tending to interfere with the signal to be transmitted.</a:t>
            </a:r>
          </a:p>
          <a:p>
            <a:pPr algn="l">
              <a:buFont typeface="Wingdings 2" charset="0"/>
              <a:buNone/>
            </a:pPr>
            <a:endParaRPr lang="en-US" dirty="0">
              <a:solidFill>
                <a:srgbClr val="0F0901"/>
              </a:solidFill>
              <a:latin typeface="Trebuchet MS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1DF858D-FF77-ED47-B48D-DED51A744040}" type="slidenum">
              <a:rPr lang="en-US" sz="1100">
                <a:solidFill>
                  <a:schemeClr val="tx2"/>
                </a:solidFill>
              </a:rPr>
              <a:pPr/>
              <a:t>3</a:t>
            </a:fld>
            <a:endParaRPr lang="en-US" sz="1100">
              <a:solidFill>
                <a:schemeClr val="tx2"/>
              </a:solidFill>
            </a:endParaRPr>
          </a:p>
        </p:txBody>
      </p:sp>
      <p:pic>
        <p:nvPicPr>
          <p:cNvPr id="17412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121693"/>
            <a:ext cx="6829425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9307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69066"/>
            <a:ext cx="2875430" cy="4952492"/>
          </a:xfrm>
        </p:spPr>
        <p:txBody>
          <a:bodyPr/>
          <a:lstStyle/>
          <a:p>
            <a:pPr>
              <a:defRPr/>
            </a:pPr>
            <a:r>
              <a:rPr lang="en-US" sz="5400" b="1" spc="-50" dirty="0">
                <a:solidFill>
                  <a:srgbClr val="000000"/>
                </a:solidFill>
                <a:latin typeface="Calibri"/>
                <a:ea typeface="+mn-ea"/>
                <a:cs typeface="Bold Italic Art" pitchFamily="2" charset="-78"/>
              </a:rPr>
              <a:t>Noise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710646"/>
            <a:ext cx="4914899" cy="4243022"/>
          </a:xfrm>
        </p:spPr>
        <p:txBody>
          <a:bodyPr/>
          <a:lstStyle/>
          <a:p>
            <a:pPr algn="l">
              <a:spcAft>
                <a:spcPts val="600"/>
              </a:spcAft>
              <a:buFont typeface="Wingdings 2" charset="0"/>
              <a:buNone/>
              <a:defRPr/>
            </a:pPr>
            <a:r>
              <a:rPr lang="en-US" sz="2400" b="1" u="sng" dirty="0">
                <a:solidFill>
                  <a:srgbClr val="0F0901"/>
                </a:solidFill>
              </a:rPr>
              <a:t>The noise either be:</a:t>
            </a:r>
          </a:p>
          <a:p>
            <a:pPr lvl="1">
              <a:spcAft>
                <a:spcPts val="600"/>
              </a:spcAft>
              <a:defRPr/>
            </a:pPr>
            <a:r>
              <a:rPr lang="en-US" sz="2400" b="1" i="1" dirty="0">
                <a:solidFill>
                  <a:schemeClr val="accent5">
                    <a:lumMod val="75000"/>
                  </a:schemeClr>
                </a:solidFill>
              </a:rPr>
              <a:t>External Noise</a:t>
            </a:r>
            <a:r>
              <a:rPr lang="en-US" sz="2400" dirty="0">
                <a:solidFill>
                  <a:srgbClr val="0F0901"/>
                </a:solidFill>
              </a:rPr>
              <a:t>:</a:t>
            </a:r>
          </a:p>
          <a:p>
            <a:pPr marL="402336" lvl="1" indent="0">
              <a:spcAft>
                <a:spcPts val="600"/>
              </a:spcAft>
              <a:buNone/>
              <a:defRPr/>
            </a:pPr>
            <a:r>
              <a:rPr lang="en-US" dirty="0">
                <a:solidFill>
                  <a:srgbClr val="0F0901"/>
                </a:solidFill>
              </a:rPr>
              <a:t> This is noise originating from outside the communication system.</a:t>
            </a:r>
          </a:p>
          <a:p>
            <a:pPr marL="402336" lvl="1" indent="0">
              <a:spcAft>
                <a:spcPts val="600"/>
              </a:spcAft>
              <a:buNone/>
              <a:defRPr/>
            </a:pPr>
            <a:endParaRPr lang="en-US" dirty="0">
              <a:solidFill>
                <a:srgbClr val="0F0901"/>
              </a:solidFill>
            </a:endParaRPr>
          </a:p>
          <a:p>
            <a:pPr lvl="1">
              <a:spcAft>
                <a:spcPts val="600"/>
              </a:spcAft>
              <a:defRPr/>
            </a:pPr>
            <a:r>
              <a:rPr lang="en-US" sz="2400" b="1" i="1" dirty="0">
                <a:solidFill>
                  <a:schemeClr val="accent5">
                    <a:lumMod val="75000"/>
                  </a:schemeClr>
                </a:solidFill>
              </a:rPr>
              <a:t>Internal Noise</a:t>
            </a:r>
            <a:r>
              <a:rPr lang="en-US" sz="2400" b="1" i="1" dirty="0">
                <a:solidFill>
                  <a:srgbClr val="0F0901"/>
                </a:solidFill>
              </a:rPr>
              <a:t>:</a:t>
            </a:r>
            <a:br>
              <a:rPr lang="en-US" dirty="0">
                <a:solidFill>
                  <a:srgbClr val="0F0901"/>
                </a:solidFill>
              </a:rPr>
            </a:br>
            <a:r>
              <a:rPr lang="en-US" dirty="0">
                <a:solidFill>
                  <a:srgbClr val="0F0901"/>
                </a:solidFill>
              </a:rPr>
              <a:t> This is noise originating from within the communication system.</a:t>
            </a:r>
          </a:p>
          <a:p>
            <a:pPr algn="l">
              <a:spcAft>
                <a:spcPts val="600"/>
              </a:spcAft>
              <a:buFont typeface="Wingdings 2" charset="0"/>
              <a:buNone/>
              <a:defRPr/>
            </a:pPr>
            <a:endParaRPr lang="en-US" dirty="0">
              <a:solidFill>
                <a:srgbClr val="0F0901"/>
              </a:solidFill>
            </a:endParaRPr>
          </a:p>
          <a:p>
            <a:pPr algn="l">
              <a:spcAft>
                <a:spcPts val="600"/>
              </a:spcAft>
              <a:defRPr/>
            </a:pPr>
            <a:endParaRPr lang="en-US" dirty="0">
              <a:solidFill>
                <a:srgbClr val="0F0901"/>
              </a:solidFill>
            </a:endParaRP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A6C428F-38A9-FE49-811F-FEF43CE5CA8D}" type="slidenum">
              <a:rPr lang="en-US" sz="1100">
                <a:solidFill>
                  <a:schemeClr val="tx2"/>
                </a:solidFill>
              </a:rPr>
              <a:pPr/>
              <a:t>4</a:t>
            </a:fld>
            <a:endParaRPr lang="en-US" sz="11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347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6896100" cy="1878722"/>
          </a:xfrm>
        </p:spPr>
        <p:txBody>
          <a:bodyPr/>
          <a:lstStyle/>
          <a:p>
            <a:pPr algn="ctr">
              <a:defRPr/>
            </a:pPr>
            <a:r>
              <a:rPr lang="en-US" sz="5400" b="1" spc="-50" dirty="0">
                <a:solidFill>
                  <a:srgbClr val="000000"/>
                </a:solidFill>
                <a:latin typeface="Calibri"/>
                <a:ea typeface="+mn-ea"/>
                <a:cs typeface="Bold Italic Art" pitchFamily="2" charset="-78"/>
              </a:rPr>
              <a:t>Some Examples of Noise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63799"/>
            <a:ext cx="7162800" cy="3826356"/>
          </a:xfrm>
        </p:spPr>
        <p:txBody>
          <a:bodyPr/>
          <a:lstStyle/>
          <a:p>
            <a:pPr algn="l">
              <a:spcAft>
                <a:spcPts val="600"/>
              </a:spcAft>
              <a:defRPr/>
            </a:pP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</a:rPr>
              <a:t>Thermal Noise: </a:t>
            </a:r>
            <a:br>
              <a:rPr lang="en-US" b="1" i="1" dirty="0">
                <a:solidFill>
                  <a:srgbClr val="0F0901"/>
                </a:solidFill>
              </a:rPr>
            </a:br>
            <a:r>
              <a:rPr lang="en-US" dirty="0">
                <a:solidFill>
                  <a:srgbClr val="0F0901"/>
                </a:solidFill>
              </a:rPr>
              <a:t>This noise is due to the random and rapid movement of electrons in any resistive component. Electrons “bump” with each other.</a:t>
            </a:r>
          </a:p>
          <a:p>
            <a:pPr marL="0" indent="0" algn="l">
              <a:spcAft>
                <a:spcPts val="600"/>
              </a:spcAft>
              <a:buFont typeface="Wingdings 2" charset="0"/>
              <a:buNone/>
              <a:defRPr/>
            </a:pPr>
            <a:endParaRPr lang="en-US" dirty="0">
              <a:solidFill>
                <a:srgbClr val="0F0901"/>
              </a:solidFill>
            </a:endParaRPr>
          </a:p>
          <a:p>
            <a:pPr algn="l">
              <a:spcAft>
                <a:spcPts val="600"/>
              </a:spcAft>
              <a:defRPr/>
            </a:pP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</a:rPr>
              <a:t>Impulse noise:</a:t>
            </a:r>
          </a:p>
          <a:p>
            <a:pPr marL="0" indent="0" algn="l">
              <a:spcAft>
                <a:spcPts val="600"/>
              </a:spcAft>
              <a:buFont typeface="Wingdings 2" charset="0"/>
              <a:buNone/>
              <a:defRPr/>
            </a:pPr>
            <a:r>
              <a:rPr lang="en-US" b="1" i="1" dirty="0">
                <a:solidFill>
                  <a:srgbClr val="0F0901"/>
                </a:solidFill>
              </a:rPr>
              <a:t>  </a:t>
            </a:r>
            <a:r>
              <a:rPr lang="en-US" dirty="0">
                <a:solidFill>
                  <a:srgbClr val="0F0901"/>
                </a:solidFill>
              </a:rPr>
              <a:t>is irregular pulses or noise spikes of short duration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7ED79B5-FF5D-2745-9874-C0FCCCBCBCB6}" type="slidenum">
              <a:rPr lang="en-US" sz="1100">
                <a:solidFill>
                  <a:schemeClr val="tx2"/>
                </a:solidFill>
              </a:rPr>
              <a:pPr/>
              <a:t>5</a:t>
            </a:fld>
            <a:endParaRPr lang="en-US" sz="11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180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7239000" cy="2362200"/>
          </a:xfrm>
        </p:spPr>
        <p:txBody>
          <a:bodyPr/>
          <a:lstStyle/>
          <a:p>
            <a:pPr algn="l"/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</a:rPr>
              <a:t>Cross talk </a:t>
            </a:r>
            <a:br>
              <a:rPr lang="en-US" b="1" i="1" dirty="0">
                <a:solidFill>
                  <a:srgbClr val="0F0901"/>
                </a:solidFill>
                <a:latin typeface="Trebuchet MS" charset="0"/>
              </a:rPr>
            </a:br>
            <a:r>
              <a:rPr lang="en-US" dirty="0">
                <a:solidFill>
                  <a:srgbClr val="0F0901"/>
                </a:solidFill>
                <a:latin typeface="Trebuchet MS" charset="0"/>
              </a:rPr>
              <a:t>is a result of bunching several conductors together in a single cable. Signal carrying wires generate electromagnetic radiation, which is induced on other conductors because of close proximity of the conductors. 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91D1F96-F7D1-9341-AFE7-76AB26DF63E0}" type="slidenum">
              <a:rPr lang="en-US" sz="1100">
                <a:solidFill>
                  <a:schemeClr val="tx2"/>
                </a:solidFill>
              </a:rPr>
              <a:pPr/>
              <a:t>6</a:t>
            </a:fld>
            <a:endParaRPr lang="en-US" sz="1100">
              <a:solidFill>
                <a:schemeClr val="tx2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34CEC87-549D-FD45-B50F-5F5A50A0C73A}"/>
              </a:ext>
            </a:extLst>
          </p:cNvPr>
          <p:cNvSpPr txBox="1">
            <a:spLocks/>
          </p:cNvSpPr>
          <p:nvPr/>
        </p:nvSpPr>
        <p:spPr>
          <a:xfrm>
            <a:off x="1371600" y="381000"/>
            <a:ext cx="6896100" cy="18787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5400" b="1" spc="-50" dirty="0">
                <a:solidFill>
                  <a:srgbClr val="000000"/>
                </a:solidFill>
                <a:latin typeface="Calibri"/>
                <a:ea typeface="+mn-ea"/>
                <a:cs typeface="Bold Italic Art" pitchFamily="2" charset="-78"/>
              </a:rPr>
              <a:t>Some Examples of Noise</a:t>
            </a:r>
          </a:p>
        </p:txBody>
      </p:sp>
    </p:spTree>
    <p:extLst>
      <p:ext uri="{BB962C8B-B14F-4D97-AF65-F5344CB8AC3E}">
        <p14:creationId xmlns:p14="http://schemas.microsoft.com/office/powerpoint/2010/main" val="4012072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defRPr/>
            </a:pPr>
            <a:r>
              <a:rPr lang="en-US" sz="4000" b="1" spc="-50" dirty="0">
                <a:solidFill>
                  <a:srgbClr val="000000"/>
                </a:solidFill>
                <a:latin typeface="Calibri"/>
                <a:ea typeface="+mn-ea"/>
                <a:cs typeface="Bold Italic Art" pitchFamily="2" charset="-78"/>
              </a:rPr>
              <a:t>Signal-to-Noise Ratio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spcAft>
                <a:spcPts val="600"/>
              </a:spcAft>
            </a:pPr>
            <a:r>
              <a:rPr lang="en-US" dirty="0">
                <a:solidFill>
                  <a:srgbClr val="0F0901"/>
                </a:solidFill>
                <a:latin typeface="Trebuchet MS" charset="0"/>
              </a:rPr>
              <a:t>In the study of noise, it is not important to know the absolute value of noise. </a:t>
            </a:r>
          </a:p>
          <a:p>
            <a:pPr algn="l">
              <a:spcAft>
                <a:spcPts val="600"/>
              </a:spcAft>
            </a:pPr>
            <a:r>
              <a:rPr lang="en-US" dirty="0">
                <a:solidFill>
                  <a:srgbClr val="0F0901"/>
                </a:solidFill>
                <a:latin typeface="Trebuchet MS" charset="0"/>
              </a:rPr>
              <a:t>Even if the power of the noise is very small, it may have a significant effect if the power of the signal is also small.</a:t>
            </a:r>
          </a:p>
          <a:p>
            <a:pPr algn="l">
              <a:spcAft>
                <a:spcPts val="600"/>
              </a:spcAft>
            </a:pPr>
            <a:r>
              <a:rPr lang="en-US" dirty="0">
                <a:solidFill>
                  <a:srgbClr val="0F0901"/>
                </a:solidFill>
                <a:latin typeface="Trebuchet MS" charset="0"/>
              </a:rPr>
              <a:t>What is important is a comparison between noise and the signal.</a:t>
            </a:r>
          </a:p>
          <a:p>
            <a:pPr algn="l">
              <a:spcAft>
                <a:spcPts val="600"/>
              </a:spcAft>
            </a:pPr>
            <a:r>
              <a:rPr lang="en-US" dirty="0">
                <a:solidFill>
                  <a:srgbClr val="0F0901"/>
                </a:solidFill>
                <a:latin typeface="Trebuchet MS" charset="0"/>
              </a:rPr>
              <a:t>The </a:t>
            </a:r>
            <a:r>
              <a:rPr lang="en-US" b="1" i="1" dirty="0">
                <a:solidFill>
                  <a:srgbClr val="C00000"/>
                </a:solidFill>
                <a:latin typeface="Trebuchet MS" charset="0"/>
              </a:rPr>
              <a:t>signal-to-noise ratio </a:t>
            </a:r>
            <a:r>
              <a:rPr lang="en-US" dirty="0">
                <a:solidFill>
                  <a:srgbClr val="0F0901"/>
                </a:solidFill>
                <a:latin typeface="Trebuchet MS" charset="0"/>
              </a:rPr>
              <a:t>(SNR) is the ratio of signal power to noise power.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EB9E3FB-3E90-7547-973D-B945B03C97DB}" type="slidenum">
              <a:rPr lang="en-US" sz="1100">
                <a:solidFill>
                  <a:schemeClr val="tx2"/>
                </a:solidFill>
              </a:rPr>
              <a:pPr/>
              <a:t>7</a:t>
            </a:fld>
            <a:endParaRPr lang="en-US" sz="11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473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spc="-50" dirty="0">
                <a:solidFill>
                  <a:srgbClr val="000000"/>
                </a:solidFill>
                <a:latin typeface="Calibri"/>
                <a:ea typeface="+mn-ea"/>
                <a:cs typeface="Bold Italic Art" pitchFamily="2" charset="-78"/>
              </a:rPr>
              <a:t>Signal-to-Noise Ratio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3886200" y="1238281"/>
            <a:ext cx="4686299" cy="650134"/>
          </a:xfrm>
        </p:spPr>
        <p:txBody>
          <a:bodyPr/>
          <a:lstStyle/>
          <a:p>
            <a:pPr algn="ctr">
              <a:buFont typeface="Wingdings 2" charset="0"/>
              <a:buNone/>
            </a:pPr>
            <a:r>
              <a:rPr lang="en-US" dirty="0">
                <a:solidFill>
                  <a:srgbClr val="0F0901"/>
                </a:solidFill>
                <a:latin typeface="Trebuchet MS" charset="0"/>
              </a:rPr>
              <a:t>SNR = P</a:t>
            </a:r>
            <a:r>
              <a:rPr lang="en-US" baseline="-25000" dirty="0">
                <a:solidFill>
                  <a:srgbClr val="0F0901"/>
                </a:solidFill>
                <a:latin typeface="Trebuchet MS" charset="0"/>
              </a:rPr>
              <a:t>s</a:t>
            </a:r>
            <a:r>
              <a:rPr lang="en-US" dirty="0">
                <a:solidFill>
                  <a:srgbClr val="0F0901"/>
                </a:solidFill>
                <a:latin typeface="Trebuchet MS" charset="0"/>
              </a:rPr>
              <a:t> / </a:t>
            </a:r>
            <a:r>
              <a:rPr lang="en-US" dirty="0" err="1">
                <a:solidFill>
                  <a:srgbClr val="0F0901"/>
                </a:solidFill>
                <a:latin typeface="Trebuchet MS" charset="0"/>
              </a:rPr>
              <a:t>P</a:t>
            </a:r>
            <a:r>
              <a:rPr lang="en-US" baseline="-25000" dirty="0" err="1">
                <a:solidFill>
                  <a:srgbClr val="0F0901"/>
                </a:solidFill>
                <a:latin typeface="Trebuchet MS" charset="0"/>
              </a:rPr>
              <a:t>n</a:t>
            </a:r>
            <a:endParaRPr lang="en-US" baseline="-25000" dirty="0">
              <a:solidFill>
                <a:srgbClr val="0F0901"/>
              </a:solidFill>
              <a:latin typeface="Trebuchet MS" charset="0"/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BB4ED17-B6DF-5B42-90B3-72D16ACC4EBB}" type="slidenum">
              <a:rPr lang="en-US" sz="1100">
                <a:solidFill>
                  <a:schemeClr val="tx2"/>
                </a:solidFill>
              </a:rPr>
              <a:pPr/>
              <a:t>8</a:t>
            </a:fld>
            <a:endParaRPr lang="en-US" sz="1100">
              <a:solidFill>
                <a:schemeClr val="tx2"/>
              </a:solidFill>
            </a:endParaRPr>
          </a:p>
        </p:txBody>
      </p:sp>
      <p:pic>
        <p:nvPicPr>
          <p:cNvPr id="317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885950"/>
            <a:ext cx="5687606" cy="4067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0892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7429500" cy="104052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800" b="1" spc="-50" dirty="0">
                <a:solidFill>
                  <a:srgbClr val="000000"/>
                </a:solidFill>
                <a:latin typeface="Calibri"/>
                <a:ea typeface="+mn-ea"/>
                <a:cs typeface="Bold Italic Art" pitchFamily="2" charset="-78"/>
              </a:rPr>
              <a:t>Signal-to-Noise Ratio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514350" y="1981200"/>
            <a:ext cx="7543800" cy="3626393"/>
          </a:xfrm>
        </p:spPr>
        <p:txBody>
          <a:bodyPr/>
          <a:lstStyle/>
          <a:p>
            <a:pPr algn="l">
              <a:spcAft>
                <a:spcPts val="600"/>
              </a:spcAft>
            </a:pPr>
            <a:r>
              <a:rPr lang="en-US" dirty="0">
                <a:solidFill>
                  <a:srgbClr val="0F0901"/>
                </a:solidFill>
                <a:latin typeface="Trebuchet MS" charset="0"/>
              </a:rPr>
              <a:t>Ideally, </a:t>
            </a:r>
            <a:r>
              <a:rPr lang="en-US" i="1" dirty="0">
                <a:solidFill>
                  <a:srgbClr val="0F0901"/>
                </a:solidFill>
                <a:latin typeface="Trebuchet MS" charset="0"/>
              </a:rPr>
              <a:t>SNR </a:t>
            </a:r>
            <a:r>
              <a:rPr lang="en-US" dirty="0">
                <a:solidFill>
                  <a:srgbClr val="0F0901"/>
                </a:solidFill>
                <a:latin typeface="Trebuchet MS" charset="0"/>
              </a:rPr>
              <a:t>= ∞ (when </a:t>
            </a:r>
            <a:r>
              <a:rPr lang="en-US" i="1" dirty="0" err="1">
                <a:solidFill>
                  <a:srgbClr val="0F0901"/>
                </a:solidFill>
                <a:latin typeface="Trebuchet MS" charset="0"/>
              </a:rPr>
              <a:t>P</a:t>
            </a:r>
            <a:r>
              <a:rPr lang="en-US" i="1" baseline="-25000" dirty="0" err="1">
                <a:solidFill>
                  <a:srgbClr val="0F0901"/>
                </a:solidFill>
                <a:latin typeface="Trebuchet MS" charset="0"/>
              </a:rPr>
              <a:t>n</a:t>
            </a:r>
            <a:r>
              <a:rPr lang="en-US" i="1" dirty="0">
                <a:solidFill>
                  <a:srgbClr val="0F0901"/>
                </a:solidFill>
                <a:latin typeface="Trebuchet MS" charset="0"/>
              </a:rPr>
              <a:t> </a:t>
            </a:r>
            <a:r>
              <a:rPr lang="en-US" dirty="0">
                <a:solidFill>
                  <a:srgbClr val="0F0901"/>
                </a:solidFill>
                <a:latin typeface="Trebuchet MS" charset="0"/>
              </a:rPr>
              <a:t>= 0). In practice, SNR should be high as possible.</a:t>
            </a:r>
          </a:p>
          <a:p>
            <a:pPr lvl="1" algn="l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F0901"/>
                </a:solidFill>
                <a:latin typeface="Trebuchet MS" charset="0"/>
                <a:cs typeface="Arial" charset="0"/>
              </a:rPr>
              <a:t>A high SNR ratio means a good-quality signal. </a:t>
            </a:r>
          </a:p>
          <a:p>
            <a:pPr lvl="1" algn="l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F0901"/>
                </a:solidFill>
                <a:latin typeface="Trebuchet MS" charset="0"/>
                <a:cs typeface="Arial" charset="0"/>
              </a:rPr>
              <a:t>A low SNR ratio means a low-quality signal.</a:t>
            </a:r>
          </a:p>
          <a:p>
            <a:pPr algn="l">
              <a:spcAft>
                <a:spcPts val="600"/>
              </a:spcAft>
            </a:pPr>
            <a:r>
              <a:rPr lang="en-US" dirty="0">
                <a:solidFill>
                  <a:srgbClr val="0F0901"/>
                </a:solidFill>
                <a:latin typeface="Trebuchet MS" charset="0"/>
              </a:rPr>
              <a:t>The SNR is normally  expressed in decibels, that is:</a:t>
            </a:r>
          </a:p>
          <a:p>
            <a:pPr algn="ctr">
              <a:spcAft>
                <a:spcPts val="600"/>
              </a:spcAft>
              <a:buFont typeface="Wingdings 2" charset="0"/>
              <a:buNone/>
            </a:pPr>
            <a:r>
              <a:rPr lang="en-US" dirty="0">
                <a:solidFill>
                  <a:srgbClr val="0F0901"/>
                </a:solidFill>
                <a:latin typeface="Trebuchet MS" charset="0"/>
              </a:rPr>
              <a:t>SNR = 10 log</a:t>
            </a:r>
            <a:r>
              <a:rPr lang="en-US" baseline="-25000" dirty="0">
                <a:solidFill>
                  <a:srgbClr val="0F0901"/>
                </a:solidFill>
                <a:latin typeface="Trebuchet MS" charset="0"/>
              </a:rPr>
              <a:t>10</a:t>
            </a:r>
            <a:r>
              <a:rPr lang="en-US" dirty="0">
                <a:solidFill>
                  <a:srgbClr val="0F0901"/>
                </a:solidFill>
                <a:latin typeface="Trebuchet MS" charset="0"/>
              </a:rPr>
              <a:t> (P</a:t>
            </a:r>
            <a:r>
              <a:rPr lang="en-US" baseline="-25000" dirty="0">
                <a:solidFill>
                  <a:srgbClr val="0F0901"/>
                </a:solidFill>
                <a:latin typeface="Trebuchet MS" charset="0"/>
              </a:rPr>
              <a:t>s</a:t>
            </a:r>
            <a:r>
              <a:rPr lang="en-US" dirty="0">
                <a:solidFill>
                  <a:srgbClr val="0F0901"/>
                </a:solidFill>
                <a:latin typeface="Trebuchet MS" charset="0"/>
              </a:rPr>
              <a:t> / </a:t>
            </a:r>
            <a:r>
              <a:rPr lang="en-US" dirty="0" err="1">
                <a:solidFill>
                  <a:srgbClr val="0F0901"/>
                </a:solidFill>
                <a:latin typeface="Trebuchet MS" charset="0"/>
              </a:rPr>
              <a:t>P</a:t>
            </a:r>
            <a:r>
              <a:rPr lang="en-US" baseline="-25000" dirty="0" err="1">
                <a:solidFill>
                  <a:srgbClr val="0F0901"/>
                </a:solidFill>
                <a:latin typeface="Trebuchet MS" charset="0"/>
              </a:rPr>
              <a:t>n</a:t>
            </a:r>
            <a:r>
              <a:rPr lang="en-US" dirty="0">
                <a:solidFill>
                  <a:srgbClr val="0F0901"/>
                </a:solidFill>
                <a:latin typeface="Trebuchet MS" charset="0"/>
              </a:rPr>
              <a:t>)        </a:t>
            </a:r>
            <a:r>
              <a:rPr lang="en-US" i="1" dirty="0">
                <a:solidFill>
                  <a:srgbClr val="0F0901"/>
                </a:solidFill>
                <a:latin typeface="Trebuchet MS" charset="0"/>
              </a:rPr>
              <a:t>dB</a:t>
            </a:r>
            <a:r>
              <a:rPr lang="en-US" dirty="0">
                <a:solidFill>
                  <a:srgbClr val="0F0901"/>
                </a:solidFill>
                <a:latin typeface="Trebuchet MS" charset="0"/>
              </a:rPr>
              <a:t> </a:t>
            </a:r>
          </a:p>
          <a:p>
            <a:pPr algn="l">
              <a:spcAft>
                <a:spcPts val="600"/>
              </a:spcAft>
            </a:pPr>
            <a:endParaRPr lang="en-US" dirty="0">
              <a:solidFill>
                <a:srgbClr val="0F0901"/>
              </a:solidFill>
              <a:latin typeface="Trebuchet MS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9C1422-C244-2145-B8E3-49D35FA1F8B4}" type="slidenum">
              <a:rPr lang="en-US" sz="1100">
                <a:solidFill>
                  <a:schemeClr val="tx2"/>
                </a:solidFill>
              </a:rPr>
              <a:pPr/>
              <a:t>9</a:t>
            </a:fld>
            <a:endParaRPr lang="en-US" sz="11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538430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algn="ctr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59CCD6095AF24C91DBA4888DF0800F" ma:contentTypeVersion="0" ma:contentTypeDescription="Create a new document." ma:contentTypeScope="" ma:versionID="11217909730de4603cfe40fa920b561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CFD4B8-14AB-4639-A50B-E72AEEBED6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5D9087F-56F2-490C-A4D5-AF64B08096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263A02E-A4E3-4B9F-9249-7FB0C4F12438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Headlines</Template>
  <TotalTime>11034</TotalTime>
  <Words>394</Words>
  <Application>Microsoft Macintosh PowerPoint</Application>
  <PresentationFormat>On-screen Show (4:3)</PresentationFormat>
  <Paragraphs>61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ＭＳ Ｐゴシック</vt:lpstr>
      <vt:lpstr>ＭＳ Ｐゴシック</vt:lpstr>
      <vt:lpstr>Arial</vt:lpstr>
      <vt:lpstr>Bold Italic Art</vt:lpstr>
      <vt:lpstr>Calibri</vt:lpstr>
      <vt:lpstr>Cambria Math</vt:lpstr>
      <vt:lpstr>Candara</vt:lpstr>
      <vt:lpstr>Century Schoolbook</vt:lpstr>
      <vt:lpstr>Corbel</vt:lpstr>
      <vt:lpstr>Trebuchet MS</vt:lpstr>
      <vt:lpstr>Wingdings 2</vt:lpstr>
      <vt:lpstr>Headlines</vt:lpstr>
      <vt:lpstr>PowerPoint Presentation</vt:lpstr>
      <vt:lpstr>PowerPoint Presentation</vt:lpstr>
      <vt:lpstr>Noise</vt:lpstr>
      <vt:lpstr>Noise</vt:lpstr>
      <vt:lpstr>Some Examples of Noise</vt:lpstr>
      <vt:lpstr>PowerPoint Presentation</vt:lpstr>
      <vt:lpstr>Signal-to-Noise Ratio</vt:lpstr>
      <vt:lpstr>Signal-to-Noise Ratio</vt:lpstr>
      <vt:lpstr>Signal-to-Noise Ratio</vt:lpstr>
      <vt:lpstr>PowerPoint Presentation</vt:lpstr>
      <vt:lpstr>Example</vt:lpstr>
      <vt:lpstr>PowerPoint Presentation</vt:lpstr>
      <vt:lpstr>PowerPoint Presentation</vt:lpstr>
    </vt:vector>
  </TitlesOfParts>
  <Company>International Institute of Information Technology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Networks</dc:title>
  <dc:creator>Bruhadeshwar Bezawada</dc:creator>
  <cp:lastModifiedBy>Elham Sunbu</cp:lastModifiedBy>
  <cp:revision>190</cp:revision>
  <dcterms:created xsi:type="dcterms:W3CDTF">2007-07-09T18:36:04Z</dcterms:created>
  <dcterms:modified xsi:type="dcterms:W3CDTF">2018-11-04T18:40:32Z</dcterms:modified>
</cp:coreProperties>
</file>