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1"/>
  </p:notesMasterIdLst>
  <p:sldIdLst>
    <p:sldId id="327" r:id="rId2"/>
    <p:sldId id="265" r:id="rId3"/>
    <p:sldId id="267" r:id="rId4"/>
    <p:sldId id="268" r:id="rId5"/>
    <p:sldId id="273" r:id="rId6"/>
    <p:sldId id="274" r:id="rId7"/>
    <p:sldId id="275" r:id="rId8"/>
    <p:sldId id="262" r:id="rId9"/>
    <p:sldId id="318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278" r:id="rId28"/>
    <p:sldId id="279" r:id="rId29"/>
    <p:sldId id="332" r:id="rId30"/>
    <p:sldId id="333" r:id="rId31"/>
    <p:sldId id="29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41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03AAE0-40A7-4956-B7D6-AD6CBD458FE5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7191F1-18AE-40CC-83D4-64B581DAD3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04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6C7DB1-CA9E-4012-A38C-5979EE7DB0AE}" type="slidenum">
              <a:rPr lang="en-US" sz="1200" smtClean="0"/>
              <a:pPr eaLnBrk="1" hangingPunct="1"/>
              <a:t>32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EE2087-BDD8-40DD-BD75-5DA26BBAF1BF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AE04B2-DE10-4E6A-80F8-0C596DB757C7}" type="slidenum">
              <a:rPr lang="en-US" sz="1200" smtClean="0"/>
              <a:pPr eaLnBrk="1" hangingPunct="1"/>
              <a:t>35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E30A3D-85CD-4ABA-A795-B68F1DCBF1A9}" type="slidenum">
              <a:rPr lang="en-US" sz="1200" smtClean="0"/>
              <a:pPr eaLnBrk="1" hangingPunct="1"/>
              <a:t>36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252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488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349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33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369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756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767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56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55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778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253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239D2-9B26-49C1-86B8-E150A9029598}" type="datetimeFigureOut">
              <a:rPr lang="ar-SA" smtClean="0"/>
              <a:t>04/06/1438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8A862-0E9E-4781-BAAB-E4AA69E58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89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  <a:ea typeface="+mn-ea"/>
              </a:rPr>
              <a:t>Nursing Research and Evidence Based Practice </a:t>
            </a:r>
            <a:endParaRPr lang="ar-SA" sz="3600" dirty="0">
              <a:latin typeface="+mn-lt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cs typeface="+mj-cs"/>
              </a:rPr>
              <a:t>Nur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 420 </a:t>
            </a:r>
          </a:p>
          <a:p>
            <a:r>
              <a:rPr lang="en-US" dirty="0" smtClean="0">
                <a:solidFill>
                  <a:schemeClr val="tx1"/>
                </a:solidFill>
                <a:cs typeface="+mj-cs"/>
              </a:rPr>
              <a:t>Team Teaching </a:t>
            </a:r>
            <a:endParaRPr lang="ar-SA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809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  <a:ea typeface="MS PGothic" pitchFamily="34" charset="-128"/>
                <a:cs typeface="+mj-cs"/>
              </a:rPr>
              <a:t>CONCEPTUAL PHASE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214313" y="1143000"/>
            <a:ext cx="8715375" cy="5286375"/>
          </a:xfrm>
        </p:spPr>
        <p:txBody>
          <a:bodyPr rtlCol="0">
            <a:normAutofit/>
          </a:bodyPr>
          <a:lstStyle/>
          <a:p>
            <a:pPr marL="514350" indent="-514350" algn="l" rtl="0" fontAlgn="auto">
              <a:spcAft>
                <a:spcPts val="0"/>
              </a:spcAft>
              <a:buFont typeface="Tahoma" pitchFamily="34" charset="0"/>
              <a:buAutoNum type="arabicPeriod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j-cs"/>
              </a:rPr>
              <a:t>FORMULATING AND DELIMITING THE PROBLEM</a:t>
            </a:r>
          </a:p>
          <a:p>
            <a:pPr marL="1314450" lvl="2" indent="-514350" algn="l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j-cs"/>
              </a:rPr>
              <a:t>Topic</a:t>
            </a:r>
          </a:p>
          <a:p>
            <a:pPr marL="1314450" lvl="2" indent="-514350" algn="l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j-cs"/>
              </a:rPr>
              <a:t>Research Problem</a:t>
            </a:r>
          </a:p>
          <a:p>
            <a:pPr marL="1314450" lvl="2" indent="-514350" algn="l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j-cs"/>
              </a:rPr>
              <a:t>Problem statement – articulates the problem to be addressed and indicates the need for a study</a:t>
            </a:r>
          </a:p>
          <a:p>
            <a:pPr marL="1314450" lvl="2" indent="-514350" algn="l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j-cs"/>
              </a:rPr>
              <a:t>Research Questions – are the specific queries researchers want to answer in addressing the research problem</a:t>
            </a:r>
          </a:p>
          <a:p>
            <a:pPr marL="1314450" lvl="2" indent="-514350" algn="l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j-cs"/>
              </a:rPr>
              <a:t>Research Hypothesis – predictions that are tested empirically </a:t>
            </a:r>
          </a:p>
          <a:p>
            <a:pPr marL="514350" indent="-514350" algn="l" rtl="0" fontAlgn="auto">
              <a:spcAft>
                <a:spcPts val="0"/>
              </a:spcAft>
              <a:buFont typeface="Tahoma" pitchFamily="34" charset="0"/>
              <a:buAutoNum type="arabicPeriod"/>
              <a:defRPr/>
            </a:pPr>
            <a:endParaRPr lang="en-US" dirty="0" smtClean="0">
              <a:solidFill>
                <a:srgbClr val="000000"/>
              </a:solidFill>
              <a:latin typeface="Arial" charset="0"/>
              <a:ea typeface="ＭＳ Ｐゴシック" charset="-128"/>
              <a:cs typeface="+mj-cs"/>
            </a:endParaRPr>
          </a:p>
          <a:p>
            <a:pPr marL="514350" indent="-514350" algn="l" rtl="0" fontAlgn="auto">
              <a:spcAft>
                <a:spcPts val="0"/>
              </a:spcAft>
              <a:buFont typeface="Tahoma" pitchFamily="34" charset="0"/>
              <a:buAutoNum type="arabicPeriod"/>
              <a:defRPr/>
            </a:pPr>
            <a:endParaRPr lang="en-US" dirty="0" smtClean="0">
              <a:solidFill>
                <a:srgbClr val="000000"/>
              </a:solidFill>
              <a:latin typeface="Arial" charset="0"/>
              <a:ea typeface="ＭＳ Ｐゴシック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86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411163"/>
          <a:ext cx="8686800" cy="5876926"/>
        </p:xfrm>
        <a:graphic>
          <a:graphicData uri="http://schemas.openxmlformats.org/drawingml/2006/table">
            <a:tbl>
              <a:tblPr/>
              <a:tblGrid>
                <a:gridCol w="2384425"/>
                <a:gridCol w="6302375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Term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Example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Topic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Side effects of Chemotherapy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Research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Nausea and vomiting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are common side effects among patients on chemo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; interventions have been moderately successful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. New interventions that can reduce or prevent these side effects need to be identified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6F8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Statement of purpose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Purpose is to test an intervention to reduce chemotherapy-induced side effects – specifically to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compare the effectiveness of patient-controlled and nurse-administered antiemetic therapy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Research question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What is the relative effectiveness of patient-controlled antiemetic therapy versus nurse-controlled antiemetic therapy with regard to (a) medication consumption, and (b) control of nausea and vomiting in patients on chemotherapy?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6F8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Hypothesis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There is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no difference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5472"/>
                          </a:solidFill>
                          <a:effectLst/>
                          <a:latin typeface="Tahoma" pitchFamily="-107" charset="0"/>
                          <a:ea typeface="ＭＳ Ｐゴシック" pitchFamily="-107" charset="-128"/>
                        </a:rPr>
                        <a:t>on the effectiveness between  patient-controlled and nurse-controlled antiemetic therapy with regard to medication consumption and control of nausea and vomiting of patients on chemotherapy.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642938" y="500063"/>
            <a:ext cx="7772400" cy="874712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  <a:ea typeface="MS PGothic" pitchFamily="34" charset="-128"/>
                <a:cs typeface="+mj-cs"/>
              </a:rPr>
              <a:t>CONCEPTUAL PHASE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285750" y="1428750"/>
            <a:ext cx="8501063" cy="4857750"/>
          </a:xfrm>
        </p:spPr>
        <p:txBody>
          <a:bodyPr rtlCol="0">
            <a:normAutofit lnSpcReduction="10000"/>
          </a:bodyPr>
          <a:lstStyle/>
          <a:p>
            <a:pPr marL="914400" lvl="1" indent="-514350" algn="l" rtl="0" fontAlgn="auto">
              <a:spcAft>
                <a:spcPts val="0"/>
              </a:spcAft>
              <a:buFont typeface="Tahoma" pitchFamily="34" charset="0"/>
              <a:buAutoNum type="arabicPeriod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-128"/>
                <a:cs typeface="+mj-cs"/>
              </a:rPr>
              <a:t>FORMULATING AND DELIMITING THE PROBLEM</a:t>
            </a:r>
          </a:p>
          <a:p>
            <a:pPr marL="914400" lvl="1" indent="-514350" algn="l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+mj-cs"/>
              </a:rPr>
              <a:t>Evaluating research problems</a:t>
            </a:r>
          </a:p>
          <a:p>
            <a:pPr marL="1314450" lvl="2" indent="-514350" algn="just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charset="-128"/>
                <a:cs typeface="+mj-cs"/>
              </a:rPr>
              <a:t>Significance of the problem 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+mj-cs"/>
              </a:rPr>
              <a:t>– research problem should have the potential of </a:t>
            </a:r>
            <a:r>
              <a:rPr lang="en-US" dirty="0" smtClean="0">
                <a:solidFill>
                  <a:srgbClr val="2937BB"/>
                </a:solidFill>
                <a:ea typeface="ＭＳ Ｐゴシック" charset="-128"/>
                <a:cs typeface="+mj-cs"/>
              </a:rPr>
              <a:t>contributing meaningfully 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+mj-cs"/>
              </a:rPr>
              <a:t>to the nursing knowledge</a:t>
            </a:r>
          </a:p>
          <a:p>
            <a:pPr marL="1314450" lvl="2" indent="-514350" algn="just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err="1" smtClean="0">
                <a:solidFill>
                  <a:srgbClr val="000000"/>
                </a:solidFill>
                <a:ea typeface="ＭＳ Ｐゴシック" charset="-128"/>
                <a:cs typeface="+mj-cs"/>
              </a:rPr>
              <a:t>Researchability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+mj-cs"/>
              </a:rPr>
              <a:t> of the Problem</a:t>
            </a:r>
          </a:p>
          <a:p>
            <a:pPr marL="1314450" lvl="2" indent="-514350" algn="just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+mj-cs"/>
              </a:rPr>
              <a:t>Time and timing </a:t>
            </a:r>
          </a:p>
          <a:p>
            <a:pPr marL="1314450" lvl="2" indent="-514350" algn="just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+mj-cs"/>
              </a:rPr>
              <a:t>Availability of study participants</a:t>
            </a:r>
          </a:p>
          <a:p>
            <a:pPr marL="1314450" lvl="2" indent="-514350" algn="just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+mj-cs"/>
              </a:rPr>
              <a:t>Facilities and </a:t>
            </a:r>
            <a:r>
              <a:rPr lang="en-US" dirty="0" err="1" smtClean="0">
                <a:solidFill>
                  <a:srgbClr val="000000"/>
                </a:solidFill>
                <a:ea typeface="ＭＳ Ｐゴシック" charset="-128"/>
                <a:cs typeface="+mj-cs"/>
              </a:rPr>
              <a:t>equipments</a:t>
            </a:r>
            <a:endParaRPr lang="en-US" dirty="0" smtClean="0">
              <a:solidFill>
                <a:srgbClr val="000000"/>
              </a:solidFill>
              <a:ea typeface="ＭＳ Ｐゴシック" charset="-128"/>
              <a:cs typeface="+mj-cs"/>
            </a:endParaRPr>
          </a:p>
          <a:p>
            <a:pPr marL="1314450" lvl="2" indent="-514350" algn="just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+mj-cs"/>
              </a:rPr>
              <a:t>Money</a:t>
            </a:r>
          </a:p>
          <a:p>
            <a:pPr marL="1314450" lvl="2" indent="-514350" algn="just" rtl="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ea typeface="ＭＳ Ｐゴシック" charset="-128"/>
                <a:cs typeface="+mj-cs"/>
              </a:rPr>
              <a:t>Experience and interest of the researcher </a:t>
            </a:r>
          </a:p>
        </p:txBody>
      </p:sp>
    </p:spTree>
    <p:extLst>
      <p:ext uri="{BB962C8B-B14F-4D97-AF65-F5344CB8AC3E}">
        <p14:creationId xmlns:p14="http://schemas.microsoft.com/office/powerpoint/2010/main" val="37649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  <a:ea typeface="MS PGothic" pitchFamily="34" charset="-128"/>
                <a:cs typeface="+mj-cs"/>
              </a:rPr>
              <a:t>CONCEPTUAL PHASE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14375" y="1714500"/>
            <a:ext cx="7772400" cy="4448175"/>
          </a:xfrm>
        </p:spPr>
        <p:txBody>
          <a:bodyPr/>
          <a:lstStyle/>
          <a:p>
            <a:pPr marL="514350" indent="-514350" algn="l" rtl="0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2. REVIEWING THE LITERATURE</a:t>
            </a:r>
          </a:p>
          <a:p>
            <a:pPr marL="914400" lvl="1" indent="-514350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Done to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+mj-cs"/>
              </a:rPr>
              <a:t>familiarize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 researchers with the knowledge base</a:t>
            </a:r>
          </a:p>
          <a:p>
            <a:pPr marL="914400" lvl="1" indent="-514350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PURPOSES:</a:t>
            </a:r>
          </a:p>
          <a:p>
            <a:pPr marL="1771650" lvl="3" indent="-514350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Orient of what is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+mj-cs"/>
              </a:rPr>
              <a:t>known and not known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regarding the topic</a:t>
            </a:r>
          </a:p>
          <a:p>
            <a:pPr marL="1771650" lvl="3" indent="-514350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+mj-cs"/>
              </a:rPr>
              <a:t>Replication of study</a:t>
            </a:r>
          </a:p>
          <a:p>
            <a:pPr marL="1771650" lvl="3" indent="-514350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Identifications of relevant theoretical and conceptual framework</a:t>
            </a:r>
          </a:p>
          <a:p>
            <a:pPr marL="1771650" lvl="3" indent="-514350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Assistance in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+mj-cs"/>
              </a:rPr>
              <a:t>interpreting study findings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and developing implications and recommendations</a:t>
            </a:r>
          </a:p>
          <a:p>
            <a:pPr marL="1314450" lvl="2" indent="-514350" algn="l" rtl="0">
              <a:buFont typeface="Wingdings" pitchFamily="2" charset="2"/>
              <a:buChar char="Ø"/>
            </a:pPr>
            <a:endParaRPr lang="en-US" dirty="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28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42938" y="500063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  <a:ea typeface="MS PGothic" pitchFamily="34" charset="-128"/>
                <a:cs typeface="+mj-cs"/>
              </a:rPr>
              <a:t>SOURCES OF LITERATURE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sz="half" idx="1"/>
          </p:nvPr>
        </p:nvSpPr>
        <p:spPr>
          <a:xfrm>
            <a:off x="357188" y="1785938"/>
            <a:ext cx="4429125" cy="4429125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PRIMARY SOURCES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Research reports/studies</a:t>
            </a:r>
          </a:p>
          <a:p>
            <a:pPr algn="l" rtl="0"/>
            <a:endParaRPr lang="en-US" dirty="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j-cs"/>
            </a:endParaRP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SECONDARY SOURCES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Books 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Literature review summaries</a:t>
            </a:r>
          </a:p>
        </p:txBody>
      </p:sp>
      <p:pic>
        <p:nvPicPr>
          <p:cNvPr id="8196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8225" y="2960688"/>
            <a:ext cx="1098550" cy="1804987"/>
          </a:xfrm>
          <a:noFill/>
        </p:spPr>
      </p:pic>
    </p:spTree>
    <p:extLst>
      <p:ext uri="{BB962C8B-B14F-4D97-AF65-F5344CB8AC3E}">
        <p14:creationId xmlns:p14="http://schemas.microsoft.com/office/powerpoint/2010/main" val="2464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4"/>
          <p:cNvSpPr>
            <a:spLocks noGrp="1"/>
          </p:cNvSpPr>
          <p:nvPr>
            <p:ph type="title"/>
          </p:nvPr>
        </p:nvSpPr>
        <p:spPr>
          <a:xfrm>
            <a:off x="642938" y="928688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  <a:ea typeface="ＭＳ Ｐゴシック" charset="-128"/>
                <a:cs typeface="+mj-cs"/>
              </a:rPr>
              <a:t>THE DESIGN AND PLANNING PHASE</a:t>
            </a:r>
          </a:p>
        </p:txBody>
      </p:sp>
      <p:pic>
        <p:nvPicPr>
          <p:cNvPr id="9219" name="Picture 3" descr="C:\Program Files\Microsoft Office\MEDIA\CAGCAT10\j0297707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2071688"/>
            <a:ext cx="3786187" cy="4418012"/>
          </a:xfrm>
          <a:noFill/>
        </p:spPr>
      </p:pic>
      <p:sp>
        <p:nvSpPr>
          <p:cNvPr id="9220" name="Content Placeholder 7"/>
          <p:cNvSpPr>
            <a:spLocks noGrp="1"/>
          </p:cNvSpPr>
          <p:nvPr>
            <p:ph sz="half" idx="2"/>
          </p:nvPr>
        </p:nvSpPr>
        <p:spPr>
          <a:xfrm>
            <a:off x="4143375" y="2071688"/>
            <a:ext cx="4786313" cy="4500562"/>
          </a:xfrm>
        </p:spPr>
        <p:txBody>
          <a:bodyPr/>
          <a:lstStyle/>
          <a:p>
            <a:pPr marL="514350" indent="-514350" algn="l" rtl="0">
              <a:buFont typeface="Tahoma" pitchFamily="34" charset="0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MS PGothic" pitchFamily="34" charset="-128"/>
                <a:cs typeface="+mj-cs"/>
              </a:rPr>
              <a:t>Selecting a research design</a:t>
            </a:r>
          </a:p>
          <a:p>
            <a:pPr marL="514350" indent="-514350" algn="l" rtl="0">
              <a:buFont typeface="Tahoma" pitchFamily="34" charset="0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MS PGothic" pitchFamily="34" charset="-128"/>
                <a:cs typeface="+mj-cs"/>
              </a:rPr>
              <a:t>Identifying the population to be studied</a:t>
            </a:r>
          </a:p>
          <a:p>
            <a:pPr marL="514350" indent="-514350" algn="l" rtl="0">
              <a:buFont typeface="Tahoma" pitchFamily="34" charset="0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MS PGothic" pitchFamily="34" charset="-128"/>
                <a:cs typeface="+mj-cs"/>
              </a:rPr>
              <a:t>Sampling plan</a:t>
            </a:r>
          </a:p>
          <a:p>
            <a:pPr marL="514350" indent="-514350" algn="l" rtl="0">
              <a:buFont typeface="Tahoma" pitchFamily="34" charset="0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MS PGothic" pitchFamily="34" charset="-128"/>
                <a:cs typeface="+mj-cs"/>
              </a:rPr>
              <a:t>Methods to measure research variables</a:t>
            </a:r>
          </a:p>
          <a:p>
            <a:pPr marL="514350" indent="-514350" algn="l" rtl="0">
              <a:buFont typeface="Tahoma" pitchFamily="34" charset="0"/>
              <a:buAutoNum type="arabicPeriod"/>
            </a:pPr>
            <a:r>
              <a:rPr lang="en-US" dirty="0" smtClean="0">
                <a:solidFill>
                  <a:srgbClr val="000000"/>
                </a:solidFill>
                <a:ea typeface="MS PGothic" pitchFamily="34" charset="-128"/>
                <a:cs typeface="+mj-cs"/>
              </a:rPr>
              <a:t>Finalizing the research study</a:t>
            </a:r>
          </a:p>
        </p:txBody>
      </p:sp>
    </p:spTree>
    <p:extLst>
      <p:ext uri="{BB962C8B-B14F-4D97-AF65-F5344CB8AC3E}">
        <p14:creationId xmlns:p14="http://schemas.microsoft.com/office/powerpoint/2010/main" val="10570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  <a:ea typeface="MS PGothic" pitchFamily="34" charset="-128"/>
                <a:cs typeface="+mj-cs"/>
              </a:rPr>
              <a:t>RESEARCH DESIGN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928813"/>
            <a:ext cx="3810000" cy="41148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dirty="0" smtClean="0">
                <a:solidFill>
                  <a:srgbClr val="000000"/>
                </a:solidFill>
                <a:ea typeface="MS PGothic" pitchFamily="34" charset="-128"/>
                <a:cs typeface="+mj-cs"/>
              </a:rPr>
              <a:t>Based on: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ea typeface="MS PGothic" pitchFamily="34" charset="-128"/>
                <a:cs typeface="+mj-cs"/>
              </a:rPr>
              <a:t>Time Frame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ea typeface="MS PGothic" pitchFamily="34" charset="-128"/>
                <a:cs typeface="+mj-cs"/>
              </a:rPr>
              <a:t>Control over independent variable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ea typeface="MS PGothic" pitchFamily="34" charset="-128"/>
                <a:cs typeface="+mj-cs"/>
              </a:rPr>
              <a:t>Measurement of independent and dependent variables</a:t>
            </a:r>
          </a:p>
          <a:p>
            <a:pPr algn="l" rtl="0"/>
            <a:endParaRPr lang="en-US" dirty="0" smtClean="0">
              <a:ea typeface="MS PGothic" pitchFamily="34" charset="-128"/>
              <a:cs typeface="+mj-cs"/>
            </a:endParaRPr>
          </a:p>
        </p:txBody>
      </p:sp>
      <p:pic>
        <p:nvPicPr>
          <p:cNvPr id="10244" name="Picture 8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38" y="2071688"/>
            <a:ext cx="45085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  <a:ea typeface="MS PGothic" pitchFamily="34" charset="-128"/>
                <a:cs typeface="+mj-cs"/>
              </a:rPr>
              <a:t>TIME FRAME</a:t>
            </a:r>
          </a:p>
        </p:txBody>
      </p:sp>
      <p:graphicFrame>
        <p:nvGraphicFramePr>
          <p:cNvPr id="54289" name="Group 17"/>
          <p:cNvGraphicFramePr>
            <a:graphicFrameLocks noGrp="1"/>
          </p:cNvGraphicFramePr>
          <p:nvPr>
            <p:ph idx="1"/>
          </p:nvPr>
        </p:nvGraphicFramePr>
        <p:xfrm>
          <a:off x="714375" y="1571625"/>
          <a:ext cx="7772400" cy="4303713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37150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DESIGN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FEATURES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EXAMPLE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322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CROSS-SECTIONAL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  <a:tc>
                  <a:txBody>
                    <a:bodyPr/>
                    <a:lstStyle/>
                    <a:p>
                      <a:pPr marL="236538" marR="0" lvl="0" indent="-236538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Data are collected at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one point in time </a:t>
                      </a:r>
                    </a:p>
                    <a:p>
                      <a:pPr marL="236538" marR="0" lvl="0" indent="-236538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Practical, easy to do, economical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Mindell and Jacobson (2000) assessed sleep patterns and the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prevalence of sleep disorders during pregnancy.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They compared women who were at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points in pregnancy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: 8-12wks, 18-22wks, 25-28wks, 35-38wks. They concluded that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sleep disturbance is common in late pregnancy.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5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  <a:ea typeface="MS PGothic" pitchFamily="34" charset="-128"/>
                <a:cs typeface="+mj-cs"/>
              </a:rPr>
              <a:t>TIME FRAME</a:t>
            </a:r>
            <a:endParaRPr lang="en-US" dirty="0" smtClean="0">
              <a:ea typeface="MS PGothic" pitchFamily="34" charset="-128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00125" y="2071688"/>
          <a:ext cx="7215188" cy="350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594"/>
                <a:gridCol w="3607594"/>
              </a:tblGrid>
              <a:tr h="4294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DESIGN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</a:tr>
              <a:tr h="105895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LONGITUDINAL 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are collected at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two or more points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 time over an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extended period</a:t>
                      </a:r>
                    </a:p>
                  </a:txBody>
                  <a:tcPr marL="91439" marR="91439"/>
                </a:tc>
              </a:tr>
              <a:tr h="20120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TREND STUDIES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Investigation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 in which samples from a population are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studied over time </a:t>
                      </a:r>
                    </a:p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Different samples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are selected but drawn from the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same population</a:t>
                      </a:r>
                    </a:p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Based on surveys</a:t>
                      </a:r>
                      <a:endParaRPr lang="en-US" sz="18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714375" y="1000125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  <a:ea typeface="ＭＳ Ｐゴシック" charset="-128"/>
                <a:cs typeface="+mj-cs"/>
              </a:rPr>
              <a:t>CONTROL OVER INDEPENDENT VARIABLE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75" y="2214563"/>
          <a:ext cx="7672388" cy="373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6194"/>
                <a:gridCol w="3836194"/>
              </a:tblGrid>
              <a:tr h="4086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DESIGN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0990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EXPERIMENTAL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Manipulation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of independent variable</a:t>
                      </a:r>
                    </a:p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Control group</a:t>
                      </a:r>
                    </a:p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randomization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0990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QUASI -EXPERIMENTAL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Manipulation of independent variable</a:t>
                      </a:r>
                    </a:p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 control group</a:t>
                      </a:r>
                    </a:p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randomization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0533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NONEXPERIMENTAL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6538" indent="-236538">
                        <a:buFont typeface="Wingdings" pitchFamily="2" charset="2"/>
                        <a:buChar char="Ø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manipulation of independent variable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6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+mj-cs"/>
              </a:rPr>
              <a:t>Introduction </a:t>
            </a:r>
            <a:endParaRPr lang="ar-SA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cs typeface="+mj-cs"/>
              </a:rPr>
              <a:t>development and utilization of nursing knowledge is essential for continued improvement in patient care. Conducting researches in nursing, as all other sciences, is important to establish a knowledge-base for practice, improvement, and development. </a:t>
            </a:r>
          </a:p>
          <a:p>
            <a:pPr algn="l" rtl="0"/>
            <a:endParaRPr lang="ar-S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4393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28860" y="928670"/>
            <a:ext cx="3643338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107" charset="-128"/>
              </a:rPr>
              <a:t>Is there an intervention?</a:t>
            </a:r>
          </a:p>
        </p:txBody>
      </p:sp>
      <p:cxnSp>
        <p:nvCxnSpPr>
          <p:cNvPr id="14341" name="Straight Arrow Connector 6"/>
          <p:cNvCxnSpPr>
            <a:cxnSpLocks noChangeShapeType="1"/>
          </p:cNvCxnSpPr>
          <p:nvPr/>
        </p:nvCxnSpPr>
        <p:spPr bwMode="auto">
          <a:xfrm rot="10800000" flipV="1">
            <a:off x="2286000" y="1500188"/>
            <a:ext cx="857250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1643063" y="2000250"/>
            <a:ext cx="714375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>
                <a:solidFill>
                  <a:srgbClr val="FF0000"/>
                </a:solidFill>
              </a:rPr>
              <a:t>No</a:t>
            </a:r>
          </a:p>
        </p:txBody>
      </p:sp>
      <p:cxnSp>
        <p:nvCxnSpPr>
          <p:cNvPr id="14343" name="Straight Arrow Connector 9"/>
          <p:cNvCxnSpPr>
            <a:cxnSpLocks noChangeShapeType="1"/>
          </p:cNvCxnSpPr>
          <p:nvPr/>
        </p:nvCxnSpPr>
        <p:spPr bwMode="auto">
          <a:xfrm>
            <a:off x="4572000" y="1500188"/>
            <a:ext cx="642938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4786313" y="2071688"/>
            <a:ext cx="857250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>
                <a:solidFill>
                  <a:srgbClr val="FF0000"/>
                </a:solidFill>
              </a:rPr>
              <a:t>Yes</a:t>
            </a:r>
          </a:p>
        </p:txBody>
      </p:sp>
      <p:cxnSp>
        <p:nvCxnSpPr>
          <p:cNvPr id="14345" name="Straight Arrow Connector 13"/>
          <p:cNvCxnSpPr>
            <a:cxnSpLocks noChangeShapeType="1"/>
            <a:stCxn id="14342" idx="2"/>
          </p:cNvCxnSpPr>
          <p:nvPr/>
        </p:nvCxnSpPr>
        <p:spPr bwMode="auto">
          <a:xfrm rot="5400000">
            <a:off x="1749425" y="2678113"/>
            <a:ext cx="50006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642910" y="3000372"/>
            <a:ext cx="3286148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2937BB"/>
                </a:solidFill>
                <a:ea typeface="ＭＳ Ｐゴシック" pitchFamily="-107" charset="-128"/>
              </a:rPr>
              <a:t>NONEXPERIMENTAL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572000" y="3000372"/>
            <a:ext cx="3500462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107" charset="-128"/>
              </a:rPr>
              <a:t>Is there randomization?</a:t>
            </a:r>
          </a:p>
        </p:txBody>
      </p:sp>
      <p:cxnSp>
        <p:nvCxnSpPr>
          <p:cNvPr id="14352" name="Straight Arrow Connector 10"/>
          <p:cNvCxnSpPr>
            <a:cxnSpLocks noChangeShapeType="1"/>
            <a:stCxn id="14344" idx="2"/>
          </p:cNvCxnSpPr>
          <p:nvPr/>
        </p:nvCxnSpPr>
        <p:spPr bwMode="auto">
          <a:xfrm rot="16200000" flipH="1">
            <a:off x="5000625" y="2714626"/>
            <a:ext cx="4286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3" name="Rectangle 12"/>
          <p:cNvSpPr>
            <a:spLocks noChangeArrowheads="1"/>
          </p:cNvSpPr>
          <p:nvPr/>
        </p:nvSpPr>
        <p:spPr bwMode="auto">
          <a:xfrm>
            <a:off x="4714875" y="4143375"/>
            <a:ext cx="785813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4354" name="Rectangle 13"/>
          <p:cNvSpPr>
            <a:spLocks noChangeArrowheads="1"/>
          </p:cNvSpPr>
          <p:nvPr/>
        </p:nvSpPr>
        <p:spPr bwMode="auto">
          <a:xfrm>
            <a:off x="6715125" y="4143375"/>
            <a:ext cx="785813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>
                <a:solidFill>
                  <a:srgbClr val="FF0000"/>
                </a:solidFill>
              </a:rPr>
              <a:t>Yes</a:t>
            </a:r>
          </a:p>
        </p:txBody>
      </p:sp>
      <p:cxnSp>
        <p:nvCxnSpPr>
          <p:cNvPr id="14355" name="Straight Arrow Connector 16"/>
          <p:cNvCxnSpPr>
            <a:cxnSpLocks noChangeShapeType="1"/>
            <a:endCxn id="14353" idx="0"/>
          </p:cNvCxnSpPr>
          <p:nvPr/>
        </p:nvCxnSpPr>
        <p:spPr bwMode="auto">
          <a:xfrm rot="5400000">
            <a:off x="5054600" y="3625850"/>
            <a:ext cx="571500" cy="463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Straight Arrow Connector 20"/>
          <p:cNvCxnSpPr>
            <a:cxnSpLocks noChangeShapeType="1"/>
            <a:endCxn id="14354" idx="0"/>
          </p:cNvCxnSpPr>
          <p:nvPr/>
        </p:nvCxnSpPr>
        <p:spPr bwMode="auto">
          <a:xfrm rot="16200000" flipH="1">
            <a:off x="6626225" y="3660775"/>
            <a:ext cx="571500" cy="393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 bwMode="auto">
          <a:xfrm>
            <a:off x="1643042" y="5072074"/>
            <a:ext cx="3714776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2937BB"/>
                </a:solidFill>
                <a:ea typeface="ＭＳ Ｐゴシック" pitchFamily="-107" charset="-128"/>
              </a:rPr>
              <a:t>QUASI-EXPERIMENTAL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929322" y="5072074"/>
            <a:ext cx="3000396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2937BB"/>
                </a:solidFill>
                <a:ea typeface="ＭＳ Ｐゴシック" pitchFamily="-107" charset="-128"/>
              </a:rPr>
              <a:t>EXPERIMENTAL</a:t>
            </a:r>
          </a:p>
        </p:txBody>
      </p:sp>
      <p:cxnSp>
        <p:nvCxnSpPr>
          <p:cNvPr id="14363" name="Straight Arrow Connector 24"/>
          <p:cNvCxnSpPr>
            <a:cxnSpLocks noChangeShapeType="1"/>
            <a:stCxn id="14353" idx="2"/>
          </p:cNvCxnSpPr>
          <p:nvPr/>
        </p:nvCxnSpPr>
        <p:spPr bwMode="auto">
          <a:xfrm rot="5400000">
            <a:off x="4697412" y="4589463"/>
            <a:ext cx="428625" cy="393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Straight Arrow Connector 26"/>
          <p:cNvCxnSpPr>
            <a:cxnSpLocks noChangeShapeType="1"/>
            <a:stCxn id="14354" idx="2"/>
          </p:cNvCxnSpPr>
          <p:nvPr/>
        </p:nvCxnSpPr>
        <p:spPr bwMode="auto">
          <a:xfrm rot="16200000" flipH="1">
            <a:off x="7019131" y="4661694"/>
            <a:ext cx="428625" cy="249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398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  <a:ea typeface="ＭＳ Ｐゴシック" charset="-128"/>
                <a:cs typeface="+mj-cs"/>
              </a:rPr>
              <a:t>MEASUREMENT OF INDEPENDENT AND DEPENDENT VARIABLES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857375"/>
          <a:ext cx="9144000" cy="421481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FEATURES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27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RETROSPECTIVE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Study begins with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37BB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dependent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variable and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looks backward for cause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Heitkemper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, et. al. (2001), used a Retrospective design in their study of factors contributing to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37BB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onset of irritable bowel syndrome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. They compared samples of women  with and without IBS in terms of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37BB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their history of sexual and physical  abuse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and found that abusive experiences were more prevalent among women with IBS.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857250" y="642938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  <a:ea typeface="ＭＳ Ｐゴシック" charset="-128"/>
                <a:cs typeface="+mj-cs"/>
              </a:rPr>
              <a:t>MEASUREMENT OF INDEPENDENT AND DEPENDENT VARIABLES</a:t>
            </a:r>
            <a:endParaRPr lang="en-US" dirty="0" smtClean="0">
              <a:ea typeface="ＭＳ Ｐゴシック" charset="-128"/>
              <a:cs typeface="+mj-cs"/>
            </a:endParaRPr>
          </a:p>
        </p:txBody>
      </p:sp>
      <p:graphicFrame>
        <p:nvGraphicFramePr>
          <p:cNvPr id="59409" name="Group 17"/>
          <p:cNvGraphicFramePr>
            <a:graphicFrameLocks noGrp="1"/>
          </p:cNvGraphicFramePr>
          <p:nvPr>
            <p:ph idx="1"/>
          </p:nvPr>
        </p:nvGraphicFramePr>
        <p:xfrm>
          <a:off x="285750" y="2357438"/>
          <a:ext cx="8501063" cy="4029075"/>
        </p:xfrm>
        <a:graphic>
          <a:graphicData uri="http://schemas.openxmlformats.org/drawingml/2006/table">
            <a:tbl>
              <a:tblPr/>
              <a:tblGrid>
                <a:gridCol w="2833688"/>
                <a:gridCol w="2833687"/>
                <a:gridCol w="28336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PROSPECTIVE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Study begins with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37BB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independent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variable and looks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forward for the 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Brook, et. al. (2000) conducted a prospective study to examine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37BB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clinical and cost outcomes of early versus late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937BB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tracheostomy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937BB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in patients who require prolonged mechanical ventilation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. Early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tracheostomy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was found to be associated with shorter lengths of hospital stay and lower cost.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C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7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0" y="1000125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  <a:ea typeface="ＭＳ Ｐゴシック" charset="-128"/>
                <a:cs typeface="+mj-cs"/>
              </a:rPr>
              <a:t>IDENTIFYING THE POPULATION TO BE STUDIED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071938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POPULATION – aggregate or totality of those conforming to a set of </a:t>
            </a:r>
            <a:r>
              <a:rPr lang="en-US" dirty="0" smtClean="0">
                <a:solidFill>
                  <a:srgbClr val="2937BB"/>
                </a:solidFill>
                <a:latin typeface="Arial" pitchFamily="34" charset="0"/>
                <a:ea typeface="MS PGothic" pitchFamily="34" charset="-128"/>
                <a:cs typeface="+mj-cs"/>
              </a:rPr>
              <a:t>specifications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.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Nurses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Students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Children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Etc.</a:t>
            </a:r>
          </a:p>
        </p:txBody>
      </p:sp>
      <p:pic>
        <p:nvPicPr>
          <p:cNvPr id="17412" name="Picture 2" descr="C:\Program Files\Microsoft Office\MEDIA\CAGCAT10\j023301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0038" y="2555875"/>
            <a:ext cx="2574925" cy="2614613"/>
          </a:xfrm>
          <a:noFill/>
        </p:spPr>
      </p:pic>
    </p:spTree>
    <p:extLst>
      <p:ext uri="{BB962C8B-B14F-4D97-AF65-F5344CB8AC3E}">
        <p14:creationId xmlns:p14="http://schemas.microsoft.com/office/powerpoint/2010/main" val="20943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714375" y="1000125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  <a:ea typeface="ＭＳ Ｐゴシック" charset="-128"/>
                <a:cs typeface="+mj-cs"/>
              </a:rPr>
              <a:t>DESIGNING THE SAMPLING PLAN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SAMPLE – subset of a population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Sampling techniques:</a:t>
            </a:r>
          </a:p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Probability sampling</a:t>
            </a:r>
          </a:p>
          <a:p>
            <a:pPr lvl="3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Systematic sampling</a:t>
            </a:r>
          </a:p>
          <a:p>
            <a:pPr lvl="3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Fish bowl method</a:t>
            </a:r>
          </a:p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Nonprobability sampling</a:t>
            </a:r>
          </a:p>
          <a:p>
            <a:pPr lvl="3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Purposive/Judgmental sampling</a:t>
            </a:r>
          </a:p>
          <a:p>
            <a:pPr lvl="3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Snow ball technique</a:t>
            </a:r>
          </a:p>
          <a:p>
            <a:pPr lvl="3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Convenience/accidental sampling</a:t>
            </a:r>
          </a:p>
        </p:txBody>
      </p:sp>
    </p:spTree>
    <p:extLst>
      <p:ext uri="{BB962C8B-B14F-4D97-AF65-F5344CB8AC3E}">
        <p14:creationId xmlns:p14="http://schemas.microsoft.com/office/powerpoint/2010/main" val="6221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714375" y="1000125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  <a:ea typeface="ＭＳ Ｐゴシック" charset="-128"/>
                <a:cs typeface="+mj-cs"/>
              </a:rPr>
              <a:t>METHODS TO MEASURE RESEARCH VARIABLES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14375" y="2214563"/>
            <a:ext cx="7772400" cy="411480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Different methods of data collection</a:t>
            </a:r>
          </a:p>
          <a:p>
            <a:pPr lvl="1" algn="l" rtl="0"/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Biophysiologic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 measurements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Self-reports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Observation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Use of a research instrument</a:t>
            </a:r>
          </a:p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Questionnaires</a:t>
            </a:r>
          </a:p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Survey forms</a:t>
            </a:r>
          </a:p>
        </p:txBody>
      </p:sp>
    </p:spTree>
    <p:extLst>
      <p:ext uri="{BB962C8B-B14F-4D97-AF65-F5344CB8AC3E}">
        <p14:creationId xmlns:p14="http://schemas.microsoft.com/office/powerpoint/2010/main" val="32562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42938" y="11430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  <a:ea typeface="ＭＳ Ｐゴシック" charset="-128"/>
                <a:cs typeface="+mj-cs"/>
              </a:rPr>
              <a:t>FINALIZING THE RESEARCH PLAN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428875"/>
            <a:ext cx="3810000" cy="411480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+mj-cs"/>
              </a:rPr>
              <a:t>Pretesting of questionnaires</a:t>
            </a:r>
          </a:p>
          <a:p>
            <a:pPr algn="l" rtl="0"/>
            <a:endParaRPr lang="en-US" dirty="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+mj-cs"/>
            </a:endParaRP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Conducting a Pilot study</a:t>
            </a:r>
          </a:p>
        </p:txBody>
      </p:sp>
      <p:pic>
        <p:nvPicPr>
          <p:cNvPr id="20484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643188"/>
            <a:ext cx="3768725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4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</a:rPr>
              <a:t>DESIGN AND PLANNING PHASE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3600" b="1" dirty="0" smtClean="0"/>
              <a:t>6. Selecting a Research Design</a:t>
            </a:r>
          </a:p>
          <a:p>
            <a:pPr algn="l" rtl="0"/>
            <a:r>
              <a:rPr lang="en-US" sz="3600" b="1" dirty="0" smtClean="0"/>
              <a:t>7. Specifying the Population</a:t>
            </a:r>
          </a:p>
          <a:p>
            <a:pPr algn="l" rtl="0"/>
            <a:r>
              <a:rPr lang="en-US" sz="3600" b="1" dirty="0" smtClean="0"/>
              <a:t>8. Operationalizing the Variables</a:t>
            </a:r>
          </a:p>
          <a:p>
            <a:pPr algn="l" rtl="0"/>
            <a:r>
              <a:rPr lang="en-US" sz="3600" b="1" dirty="0" smtClean="0"/>
              <a:t>9. Conducting the Pilot Study/Making Revisions</a:t>
            </a:r>
          </a:p>
        </p:txBody>
      </p:sp>
    </p:spTree>
    <p:extLst>
      <p:ext uri="{BB962C8B-B14F-4D97-AF65-F5344CB8AC3E}">
        <p14:creationId xmlns:p14="http://schemas.microsoft.com/office/powerpoint/2010/main" val="218325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pitchFamily="34" charset="0"/>
              </a:rPr>
              <a:t>EMPIRICAL PHASE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600200"/>
            <a:ext cx="6324600" cy="4525963"/>
          </a:xfrm>
        </p:spPr>
        <p:txBody>
          <a:bodyPr/>
          <a:lstStyle/>
          <a:p>
            <a:pPr algn="l" rtl="0"/>
            <a:r>
              <a:rPr lang="en-US" sz="4000" b="1" dirty="0" smtClean="0"/>
              <a:t>10. Selecting the Sample</a:t>
            </a:r>
          </a:p>
          <a:p>
            <a:pPr algn="l" rtl="0"/>
            <a:r>
              <a:rPr lang="en-US" sz="4000" b="1" dirty="0" smtClean="0"/>
              <a:t>11. Collecting the Data</a:t>
            </a:r>
          </a:p>
          <a:p>
            <a:pPr algn="l" rtl="0"/>
            <a:r>
              <a:rPr lang="en-US" sz="4000" b="1" dirty="0" smtClean="0"/>
              <a:t>12. Organizing Data for Analysis</a:t>
            </a:r>
          </a:p>
          <a:p>
            <a:pPr marL="0" indent="0" algn="l" rtl="0">
              <a:buNone/>
            </a:pPr>
            <a:r>
              <a:rPr lang="en-US" sz="4000" b="1" dirty="0" smtClean="0"/>
              <a:t>(DATA ENCODING)</a:t>
            </a:r>
          </a:p>
          <a:p>
            <a:pPr algn="l" rtl="0"/>
            <a:endParaRPr lang="en-US" sz="4000" b="1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3224614"/>
            <a:ext cx="2133599" cy="28713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947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  <a:ea typeface="MS PGothic" pitchFamily="34" charset="-128"/>
              </a:rPr>
              <a:t>THE ANALYTIC PHASE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57188" y="1981200"/>
            <a:ext cx="8429625" cy="4448175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DATA ANALYSIS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Statistical analysis</a:t>
            </a: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DATA INTERPRETATION – is the process of making sense of the results and examining their implications</a:t>
            </a: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CONCLUSION AND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6818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+mj-cs"/>
              </a:rPr>
              <a:t>Nursing Research Definitions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75584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  <a:ea typeface="MS PGothic" pitchFamily="34" charset="-128"/>
              </a:rPr>
              <a:t>DISSEMINATION PHASE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RESEARCH REPORT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Research Abstract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Research published in journals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Term papers, theses, dissertations</a:t>
            </a:r>
          </a:p>
          <a:p>
            <a:pPr algn="l" rtl="0"/>
            <a:endParaRPr lang="en-US" dirty="0" smtClean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UTILIZATION OF FINDINGS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Application to nursing practice and nursing education</a:t>
            </a:r>
          </a:p>
        </p:txBody>
      </p:sp>
    </p:spTree>
    <p:extLst>
      <p:ext uri="{BB962C8B-B14F-4D97-AF65-F5344CB8AC3E}">
        <p14:creationId xmlns:p14="http://schemas.microsoft.com/office/powerpoint/2010/main" val="11153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pitchFamily="34" charset="0"/>
              </a:rPr>
              <a:t>REFERENCES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3600" b="1" dirty="0" smtClean="0"/>
              <a:t>All of the literature used in writing the research article.  Should contain mostly recent and primary sources.</a:t>
            </a:r>
          </a:p>
        </p:txBody>
      </p:sp>
    </p:spTree>
    <p:extLst>
      <p:ext uri="{BB962C8B-B14F-4D97-AF65-F5344CB8AC3E}">
        <p14:creationId xmlns:p14="http://schemas.microsoft.com/office/powerpoint/2010/main" val="364996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Evidence-Based Practice?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92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   “Process by which nurses make clinical decisions using </a:t>
            </a:r>
            <a:r>
              <a:rPr lang="en-US" sz="2800" i="1" dirty="0" smtClean="0"/>
              <a:t>best available evidence, clinical  expertise, &amp; patient preferences </a:t>
            </a:r>
            <a:r>
              <a:rPr lang="en-US" sz="2800" dirty="0" smtClean="0"/>
              <a:t>in the context of </a:t>
            </a:r>
            <a:r>
              <a:rPr lang="en-US" sz="2800" i="1" dirty="0" smtClean="0"/>
              <a:t>available   resources”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i="1" dirty="0" smtClean="0"/>
              <a:t>“’</a:t>
            </a:r>
            <a:r>
              <a:rPr lang="en-US" sz="2800" dirty="0" smtClean="0"/>
              <a:t>Evidence-based </a:t>
            </a:r>
            <a:r>
              <a:rPr lang="en-US" sz="2800" dirty="0"/>
              <a:t>practice (EBP) – utilizes the best clinical evidence in making patient care decisions typically from research. EBP translates knowledge into </a:t>
            </a:r>
            <a:r>
              <a:rPr lang="en-US" sz="2800" dirty="0" smtClean="0"/>
              <a:t>practice’’</a:t>
            </a:r>
            <a:endParaRPr lang="en-US" sz="2800" dirty="0"/>
          </a:p>
          <a:p>
            <a:pPr algn="l" rtl="0"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3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000" b="1" cap="none" smtClean="0">
                <a:latin typeface="Calibri" pitchFamily="34" charset="0"/>
                <a:cs typeface="Calibri" pitchFamily="34" charset="0"/>
              </a:rPr>
              <a:t>WHAT IS EVIDENCE-BASED PRACTICE?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Conscientious use of current best evidence to make decisions about patient care</a:t>
            </a:r>
          </a:p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A problem-solving approach to clinical practice</a:t>
            </a:r>
          </a:p>
          <a:p>
            <a:pPr algn="l" rtl="0"/>
            <a:r>
              <a:rPr lang="en-US" dirty="0" smtClean="0">
                <a:latin typeface="Calibri" pitchFamily="34" charset="0"/>
                <a:cs typeface="Calibri" pitchFamily="34" charset="0"/>
              </a:rPr>
              <a:t>Based on: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1.	systematic search for and appraisal of most relevant evidence to answer questions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2.	one’s clinical experience and expertise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3.	patient preference and values </a:t>
            </a:r>
          </a:p>
          <a:p>
            <a:pPr algn="l" rtl="0">
              <a:buFont typeface="Wingdings" pitchFamily="2" charset="2"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452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i="1" smtClean="0"/>
              <a:t>Why </a:t>
            </a:r>
            <a:r>
              <a:rPr lang="en-US" smtClean="0"/>
              <a:t>Evidence-Based Practice in Nursing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dirty="0" smtClean="0"/>
              <a:t>Potential to narrow the ‘research-practice gap’: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    adoption of research findings into practice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Impacted by perception that published research is not  relevant to practice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smtClean="0"/>
              <a:t>Provides a means to answer problematic clinical   practice issues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smtClean="0"/>
              <a:t>Potential to improve individual bedside practice;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smtClean="0"/>
              <a:t>supports/improves clinical decision-making skills</a:t>
            </a:r>
          </a:p>
          <a:p>
            <a:pPr algn="l" rtl="0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035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Evidence Based Practice Process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Identify a practice issue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Formulate an answerable question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Search for best evidence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Critically evaluate the evidence and  clinical relevance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Make recommendations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Apply to clinical practice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800" dirty="0" smtClean="0"/>
              <a:t>Evaluate impact/effectiveness/ outcomes</a:t>
            </a:r>
          </a:p>
          <a:p>
            <a:pPr algn="l" rtl="0" eaLnBrk="1" hangingPunct="1">
              <a:lnSpc>
                <a:spcPct val="90000"/>
              </a:lnSpc>
            </a:pPr>
            <a:endParaRPr lang="en-US" sz="2800" dirty="0" smtClean="0"/>
          </a:p>
          <a:p>
            <a:pPr algn="l" rtl="0"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797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3787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EVIDENCE-BASED PRACTICE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600200"/>
            <a:ext cx="6858000" cy="48736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</a:rPr>
              <a:t>The process of doing the “right thing”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dirty="0" smtClean="0">
                <a:latin typeface="Calibri" pitchFamily="34" charset="0"/>
              </a:rPr>
              <a:t>Standards of care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</a:rPr>
              <a:t>      Baseline description of quality practice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dirty="0" smtClean="0">
                <a:latin typeface="Calibri" pitchFamily="34" charset="0"/>
              </a:rPr>
              <a:t>Clinical guidelines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</a:rPr>
              <a:t>       Broad-based recommendations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dirty="0" smtClean="0">
                <a:latin typeface="Calibri" pitchFamily="34" charset="0"/>
              </a:rPr>
              <a:t>Critical pathways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</a:rPr>
              <a:t>       Identify key/critical activities that must occur in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</a:rPr>
              <a:t>       predictable fashion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dirty="0" smtClean="0">
                <a:latin typeface="Calibri" pitchFamily="34" charset="0"/>
              </a:rPr>
              <a:t>Protocols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</a:rPr>
              <a:t>       Detailed procedures on how to proceed with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</a:rPr>
              <a:t>       evaluation and treatment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alibri" pitchFamily="34" charset="0"/>
              </a:rPr>
              <a:t>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885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BARRIERS TO EVIDENCE-BASED PRACTICE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7467600" cy="4114800"/>
          </a:xfrm>
        </p:spPr>
        <p:txBody>
          <a:bodyPr/>
          <a:lstStyle/>
          <a:p>
            <a:pPr algn="l" rtl="0"/>
            <a:r>
              <a:rPr lang="en-US" sz="2400" dirty="0" smtClean="0">
                <a:latin typeface="Calibri" pitchFamily="34" charset="0"/>
              </a:rPr>
              <a:t>Overwhelming patient workloads</a:t>
            </a:r>
          </a:p>
          <a:p>
            <a:pPr algn="l" rtl="0"/>
            <a:r>
              <a:rPr lang="en-US" sz="2400" dirty="0" smtClean="0">
                <a:latin typeface="Calibri" pitchFamily="34" charset="0"/>
              </a:rPr>
              <a:t>Misperceptions about EBP and research</a:t>
            </a:r>
          </a:p>
          <a:p>
            <a:pPr algn="l" rtl="0"/>
            <a:r>
              <a:rPr lang="en-US" sz="2400" dirty="0" smtClean="0">
                <a:latin typeface="Calibri" pitchFamily="34" charset="0"/>
              </a:rPr>
              <a:t>Lack of time and resources to search for and appraise evidence</a:t>
            </a:r>
          </a:p>
          <a:p>
            <a:pPr algn="l" rtl="0"/>
            <a:r>
              <a:rPr lang="en-US" sz="2400" dirty="0" smtClean="0">
                <a:latin typeface="Calibri" pitchFamily="34" charset="0"/>
              </a:rPr>
              <a:t>Organizational constraints – lack of support</a:t>
            </a:r>
          </a:p>
          <a:p>
            <a:pPr algn="l" rtl="0"/>
            <a:r>
              <a:rPr lang="en-US" sz="2400" dirty="0" smtClean="0">
                <a:latin typeface="Calibri" pitchFamily="34" charset="0"/>
              </a:rPr>
              <a:t>Peer pressure to continue with practices that are steeped in tradition – “we’ve always done it this way and we are not changing now”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3147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BARRIERS TO EVIDENCE-BASED PRACTICE</a:t>
            </a:r>
            <a:endParaRPr lang="en-US" sz="3200" cap="none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752600"/>
            <a:ext cx="7467600" cy="4343400"/>
          </a:xfrm>
        </p:spPr>
        <p:txBody>
          <a:bodyPr/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latin typeface="Calibri" pitchFamily="34" charset="0"/>
              </a:rPr>
              <a:t>Knowledge… lack of knowledge/awareness .… unfamiliar with guidelines and guideline accessibility</a:t>
            </a:r>
          </a:p>
          <a:p>
            <a:pPr algn="l" rtl="0"/>
            <a:r>
              <a:rPr lang="en-US" sz="2400" dirty="0" smtClean="0">
                <a:latin typeface="Calibri" pitchFamily="34" charset="0"/>
              </a:rPr>
              <a:t>Attitudes …. lack of confidence in the guideline developer, lack of motivation to perform the guideline recommendations</a:t>
            </a:r>
          </a:p>
          <a:p>
            <a:pPr algn="l" rtl="0"/>
            <a:r>
              <a:rPr lang="en-US" sz="2400" dirty="0" smtClean="0">
                <a:latin typeface="Calibri" pitchFamily="34" charset="0"/>
              </a:rPr>
              <a:t>Behaviors …. inability to incorporate patient preferences into the clinical decision making process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 smtClean="0"/>
              <a:t>                              </a:t>
            </a:r>
          </a:p>
          <a:p>
            <a:pPr algn="l" rtl="0">
              <a:buFont typeface="Wingdings" pitchFamily="2" charset="2"/>
              <a:buNone/>
            </a:pPr>
            <a:r>
              <a:rPr lang="en-US" sz="2400" dirty="0" smtClean="0">
                <a:latin typeface="Calibri" pitchFamily="34" charset="0"/>
              </a:rPr>
              <a:t>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856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4000" b="1" dirty="0" smtClean="0">
                <a:cs typeface="+mj-cs"/>
              </a:rPr>
              <a:t>“A systematic study of problems in patient care.”</a:t>
            </a:r>
          </a:p>
          <a:p>
            <a:pPr marL="0" indent="0" algn="l" rtl="0">
              <a:buNone/>
            </a:pPr>
            <a:endParaRPr lang="en-US" sz="4000" b="1" dirty="0" smtClean="0">
              <a:cs typeface="+mj-cs"/>
            </a:endParaRPr>
          </a:p>
          <a:p>
            <a:pPr algn="l" rtl="0"/>
            <a:r>
              <a:rPr lang="en-US" sz="4000" b="1" dirty="0" smtClean="0">
                <a:cs typeface="+mj-cs"/>
              </a:rPr>
              <a:t>“A systematic detailed attempt to discover or confirm facts that relate to a specific problem to improve the practice and profession of nursing.”</a:t>
            </a:r>
          </a:p>
          <a:p>
            <a:pPr marL="0" indent="0" algn="l" rtl="0">
              <a:buNone/>
            </a:pPr>
            <a:endParaRPr lang="en-US" sz="4000" b="1" dirty="0" smtClean="0">
              <a:cs typeface="+mj-cs"/>
            </a:endParaRPr>
          </a:p>
          <a:p>
            <a:pPr algn="l" rtl="0"/>
            <a:r>
              <a:rPr lang="en-US" sz="4000" b="1" dirty="0" smtClean="0">
                <a:cs typeface="+mj-cs"/>
              </a:rPr>
              <a:t>A study of the problems in practice relating to the effects of nursing.”</a:t>
            </a:r>
          </a:p>
          <a:p>
            <a:pPr marL="0" indent="0" algn="l" rtl="0">
              <a:buNone/>
            </a:pPr>
            <a:endParaRPr lang="en-US" sz="4000" b="1" dirty="0" smtClean="0">
              <a:cs typeface="+mj-cs"/>
            </a:endParaRPr>
          </a:p>
          <a:p>
            <a:pPr algn="l" rtl="0"/>
            <a:r>
              <a:rPr lang="en-US" sz="4000" b="1" dirty="0" smtClean="0">
                <a:cs typeface="+mj-cs"/>
              </a:rPr>
              <a:t>A systematic search for knowledge about issues of importance to nursing.”</a:t>
            </a:r>
            <a:endParaRPr lang="en-US" sz="4000" dirty="0" smtClean="0">
              <a:cs typeface="+mj-cs"/>
            </a:endParaRPr>
          </a:p>
          <a:p>
            <a:pPr algn="l" rtl="0"/>
            <a:endParaRPr lang="en-US" sz="4000" dirty="0" smtClean="0">
              <a:cs typeface="+mj-cs"/>
            </a:endParaRPr>
          </a:p>
          <a:p>
            <a:pPr algn="l" rtl="0"/>
            <a:endParaRPr lang="en-US" sz="4000" b="1" dirty="0" smtClean="0">
              <a:cs typeface="+mj-cs"/>
            </a:endParaRPr>
          </a:p>
          <a:p>
            <a:pPr algn="l" rtl="0"/>
            <a:endParaRPr lang="en-US" sz="4000" dirty="0" smtClean="0">
              <a:cs typeface="+mj-cs"/>
            </a:endParaRPr>
          </a:p>
          <a:p>
            <a:endParaRPr lang="en-US" sz="40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66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+mj-cs"/>
              </a:rPr>
              <a:t>Evolution of Nursing Research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cs typeface="+mj-cs"/>
              </a:rPr>
              <a:t>Education/Recruitment</a:t>
            </a:r>
          </a:p>
          <a:p>
            <a:pPr algn="l" rtl="0"/>
            <a:endParaRPr lang="en-US" b="1" dirty="0" smtClean="0">
              <a:cs typeface="+mj-cs"/>
            </a:endParaRPr>
          </a:p>
          <a:p>
            <a:pPr algn="l" rtl="0"/>
            <a:r>
              <a:rPr lang="en-US" b="1" dirty="0" smtClean="0">
                <a:cs typeface="+mj-cs"/>
              </a:rPr>
              <a:t>Administration/Staffing</a:t>
            </a:r>
          </a:p>
          <a:p>
            <a:pPr algn="l" rtl="0"/>
            <a:endParaRPr lang="en-US" b="1" dirty="0" smtClean="0">
              <a:cs typeface="+mj-cs"/>
            </a:endParaRPr>
          </a:p>
          <a:p>
            <a:pPr algn="l" rtl="0"/>
            <a:r>
              <a:rPr lang="en-US" b="1" dirty="0" smtClean="0">
                <a:cs typeface="+mj-cs"/>
              </a:rPr>
              <a:t>Practice</a:t>
            </a:r>
          </a:p>
          <a:p>
            <a:pPr algn="l" rtl="0"/>
            <a:endParaRPr lang="en-US" b="1" dirty="0" smtClean="0">
              <a:cs typeface="+mj-cs"/>
            </a:endParaRPr>
          </a:p>
          <a:p>
            <a:pPr algn="l" rtl="0"/>
            <a:r>
              <a:rPr lang="en-US" b="1" dirty="0" smtClean="0">
                <a:cs typeface="+mj-cs"/>
              </a:rPr>
              <a:t>Methodology/Theory based research</a:t>
            </a:r>
          </a:p>
        </p:txBody>
      </p:sp>
    </p:spTree>
    <p:extLst>
      <p:ext uri="{BB962C8B-B14F-4D97-AF65-F5344CB8AC3E}">
        <p14:creationId xmlns:p14="http://schemas.microsoft.com/office/powerpoint/2010/main" val="405814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  <a:latin typeface="Arial" pitchFamily="34" charset="0"/>
                <a:cs typeface="+mj-cs"/>
              </a:rPr>
              <a:t>Current Trends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l" rtl="0"/>
            <a:r>
              <a:rPr lang="en-US" b="1" dirty="0" smtClean="0">
                <a:cs typeface="+mj-cs"/>
              </a:rPr>
              <a:t>Health Promotion</a:t>
            </a:r>
          </a:p>
          <a:p>
            <a:pPr algn="l" rtl="0"/>
            <a:r>
              <a:rPr lang="en-US" b="1" dirty="0" smtClean="0">
                <a:cs typeface="+mj-cs"/>
              </a:rPr>
              <a:t>Nursing Decision Making</a:t>
            </a:r>
          </a:p>
          <a:p>
            <a:pPr algn="l" rtl="0"/>
            <a:r>
              <a:rPr lang="en-US" b="1" dirty="0" smtClean="0">
                <a:cs typeface="+mj-cs"/>
              </a:rPr>
              <a:t>Effectiveness of Nursing Intervention in Selected Health Problems</a:t>
            </a:r>
          </a:p>
          <a:p>
            <a:pPr algn="l" rtl="0"/>
            <a:r>
              <a:rPr lang="en-US" b="1" dirty="0" smtClean="0">
                <a:cs typeface="+mj-cs"/>
              </a:rPr>
              <a:t>Prevention</a:t>
            </a:r>
          </a:p>
          <a:p>
            <a:pPr algn="l" rtl="0"/>
            <a:r>
              <a:rPr lang="en-US" b="1" dirty="0" smtClean="0">
                <a:cs typeface="+mj-cs"/>
              </a:rPr>
              <a:t>Case Studies/Qualitative Research</a:t>
            </a:r>
          </a:p>
          <a:p>
            <a:pPr algn="l" rtl="0"/>
            <a:r>
              <a:rPr lang="en-US" b="1" dirty="0" smtClean="0">
                <a:cs typeface="+mj-cs"/>
              </a:rPr>
              <a:t>Compliance</a:t>
            </a:r>
          </a:p>
          <a:p>
            <a:pPr algn="l" rtl="0"/>
            <a:endParaRPr lang="en-US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018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+mj-cs"/>
              </a:rPr>
              <a:t>PURPOSES OF RESEARCH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3600" b="1" dirty="0" smtClean="0">
                <a:cs typeface="+mj-cs"/>
              </a:rPr>
              <a:t>Identification</a:t>
            </a:r>
          </a:p>
          <a:p>
            <a:pPr algn="l" rtl="0"/>
            <a:r>
              <a:rPr lang="en-US" sz="3600" b="1" dirty="0" smtClean="0">
                <a:cs typeface="+mj-cs"/>
              </a:rPr>
              <a:t>Description</a:t>
            </a:r>
          </a:p>
          <a:p>
            <a:pPr algn="l" rtl="0"/>
            <a:r>
              <a:rPr lang="en-US" sz="3600" b="1" dirty="0" smtClean="0">
                <a:cs typeface="+mj-cs"/>
              </a:rPr>
              <a:t>Exploration</a:t>
            </a:r>
          </a:p>
          <a:p>
            <a:pPr algn="l" rtl="0"/>
            <a:r>
              <a:rPr lang="en-US" sz="3600" b="1" dirty="0" smtClean="0">
                <a:cs typeface="+mj-cs"/>
              </a:rPr>
              <a:t>Explanation</a:t>
            </a:r>
          </a:p>
          <a:p>
            <a:pPr algn="l" rtl="0"/>
            <a:r>
              <a:rPr lang="en-US" sz="3600" b="1" dirty="0" smtClean="0">
                <a:cs typeface="+mj-cs"/>
              </a:rPr>
              <a:t>Prediction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218550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j-cs"/>
              </a:rPr>
              <a:t>Characteristics of a scientific research: 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endParaRPr lang="ar-SA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4525963"/>
          </a:xfrm>
        </p:spPr>
        <p:txBody>
          <a:bodyPr>
            <a:noAutofit/>
          </a:bodyPr>
          <a:lstStyle/>
          <a:p>
            <a:pPr algn="l" rtl="0"/>
            <a:r>
              <a:rPr lang="en-US" sz="2400" u="sng" dirty="0" smtClean="0">
                <a:cs typeface="+mj-cs"/>
              </a:rPr>
              <a:t>The </a:t>
            </a:r>
            <a:r>
              <a:rPr lang="en-US" sz="2400" u="sng" dirty="0">
                <a:cs typeface="+mj-cs"/>
              </a:rPr>
              <a:t>good scientific research should have the following characteristics: </a:t>
            </a:r>
          </a:p>
          <a:p>
            <a:pPr algn="l" rtl="0"/>
            <a:r>
              <a:rPr lang="en-US" sz="2400" dirty="0">
                <a:cs typeface="+mj-cs"/>
              </a:rPr>
              <a:t>1. Should include a problem that need a solution or a question that need an answer. </a:t>
            </a:r>
          </a:p>
          <a:p>
            <a:pPr algn="l" rtl="0"/>
            <a:r>
              <a:rPr lang="en-US" sz="2400" dirty="0">
                <a:cs typeface="+mj-cs"/>
              </a:rPr>
              <a:t>2. Should achieve a general objective rather than a personal objective. </a:t>
            </a:r>
          </a:p>
          <a:p>
            <a:pPr algn="l" rtl="0"/>
            <a:r>
              <a:rPr lang="en-US" sz="2400" dirty="0">
                <a:cs typeface="+mj-cs"/>
              </a:rPr>
              <a:t>3. It should follow the scientific approach that characterized by order and control. </a:t>
            </a:r>
          </a:p>
          <a:p>
            <a:pPr algn="l" rtl="0"/>
            <a:r>
              <a:rPr lang="en-US" sz="2400" dirty="0">
                <a:cs typeface="+mj-cs"/>
              </a:rPr>
              <a:t>4. It should add new information through: </a:t>
            </a:r>
          </a:p>
          <a:p>
            <a:pPr algn="l" rtl="0"/>
            <a:r>
              <a:rPr lang="en-US" sz="2400" dirty="0">
                <a:cs typeface="+mj-cs"/>
              </a:rPr>
              <a:t>a. New facts that was not known before. </a:t>
            </a:r>
          </a:p>
          <a:p>
            <a:pPr algn="l" rtl="0"/>
            <a:r>
              <a:rPr lang="en-US" sz="2400" dirty="0">
                <a:cs typeface="+mj-cs"/>
              </a:rPr>
              <a:t>b. Validates results of previous research. </a:t>
            </a:r>
          </a:p>
          <a:p>
            <a:pPr algn="l" rtl="0"/>
            <a:r>
              <a:rPr lang="en-US" sz="2400" dirty="0">
                <a:cs typeface="+mj-cs"/>
              </a:rPr>
              <a:t>c. Tests theories. </a:t>
            </a:r>
          </a:p>
          <a:p>
            <a:pPr algn="l" rtl="0"/>
            <a:r>
              <a:rPr lang="en-US" sz="2400" dirty="0">
                <a:cs typeface="+mj-cs"/>
              </a:rPr>
              <a:t>d. Explains findings of a previous research. </a:t>
            </a:r>
          </a:p>
          <a:p>
            <a:pPr algn="l" rtl="0"/>
            <a:r>
              <a:rPr lang="en-US" sz="2400" dirty="0">
                <a:cs typeface="+mj-cs"/>
              </a:rPr>
              <a:t>e. Find out new relationships among present phenomena. </a:t>
            </a:r>
          </a:p>
          <a:p>
            <a:pPr algn="l" rtl="0"/>
            <a:endParaRPr lang="ar-SA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519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AAKSJGH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250825"/>
            <a:ext cx="61087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5486400"/>
            <a:ext cx="8229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F3E4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F3E4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The Quantitative Research Process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0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1461</Words>
  <Application>Microsoft Office PowerPoint</Application>
  <PresentationFormat>On-screen Show (4:3)</PresentationFormat>
  <Paragraphs>268</Paragraphs>
  <Slides>39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Nursing Research and Evidence Based Practice </vt:lpstr>
      <vt:lpstr>Introduction </vt:lpstr>
      <vt:lpstr>Nursing Research Definitions</vt:lpstr>
      <vt:lpstr>PowerPoint Presentation</vt:lpstr>
      <vt:lpstr>Evolution of Nursing Research</vt:lpstr>
      <vt:lpstr>Current Trends</vt:lpstr>
      <vt:lpstr>PURPOSES OF RESEARCH</vt:lpstr>
      <vt:lpstr>Characteristics of a scientific research:  </vt:lpstr>
      <vt:lpstr>PowerPoint Presentation</vt:lpstr>
      <vt:lpstr>CONCEPTUAL PHASE</vt:lpstr>
      <vt:lpstr>PowerPoint Presentation</vt:lpstr>
      <vt:lpstr>CONCEPTUAL PHASE</vt:lpstr>
      <vt:lpstr>CONCEPTUAL PHASE</vt:lpstr>
      <vt:lpstr>SOURCES OF LITERATURE</vt:lpstr>
      <vt:lpstr>THE DESIGN AND PLANNING PHASE</vt:lpstr>
      <vt:lpstr>RESEARCH DESIGN</vt:lpstr>
      <vt:lpstr>TIME FRAME</vt:lpstr>
      <vt:lpstr>TIME FRAME</vt:lpstr>
      <vt:lpstr>CONTROL OVER INDEPENDENT VARIABLE</vt:lpstr>
      <vt:lpstr>PowerPoint Presentation</vt:lpstr>
      <vt:lpstr>MEASUREMENT OF INDEPENDENT AND DEPENDENT VARIABLES</vt:lpstr>
      <vt:lpstr>MEASUREMENT OF INDEPENDENT AND DEPENDENT VARIABLES</vt:lpstr>
      <vt:lpstr>IDENTIFYING THE POPULATION TO BE STUDIED</vt:lpstr>
      <vt:lpstr>DESIGNING THE SAMPLING PLAN</vt:lpstr>
      <vt:lpstr>METHODS TO MEASURE RESEARCH VARIABLES</vt:lpstr>
      <vt:lpstr>FINALIZING THE RESEARCH PLAN</vt:lpstr>
      <vt:lpstr>DESIGN AND PLANNING PHASE</vt:lpstr>
      <vt:lpstr>EMPIRICAL PHASE</vt:lpstr>
      <vt:lpstr>THE ANALYTIC PHASE</vt:lpstr>
      <vt:lpstr>DISSEMINATION PHASE</vt:lpstr>
      <vt:lpstr>REFERENCES</vt:lpstr>
      <vt:lpstr>What is Evidence-Based Practice?</vt:lpstr>
      <vt:lpstr>Definitions</vt:lpstr>
      <vt:lpstr>WHAT IS EVIDENCE-BASED PRACTICE?</vt:lpstr>
      <vt:lpstr>Why Evidence-Based Practice in Nursing</vt:lpstr>
      <vt:lpstr>Evidence Based Practice Process</vt:lpstr>
      <vt:lpstr>EVIDENCE-BASED PRACTICE</vt:lpstr>
      <vt:lpstr>BARRIERS TO EVIDENCE-BASED PRACTICE</vt:lpstr>
      <vt:lpstr>BARRIERS TO EVIDENCE-BASED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</cp:revision>
  <dcterms:created xsi:type="dcterms:W3CDTF">2017-03-01T06:45:48Z</dcterms:created>
  <dcterms:modified xsi:type="dcterms:W3CDTF">2017-03-02T08:23:07Z</dcterms:modified>
</cp:coreProperties>
</file>