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2" r:id="rId5"/>
    <p:sldId id="265" r:id="rId6"/>
    <p:sldId id="266"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207F2FC-81C4-40DF-A353-4478DD2D822B}" type="datetimeFigureOut">
              <a:rPr lang="en-US" smtClean="0"/>
              <a:t>4/4/2023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91296D2-A4D8-4E18-9C6E-131D5EE26A3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07F2FC-81C4-40DF-A353-4478DD2D822B}"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296D2-A4D8-4E18-9C6E-131D5EE26A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07F2FC-81C4-40DF-A353-4478DD2D822B}"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296D2-A4D8-4E18-9C6E-131D5EE26A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07F2FC-81C4-40DF-A353-4478DD2D822B}"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296D2-A4D8-4E18-9C6E-131D5EE26A3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207F2FC-81C4-40DF-A353-4478DD2D822B}"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296D2-A4D8-4E18-9C6E-131D5EE26A3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07F2FC-81C4-40DF-A353-4478DD2D822B}"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296D2-A4D8-4E18-9C6E-131D5EE26A3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207F2FC-81C4-40DF-A353-4478DD2D822B}" type="datetimeFigureOut">
              <a:rPr lang="en-US" smtClean="0"/>
              <a:t>4/4/2023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1296D2-A4D8-4E18-9C6E-131D5EE26A3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07F2FC-81C4-40DF-A353-4478DD2D822B}" type="datetimeFigureOut">
              <a:rPr lang="en-US" smtClean="0"/>
              <a:t>4/4/2023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1296D2-A4D8-4E18-9C6E-131D5EE26A3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07F2FC-81C4-40DF-A353-4478DD2D822B}" type="datetimeFigureOut">
              <a:rPr lang="en-US" smtClean="0"/>
              <a:t>4/4/2023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1296D2-A4D8-4E18-9C6E-131D5EE26A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07F2FC-81C4-40DF-A353-4478DD2D822B}"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296D2-A4D8-4E18-9C6E-131D5EE26A3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207F2FC-81C4-40DF-A353-4478DD2D822B}"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91296D2-A4D8-4E18-9C6E-131D5EE26A3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207F2FC-81C4-40DF-A353-4478DD2D822B}" type="datetimeFigureOut">
              <a:rPr lang="en-US" smtClean="0"/>
              <a:t>4/4/2023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1296D2-A4D8-4E18-9C6E-131D5EE26A3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rmAutofit fontScale="90000"/>
          </a:bodyPr>
          <a:lstStyle/>
          <a:p>
            <a:pPr algn="ctr"/>
            <a:r>
              <a:rPr lang="en-US" dirty="0" smtClean="0">
                <a:solidFill>
                  <a:srgbClr val="FF0000"/>
                </a:solidFill>
              </a:rPr>
              <a:t>Definition of fish farming</a:t>
            </a:r>
            <a:endParaRPr lang="en-US" dirty="0">
              <a:solidFill>
                <a:srgbClr val="FF0000"/>
              </a:solidFill>
            </a:endParaRPr>
          </a:p>
        </p:txBody>
      </p:sp>
      <p:sp>
        <p:nvSpPr>
          <p:cNvPr id="3" name="Content Placeholder 2"/>
          <p:cNvSpPr>
            <a:spLocks noGrp="1"/>
          </p:cNvSpPr>
          <p:nvPr>
            <p:ph idx="1"/>
          </p:nvPr>
        </p:nvSpPr>
        <p:spPr>
          <a:xfrm>
            <a:off x="152400" y="685800"/>
            <a:ext cx="8915400" cy="5943600"/>
          </a:xfrm>
        </p:spPr>
        <p:txBody>
          <a:bodyPr>
            <a:normAutofit/>
          </a:bodyPr>
          <a:lstStyle/>
          <a:p>
            <a:pPr marL="0" indent="0" rtl="1">
              <a:buNone/>
            </a:pPr>
            <a:r>
              <a:rPr lang="ar-SA" altLang="en-US" sz="2000" b="1" dirty="0" smtClean="0">
                <a:solidFill>
                  <a:srgbClr val="FF0000"/>
                </a:solidFill>
                <a:latin typeface="Times New Roman" panose="02020603050405020304" pitchFamily="18" charset="0"/>
                <a:ea typeface="Majalla UI"/>
                <a:cs typeface="Times New Roman" panose="02020603050405020304" pitchFamily="18" charset="0"/>
              </a:rPr>
              <a:t>الاستزراع المائي </a:t>
            </a:r>
            <a:r>
              <a:rPr lang="en-US" altLang="en-US" sz="2000" b="1" dirty="0" smtClean="0">
                <a:solidFill>
                  <a:srgbClr val="0000FF"/>
                </a:solidFill>
                <a:latin typeface="Times New Roman" panose="02020603050405020304" pitchFamily="18" charset="0"/>
                <a:cs typeface="Times New Roman" panose="02020603050405020304" pitchFamily="18" charset="0"/>
              </a:rPr>
              <a:t>Aquaculture </a:t>
            </a:r>
            <a:r>
              <a:rPr lang="en-US" altLang="en-US" sz="2000" b="1" dirty="0" smtClean="0">
                <a:solidFill>
                  <a:srgbClr val="0000FF"/>
                </a:solidFill>
                <a:latin typeface="Times New Roman" panose="02020603050405020304" pitchFamily="18" charset="0"/>
                <a:ea typeface="Majalla UI"/>
                <a:cs typeface="Times New Roman" panose="02020603050405020304" pitchFamily="18" charset="0"/>
              </a:rPr>
              <a:t>(FAO)</a:t>
            </a:r>
          </a:p>
          <a:p>
            <a:pPr marL="0" indent="0" rtl="1">
              <a:buNone/>
            </a:pPr>
            <a:r>
              <a:rPr lang="en-US" sz="2000" b="1" dirty="0" smtClean="0">
                <a:latin typeface="Times New Roman" panose="02020603050405020304" pitchFamily="18" charset="0"/>
                <a:cs typeface="Times New Roman" panose="02020603050405020304" pitchFamily="18" charset="0"/>
              </a:rPr>
              <a:t>Aquaculture, which includes fish, </a:t>
            </a:r>
            <a:r>
              <a:rPr lang="en-US" sz="2000" b="1" dirty="0" err="1" smtClean="0">
                <a:latin typeface="Times New Roman" panose="02020603050405020304" pitchFamily="18" charset="0"/>
                <a:cs typeface="Times New Roman" panose="02020603050405020304" pitchFamily="18" charset="0"/>
              </a:rPr>
              <a:t>molluscs</a:t>
            </a:r>
            <a:r>
              <a:rPr lang="en-US" sz="2000" b="1" dirty="0" smtClean="0">
                <a:latin typeface="Times New Roman" panose="02020603050405020304" pitchFamily="18" charset="0"/>
                <a:cs typeface="Times New Roman" panose="02020603050405020304" pitchFamily="18" charset="0"/>
              </a:rPr>
              <a:t>, crustaceans and aquatic plants. This education includes providing success factors to enhance production, including determining density, nutrition and protection from predators.</a:t>
            </a:r>
          </a:p>
          <a:p>
            <a:pPr marL="0" indent="0" rtl="1">
              <a:buNone/>
            </a:pPr>
            <a:r>
              <a:rPr lang="ar-SA" altLang="en-US" sz="2000" b="1" dirty="0" smtClean="0">
                <a:solidFill>
                  <a:srgbClr val="FF0000"/>
                </a:solidFill>
                <a:latin typeface="Times New Roman" panose="02020603050405020304" pitchFamily="18" charset="0"/>
                <a:ea typeface="Majalla UI"/>
                <a:cs typeface="Times New Roman" panose="02020603050405020304" pitchFamily="18" charset="0"/>
              </a:rPr>
              <a:t>الاستزراع السمكي  </a:t>
            </a:r>
            <a:r>
              <a:rPr lang="en-US" altLang="en-US" sz="2000" b="1" dirty="0" smtClean="0">
                <a:solidFill>
                  <a:srgbClr val="0000FF"/>
                </a:solidFill>
                <a:latin typeface="Times New Roman" panose="02020603050405020304" pitchFamily="18" charset="0"/>
                <a:cs typeface="Times New Roman" panose="02020603050405020304" pitchFamily="18" charset="0"/>
              </a:rPr>
              <a:t>Fish Farming  </a:t>
            </a:r>
            <a:r>
              <a:rPr lang="en-US" altLang="en-US" sz="2000" b="1" dirty="0" smtClean="0">
                <a:solidFill>
                  <a:srgbClr val="FF0000"/>
                </a:solidFill>
                <a:latin typeface="Times New Roman" panose="02020603050405020304" pitchFamily="18" charset="0"/>
                <a:cs typeface="Times New Roman" panose="02020603050405020304" pitchFamily="18" charset="0"/>
              </a:rPr>
              <a:t>or</a:t>
            </a:r>
            <a:r>
              <a:rPr lang="en-US" altLang="en-US" sz="2000" b="1" dirty="0" smtClean="0">
                <a:solidFill>
                  <a:srgbClr val="0000FF"/>
                </a:solidFill>
                <a:latin typeface="Times New Roman" panose="02020603050405020304" pitchFamily="18" charset="0"/>
                <a:cs typeface="Times New Roman" panose="02020603050405020304" pitchFamily="18" charset="0"/>
              </a:rPr>
              <a:t>  Fish culture</a:t>
            </a:r>
          </a:p>
          <a:p>
            <a:pPr marL="0" indent="0" rtl="1">
              <a:buNone/>
            </a:pPr>
            <a:r>
              <a:rPr lang="en-US" sz="2000" b="1" dirty="0" smtClean="0">
                <a:latin typeface="Times New Roman" panose="02020603050405020304" pitchFamily="18" charset="0"/>
                <a:cs typeface="Times New Roman" panose="02020603050405020304" pitchFamily="18" charset="0"/>
              </a:rPr>
              <a:t>It is the breeding and development of fish in ponds, ponds, or water cages in an organized manner so that they cannot escape from them, while providing food that guarantees them growth and reproduction, and then harvesting them after a period of time in an organized manner that also achieves the maximum productive benefit and maintains the continuity of fish production in the farm seasonally or throughout the year. .</a:t>
            </a:r>
          </a:p>
          <a:p>
            <a:pPr marL="0" indent="0" rtl="1">
              <a:buNone/>
            </a:pPr>
            <a:r>
              <a:rPr lang="en-US" sz="2000" b="1" dirty="0" smtClean="0">
                <a:solidFill>
                  <a:srgbClr val="FF0000"/>
                </a:solidFill>
                <a:latin typeface="Times New Roman" panose="02020603050405020304" pitchFamily="18" charset="0"/>
                <a:cs typeface="Times New Roman" panose="02020603050405020304" pitchFamily="18" charset="0"/>
              </a:rPr>
              <a:t>Why fish farming?</a:t>
            </a:r>
          </a:p>
          <a:p>
            <a:pPr marL="0" indent="0" rtl="1">
              <a:buNone/>
            </a:pPr>
            <a:r>
              <a:rPr lang="en-US" sz="2000" b="1" dirty="0" smtClean="0">
                <a:latin typeface="Times New Roman" panose="02020603050405020304" pitchFamily="18" charset="0"/>
                <a:cs typeface="Times New Roman" panose="02020603050405020304" pitchFamily="18" charset="0"/>
              </a:rPr>
              <a:t>Fish farming is an economic necessity (food security)</a:t>
            </a:r>
          </a:p>
          <a:p>
            <a:pPr marL="0" indent="0" rtl="1">
              <a:buNone/>
            </a:pPr>
            <a:r>
              <a:rPr lang="en-US" sz="2000" b="1" dirty="0" smtClean="0">
                <a:latin typeface="Times New Roman" panose="02020603050405020304" pitchFamily="18" charset="0"/>
                <a:cs typeface="Times New Roman" panose="02020603050405020304" pitchFamily="18" charset="0"/>
              </a:rPr>
              <a:t>The global production of fish farming constitutes approximately 49.2% (87.5 million tons) of the global production of fish wealth (catch - farming), which amounted to (177.8 million tons). Global food security according to the statistics of the World Food and Agriculture Organization (FAO) 2022 AD.</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2872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743" y="152400"/>
            <a:ext cx="8763000" cy="6555641"/>
          </a:xfrm>
          <a:prstGeom prst="rect">
            <a:avLst/>
          </a:prstGeom>
        </p:spPr>
        <p:txBody>
          <a:bodyPr wrap="square">
            <a:spAutoFit/>
          </a:bodyPr>
          <a:lstStyle/>
          <a:p>
            <a:r>
              <a:rPr lang="en-US" sz="2000" b="1" dirty="0" smtClean="0">
                <a:solidFill>
                  <a:srgbClr val="FF0000"/>
                </a:solidFill>
                <a:latin typeface="Times New Roman" panose="02020603050405020304" pitchFamily="18" charset="0"/>
                <a:cs typeface="Times New Roman" panose="02020603050405020304" pitchFamily="18" charset="0"/>
              </a:rPr>
              <a:t>Fish farming is a social necessity (social security)</a:t>
            </a:r>
          </a:p>
          <a:p>
            <a:r>
              <a:rPr lang="en-US" sz="2000" b="1" dirty="0" smtClean="0">
                <a:latin typeface="Times New Roman" panose="02020603050405020304" pitchFamily="18" charset="0"/>
                <a:cs typeface="Times New Roman" panose="02020603050405020304" pitchFamily="18" charset="0"/>
              </a:rPr>
              <a:t>The fish farming sector provides 20.5 million people (35%) of the total number of jobs provided by the fisheries sector in general in the world (58.5 million people), while the capture fisheries sector provides 65% of the jobs (38 million people). Most of these people are in Asia (according to statistics Food and Agriculture Organization 2022 AD).</a:t>
            </a:r>
          </a:p>
          <a:p>
            <a:endParaRPr lang="en-US" sz="2000" b="1" dirty="0" smtClean="0">
              <a:latin typeface="Times New Roman" panose="02020603050405020304" pitchFamily="18" charset="0"/>
              <a:cs typeface="Times New Roman" panose="02020603050405020304" pitchFamily="18" charset="0"/>
            </a:endParaRPr>
          </a:p>
          <a:p>
            <a:r>
              <a:rPr lang="en-US" sz="2000" b="1" dirty="0" smtClean="0">
                <a:solidFill>
                  <a:srgbClr val="FF0000"/>
                </a:solidFill>
                <a:latin typeface="Times New Roman" panose="02020603050405020304" pitchFamily="18" charset="0"/>
                <a:cs typeface="Times New Roman" panose="02020603050405020304" pitchFamily="18" charset="0"/>
              </a:rPr>
              <a:t>Fish farming for entertainment and decoration</a:t>
            </a:r>
          </a:p>
          <a:p>
            <a:r>
              <a:rPr lang="en-US" sz="2000" b="1" dirty="0" smtClean="0">
                <a:latin typeface="Times New Roman" panose="02020603050405020304" pitchFamily="18" charset="0"/>
                <a:cs typeface="Times New Roman" panose="02020603050405020304" pitchFamily="18" charset="0"/>
              </a:rPr>
              <a:t>It is no secret to many that there are fish raised in decorative ponds in gardens and inside the homes of some social circles as a form of luxury and enjoyment.</a:t>
            </a:r>
          </a:p>
          <a:p>
            <a:r>
              <a:rPr lang="en-US" sz="2000" b="1" dirty="0" smtClean="0">
                <a:solidFill>
                  <a:srgbClr val="FF0000"/>
                </a:solidFill>
                <a:latin typeface="Times New Roman" panose="02020603050405020304" pitchFamily="18" charset="0"/>
                <a:cs typeface="Times New Roman" panose="02020603050405020304" pitchFamily="18" charset="0"/>
              </a:rPr>
              <a:t>Advantages of fish farming</a:t>
            </a:r>
          </a:p>
          <a:p>
            <a:r>
              <a:rPr lang="en-US" sz="2000" b="1" dirty="0" smtClean="0">
                <a:latin typeface="Times New Roman" panose="02020603050405020304" pitchFamily="18" charset="0"/>
                <a:cs typeface="Times New Roman" panose="02020603050405020304" pitchFamily="18" charset="0"/>
              </a:rPr>
              <a:t>-Fish farms can provide fresh fish at any time</a:t>
            </a:r>
          </a:p>
          <a:p>
            <a:r>
              <a:rPr lang="en-US" sz="2000" b="1" dirty="0" smtClean="0">
                <a:latin typeface="Times New Roman" panose="02020603050405020304" pitchFamily="18" charset="0"/>
                <a:cs typeface="Times New Roman" panose="02020603050405020304" pitchFamily="18" charset="0"/>
              </a:rPr>
              <a:t>-Controlling fish density in farms and then controlling production</a:t>
            </a:r>
          </a:p>
          <a:p>
            <a:r>
              <a:rPr lang="en-US" sz="2000" b="1" dirty="0" smtClean="0">
                <a:latin typeface="Times New Roman" panose="02020603050405020304" pitchFamily="18" charset="0"/>
                <a:cs typeface="Times New Roman" panose="02020603050405020304" pitchFamily="18" charset="0"/>
              </a:rPr>
              <a:t>-Fish farms can provide the desired fish</a:t>
            </a:r>
          </a:p>
          <a:p>
            <a:r>
              <a:rPr lang="en-US" sz="2000" b="1" dirty="0" smtClean="0">
                <a:latin typeface="Times New Roman" panose="02020603050405020304" pitchFamily="18" charset="0"/>
                <a:cs typeface="Times New Roman" panose="02020603050405020304" pitchFamily="18" charset="0"/>
              </a:rPr>
              <a:t>-The possibility of controlling the growth rates of fish in farms and then providing fish of different sizes</a:t>
            </a:r>
          </a:p>
          <a:p>
            <a:r>
              <a:rPr lang="en-US" sz="2000" b="1" dirty="0" smtClean="0">
                <a:latin typeface="Times New Roman" panose="02020603050405020304" pitchFamily="18" charset="0"/>
                <a:cs typeface="Times New Roman" panose="02020603050405020304" pitchFamily="18" charset="0"/>
              </a:rPr>
              <a:t>-To suit the different segments of consumers according to their social status and income levels.</a:t>
            </a:r>
          </a:p>
          <a:p>
            <a:r>
              <a:rPr lang="en-US" sz="2000" b="1" dirty="0" smtClean="0">
                <a:latin typeface="Times New Roman" panose="02020603050405020304" pitchFamily="18" charset="0"/>
                <a:cs typeface="Times New Roman" panose="02020603050405020304" pitchFamily="18" charset="0"/>
              </a:rPr>
              <a:t>-Securing healthy fish, while fish in their natural environment may be exposed to industrial and other pollutants, which may affect the quality and safety of fish for human consumption.</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2624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algn="ctr"/>
            <a:r>
              <a:rPr lang="en-US" dirty="0" smtClean="0">
                <a:solidFill>
                  <a:srgbClr val="FF0000"/>
                </a:solidFill>
              </a:rPr>
              <a:t>Division of fish</a:t>
            </a:r>
            <a:endParaRPr lang="en-US" dirty="0">
              <a:solidFill>
                <a:srgbClr val="FF0000"/>
              </a:solidFill>
            </a:endParaRPr>
          </a:p>
        </p:txBody>
      </p:sp>
      <p:sp>
        <p:nvSpPr>
          <p:cNvPr id="3" name="Content Placeholder 2"/>
          <p:cNvSpPr>
            <a:spLocks noGrp="1"/>
          </p:cNvSpPr>
          <p:nvPr>
            <p:ph idx="1"/>
          </p:nvPr>
        </p:nvSpPr>
        <p:spPr>
          <a:xfrm>
            <a:off x="76200" y="457200"/>
            <a:ext cx="8610600" cy="6324600"/>
          </a:xfrm>
        </p:spPr>
        <p:txBody>
          <a:bodyPr>
            <a:noAutofit/>
          </a:bodyPr>
          <a:lstStyle/>
          <a:p>
            <a:pPr marL="0" indent="0">
              <a:buNone/>
            </a:pPr>
            <a:r>
              <a:rPr lang="en-US" sz="1600" b="1" dirty="0">
                <a:latin typeface="Times New Roman" panose="02020603050405020304" pitchFamily="18" charset="0"/>
                <a:cs typeface="Times New Roman" panose="02020603050405020304" pitchFamily="18" charset="0"/>
              </a:rPr>
              <a:t>►► Fish can be divided according to the characteristics of their environment and their food habits as follows</a:t>
            </a:r>
          </a:p>
          <a:p>
            <a:pPr marL="0" indent="0">
              <a:buNone/>
            </a:pPr>
            <a:r>
              <a:rPr lang="en-US" sz="1600" b="1" dirty="0">
                <a:latin typeface="Times New Roman" panose="02020603050405020304" pitchFamily="18" charset="0"/>
                <a:cs typeface="Times New Roman" panose="02020603050405020304" pitchFamily="18" charset="0"/>
              </a:rPr>
              <a:t>► Division according to the type of water in which the fish live</a:t>
            </a:r>
          </a:p>
          <a:p>
            <a:pPr marL="0" indent="0">
              <a:buNone/>
            </a:pPr>
            <a:r>
              <a:rPr lang="en-US" sz="1600" b="1" dirty="0">
                <a:latin typeface="Times New Roman" panose="02020603050405020304" pitchFamily="18" charset="0"/>
                <a:cs typeface="Times New Roman" panose="02020603050405020304" pitchFamily="18" charset="0"/>
              </a:rPr>
              <a:t>     1- Freshwater fish (river) Freshwater Fishes</a:t>
            </a:r>
          </a:p>
          <a:p>
            <a:pPr marL="0" indent="0">
              <a:buNone/>
            </a:pPr>
            <a:r>
              <a:rPr lang="en-US" sz="1600" b="1" dirty="0">
                <a:latin typeface="Times New Roman" panose="02020603050405020304" pitchFamily="18" charset="0"/>
                <a:cs typeface="Times New Roman" panose="02020603050405020304" pitchFamily="18" charset="0"/>
              </a:rPr>
              <a:t>        Such as the Nile tilapia, </a:t>
            </a:r>
            <a:r>
              <a:rPr lang="en-US" sz="1600" b="1" dirty="0" err="1">
                <a:latin typeface="Times New Roman" panose="02020603050405020304" pitchFamily="18" charset="0"/>
                <a:cs typeface="Times New Roman" panose="02020603050405020304" pitchFamily="18" charset="0"/>
              </a:rPr>
              <a:t>Oreochromis</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niloticus</a:t>
            </a:r>
            <a:r>
              <a:rPr lang="en-US" sz="1600" b="1" dirty="0">
                <a:latin typeface="Times New Roman" panose="02020603050405020304" pitchFamily="18" charset="0"/>
                <a:cs typeface="Times New Roman" panose="02020603050405020304" pitchFamily="18" charset="0"/>
              </a:rPr>
              <a:t>, carp and catfish</a:t>
            </a:r>
          </a:p>
          <a:p>
            <a:pPr marL="0" indent="0">
              <a:buNone/>
            </a:pPr>
            <a:r>
              <a:rPr lang="en-US" sz="1600" b="1" dirty="0" smtClean="0">
                <a:latin typeface="Times New Roman" panose="02020603050405020304" pitchFamily="18" charset="0"/>
                <a:cs typeface="Times New Roman" panose="02020603050405020304" pitchFamily="18" charset="0"/>
              </a:rPr>
              <a:t>2- </a:t>
            </a:r>
            <a:r>
              <a:rPr lang="en-US" sz="1600" b="1" dirty="0">
                <a:latin typeface="Times New Roman" panose="02020603050405020304" pitchFamily="18" charset="0"/>
                <a:cs typeface="Times New Roman" panose="02020603050405020304" pitchFamily="18" charset="0"/>
              </a:rPr>
              <a:t>Seawater (marine water) Fishes</a:t>
            </a:r>
          </a:p>
          <a:p>
            <a:pPr marL="0" indent="0">
              <a:buNone/>
            </a:pPr>
            <a:r>
              <a:rPr lang="en-US" sz="1600" b="1" dirty="0">
                <a:latin typeface="Times New Roman" panose="02020603050405020304" pitchFamily="18" charset="0"/>
                <a:cs typeface="Times New Roman" panose="02020603050405020304" pitchFamily="18" charset="0"/>
              </a:rPr>
              <a:t>         Like sharks and fish of the emperor family (emperors) or feeling</a:t>
            </a:r>
          </a:p>
          <a:p>
            <a:pPr marL="0" indent="0">
              <a:buNone/>
            </a:pPr>
            <a:r>
              <a:rPr lang="en-US" sz="1600" b="1" dirty="0" smtClean="0">
                <a:latin typeface="Times New Roman" panose="02020603050405020304" pitchFamily="18" charset="0"/>
                <a:cs typeface="Times New Roman" panose="02020603050405020304" pitchFamily="18" charset="0"/>
              </a:rPr>
              <a:t>         Groupers </a:t>
            </a:r>
            <a:r>
              <a:rPr lang="en-US" sz="1600" b="1" dirty="0">
                <a:latin typeface="Times New Roman" panose="02020603050405020304" pitchFamily="18" charset="0"/>
                <a:cs typeface="Times New Roman" panose="02020603050405020304" pitchFamily="18" charset="0"/>
              </a:rPr>
              <a:t>&amp; Sea bass, grouper fish, and sea wolves. Family: </a:t>
            </a:r>
            <a:r>
              <a:rPr lang="en-US" sz="1600" b="1" dirty="0" err="1">
                <a:latin typeface="Times New Roman" panose="02020603050405020304" pitchFamily="18" charset="0"/>
                <a:cs typeface="Times New Roman" panose="02020603050405020304" pitchFamily="18" charset="0"/>
              </a:rPr>
              <a:t>Lethrinidae</a:t>
            </a:r>
            <a:endParaRPr lang="en-US" sz="1600" b="1" dirty="0">
              <a:latin typeface="Times New Roman" panose="02020603050405020304" pitchFamily="18" charset="0"/>
              <a:cs typeface="Times New Roman" panose="02020603050405020304" pitchFamily="18" charset="0"/>
            </a:endParaRPr>
          </a:p>
          <a:p>
            <a:pPr marL="0" indent="0">
              <a:buNone/>
            </a:pP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Serranidae</a:t>
            </a:r>
            <a:r>
              <a:rPr lang="en-US" sz="1600" b="1" dirty="0">
                <a:latin typeface="Times New Roman" panose="02020603050405020304" pitchFamily="18" charset="0"/>
                <a:cs typeface="Times New Roman" panose="02020603050405020304" pitchFamily="18" charset="0"/>
              </a:rPr>
              <a:t> Family: and fish family of whiting Family: </a:t>
            </a:r>
            <a:r>
              <a:rPr lang="en-US" sz="1600" b="1" dirty="0" err="1">
                <a:latin typeface="Times New Roman" panose="02020603050405020304" pitchFamily="18" charset="0"/>
                <a:cs typeface="Times New Roman" panose="02020603050405020304" pitchFamily="18" charset="0"/>
              </a:rPr>
              <a:t>Carangidae</a:t>
            </a:r>
            <a:r>
              <a:rPr lang="en-US" sz="1600" b="1" dirty="0">
                <a:latin typeface="Times New Roman" panose="02020603050405020304" pitchFamily="18" charset="0"/>
                <a:cs typeface="Times New Roman" panose="02020603050405020304" pitchFamily="18" charset="0"/>
              </a:rPr>
              <a:t> (Jack</a:t>
            </a:r>
            <a:r>
              <a:rPr lang="en-US" sz="1600" b="1" dirty="0" smtClean="0">
                <a:latin typeface="Times New Roman" panose="02020603050405020304" pitchFamily="18" charset="0"/>
                <a:cs typeface="Times New Roman" panose="02020603050405020304" pitchFamily="18" charset="0"/>
              </a:rPr>
              <a:t>):</a:t>
            </a:r>
          </a:p>
          <a:p>
            <a:pPr marL="0" indent="0">
              <a:buNone/>
            </a:pPr>
            <a:r>
              <a:rPr lang="en-US" sz="1600" b="1" dirty="0">
                <a:latin typeface="Times New Roman" panose="02020603050405020304" pitchFamily="18" charset="0"/>
                <a:cs typeface="Times New Roman" panose="02020603050405020304" pitchFamily="18" charset="0"/>
              </a:rPr>
              <a:t>3- Seawater &amp; Freshwater Fishes</a:t>
            </a:r>
          </a:p>
          <a:p>
            <a:pPr marL="0" indent="0">
              <a:buNone/>
            </a:pPr>
            <a:r>
              <a:rPr lang="en-US" sz="1600" b="1" dirty="0">
                <a:latin typeface="Times New Roman" panose="02020603050405020304" pitchFamily="18" charset="0"/>
                <a:cs typeface="Times New Roman" panose="02020603050405020304" pitchFamily="18" charset="0"/>
              </a:rPr>
              <a:t>          It is the one that lives in the seas and oceans, then during the breeding period it </a:t>
            </a:r>
            <a:r>
              <a:rPr lang="en-US" sz="1600" b="1" dirty="0" smtClean="0">
                <a:latin typeface="Times New Roman" panose="02020603050405020304" pitchFamily="18" charset="0"/>
                <a:cs typeface="Times New Roman" panose="02020603050405020304" pitchFamily="18" charset="0"/>
              </a:rPr>
              <a:t>  </a:t>
            </a:r>
          </a:p>
          <a:p>
            <a:pPr marL="0" indent="0">
              <a:buNone/>
            </a:pPr>
            <a:r>
              <a:rPr lang="en-US" sz="1600" b="1" dirty="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         migrates </a:t>
            </a:r>
            <a:r>
              <a:rPr lang="en-US" sz="1600" b="1" dirty="0">
                <a:latin typeface="Times New Roman" panose="02020603050405020304" pitchFamily="18" charset="0"/>
                <a:cs typeface="Times New Roman" panose="02020603050405020304" pitchFamily="18" charset="0"/>
              </a:rPr>
              <a:t>at the mouths of rivers such as</a:t>
            </a:r>
          </a:p>
          <a:p>
            <a:pPr marL="0" indent="0">
              <a:buNone/>
            </a:pPr>
            <a:r>
              <a:rPr lang="en-US" sz="1600" b="1" dirty="0">
                <a:latin typeface="Times New Roman" panose="02020603050405020304" pitchFamily="18" charset="0"/>
                <a:cs typeface="Times New Roman" panose="02020603050405020304" pitchFamily="18" charset="0"/>
              </a:rPr>
              <a:t>          Eel or vice versa lamprey that lives in fresh water then in season</a:t>
            </a:r>
          </a:p>
          <a:p>
            <a:pPr marL="0" indent="0">
              <a:buNone/>
            </a:pPr>
            <a:r>
              <a:rPr lang="en-US" sz="1600" b="1" dirty="0">
                <a:latin typeface="Times New Roman" panose="02020603050405020304" pitchFamily="18" charset="0"/>
                <a:cs typeface="Times New Roman" panose="02020603050405020304" pitchFamily="18" charset="0"/>
              </a:rPr>
              <a:t>          Mating migrates to the seas where the water is salty</a:t>
            </a:r>
          </a:p>
          <a:p>
            <a:pPr marL="0" indent="0">
              <a:buNone/>
            </a:pPr>
            <a:r>
              <a:rPr lang="en-US" sz="1600" b="1" dirty="0" smtClean="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4- Brackish water fish (estuaries)</a:t>
            </a:r>
          </a:p>
          <a:p>
            <a:pPr marL="0" indent="0">
              <a:buNone/>
            </a:pPr>
            <a:r>
              <a:rPr lang="en-US" sz="1600" b="1" dirty="0">
                <a:latin typeface="Times New Roman" panose="02020603050405020304" pitchFamily="18" charset="0"/>
                <a:cs typeface="Times New Roman" panose="02020603050405020304" pitchFamily="18" charset="0"/>
              </a:rPr>
              <a:t>          It is the one that lives in fresh water, but it can tolerate and live in low temperatures.</a:t>
            </a:r>
          </a:p>
          <a:p>
            <a:pPr marL="0" indent="0">
              <a:buNone/>
            </a:pPr>
            <a:r>
              <a:rPr lang="en-US" sz="1600" b="1" dirty="0">
                <a:latin typeface="Times New Roman" panose="02020603050405020304" pitchFamily="18" charset="0"/>
                <a:cs typeface="Times New Roman" panose="02020603050405020304" pitchFamily="18" charset="0"/>
              </a:rPr>
              <a:t>          Salinity such as some species of the family </a:t>
            </a:r>
            <a:r>
              <a:rPr lang="en-US" sz="1600" b="1" dirty="0" err="1">
                <a:latin typeface="Times New Roman" panose="02020603050405020304" pitchFamily="18" charset="0"/>
                <a:cs typeface="Times New Roman" panose="02020603050405020304" pitchFamily="18" charset="0"/>
              </a:rPr>
              <a:t>Cichlidae</a:t>
            </a:r>
            <a:r>
              <a:rPr lang="en-US" sz="1600" b="1" dirty="0">
                <a:latin typeface="Times New Roman" panose="02020603050405020304" pitchFamily="18" charset="0"/>
                <a:cs typeface="Times New Roman" panose="02020603050405020304" pitchFamily="18" charset="0"/>
              </a:rPr>
              <a:t> such as the blue tilapia </a:t>
            </a:r>
            <a:r>
              <a:rPr lang="en-US" sz="1600" b="1" dirty="0" smtClean="0">
                <a:latin typeface="Times New Roman" panose="02020603050405020304" pitchFamily="18" charset="0"/>
                <a:cs typeface="Times New Roman" panose="02020603050405020304" pitchFamily="18" charset="0"/>
              </a:rPr>
              <a:t>    </a:t>
            </a:r>
          </a:p>
          <a:p>
            <a:pPr marL="0" indent="0">
              <a:buNone/>
            </a:pPr>
            <a:r>
              <a:rPr lang="en-US" sz="1600" b="1" dirty="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        </a:t>
            </a:r>
            <a:r>
              <a:rPr lang="en-US" sz="1600" b="1" dirty="0" err="1" smtClean="0">
                <a:latin typeface="Times New Roman" panose="02020603050405020304" pitchFamily="18" charset="0"/>
                <a:cs typeface="Times New Roman" panose="02020603050405020304" pitchFamily="18" charset="0"/>
              </a:rPr>
              <a:t>Oreochromis</a:t>
            </a:r>
            <a:r>
              <a:rPr lang="en-US" sz="1600" b="1" dirty="0" smtClean="0">
                <a:latin typeface="Times New Roman" panose="02020603050405020304" pitchFamily="18" charset="0"/>
                <a:cs typeface="Times New Roman" panose="02020603050405020304" pitchFamily="18" charset="0"/>
              </a:rPr>
              <a:t> aureus</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Oreochromis</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spilurus</a:t>
            </a:r>
            <a:r>
              <a:rPr lang="en-US" sz="1600" b="1" dirty="0">
                <a:latin typeface="Times New Roman" panose="02020603050405020304" pitchFamily="18" charset="0"/>
                <a:cs typeface="Times New Roman" panose="02020603050405020304" pitchFamily="18" charset="0"/>
              </a:rPr>
              <a:t>, and Mozambican tilapia.</a:t>
            </a:r>
          </a:p>
          <a:p>
            <a:pPr marL="0" indent="0">
              <a:buNone/>
            </a:pP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Oreochromis</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mossambicus</a:t>
            </a:r>
            <a:r>
              <a:rPr lang="en-US" sz="1600" b="1" dirty="0">
                <a:latin typeface="Times New Roman" panose="02020603050405020304" pitchFamily="18" charset="0"/>
                <a:cs typeface="Times New Roman" panose="02020603050405020304" pitchFamily="18" charset="0"/>
              </a:rPr>
              <a:t>, as well as some fishes of the </a:t>
            </a:r>
            <a:r>
              <a:rPr lang="en-US" sz="1600" b="1" dirty="0" err="1">
                <a:latin typeface="Times New Roman" panose="02020603050405020304" pitchFamily="18" charset="0"/>
                <a:cs typeface="Times New Roman" panose="02020603050405020304" pitchFamily="18" charset="0"/>
              </a:rPr>
              <a:t>Poeciliidae</a:t>
            </a:r>
            <a:r>
              <a:rPr lang="en-US" sz="1600" b="1" dirty="0">
                <a:latin typeface="Times New Roman" panose="02020603050405020304" pitchFamily="18" charset="0"/>
                <a:cs typeface="Times New Roman" panose="02020603050405020304" pitchFamily="18" charset="0"/>
              </a:rPr>
              <a:t> family, such as the </a:t>
            </a:r>
            <a:r>
              <a:rPr lang="en-US" sz="1600" b="1" dirty="0" smtClean="0">
                <a:latin typeface="Times New Roman" panose="02020603050405020304" pitchFamily="18" charset="0"/>
                <a:cs typeface="Times New Roman" panose="02020603050405020304" pitchFamily="18" charset="0"/>
              </a:rPr>
              <a:t>  </a:t>
            </a:r>
          </a:p>
          <a:p>
            <a:pPr marL="0" indent="0">
              <a:buNone/>
            </a:pPr>
            <a:r>
              <a:rPr lang="en-US" sz="1600" b="1" dirty="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          fish The </a:t>
            </a:r>
            <a:r>
              <a:rPr lang="en-US" sz="1600" b="1" dirty="0">
                <a:latin typeface="Times New Roman" panose="02020603050405020304" pitchFamily="18" charset="0"/>
                <a:cs typeface="Times New Roman" panose="02020603050405020304" pitchFamily="18" charset="0"/>
              </a:rPr>
              <a:t>sailfish, </a:t>
            </a:r>
            <a:r>
              <a:rPr lang="en-US" sz="1600" b="1" dirty="0" err="1">
                <a:latin typeface="Times New Roman" panose="02020603050405020304" pitchFamily="18" charset="0"/>
                <a:cs typeface="Times New Roman" panose="02020603050405020304" pitchFamily="18" charset="0"/>
              </a:rPr>
              <a:t>Poecilia</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latipinna</a:t>
            </a:r>
            <a:r>
              <a:rPr lang="en-US" sz="1600" b="1" dirty="0">
                <a:latin typeface="Times New Roman" panose="02020603050405020304" pitchFamily="18" charset="0"/>
                <a:cs typeface="Times New Roman" panose="02020603050405020304" pitchFamily="18" charset="0"/>
              </a:rPr>
              <a:t>, and the </a:t>
            </a:r>
            <a:r>
              <a:rPr lang="en-US" sz="1600" b="1" dirty="0" err="1">
                <a:latin typeface="Times New Roman" panose="02020603050405020304" pitchFamily="18" charset="0"/>
                <a:cs typeface="Times New Roman" panose="02020603050405020304" pitchFamily="18" charset="0"/>
              </a:rPr>
              <a:t>fanfish</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Poecilia</a:t>
            </a:r>
            <a:r>
              <a:rPr lang="en-US" sz="1600" b="1" dirty="0">
                <a:latin typeface="Times New Roman" panose="02020603050405020304" pitchFamily="18" charset="0"/>
                <a:cs typeface="Times New Roman" panose="02020603050405020304" pitchFamily="18" charset="0"/>
              </a:rPr>
              <a:t> reticulate</a:t>
            </a:r>
          </a:p>
        </p:txBody>
      </p:sp>
    </p:spTree>
    <p:extLst>
      <p:ext uri="{BB962C8B-B14F-4D97-AF65-F5344CB8AC3E}">
        <p14:creationId xmlns:p14="http://schemas.microsoft.com/office/powerpoint/2010/main" val="759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Rot="1" noChangeArrowheads="1"/>
          </p:cNvSpPr>
          <p:nvPr>
            <p:ph idx="1"/>
          </p:nvPr>
        </p:nvSpPr>
        <p:spPr>
          <a:xfrm>
            <a:off x="539750" y="765175"/>
            <a:ext cx="8305800" cy="5592763"/>
          </a:xfrm>
        </p:spPr>
        <p:txBody>
          <a:bodyPr>
            <a:normAutofit fontScale="92500" lnSpcReduction="10000"/>
          </a:bodyPr>
          <a:lstStyle/>
          <a:p>
            <a:pPr algn="r" rtl="1" eaLnBrk="1" hangingPunct="1">
              <a:buFont typeface="Wingdings 2" pitchFamily="18" charset="2"/>
              <a:buNone/>
            </a:pPr>
            <a:endParaRPr lang="ar-SA" altLang="en-US" sz="2000" b="1" smtClean="0">
              <a:solidFill>
                <a:srgbClr val="FF0000"/>
              </a:solidFill>
              <a:ea typeface="Majalla UI"/>
            </a:endParaRPr>
          </a:p>
          <a:p>
            <a:pPr algn="r" rtl="1" eaLnBrk="1" hangingPunct="1">
              <a:buFont typeface="Wingdings 2" pitchFamily="18" charset="2"/>
              <a:buNone/>
            </a:pPr>
            <a:endParaRPr lang="ar-SA" altLang="en-US" sz="2000" b="1" smtClean="0">
              <a:solidFill>
                <a:srgbClr val="FF0000"/>
              </a:solidFill>
              <a:ea typeface="Majalla UI"/>
            </a:endParaRPr>
          </a:p>
          <a:p>
            <a:pPr algn="r" rtl="1" eaLnBrk="1" hangingPunct="1">
              <a:buFont typeface="Wingdings 2" pitchFamily="18" charset="2"/>
              <a:buNone/>
            </a:pPr>
            <a:endParaRPr lang="ar-SA" altLang="en-US" sz="2000" b="1" smtClean="0">
              <a:solidFill>
                <a:srgbClr val="FF0000"/>
              </a:solidFill>
              <a:ea typeface="Majalla UI"/>
            </a:endParaRPr>
          </a:p>
          <a:p>
            <a:pPr algn="r" rtl="1" eaLnBrk="1" hangingPunct="1">
              <a:buFont typeface="Wingdings 2" pitchFamily="18" charset="2"/>
              <a:buNone/>
            </a:pPr>
            <a:endParaRPr lang="ar-SA" altLang="en-US" sz="2000" b="1" smtClean="0">
              <a:solidFill>
                <a:srgbClr val="FF0000"/>
              </a:solidFill>
              <a:ea typeface="Majalla UI"/>
            </a:endParaRPr>
          </a:p>
          <a:p>
            <a:pPr algn="r" rtl="1" eaLnBrk="1" hangingPunct="1">
              <a:buFont typeface="Wingdings 2" pitchFamily="18" charset="2"/>
              <a:buNone/>
            </a:pPr>
            <a:endParaRPr lang="ar-SA" altLang="en-US" sz="2000" b="1" smtClean="0">
              <a:solidFill>
                <a:srgbClr val="FF0000"/>
              </a:solidFill>
              <a:ea typeface="Majalla UI"/>
            </a:endParaRPr>
          </a:p>
          <a:p>
            <a:pPr algn="r" rtl="1" eaLnBrk="1" hangingPunct="1">
              <a:buFont typeface="Wingdings 2" pitchFamily="18" charset="2"/>
              <a:buNone/>
            </a:pPr>
            <a:endParaRPr lang="ar-SA" altLang="en-US" sz="1400" smtClean="0">
              <a:ea typeface="Majalla UI"/>
            </a:endParaRPr>
          </a:p>
          <a:p>
            <a:pPr algn="r" rtl="1" eaLnBrk="1" hangingPunct="1">
              <a:buFont typeface="Wingdings 2" pitchFamily="18" charset="2"/>
              <a:buNone/>
            </a:pPr>
            <a:r>
              <a:rPr lang="ar-SA" altLang="en-US" sz="1400" smtClean="0">
                <a:ea typeface="Majalla UI"/>
              </a:rPr>
              <a:t>              </a:t>
            </a:r>
          </a:p>
          <a:p>
            <a:pPr algn="r" rtl="1" eaLnBrk="1" hangingPunct="1">
              <a:buFont typeface="Wingdings 2" pitchFamily="18" charset="2"/>
              <a:buNone/>
            </a:pPr>
            <a:r>
              <a:rPr lang="ar-SA" altLang="en-US" sz="1400" smtClean="0">
                <a:ea typeface="Majalla UI"/>
              </a:rPr>
              <a:t>                  البلطي النيلي </a:t>
            </a:r>
            <a:r>
              <a:rPr lang="en-US" altLang="en-US" sz="1400" i="1" smtClean="0"/>
              <a:t>Oreochromis niloticus</a:t>
            </a:r>
            <a:r>
              <a:rPr lang="ar-SA" altLang="en-US" sz="1400" i="1" smtClean="0">
                <a:ea typeface="Majalla UI"/>
              </a:rPr>
              <a:t>                           </a:t>
            </a:r>
            <a:r>
              <a:rPr lang="ar-SA" altLang="en-US" sz="1400" smtClean="0">
                <a:ea typeface="Majalla UI"/>
              </a:rPr>
              <a:t> البلطي الأزرق  </a:t>
            </a:r>
            <a:r>
              <a:rPr lang="en-US" altLang="en-US" sz="1400" i="1" smtClean="0"/>
              <a:t>Oreochromis aureus</a:t>
            </a:r>
            <a:r>
              <a:rPr lang="ar-SA" altLang="en-US" sz="1400" i="1" smtClean="0">
                <a:ea typeface="Majalla UI"/>
              </a:rPr>
              <a:t>  </a:t>
            </a:r>
          </a:p>
          <a:p>
            <a:pPr algn="r" rtl="1" eaLnBrk="1" hangingPunct="1">
              <a:buFont typeface="Wingdings 2" pitchFamily="18" charset="2"/>
              <a:buNone/>
            </a:pPr>
            <a:endParaRPr lang="ar-SA" altLang="en-US" sz="1400" b="1" i="1" smtClean="0">
              <a:solidFill>
                <a:srgbClr val="FF0000"/>
              </a:solidFill>
              <a:ea typeface="Majalla UI"/>
            </a:endParaRPr>
          </a:p>
          <a:p>
            <a:pPr algn="r" rtl="1" eaLnBrk="1" hangingPunct="1">
              <a:buFont typeface="Wingdings 2" pitchFamily="18" charset="2"/>
              <a:buNone/>
            </a:pPr>
            <a:endParaRPr lang="ar-SA" altLang="en-US" sz="1400" b="1" i="1" smtClean="0">
              <a:solidFill>
                <a:srgbClr val="FF0000"/>
              </a:solidFill>
              <a:ea typeface="Majalla UI"/>
            </a:endParaRPr>
          </a:p>
          <a:p>
            <a:pPr algn="r" rtl="1" eaLnBrk="1" hangingPunct="1">
              <a:buFont typeface="Wingdings 2" pitchFamily="18" charset="2"/>
              <a:buNone/>
            </a:pPr>
            <a:r>
              <a:rPr lang="ar-SA" altLang="en-US" sz="1400" b="1" i="1" smtClean="0">
                <a:solidFill>
                  <a:srgbClr val="FF0000"/>
                </a:solidFill>
                <a:ea typeface="Majalla UI"/>
              </a:rPr>
              <a:t>      </a:t>
            </a:r>
          </a:p>
          <a:p>
            <a:pPr algn="r" rtl="1" eaLnBrk="1" hangingPunct="1">
              <a:buFont typeface="Wingdings 2" pitchFamily="18" charset="2"/>
              <a:buNone/>
            </a:pPr>
            <a:endParaRPr lang="ar-SA" altLang="en-US" sz="1400" b="1" i="1" smtClean="0">
              <a:solidFill>
                <a:srgbClr val="FF0000"/>
              </a:solidFill>
              <a:ea typeface="Majalla UI"/>
            </a:endParaRPr>
          </a:p>
          <a:p>
            <a:pPr algn="r" rtl="1" eaLnBrk="1" hangingPunct="1">
              <a:buFont typeface="Wingdings 2" pitchFamily="18" charset="2"/>
              <a:buNone/>
            </a:pPr>
            <a:r>
              <a:rPr lang="ar-SA" altLang="en-US" sz="1400" b="1" i="1" smtClean="0">
                <a:solidFill>
                  <a:srgbClr val="FF0000"/>
                </a:solidFill>
                <a:ea typeface="Majalla UI"/>
              </a:rPr>
              <a:t>   </a:t>
            </a:r>
          </a:p>
          <a:p>
            <a:pPr algn="r" rtl="1" eaLnBrk="1" hangingPunct="1">
              <a:buFont typeface="Wingdings 2" pitchFamily="18" charset="2"/>
              <a:buNone/>
            </a:pPr>
            <a:endParaRPr lang="ar-SA" altLang="en-US" sz="1400" b="1" i="1" smtClean="0">
              <a:solidFill>
                <a:srgbClr val="FF0000"/>
              </a:solidFill>
              <a:ea typeface="Majalla UI"/>
            </a:endParaRPr>
          </a:p>
          <a:p>
            <a:pPr algn="r" rtl="1" eaLnBrk="1" hangingPunct="1">
              <a:buFont typeface="Wingdings 2" pitchFamily="18" charset="2"/>
              <a:buNone/>
            </a:pPr>
            <a:endParaRPr lang="ar-SA" altLang="en-US" sz="1400" b="1" i="1" smtClean="0">
              <a:solidFill>
                <a:srgbClr val="FF0000"/>
              </a:solidFill>
              <a:ea typeface="Majalla UI"/>
            </a:endParaRPr>
          </a:p>
          <a:p>
            <a:pPr algn="r" rtl="1" eaLnBrk="1" hangingPunct="1">
              <a:buFont typeface="Wingdings 2" pitchFamily="18" charset="2"/>
              <a:buNone/>
            </a:pPr>
            <a:endParaRPr lang="ar-SA" altLang="en-US" sz="1400" b="1" i="1" smtClean="0">
              <a:solidFill>
                <a:srgbClr val="FF0000"/>
              </a:solidFill>
              <a:ea typeface="Majalla UI"/>
            </a:endParaRPr>
          </a:p>
          <a:p>
            <a:pPr algn="r" rtl="1" eaLnBrk="1" hangingPunct="1">
              <a:buFont typeface="Wingdings 2" pitchFamily="18" charset="2"/>
              <a:buNone/>
            </a:pPr>
            <a:endParaRPr lang="ar-SA" altLang="en-US" sz="1400" b="1" i="1" smtClean="0">
              <a:solidFill>
                <a:srgbClr val="FF0000"/>
              </a:solidFill>
              <a:ea typeface="Majalla UI"/>
            </a:endParaRPr>
          </a:p>
          <a:p>
            <a:pPr algn="r" rtl="1" eaLnBrk="1" hangingPunct="1">
              <a:buFont typeface="Wingdings 2" pitchFamily="18" charset="2"/>
              <a:buNone/>
            </a:pPr>
            <a:endParaRPr lang="ar-SA" altLang="en-US" sz="1400" b="1" i="1" smtClean="0">
              <a:solidFill>
                <a:srgbClr val="FF0000"/>
              </a:solidFill>
              <a:ea typeface="Majalla UI"/>
            </a:endParaRPr>
          </a:p>
          <a:p>
            <a:pPr algn="r" rtl="1" eaLnBrk="1" hangingPunct="1">
              <a:buFont typeface="Wingdings 2" pitchFamily="18" charset="2"/>
              <a:buNone/>
            </a:pPr>
            <a:r>
              <a:rPr lang="ar-SA" altLang="en-US" sz="1400" smtClean="0">
                <a:ea typeface="Majalla UI"/>
              </a:rPr>
              <a:t>            البلطي الأسود  </a:t>
            </a:r>
            <a:r>
              <a:rPr lang="en-US" altLang="en-US" sz="1400" i="1" smtClean="0"/>
              <a:t>Oreochromis spilurus</a:t>
            </a:r>
            <a:r>
              <a:rPr lang="ar-SA" altLang="en-US" sz="1400" b="1" i="1" smtClean="0">
                <a:solidFill>
                  <a:srgbClr val="FF0000"/>
                </a:solidFill>
                <a:ea typeface="Majalla UI"/>
              </a:rPr>
              <a:t>                          </a:t>
            </a:r>
            <a:r>
              <a:rPr lang="ar-SA" altLang="en-US" sz="1400" smtClean="0">
                <a:ea typeface="Majalla UI"/>
              </a:rPr>
              <a:t> البلطي الموزمبيقي  </a:t>
            </a:r>
            <a:r>
              <a:rPr lang="en-US" altLang="en-US" sz="1400" i="1" smtClean="0"/>
              <a:t>Oreochromis mossambicus</a:t>
            </a:r>
            <a:r>
              <a:rPr lang="ar-SA" altLang="en-US" sz="1400" b="1" i="1" smtClean="0">
                <a:solidFill>
                  <a:srgbClr val="FF0000"/>
                </a:solidFill>
                <a:ea typeface="Majalla UI"/>
              </a:rPr>
              <a:t>      </a:t>
            </a:r>
          </a:p>
          <a:p>
            <a:pPr algn="r" rtl="1" eaLnBrk="1" hangingPunct="1">
              <a:buFont typeface="Wingdings 2" pitchFamily="18" charset="2"/>
              <a:buNone/>
            </a:pPr>
            <a:endParaRPr lang="ar-SA" altLang="en-US" sz="1400" b="1" i="1" smtClean="0">
              <a:solidFill>
                <a:srgbClr val="FF0000"/>
              </a:solidFill>
              <a:ea typeface="Majalla UI"/>
            </a:endParaRPr>
          </a:p>
          <a:p>
            <a:pPr algn="r" rtl="1" eaLnBrk="1" hangingPunct="1">
              <a:buFont typeface="Wingdings 2" pitchFamily="18" charset="2"/>
              <a:buNone/>
            </a:pPr>
            <a:endParaRPr lang="ar-SA" altLang="en-US" sz="1400" b="1" i="1" smtClean="0">
              <a:solidFill>
                <a:srgbClr val="FF0000"/>
              </a:solidFill>
              <a:ea typeface="Majalla UI"/>
            </a:endParaRPr>
          </a:p>
          <a:p>
            <a:pPr algn="r" rtl="1" eaLnBrk="1" hangingPunct="1">
              <a:buFont typeface="Wingdings 2" pitchFamily="18" charset="2"/>
              <a:buNone/>
            </a:pPr>
            <a:r>
              <a:rPr lang="ar-SA" altLang="en-US" sz="1400" b="1" i="1" smtClean="0">
                <a:solidFill>
                  <a:srgbClr val="FF0000"/>
                </a:solidFill>
                <a:ea typeface="Majalla UI"/>
              </a:rPr>
              <a:t>                  </a:t>
            </a:r>
          </a:p>
          <a:p>
            <a:pPr algn="r" rtl="1" eaLnBrk="1" hangingPunct="1">
              <a:buFont typeface="Wingdings 2" pitchFamily="18" charset="2"/>
              <a:buNone/>
            </a:pPr>
            <a:endParaRPr lang="ar-SA" altLang="en-US" sz="1400" b="1" i="1" smtClean="0">
              <a:solidFill>
                <a:srgbClr val="FF0000"/>
              </a:solidFill>
              <a:ea typeface="Majalla UI"/>
            </a:endParaRPr>
          </a:p>
          <a:p>
            <a:pPr algn="r" rtl="1" eaLnBrk="1" hangingPunct="1">
              <a:buFont typeface="Wingdings 2" pitchFamily="18" charset="2"/>
              <a:buNone/>
            </a:pPr>
            <a:endParaRPr lang="ar-SA" altLang="en-US" sz="1400" b="1" smtClean="0">
              <a:solidFill>
                <a:srgbClr val="FF0000"/>
              </a:solidFill>
              <a:ea typeface="Majalla UI"/>
            </a:endParaRPr>
          </a:p>
          <a:p>
            <a:pPr algn="r" rtl="1" eaLnBrk="1" hangingPunct="1">
              <a:buFont typeface="Wingdings 2" pitchFamily="18" charset="2"/>
              <a:buNone/>
            </a:pPr>
            <a:endParaRPr lang="ar-SA" altLang="en-US" sz="2000" b="1" smtClean="0">
              <a:solidFill>
                <a:srgbClr val="FF0000"/>
              </a:solidFill>
              <a:ea typeface="Majalla UI"/>
            </a:endParaRPr>
          </a:p>
          <a:p>
            <a:pPr algn="r" rtl="1" eaLnBrk="1" hangingPunct="1">
              <a:buFont typeface="Wingdings 2" pitchFamily="18" charset="2"/>
              <a:buNone/>
            </a:pPr>
            <a:endParaRPr lang="ar-SA" altLang="en-US" sz="2000" b="1" smtClean="0">
              <a:solidFill>
                <a:srgbClr val="FF0000"/>
              </a:solidFill>
              <a:ea typeface="Majalla UI"/>
            </a:endParaRPr>
          </a:p>
          <a:p>
            <a:pPr algn="r" rtl="1" eaLnBrk="1" hangingPunct="1">
              <a:buFont typeface="Wingdings 2" pitchFamily="18" charset="2"/>
              <a:buNone/>
            </a:pPr>
            <a:endParaRPr lang="ar-SA" altLang="en-US" sz="2000" b="1" smtClean="0">
              <a:solidFill>
                <a:srgbClr val="FF0000"/>
              </a:solidFill>
              <a:ea typeface="Majalla UI"/>
            </a:endParaRPr>
          </a:p>
          <a:p>
            <a:pPr algn="r" rtl="1" eaLnBrk="1" hangingPunct="1">
              <a:buFont typeface="Wingdings 2" pitchFamily="18" charset="2"/>
              <a:buNone/>
            </a:pPr>
            <a:endParaRPr lang="ar-SA" altLang="en-US" sz="2000" b="1" smtClean="0">
              <a:solidFill>
                <a:srgbClr val="FF0000"/>
              </a:solidFill>
              <a:ea typeface="Majalla UI"/>
            </a:endParaRPr>
          </a:p>
        </p:txBody>
      </p:sp>
      <p:pic>
        <p:nvPicPr>
          <p:cNvPr id="8195" name="Picture 6" descr="البلطي النيلي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9338" y="908050"/>
            <a:ext cx="3675062" cy="2089150"/>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8196" name="Picture 7" descr="البلطي الأزرق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908050"/>
            <a:ext cx="3529013" cy="2089150"/>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8197" name="Picture 9" descr="Oreochromis spilurus spiluru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3429000"/>
            <a:ext cx="3673475" cy="2376488"/>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8198" name="Picture 10" descr="Oreochromis mossambicu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550" y="3429000"/>
            <a:ext cx="3529013" cy="2376488"/>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7050347"/>
      </p:ext>
    </p:extLst>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188" y="765175"/>
            <a:ext cx="8086725" cy="5688013"/>
          </a:xfrm>
        </p:spPr>
        <p:txBody>
          <a:bodyPr>
            <a:normAutofit lnSpcReduction="10000"/>
          </a:bodyPr>
          <a:lstStyle/>
          <a:p>
            <a:pPr algn="r" rtl="1">
              <a:buFont typeface="Wingdings 2" pitchFamily="18" charset="2"/>
              <a:buNone/>
              <a:defRPr/>
            </a:pPr>
            <a:endParaRPr lang="ar-SA" sz="2200" b="1" dirty="0" smtClean="0">
              <a:solidFill>
                <a:srgbClr val="0000FF"/>
              </a:solidFill>
              <a:latin typeface="Arial"/>
              <a:cs typeface="Arial"/>
            </a:endParaRPr>
          </a:p>
          <a:p>
            <a:pPr algn="r" rtl="1">
              <a:buFont typeface="Wingdings 2" pitchFamily="18" charset="2"/>
              <a:buNone/>
              <a:defRPr/>
            </a:pPr>
            <a:endParaRPr lang="ar-SA" sz="2200" b="1" dirty="0" smtClean="0">
              <a:solidFill>
                <a:srgbClr val="0000FF"/>
              </a:solidFill>
              <a:latin typeface="Arial"/>
              <a:cs typeface="Arial"/>
            </a:endParaRPr>
          </a:p>
          <a:p>
            <a:pPr algn="r" rtl="1">
              <a:buFont typeface="Wingdings 2" pitchFamily="18" charset="2"/>
              <a:buNone/>
              <a:defRPr/>
            </a:pPr>
            <a:endParaRPr lang="ar-SA" sz="2200" b="1" dirty="0" smtClean="0">
              <a:solidFill>
                <a:srgbClr val="0000FF"/>
              </a:solidFill>
              <a:latin typeface="Arial"/>
              <a:cs typeface="Arial"/>
            </a:endParaRPr>
          </a:p>
          <a:p>
            <a:pPr algn="r" rtl="1">
              <a:buFont typeface="Wingdings 2" pitchFamily="18" charset="2"/>
              <a:buNone/>
              <a:defRPr/>
            </a:pPr>
            <a:endParaRPr lang="ar-SA" sz="2200" b="1" dirty="0" smtClean="0">
              <a:solidFill>
                <a:srgbClr val="0000FF"/>
              </a:solidFill>
              <a:latin typeface="Arial"/>
              <a:cs typeface="Arial"/>
            </a:endParaRPr>
          </a:p>
          <a:p>
            <a:pPr algn="r" rtl="1">
              <a:buFont typeface="Wingdings 2" pitchFamily="18" charset="2"/>
              <a:buNone/>
              <a:defRPr/>
            </a:pPr>
            <a:endParaRPr lang="ar-SA" sz="2200" b="1" dirty="0" smtClean="0">
              <a:solidFill>
                <a:srgbClr val="0000FF"/>
              </a:solidFill>
              <a:latin typeface="Arial"/>
              <a:cs typeface="Arial"/>
            </a:endParaRPr>
          </a:p>
          <a:p>
            <a:pPr algn="r" rtl="1">
              <a:buFont typeface="Wingdings 2" pitchFamily="18" charset="2"/>
              <a:buNone/>
              <a:defRPr/>
            </a:pPr>
            <a:endParaRPr lang="ar-SA" sz="2200" b="1" dirty="0" smtClean="0">
              <a:solidFill>
                <a:srgbClr val="0000FF"/>
              </a:solidFill>
              <a:latin typeface="Arial"/>
              <a:cs typeface="Arial"/>
            </a:endParaRPr>
          </a:p>
          <a:p>
            <a:pPr algn="r" rtl="1">
              <a:buFont typeface="Wingdings 2" pitchFamily="18" charset="2"/>
              <a:buNone/>
              <a:defRPr/>
            </a:pPr>
            <a:r>
              <a:rPr lang="ar-SA" sz="2200" b="1" dirty="0" smtClean="0">
                <a:solidFill>
                  <a:srgbClr val="0000FF"/>
                </a:solidFill>
                <a:latin typeface="Arial"/>
                <a:cs typeface="Arial"/>
              </a:rPr>
              <a:t>           </a:t>
            </a:r>
            <a:r>
              <a:rPr lang="ar-SA" sz="1400" b="1" dirty="0" smtClean="0"/>
              <a:t>شراعية الزعنفة  </a:t>
            </a:r>
            <a:r>
              <a:rPr lang="en-GB" sz="1400" i="1" dirty="0" err="1" smtClean="0"/>
              <a:t>Poecilia</a:t>
            </a:r>
            <a:r>
              <a:rPr lang="en-GB" sz="1400" i="1" dirty="0" smtClean="0"/>
              <a:t> </a:t>
            </a:r>
            <a:r>
              <a:rPr lang="en-GB" sz="1400" i="1" dirty="0" err="1" smtClean="0"/>
              <a:t>latipinna</a:t>
            </a:r>
            <a:r>
              <a:rPr lang="ar-SA" sz="1400" i="1" dirty="0" smtClean="0"/>
              <a:t>                                </a:t>
            </a:r>
            <a:r>
              <a:rPr lang="ar-SA" sz="1400" b="1" dirty="0" smtClean="0"/>
              <a:t>مروحية الذيل  </a:t>
            </a:r>
            <a:r>
              <a:rPr lang="en-GB" sz="1400" i="1" dirty="0" err="1" smtClean="0"/>
              <a:t>Poecilia</a:t>
            </a:r>
            <a:r>
              <a:rPr lang="en-GB" sz="1400" i="1" dirty="0" smtClean="0"/>
              <a:t> reticulate</a:t>
            </a:r>
            <a:r>
              <a:rPr lang="ar-SA" sz="1400" b="1" i="1" dirty="0" smtClean="0"/>
              <a:t> </a:t>
            </a:r>
            <a:endParaRPr lang="en-US" sz="1400" dirty="0" smtClean="0"/>
          </a:p>
          <a:p>
            <a:pPr algn="r" rtl="1">
              <a:buFont typeface="Wingdings 2" pitchFamily="18" charset="2"/>
              <a:buNone/>
              <a:defRPr/>
            </a:pPr>
            <a:r>
              <a:rPr lang="ar-SA" sz="2200" b="1" dirty="0" smtClean="0">
                <a:solidFill>
                  <a:srgbClr val="0000FF"/>
                </a:solidFill>
                <a:latin typeface="Arial"/>
                <a:cs typeface="Arial"/>
              </a:rPr>
              <a:t>                       </a:t>
            </a:r>
          </a:p>
          <a:p>
            <a:pPr rtl="1">
              <a:buFont typeface="Wingdings 2" pitchFamily="18" charset="2"/>
              <a:buNone/>
              <a:defRPr/>
            </a:pPr>
            <a:r>
              <a:rPr lang="ar-SA" sz="2200" b="1" dirty="0" smtClean="0">
                <a:solidFill>
                  <a:srgbClr val="0000FF"/>
                </a:solidFill>
                <a:latin typeface="Arial"/>
                <a:cs typeface="Arial"/>
              </a:rPr>
              <a:t>◄</a:t>
            </a:r>
            <a:r>
              <a:rPr lang="ar-SA" sz="2200" b="1" dirty="0" smtClean="0"/>
              <a:t> </a:t>
            </a:r>
            <a:r>
              <a:rPr lang="en-US" sz="2200" b="1" dirty="0"/>
              <a:t>Division according to the water temperature in which the fish live</a:t>
            </a:r>
          </a:p>
          <a:p>
            <a:pPr rtl="1">
              <a:buFont typeface="Wingdings 2" pitchFamily="18" charset="2"/>
              <a:buNone/>
              <a:defRPr/>
            </a:pPr>
            <a:r>
              <a:rPr lang="en-US" sz="2200" b="1" dirty="0"/>
              <a:t>     1- Warm water fish</a:t>
            </a:r>
          </a:p>
          <a:p>
            <a:pPr rtl="1">
              <a:buFont typeface="Wingdings 2" pitchFamily="18" charset="2"/>
              <a:buNone/>
              <a:defRPr/>
            </a:pPr>
            <a:r>
              <a:rPr lang="en-US" sz="2200" b="1" dirty="0"/>
              <a:t>        Such as tilapia, carp, and catfish</a:t>
            </a:r>
          </a:p>
          <a:p>
            <a:pPr rtl="1">
              <a:buFont typeface="Wingdings 2" pitchFamily="18" charset="2"/>
              <a:buNone/>
              <a:defRPr/>
            </a:pPr>
            <a:r>
              <a:rPr lang="en-US" sz="2200" b="1" dirty="0"/>
              <a:t>     2- Cold water fish</a:t>
            </a:r>
          </a:p>
          <a:p>
            <a:pPr rtl="1">
              <a:buFont typeface="Wingdings 2" pitchFamily="18" charset="2"/>
              <a:buNone/>
              <a:defRPr/>
            </a:pPr>
            <a:r>
              <a:rPr lang="en-US" sz="2200" b="1" dirty="0"/>
              <a:t>         Like trout and salmon</a:t>
            </a:r>
            <a:r>
              <a:rPr lang="en-US" sz="2200" b="1" dirty="0" smtClean="0">
                <a:solidFill>
                  <a:srgbClr val="FF0000"/>
                </a:solidFill>
              </a:rPr>
              <a:t>     </a:t>
            </a:r>
            <a:endParaRPr lang="ar-SA" sz="2200" b="1" dirty="0" smtClean="0">
              <a:solidFill>
                <a:srgbClr val="FF0000"/>
              </a:solidFill>
            </a:endParaRPr>
          </a:p>
          <a:p>
            <a:pPr algn="r" rtl="1">
              <a:buFont typeface="Wingdings 2" pitchFamily="18" charset="2"/>
              <a:buNone/>
              <a:defRPr/>
            </a:pPr>
            <a:r>
              <a:rPr lang="ar-SA" sz="2400" b="1" dirty="0" smtClean="0">
                <a:solidFill>
                  <a:srgbClr val="C00000"/>
                </a:solidFill>
                <a:effectLst>
                  <a:outerShdw blurRad="38100" dist="38100" dir="2700000" algn="tl">
                    <a:srgbClr val="000000">
                      <a:alpha val="43137"/>
                    </a:srgbClr>
                  </a:outerShdw>
                </a:effectLst>
              </a:rPr>
              <a:t> </a:t>
            </a:r>
          </a:p>
          <a:p>
            <a:pPr algn="r" rtl="1">
              <a:buFont typeface="Wingdings 2" pitchFamily="18" charset="2"/>
              <a:buNone/>
              <a:defRPr/>
            </a:pPr>
            <a:endParaRPr lang="ar-SA" sz="2000" dirty="0" smtClean="0"/>
          </a:p>
          <a:p>
            <a:pPr algn="r" rtl="1">
              <a:buFont typeface="Wingdings 2" pitchFamily="18" charset="2"/>
              <a:buNone/>
              <a:defRPr/>
            </a:pPr>
            <a:endParaRPr lang="en-US" sz="2000" dirty="0" smtClean="0"/>
          </a:p>
        </p:txBody>
      </p:sp>
      <p:pic>
        <p:nvPicPr>
          <p:cNvPr id="9219" name="Picture 4" descr="شراعية الزعنفة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836613"/>
            <a:ext cx="3455988" cy="2305050"/>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9220" name="Picture 5" descr="مروحية الذيل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836613"/>
            <a:ext cx="3889375" cy="2305050"/>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8684564"/>
      </p:ext>
    </p:extLst>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pPr marL="0" indent="0" algn="ctr"/>
            <a:r>
              <a:rPr lang="en-US" sz="2400" b="1" dirty="0">
                <a:solidFill>
                  <a:srgbClr val="FF0000"/>
                </a:solidFill>
                <a:latin typeface="Times New Roman" panose="02020603050405020304" pitchFamily="18" charset="0"/>
                <a:cs typeface="Times New Roman" panose="02020603050405020304" pitchFamily="18" charset="0"/>
              </a:rPr>
              <a:t>► Classification according to the type of food preferred by the fish (nature of feeding)</a:t>
            </a:r>
          </a:p>
        </p:txBody>
      </p:sp>
      <p:sp>
        <p:nvSpPr>
          <p:cNvPr id="3" name="Content Placeholder 2"/>
          <p:cNvSpPr>
            <a:spLocks noGrp="1"/>
          </p:cNvSpPr>
          <p:nvPr>
            <p:ph idx="1"/>
          </p:nvPr>
        </p:nvSpPr>
        <p:spPr>
          <a:xfrm>
            <a:off x="76200" y="609600"/>
            <a:ext cx="8915400" cy="6172200"/>
          </a:xfrm>
        </p:spPr>
        <p:txBody>
          <a:bodyPr>
            <a:normAutofit/>
          </a:bodyPr>
          <a:lstStyle/>
          <a:p>
            <a:pPr marL="0" indent="0">
              <a:buNone/>
            </a:pPr>
            <a:r>
              <a:rPr lang="en-US" sz="2000" b="1" dirty="0" smtClean="0">
                <a:solidFill>
                  <a:srgbClr val="FF0000"/>
                </a:solidFill>
                <a:latin typeface="Times New Roman" panose="02020603050405020304" pitchFamily="18" charset="0"/>
                <a:cs typeface="Times New Roman" panose="02020603050405020304" pitchFamily="18" charset="0"/>
              </a:rPr>
              <a:t>1- </a:t>
            </a:r>
            <a:r>
              <a:rPr lang="en-US" sz="2000" b="1" dirty="0">
                <a:solidFill>
                  <a:srgbClr val="FF0000"/>
                </a:solidFill>
                <a:latin typeface="Times New Roman" panose="02020603050405020304" pitchFamily="18" charset="0"/>
                <a:cs typeface="Times New Roman" panose="02020603050405020304" pitchFamily="18" charset="0"/>
              </a:rPr>
              <a:t>Carnivorous fish</a:t>
            </a:r>
          </a:p>
          <a:p>
            <a:pPr marL="0" indent="0">
              <a:buNone/>
            </a:pPr>
            <a:r>
              <a:rPr lang="en-US" sz="2000" b="1" dirty="0">
                <a:latin typeface="Times New Roman" panose="02020603050405020304" pitchFamily="18" charset="0"/>
                <a:cs typeface="Times New Roman" panose="02020603050405020304" pitchFamily="18" charset="0"/>
              </a:rPr>
              <a:t>        It prefers animal foods such as catfish</a:t>
            </a:r>
          </a:p>
          <a:p>
            <a:pPr marL="0" indent="0">
              <a:buNone/>
            </a:pPr>
            <a:r>
              <a:rPr lang="en-US" sz="2000" b="1" dirty="0">
                <a:latin typeface="Times New Roman" panose="02020603050405020304" pitchFamily="18" charset="0"/>
                <a:cs typeface="Times New Roman" panose="02020603050405020304" pitchFamily="18" charset="0"/>
              </a:rPr>
              <a:t>       (In culture, diets must be prepared based on animal-source ingredients, not </a:t>
            </a:r>
            <a:r>
              <a:rPr lang="en-US" sz="2000" b="1" dirty="0" smtClean="0">
                <a:latin typeface="Times New Roman" panose="02020603050405020304" pitchFamily="18" charset="0"/>
                <a:cs typeface="Times New Roman" panose="02020603050405020304" pitchFamily="18" charset="0"/>
              </a:rPr>
              <a:t>   </a:t>
            </a:r>
          </a:p>
          <a:p>
            <a:pPr marL="0" indent="0">
              <a:buNone/>
            </a:pP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less </a:t>
            </a:r>
            <a:r>
              <a:rPr lang="en-US" sz="2000" b="1" dirty="0">
                <a:latin typeface="Times New Roman" panose="02020603050405020304" pitchFamily="18" charset="0"/>
                <a:cs typeface="Times New Roman" panose="02020603050405020304" pitchFamily="18" charset="0"/>
              </a:rPr>
              <a:t>than 70%).</a:t>
            </a:r>
          </a:p>
          <a:p>
            <a:pPr marL="0" indent="0">
              <a:buNone/>
            </a:pPr>
            <a:r>
              <a:rPr lang="en-US" sz="2000" b="1" dirty="0">
                <a:latin typeface="Times New Roman" panose="02020603050405020304" pitchFamily="18" charset="0"/>
                <a:cs typeface="Times New Roman" panose="02020603050405020304" pitchFamily="18" charset="0"/>
              </a:rPr>
              <a:t>      </a:t>
            </a:r>
            <a:r>
              <a:rPr lang="en-US" sz="2000" b="1" dirty="0">
                <a:solidFill>
                  <a:srgbClr val="FF0000"/>
                </a:solidFill>
                <a:latin typeface="Times New Roman" panose="02020603050405020304" pitchFamily="18" charset="0"/>
                <a:cs typeface="Times New Roman" panose="02020603050405020304" pitchFamily="18" charset="0"/>
              </a:rPr>
              <a:t>2- Herbivorous fishes</a:t>
            </a:r>
          </a:p>
          <a:p>
            <a:pPr marL="0" indent="0">
              <a:buNone/>
            </a:pPr>
            <a:r>
              <a:rPr lang="en-US" sz="2000" b="1" dirty="0">
                <a:latin typeface="Times New Roman" panose="02020603050405020304" pitchFamily="18" charset="0"/>
                <a:cs typeface="Times New Roman" panose="02020603050405020304" pitchFamily="18" charset="0"/>
              </a:rPr>
              <a:t>          She prefers plant foods (plants, herbs, and grasses)</a:t>
            </a:r>
          </a:p>
          <a:p>
            <a:pPr marL="0" indent="0">
              <a:buNone/>
            </a:pPr>
            <a:r>
              <a:rPr lang="en-US" sz="2000" b="1" dirty="0">
                <a:latin typeface="Times New Roman" panose="02020603050405020304" pitchFamily="18" charset="0"/>
                <a:cs typeface="Times New Roman" panose="02020603050405020304" pitchFamily="18" charset="0"/>
              </a:rPr>
              <a:t>        (In culture, diets based on plant-based ingredients should be prepared, with </a:t>
            </a:r>
            <a:r>
              <a:rPr lang="en-US" sz="2000" b="1" dirty="0" smtClean="0">
                <a:latin typeface="Times New Roman" panose="02020603050405020304" pitchFamily="18" charset="0"/>
                <a:cs typeface="Times New Roman" panose="02020603050405020304" pitchFamily="18" charset="0"/>
              </a:rPr>
              <a:t> </a:t>
            </a:r>
          </a:p>
          <a:p>
            <a:pPr marL="0" indent="0">
              <a:buNone/>
            </a:pP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at </a:t>
            </a:r>
            <a:r>
              <a:rPr lang="en-US" sz="2000" b="1" dirty="0">
                <a:latin typeface="Times New Roman" panose="02020603050405020304" pitchFamily="18" charset="0"/>
                <a:cs typeface="Times New Roman" panose="02020603050405020304" pitchFamily="18" charset="0"/>
              </a:rPr>
              <a:t>least 70% of them)</a:t>
            </a:r>
          </a:p>
          <a:p>
            <a:pPr marL="0" indent="0">
              <a:buNone/>
            </a:pPr>
            <a:r>
              <a:rPr lang="en-US" sz="2000" b="1" dirty="0" smtClean="0">
                <a:latin typeface="Times New Roman" panose="02020603050405020304" pitchFamily="18" charset="0"/>
                <a:cs typeface="Times New Roman" panose="02020603050405020304" pitchFamily="18" charset="0"/>
              </a:rPr>
              <a:t>  </a:t>
            </a:r>
            <a:r>
              <a:rPr lang="en-US" sz="2000" b="1" dirty="0" smtClean="0">
                <a:solidFill>
                  <a:srgbClr val="FF0000"/>
                </a:solidFill>
                <a:latin typeface="Times New Roman" panose="02020603050405020304" pitchFamily="18" charset="0"/>
                <a:cs typeface="Times New Roman" panose="02020603050405020304" pitchFamily="18" charset="0"/>
              </a:rPr>
              <a:t>3- Omnivorous </a:t>
            </a:r>
            <a:r>
              <a:rPr lang="en-US" sz="2000" b="1" dirty="0">
                <a:solidFill>
                  <a:srgbClr val="FF0000"/>
                </a:solidFill>
                <a:latin typeface="Times New Roman" panose="02020603050405020304" pitchFamily="18" charset="0"/>
                <a:cs typeface="Times New Roman" panose="02020603050405020304" pitchFamily="18" charset="0"/>
              </a:rPr>
              <a:t>Fishes </a:t>
            </a:r>
            <a:r>
              <a:rPr lang="en-US" sz="2000" b="1" dirty="0" smtClean="0">
                <a:solidFill>
                  <a:srgbClr val="FF0000"/>
                </a:solidFill>
                <a:latin typeface="Times New Roman" panose="02020603050405020304" pitchFamily="18" charset="0"/>
                <a:cs typeface="Times New Roman" panose="02020603050405020304" pitchFamily="18" charset="0"/>
              </a:rPr>
              <a:t>Mixed </a:t>
            </a:r>
            <a:r>
              <a:rPr lang="en-US" sz="2000" b="1" dirty="0">
                <a:solidFill>
                  <a:srgbClr val="FF0000"/>
                </a:solidFill>
                <a:latin typeface="Times New Roman" panose="02020603050405020304" pitchFamily="18" charset="0"/>
                <a:cs typeface="Times New Roman" panose="02020603050405020304" pitchFamily="18" charset="0"/>
              </a:rPr>
              <a:t>feeding fish</a:t>
            </a:r>
          </a:p>
          <a:p>
            <a:pPr marL="0" indent="0">
              <a:buNone/>
            </a:pPr>
            <a:r>
              <a:rPr lang="en-US" sz="2000" b="1" dirty="0">
                <a:latin typeface="Times New Roman" panose="02020603050405020304" pitchFamily="18" charset="0"/>
                <a:cs typeface="Times New Roman" panose="02020603050405020304" pitchFamily="18" charset="0"/>
              </a:rPr>
              <a:t>        It is the one that feeds on animal and plant food, such as some types of </a:t>
            </a:r>
            <a:r>
              <a:rPr lang="en-US" sz="2000" b="1" dirty="0" smtClean="0">
                <a:latin typeface="Times New Roman" panose="02020603050405020304" pitchFamily="18" charset="0"/>
                <a:cs typeface="Times New Roman" panose="02020603050405020304" pitchFamily="18" charset="0"/>
              </a:rPr>
              <a:t>  </a:t>
            </a:r>
          </a:p>
          <a:p>
            <a:pPr marL="0" indent="0">
              <a:buNone/>
            </a:pP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tilapia </a:t>
            </a:r>
            <a:r>
              <a:rPr lang="en-US" sz="2000" b="1" dirty="0">
                <a:latin typeface="Times New Roman" panose="02020603050405020304" pitchFamily="18" charset="0"/>
                <a:cs typeface="Times New Roman" panose="02020603050405020304" pitchFamily="18" charset="0"/>
              </a:rPr>
              <a:t>and carp</a:t>
            </a:r>
          </a:p>
        </p:txBody>
      </p:sp>
    </p:spTree>
    <p:extLst>
      <p:ext uri="{BB962C8B-B14F-4D97-AF65-F5344CB8AC3E}">
        <p14:creationId xmlns:p14="http://schemas.microsoft.com/office/powerpoint/2010/main" val="977325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15112"/>
          </a:xfrm>
        </p:spPr>
        <p:txBody>
          <a:bodyPr>
            <a:normAutofit/>
          </a:bodyPr>
          <a:lstStyle/>
          <a:p>
            <a:pPr algn="ctr"/>
            <a:r>
              <a:rPr lang="en-US" sz="2800" b="1" dirty="0">
                <a:solidFill>
                  <a:srgbClr val="FF0000"/>
                </a:solidFill>
                <a:latin typeface="Times New Roman" panose="02020603050405020304" pitchFamily="18" charset="0"/>
                <a:cs typeface="Times New Roman" panose="02020603050405020304" pitchFamily="18" charset="0"/>
              </a:rPr>
              <a:t>Types of cultured fish</a:t>
            </a:r>
          </a:p>
        </p:txBody>
      </p:sp>
      <p:sp>
        <p:nvSpPr>
          <p:cNvPr id="3" name="Content Placeholder 2"/>
          <p:cNvSpPr>
            <a:spLocks noGrp="1"/>
          </p:cNvSpPr>
          <p:nvPr>
            <p:ph idx="1"/>
          </p:nvPr>
        </p:nvSpPr>
        <p:spPr>
          <a:xfrm>
            <a:off x="76200" y="685800"/>
            <a:ext cx="8915400" cy="6019800"/>
          </a:xfrm>
        </p:spPr>
        <p:txBody>
          <a:bodyPr>
            <a:normAutofit fontScale="77500" lnSpcReduction="20000"/>
          </a:bodyPr>
          <a:lstStyle/>
          <a:p>
            <a:pPr marL="0" indent="0" algn="ctr">
              <a:buNone/>
            </a:pPr>
            <a:r>
              <a:rPr lang="en-US" sz="2000" b="1" dirty="0">
                <a:solidFill>
                  <a:srgbClr val="FF0000"/>
                </a:solidFill>
                <a:latin typeface="Times New Roman" panose="02020603050405020304" pitchFamily="18" charset="0"/>
                <a:cs typeface="Times New Roman" panose="02020603050405020304" pitchFamily="18" charset="0"/>
              </a:rPr>
              <a:t>Although there are many types of fish in nature, there are very few of </a:t>
            </a:r>
            <a:r>
              <a:rPr lang="en-US" sz="2000" b="1" dirty="0" smtClean="0">
                <a:solidFill>
                  <a:srgbClr val="FF0000"/>
                </a:solidFill>
                <a:latin typeface="Times New Roman" panose="02020603050405020304" pitchFamily="18" charset="0"/>
                <a:cs typeface="Times New Roman" panose="02020603050405020304" pitchFamily="18" charset="0"/>
              </a:rPr>
              <a:t>them Which </a:t>
            </a:r>
            <a:r>
              <a:rPr lang="en-US" sz="2000" b="1" dirty="0">
                <a:solidFill>
                  <a:srgbClr val="FF0000"/>
                </a:solidFill>
                <a:latin typeface="Times New Roman" panose="02020603050405020304" pitchFamily="18" charset="0"/>
                <a:cs typeface="Times New Roman" panose="02020603050405020304" pitchFamily="18" charset="0"/>
              </a:rPr>
              <a:t>is suitable for cultivation and education .... Why????????</a:t>
            </a:r>
          </a:p>
          <a:p>
            <a:pPr marL="0" indent="0">
              <a:buNone/>
            </a:pPr>
            <a:r>
              <a:rPr lang="en-US" sz="2000" b="1" dirty="0" smtClean="0">
                <a:latin typeface="Times New Roman" panose="02020603050405020304" pitchFamily="18" charset="0"/>
                <a:cs typeface="Times New Roman" panose="02020603050405020304" pitchFamily="18" charset="0"/>
              </a:rPr>
              <a:t>Raising </a:t>
            </a:r>
            <a:r>
              <a:rPr lang="en-US" sz="2000" b="1" dirty="0">
                <a:latin typeface="Times New Roman" panose="02020603050405020304" pitchFamily="18" charset="0"/>
                <a:cs typeface="Times New Roman" panose="02020603050405020304" pitchFamily="18" charset="0"/>
              </a:rPr>
              <a:t>fish in a controlled environment may be considered a form of captivity or forced life, to which many fish may not respond.</a:t>
            </a:r>
          </a:p>
          <a:p>
            <a:pPr marL="0" indent="0">
              <a:buNone/>
            </a:pPr>
            <a:r>
              <a:rPr lang="en-US" sz="2000" b="1" dirty="0">
                <a:latin typeface="Times New Roman" panose="02020603050405020304" pitchFamily="18" charset="0"/>
                <a:cs typeface="Times New Roman" panose="02020603050405020304" pitchFamily="18" charset="0"/>
              </a:rPr>
              <a:t>     1- Not growing well</a:t>
            </a:r>
          </a:p>
          <a:p>
            <a:pPr marL="0" indent="0">
              <a:buNone/>
            </a:pPr>
            <a:r>
              <a:rPr lang="en-US" sz="2000" b="1" dirty="0">
                <a:latin typeface="Times New Roman" panose="02020603050405020304" pitchFamily="18" charset="0"/>
                <a:cs typeface="Times New Roman" panose="02020603050405020304" pitchFamily="18" charset="0"/>
              </a:rPr>
              <a:t>     2- It does not multiply easily</a:t>
            </a:r>
          </a:p>
          <a:p>
            <a:pPr marL="0" indent="0">
              <a:buNone/>
            </a:pPr>
            <a:r>
              <a:rPr lang="en-US" sz="2000" b="1" dirty="0">
                <a:latin typeface="Times New Roman" panose="02020603050405020304" pitchFamily="18" charset="0"/>
                <a:cs typeface="Times New Roman" panose="02020603050405020304" pitchFamily="18" charset="0"/>
              </a:rPr>
              <a:t>     3- Do not accept artificial relationships</a:t>
            </a:r>
          </a:p>
          <a:p>
            <a:pPr marL="0" indent="0">
              <a:buNone/>
            </a:pPr>
            <a:r>
              <a:rPr lang="en-US" sz="2000" b="1" dirty="0">
                <a:solidFill>
                  <a:srgbClr val="FF0000"/>
                </a:solidFill>
                <a:latin typeface="Times New Roman" panose="02020603050405020304" pitchFamily="18" charset="0"/>
                <a:cs typeface="Times New Roman" panose="02020603050405020304" pitchFamily="18" charset="0"/>
              </a:rPr>
              <a:t>Characteristics of fish farming</a:t>
            </a:r>
          </a:p>
          <a:p>
            <a:pPr marL="0" indent="0">
              <a:buNone/>
            </a:pPr>
            <a:r>
              <a:rPr lang="en-US" sz="2000" b="1" dirty="0">
                <a:latin typeface="Times New Roman" panose="02020603050405020304" pitchFamily="18" charset="0"/>
                <a:cs typeface="Times New Roman" panose="02020603050405020304" pitchFamily="18" charset="0"/>
              </a:rPr>
              <a:t>    The fish that must be selected for farming must have characteristics and advantages that make them unfit for this </a:t>
            </a:r>
            <a:r>
              <a:rPr lang="en-US" sz="2000" b="1" dirty="0" smtClean="0">
                <a:latin typeface="Times New Roman" panose="02020603050405020304" pitchFamily="18" charset="0"/>
                <a:cs typeface="Times New Roman" panose="02020603050405020304" pitchFamily="18" charset="0"/>
              </a:rPr>
              <a:t>purpose</a:t>
            </a:r>
            <a:r>
              <a:rPr lang="en-US" sz="2000" b="1" dirty="0">
                <a:latin typeface="Times New Roman" panose="02020603050405020304" pitchFamily="18" charset="0"/>
                <a:cs typeface="Times New Roman" panose="02020603050405020304" pitchFamily="18" charset="0"/>
              </a:rPr>
              <a:t>, namely</a:t>
            </a:r>
            <a:r>
              <a:rPr lang="en-US" sz="2000" b="1" dirty="0" smtClean="0">
                <a:latin typeface="Times New Roman" panose="02020603050405020304" pitchFamily="18" charset="0"/>
                <a:cs typeface="Times New Roman" panose="02020603050405020304" pitchFamily="18" charset="0"/>
              </a:rPr>
              <a:t>:</a:t>
            </a:r>
          </a:p>
          <a:p>
            <a:pPr marL="0" indent="0">
              <a:buNone/>
            </a:pPr>
            <a:r>
              <a:rPr lang="en-US" sz="2000" b="1" dirty="0" smtClean="0">
                <a:latin typeface="Times New Roman" panose="02020603050405020304" pitchFamily="18" charset="0"/>
                <a:cs typeface="Times New Roman" panose="02020603050405020304" pitchFamily="18" charset="0"/>
              </a:rPr>
              <a:t>1- Fish </a:t>
            </a:r>
            <a:r>
              <a:rPr lang="en-US" sz="2000" b="1" dirty="0">
                <a:latin typeface="Times New Roman" panose="02020603050405020304" pitchFamily="18" charset="0"/>
                <a:cs typeface="Times New Roman" panose="02020603050405020304" pitchFamily="18" charset="0"/>
              </a:rPr>
              <a:t>are accepted for living and breeding in a limited place, such as ponds, ponds, or floating </a:t>
            </a:r>
            <a:r>
              <a:rPr lang="en-US" sz="2000" b="1" dirty="0" smtClean="0">
                <a:latin typeface="Times New Roman" panose="02020603050405020304" pitchFamily="18" charset="0"/>
                <a:cs typeface="Times New Roman" panose="02020603050405020304" pitchFamily="18" charset="0"/>
              </a:rPr>
              <a:t> </a:t>
            </a:r>
          </a:p>
          <a:p>
            <a:pPr marL="0" indent="0">
              <a:buNone/>
            </a:pP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cages</a:t>
            </a:r>
            <a:endParaRPr lang="en-US" sz="2000" b="1" dirty="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    2- The growth rate of fish is not affected by its presence in an environment other than its natural </a:t>
            </a:r>
            <a:r>
              <a:rPr lang="en-US" sz="2000" b="1" dirty="0" smtClean="0">
                <a:latin typeface="Times New Roman" panose="02020603050405020304" pitchFamily="18" charset="0"/>
                <a:cs typeface="Times New Roman" panose="02020603050405020304" pitchFamily="18" charset="0"/>
              </a:rPr>
              <a:t> </a:t>
            </a:r>
          </a:p>
          <a:p>
            <a:pPr marL="0" indent="0">
              <a:buNone/>
            </a:pP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environment</a:t>
            </a:r>
            <a:endParaRPr lang="en-US" sz="2000" b="1" dirty="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    3- The cultured fish should be characterized by fast growth</a:t>
            </a:r>
          </a:p>
          <a:p>
            <a:pPr marL="0" indent="0">
              <a:buNone/>
            </a:pPr>
            <a:r>
              <a:rPr lang="en-US" sz="2000" b="1" dirty="0">
                <a:latin typeface="Times New Roman" panose="02020603050405020304" pitchFamily="18" charset="0"/>
                <a:cs typeface="Times New Roman" panose="02020603050405020304" pitchFamily="18" charset="0"/>
              </a:rPr>
              <a:t>    4- To have the ability to feed on manufactured diets and to have a high feed conversion factor</a:t>
            </a:r>
          </a:p>
          <a:p>
            <a:pPr marL="0" indent="0">
              <a:buNone/>
            </a:pPr>
            <a:r>
              <a:rPr lang="en-US" sz="2000" b="1" dirty="0">
                <a:latin typeface="Times New Roman" panose="02020603050405020304" pitchFamily="18" charset="0"/>
                <a:cs typeface="Times New Roman" panose="02020603050405020304" pitchFamily="18" charset="0"/>
              </a:rPr>
              <a:t>    5- The cultured fish should be characterized by ease of spawning</a:t>
            </a:r>
          </a:p>
          <a:p>
            <a:pPr marL="0" indent="0">
              <a:buNone/>
            </a:pPr>
            <a:r>
              <a:rPr lang="en-US" sz="2000" b="1" dirty="0">
                <a:latin typeface="Times New Roman" panose="02020603050405020304" pitchFamily="18" charset="0"/>
                <a:cs typeface="Times New Roman" panose="02020603050405020304" pitchFamily="18" charset="0"/>
              </a:rPr>
              <a:t>    6- The cultured fish should have good disease resistance</a:t>
            </a:r>
          </a:p>
          <a:p>
            <a:pPr marL="0" indent="0">
              <a:buNone/>
            </a:pPr>
            <a:r>
              <a:rPr lang="en-US" sz="2000" b="1" dirty="0">
                <a:latin typeface="Times New Roman" panose="02020603050405020304" pitchFamily="18" charset="0"/>
                <a:cs typeface="Times New Roman" panose="02020603050405020304" pitchFamily="18" charset="0"/>
              </a:rPr>
              <a:t>    7- The fish should be one of the preferred types of consumers to ensure a successful marketing </a:t>
            </a:r>
            <a:r>
              <a:rPr lang="en-US" sz="2000" b="1" dirty="0" smtClean="0">
                <a:latin typeface="Times New Roman" panose="02020603050405020304" pitchFamily="18" charset="0"/>
                <a:cs typeface="Times New Roman" panose="02020603050405020304" pitchFamily="18" charset="0"/>
              </a:rPr>
              <a:t>  </a:t>
            </a:r>
          </a:p>
          <a:p>
            <a:pPr marL="0" indent="0">
              <a:buNone/>
            </a:pP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process</a:t>
            </a:r>
            <a:endParaRPr lang="en-US" sz="2000" b="1" dirty="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    8- The fish for culture should be available locally</a:t>
            </a:r>
          </a:p>
          <a:p>
            <a:pPr marL="0" indent="0">
              <a:buNone/>
            </a:pPr>
            <a:r>
              <a:rPr lang="en-US" sz="2000" b="1" dirty="0">
                <a:latin typeface="Times New Roman" panose="02020603050405020304" pitchFamily="18" charset="0"/>
                <a:cs typeface="Times New Roman" panose="02020603050405020304" pitchFamily="18" charset="0"/>
              </a:rPr>
              <a:t>    9- It is possible to bring in locally unknown species and adapt them to local conditions within a </a:t>
            </a:r>
            <a:endParaRPr lang="en-US" sz="2000" b="1" dirty="0" smtClean="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well-studied </a:t>
            </a:r>
            <a:r>
              <a:rPr lang="en-US" sz="2000" b="1" dirty="0">
                <a:latin typeface="Times New Roman" panose="02020603050405020304" pitchFamily="18" charset="0"/>
                <a:cs typeface="Times New Roman" panose="02020603050405020304" pitchFamily="18" charset="0"/>
              </a:rPr>
              <a:t>process</a:t>
            </a:r>
          </a:p>
        </p:txBody>
      </p:sp>
    </p:spTree>
    <p:extLst>
      <p:ext uri="{BB962C8B-B14F-4D97-AF65-F5344CB8AC3E}">
        <p14:creationId xmlns:p14="http://schemas.microsoft.com/office/powerpoint/2010/main" val="32941438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118</TotalTime>
  <Words>1098</Words>
  <Application>Microsoft Office PowerPoint</Application>
  <PresentationFormat>On-screen Show (4:3)</PresentationFormat>
  <Paragraphs>113</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Constantia</vt:lpstr>
      <vt:lpstr>Majalla UI</vt:lpstr>
      <vt:lpstr>Times New Roman</vt:lpstr>
      <vt:lpstr>Wingdings 2</vt:lpstr>
      <vt:lpstr>Flow</vt:lpstr>
      <vt:lpstr>Definition of fish farming</vt:lpstr>
      <vt:lpstr>PowerPoint Presentation</vt:lpstr>
      <vt:lpstr>Division of fish</vt:lpstr>
      <vt:lpstr>PowerPoint Presentation</vt:lpstr>
      <vt:lpstr>PowerPoint Presentation</vt:lpstr>
      <vt:lpstr>► Classification according to the type of food preferred by the fish (nature of feeding)</vt:lpstr>
      <vt:lpstr>Types of cultured fish</vt:lpstr>
    </vt:vector>
  </TitlesOfParts>
  <Company>King Saud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fish farming</dc:title>
  <dc:creator>User</dc:creator>
  <cp:lastModifiedBy>hp</cp:lastModifiedBy>
  <cp:revision>7</cp:revision>
  <dcterms:created xsi:type="dcterms:W3CDTF">2023-04-04T08:08:56Z</dcterms:created>
  <dcterms:modified xsi:type="dcterms:W3CDTF">2023-04-04T19:28:56Z</dcterms:modified>
</cp:coreProperties>
</file>