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7" r:id="rId3"/>
    <p:sldId id="269" r:id="rId4"/>
    <p:sldId id="270" r:id="rId5"/>
    <p:sldId id="271" r:id="rId6"/>
    <p:sldId id="273" r:id="rId7"/>
    <p:sldId id="275" r:id="rId8"/>
    <p:sldId id="274"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105" d="100"/>
          <a:sy n="105" d="100"/>
        </p:scale>
        <p:origin x="60"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BC282-C9C4-484C-8DC7-1E1E149E4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F768A9-23FF-4F66-959E-41362EC0EA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0D9681-37AF-4AB0-B842-6911B81207D9}"/>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5" name="Footer Placeholder 4">
            <a:extLst>
              <a:ext uri="{FF2B5EF4-FFF2-40B4-BE49-F238E27FC236}">
                <a16:creationId xmlns:a16="http://schemas.microsoft.com/office/drawing/2014/main" id="{B98D59C2-D1CF-4D54-B129-431BC26FE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691B7-851D-45C6-91E8-AF837E6960CE}"/>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355517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9756-AA32-46C6-81B9-BE3C92E984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83DA18-6DD1-4DDE-BCD1-A1E30E5EA8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44215-8C9D-4ECE-878E-5AFF372A51A2}"/>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5" name="Footer Placeholder 4">
            <a:extLst>
              <a:ext uri="{FF2B5EF4-FFF2-40B4-BE49-F238E27FC236}">
                <a16:creationId xmlns:a16="http://schemas.microsoft.com/office/drawing/2014/main" id="{6B2852F5-F228-45D6-BF07-9F1065139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8E60E3-1FB4-468A-AE53-FC749BFDDC3B}"/>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237721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F2215C-ACF7-46AC-B459-63384D9463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EA9424-923B-4644-8D97-B12A5640195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91FEE-B6D0-4635-BB47-00870477D1AF}"/>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5" name="Footer Placeholder 4">
            <a:extLst>
              <a:ext uri="{FF2B5EF4-FFF2-40B4-BE49-F238E27FC236}">
                <a16:creationId xmlns:a16="http://schemas.microsoft.com/office/drawing/2014/main" id="{DA10D10E-8943-46E7-BC11-733C4B7D9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357751-F483-498E-8216-FD2A6BE41846}"/>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2795802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62C86AF-7AFC-4BB4-A1CF-23552221E41E}" type="datetimeFigureOut">
              <a:rPr lang="en-US" smtClean="0"/>
              <a:t>2/27/2024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280741281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2C86AF-7AFC-4BB4-A1CF-23552221E41E}"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2698809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62C86AF-7AFC-4BB4-A1CF-23552221E41E}"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335601975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2C86AF-7AFC-4BB4-A1CF-23552221E41E}"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326984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62C86AF-7AFC-4BB4-A1CF-23552221E41E}" type="datetimeFigureOut">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1878049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62C86AF-7AFC-4BB4-A1CF-23552221E41E}" type="datetimeFigureOut">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107449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C86AF-7AFC-4BB4-A1CF-23552221E41E}" type="datetimeFigureOut">
              <a:rPr lang="en-US" smtClean="0"/>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1622876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2C86AF-7AFC-4BB4-A1CF-23552221E41E}"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427700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09B7-9F7A-4473-B54F-CCB1528A44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0128CB-C6E3-4C0C-BE64-B8C3C38F49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8EEB6-BE82-455B-8324-8559713D1370}"/>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5" name="Footer Placeholder 4">
            <a:extLst>
              <a:ext uri="{FF2B5EF4-FFF2-40B4-BE49-F238E27FC236}">
                <a16:creationId xmlns:a16="http://schemas.microsoft.com/office/drawing/2014/main" id="{CCD1AAAF-4B05-425B-BD62-7B0E8E90E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F01DDF-1127-49DB-BAE0-0E40BD1A0003}"/>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1510354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62C86AF-7AFC-4BB4-A1CF-23552221E41E}" type="datetimeFigureOut">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25FBD267-5509-4C4C-B1AD-8B5E130E298D}"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1448498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2C86AF-7AFC-4BB4-A1CF-23552221E41E}"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3103297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2C86AF-7AFC-4BB4-A1CF-23552221E41E}" type="datetimeFigureOut">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BD267-5509-4C4C-B1AD-8B5E130E298D}" type="slidenum">
              <a:rPr lang="en-US" smtClean="0"/>
              <a:t>‹#›</a:t>
            </a:fld>
            <a:endParaRPr lang="en-US"/>
          </a:p>
        </p:txBody>
      </p:sp>
    </p:spTree>
    <p:extLst>
      <p:ext uri="{BB962C8B-B14F-4D97-AF65-F5344CB8AC3E}">
        <p14:creationId xmlns:p14="http://schemas.microsoft.com/office/powerpoint/2010/main" val="29940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359E2-E7EE-43A1-B358-13BAB98511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59AD38-BA11-4D99-B269-ADCF83994E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E470E7-F1D2-4DC5-9BD8-56C59CCDDD8D}"/>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5" name="Footer Placeholder 4">
            <a:extLst>
              <a:ext uri="{FF2B5EF4-FFF2-40B4-BE49-F238E27FC236}">
                <a16:creationId xmlns:a16="http://schemas.microsoft.com/office/drawing/2014/main" id="{DA774890-8D3B-4336-A3B5-70E33FE43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0D51A-8345-4D9A-9C3F-CE759B0D4F6E}"/>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38124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3EECE-68FD-4146-A9E4-41267ED2E0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05784-BEFB-4905-9115-2D4CD0CECC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43802-9821-4324-870C-9A49A55CD5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F37BE5-8153-45F9-878C-E17F83069256}"/>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6" name="Footer Placeholder 5">
            <a:extLst>
              <a:ext uri="{FF2B5EF4-FFF2-40B4-BE49-F238E27FC236}">
                <a16:creationId xmlns:a16="http://schemas.microsoft.com/office/drawing/2014/main" id="{7CD2CBA9-923A-48BD-904C-4F076DA916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50D4D-B973-4F3F-8487-150839A3F9C6}"/>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10787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BB6BE-1B4C-4852-A327-FAC1E9F15F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F71F09-DA37-46F5-9C35-6920935ECF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C597F0-11A0-44DC-9528-DAF9F13394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2377EF-0D10-4125-BFF9-A4E50D2469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F1C466-F09E-4E6F-8698-2427C9C8F7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209852-264D-48F0-BB9A-CD93800059C8}"/>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8" name="Footer Placeholder 7">
            <a:extLst>
              <a:ext uri="{FF2B5EF4-FFF2-40B4-BE49-F238E27FC236}">
                <a16:creationId xmlns:a16="http://schemas.microsoft.com/office/drawing/2014/main" id="{BB60CA3E-6433-469A-92E7-65461A1F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EF0851-AFF8-4B48-B696-F7B7FBCBBD1F}"/>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51833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8D23C-0836-4498-9943-2A7178C677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A53F59-FBBF-453B-ADDA-1301A30E946E}"/>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4" name="Footer Placeholder 3">
            <a:extLst>
              <a:ext uri="{FF2B5EF4-FFF2-40B4-BE49-F238E27FC236}">
                <a16:creationId xmlns:a16="http://schemas.microsoft.com/office/drawing/2014/main" id="{8CA1F52F-3C27-446A-93DF-D8DBA46BDB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7D257F-F650-4BF0-9753-FA90F5383EC6}"/>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124979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0FD1A-D2D0-4C5B-9B85-E33FD76A5D07}"/>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3" name="Footer Placeholder 2">
            <a:extLst>
              <a:ext uri="{FF2B5EF4-FFF2-40B4-BE49-F238E27FC236}">
                <a16:creationId xmlns:a16="http://schemas.microsoft.com/office/drawing/2014/main" id="{037119BE-144F-45EE-818A-4213C4080A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B82E8C-1BD4-4382-A7F1-459A658074A6}"/>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393946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4071B-D2F0-4701-86B0-847A59434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80C975-E27F-45A1-8956-B48DC93ABA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85F715-0AE4-4B0D-A872-86C36C37C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9F482B-BBE1-4BD5-A30E-D321FFB1D85D}"/>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6" name="Footer Placeholder 5">
            <a:extLst>
              <a:ext uri="{FF2B5EF4-FFF2-40B4-BE49-F238E27FC236}">
                <a16:creationId xmlns:a16="http://schemas.microsoft.com/office/drawing/2014/main" id="{01BB900C-4DD9-4643-93E8-9FC6079C9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55625-BE0D-4B30-B5F5-C99B572CD258}"/>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3601331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432A-B08E-4945-8581-A542D2A11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86CE3B-293B-4B22-A5BB-CF0EE59F60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495927-A91F-4D1F-B531-5C9326F22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D92717-59E2-448A-80D9-D006A63DEA3F}"/>
              </a:ext>
            </a:extLst>
          </p:cNvPr>
          <p:cNvSpPr>
            <a:spLocks noGrp="1"/>
          </p:cNvSpPr>
          <p:nvPr>
            <p:ph type="dt" sz="half" idx="10"/>
          </p:nvPr>
        </p:nvSpPr>
        <p:spPr/>
        <p:txBody>
          <a:bodyPr/>
          <a:lstStyle/>
          <a:p>
            <a:fld id="{240A22A9-185A-4B89-A162-965943BAE99A}" type="datetimeFigureOut">
              <a:rPr lang="en-US" smtClean="0"/>
              <a:t>2/27/2024</a:t>
            </a:fld>
            <a:endParaRPr lang="en-US"/>
          </a:p>
        </p:txBody>
      </p:sp>
      <p:sp>
        <p:nvSpPr>
          <p:cNvPr id="6" name="Footer Placeholder 5">
            <a:extLst>
              <a:ext uri="{FF2B5EF4-FFF2-40B4-BE49-F238E27FC236}">
                <a16:creationId xmlns:a16="http://schemas.microsoft.com/office/drawing/2014/main" id="{FD12B54E-ACCC-42DF-B7BC-53CF99624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AC1AD-3388-488E-AD2B-A61A8D96CFEA}"/>
              </a:ext>
            </a:extLst>
          </p:cNvPr>
          <p:cNvSpPr>
            <a:spLocks noGrp="1"/>
          </p:cNvSpPr>
          <p:nvPr>
            <p:ph type="sldNum" sz="quarter" idx="12"/>
          </p:nvPr>
        </p:nvSpPr>
        <p:spPr/>
        <p:txBody>
          <a:bodyPr/>
          <a:lstStyle/>
          <a:p>
            <a:fld id="{9D34C191-B784-4D1F-862C-1471A0CA5ADD}" type="slidenum">
              <a:rPr lang="en-US" smtClean="0"/>
              <a:t>‹#›</a:t>
            </a:fld>
            <a:endParaRPr lang="en-US"/>
          </a:p>
        </p:txBody>
      </p:sp>
    </p:spTree>
    <p:extLst>
      <p:ext uri="{BB962C8B-B14F-4D97-AF65-F5344CB8AC3E}">
        <p14:creationId xmlns:p14="http://schemas.microsoft.com/office/powerpoint/2010/main" val="85136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CEFAD7-ECE4-4ED2-AA46-76B28E51C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75A5CC-3C47-4F3A-BE3B-0EFB2D9FC5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E22B6-F346-4D8F-B317-1D3EAFCB8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A22A9-185A-4B89-A162-965943BAE99A}" type="datetimeFigureOut">
              <a:rPr lang="en-US" smtClean="0"/>
              <a:t>2/27/2024</a:t>
            </a:fld>
            <a:endParaRPr lang="en-US"/>
          </a:p>
        </p:txBody>
      </p:sp>
      <p:sp>
        <p:nvSpPr>
          <p:cNvPr id="5" name="Footer Placeholder 4">
            <a:extLst>
              <a:ext uri="{FF2B5EF4-FFF2-40B4-BE49-F238E27FC236}">
                <a16:creationId xmlns:a16="http://schemas.microsoft.com/office/drawing/2014/main" id="{71662827-29D1-470C-9ECC-2C4760A35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D203A7-BC9B-4B4D-882B-8E6B313FF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4C191-B784-4D1F-862C-1471A0CA5ADD}" type="slidenum">
              <a:rPr lang="en-US" smtClean="0"/>
              <a:t>‹#›</a:t>
            </a:fld>
            <a:endParaRPr lang="en-US"/>
          </a:p>
        </p:txBody>
      </p:sp>
    </p:spTree>
    <p:extLst>
      <p:ext uri="{BB962C8B-B14F-4D97-AF65-F5344CB8AC3E}">
        <p14:creationId xmlns:p14="http://schemas.microsoft.com/office/powerpoint/2010/main" val="2947415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2C86AF-7AFC-4BB4-A1CF-23552221E41E}" type="datetimeFigureOut">
              <a:rPr lang="en-US" smtClean="0"/>
              <a:t>2/27/2024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FBD267-5509-4C4C-B1AD-8B5E130E298D}"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464500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8229600" cy="53340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Class Crustacea</a:t>
            </a:r>
            <a:endParaRPr lang="en-US" dirty="0"/>
          </a:p>
        </p:txBody>
      </p:sp>
      <p:sp>
        <p:nvSpPr>
          <p:cNvPr id="3" name="Content Placeholder 2"/>
          <p:cNvSpPr>
            <a:spLocks noGrp="1"/>
          </p:cNvSpPr>
          <p:nvPr>
            <p:ph sz="half" idx="1"/>
          </p:nvPr>
        </p:nvSpPr>
        <p:spPr>
          <a:xfrm>
            <a:off x="1676400" y="533401"/>
            <a:ext cx="4419600" cy="5669125"/>
          </a:xfrm>
        </p:spPr>
        <p:txBody>
          <a:bodyPr>
            <a:normAutofit/>
          </a:bodyPr>
          <a:lstStyle/>
          <a:p>
            <a:pPr marL="0" indent="0">
              <a:buNone/>
            </a:pPr>
            <a:r>
              <a:rPr lang="en-US" sz="1600" b="1" dirty="0">
                <a:latin typeface="Times New Roman" panose="02020603050405020304" pitchFamily="18" charset="0"/>
                <a:cs typeface="Times New Roman" panose="02020603050405020304" pitchFamily="18" charset="0"/>
              </a:rPr>
              <a:t>Chinese crab (Milne Edward) </a:t>
            </a:r>
            <a:r>
              <a:rPr lang="en-US" sz="1600" b="1" dirty="0" err="1">
                <a:latin typeface="Times New Roman" panose="02020603050405020304" pitchFamily="18" charset="0"/>
                <a:cs typeface="Times New Roman" panose="02020603050405020304" pitchFamily="18" charset="0"/>
              </a:rPr>
              <a:t>sinensis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Eriocheir</a:t>
            </a:r>
            <a:endParaRPr lang="en-US" sz="1600" b="1" dirty="0">
              <a:latin typeface="Times New Roman" panose="02020603050405020304" pitchFamily="18" charset="0"/>
              <a:cs typeface="Times New Roman" panose="02020603050405020304" pitchFamily="18" charset="0"/>
            </a:endParaRPr>
          </a:p>
          <a:p>
            <a:pPr marL="0" indent="0">
              <a:buNone/>
            </a:pPr>
            <a:r>
              <a:rPr lang="en-US" sz="1600" b="1" dirty="0">
                <a:solidFill>
                  <a:srgbClr val="FF0000"/>
                </a:solidFill>
                <a:latin typeface="Times New Roman" panose="02020603050405020304" pitchFamily="18" charset="0"/>
                <a:cs typeface="Times New Roman" panose="02020603050405020304" pitchFamily="18" charset="0"/>
              </a:rPr>
              <a:t>The back is usually dark green, while the underside is greenish-white. Head shield</a:t>
            </a:r>
          </a:p>
          <a:p>
            <a:pPr marL="0" indent="0">
              <a:buNone/>
            </a:pPr>
            <a:r>
              <a:rPr lang="en-US" sz="1600" b="1" dirty="0">
                <a:solidFill>
                  <a:srgbClr val="FF0000"/>
                </a:solidFill>
                <a:latin typeface="Times New Roman" panose="02020603050405020304" pitchFamily="18" charset="0"/>
                <a:cs typeface="Times New Roman" panose="02020603050405020304" pitchFamily="18" charset="0"/>
              </a:rPr>
              <a:t>The thorax is square, slightly more long than it is wide, convex and uneven, and bearing four hypogastric lobes</a:t>
            </a:r>
            <a:r>
              <a:rPr lang="ar-SA" sz="1600" b="1" dirty="0">
                <a:solidFill>
                  <a:srgbClr val="FF0000"/>
                </a:solidFill>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serrated. The </a:t>
            </a:r>
            <a:r>
              <a:rPr lang="en-US" sz="1600" b="1" dirty="0" err="1">
                <a:solidFill>
                  <a:srgbClr val="FF0000"/>
                </a:solidFill>
                <a:latin typeface="Times New Roman" panose="02020603050405020304" pitchFamily="18" charset="0"/>
                <a:cs typeface="Times New Roman" panose="02020603050405020304" pitchFamily="18" charset="0"/>
              </a:rPr>
              <a:t>propodus</a:t>
            </a:r>
            <a:r>
              <a:rPr lang="en-US" sz="1600" b="1" dirty="0">
                <a:solidFill>
                  <a:srgbClr val="FF0000"/>
                </a:solidFill>
                <a:latin typeface="Times New Roman" panose="02020603050405020304" pitchFamily="18" charset="0"/>
                <a:cs typeface="Times New Roman" panose="02020603050405020304" pitchFamily="18" charset="0"/>
              </a:rPr>
              <a:t> in the fifth leg of the walking leg (</a:t>
            </a:r>
            <a:r>
              <a:rPr lang="en-US" sz="1600" b="1" dirty="0" err="1">
                <a:solidFill>
                  <a:srgbClr val="FF0000"/>
                </a:solidFill>
                <a:latin typeface="Times New Roman" panose="02020603050405020304" pitchFamily="18" charset="0"/>
                <a:cs typeface="Times New Roman" panose="02020603050405020304" pitchFamily="18" charset="0"/>
              </a:rPr>
              <a:t>pereiopod</a:t>
            </a:r>
            <a:r>
              <a:rPr lang="en-US" sz="1600" b="1" dirty="0">
                <a:solidFill>
                  <a:srgbClr val="FF0000"/>
                </a:solidFill>
                <a:latin typeface="Times New Roman" panose="02020603050405020304" pitchFamily="18" charset="0"/>
                <a:cs typeface="Times New Roman" panose="02020603050405020304" pitchFamily="18" charset="0"/>
              </a:rPr>
              <a:t>) is narrow</a:t>
            </a:r>
          </a:p>
          <a:p>
            <a:pPr marL="0" indent="0">
              <a:buNone/>
            </a:pPr>
            <a:r>
              <a:rPr lang="en-US" sz="1600" b="1" dirty="0">
                <a:solidFill>
                  <a:srgbClr val="FF0000"/>
                </a:solidFill>
                <a:latin typeface="Times New Roman" panose="02020603050405020304" pitchFamily="18" charset="0"/>
                <a:cs typeface="Times New Roman" panose="02020603050405020304" pitchFamily="18" charset="0"/>
              </a:rPr>
              <a:t>It is cylindrical and claw-shaped, like a </a:t>
            </a:r>
            <a:r>
              <a:rPr lang="en-US" sz="1600" b="1" dirty="0" err="1">
                <a:solidFill>
                  <a:srgbClr val="FF0000"/>
                </a:solidFill>
                <a:latin typeface="Times New Roman" panose="02020603050405020304" pitchFamily="18" charset="0"/>
                <a:cs typeface="Times New Roman" panose="02020603050405020304" pitchFamily="18" charset="0"/>
              </a:rPr>
              <a:t>dactylus</a:t>
            </a:r>
            <a:r>
              <a:rPr lang="en-US" sz="1600" b="1" dirty="0">
                <a:solidFill>
                  <a:srgbClr val="FF0000"/>
                </a:solidFill>
                <a:latin typeface="Times New Roman" panose="02020603050405020304" pitchFamily="18" charset="0"/>
                <a:cs typeface="Times New Roman" panose="02020603050405020304" pitchFamily="18" charset="0"/>
              </a:rPr>
              <a:t> claw. Males have a covering on the claws (claws) of their legs Dense, mitten-like hairs on both the outer and inner surfaces or on the outer surface</a:t>
            </a:r>
          </a:p>
          <a:p>
            <a:pPr marL="0" indent="0">
              <a:buNone/>
            </a:pPr>
            <a:r>
              <a:rPr lang="en-US" sz="1600" b="1" dirty="0">
                <a:solidFill>
                  <a:srgbClr val="FF0000"/>
                </a:solidFill>
                <a:latin typeface="Times New Roman" panose="02020603050405020304" pitchFamily="18" charset="0"/>
                <a:cs typeface="Times New Roman" panose="02020603050405020304" pitchFamily="18" charset="0"/>
              </a:rPr>
              <a:t>Only (the puppies of other species of this genus of crabs are often naked and smooth</a:t>
            </a:r>
          </a:p>
        </p:txBody>
      </p:sp>
      <p:sp>
        <p:nvSpPr>
          <p:cNvPr id="4" name="Content Placeholder 3"/>
          <p:cNvSpPr>
            <a:spLocks noGrp="1"/>
          </p:cNvSpPr>
          <p:nvPr>
            <p:ph sz="half" idx="2"/>
          </p:nvPr>
        </p:nvSpPr>
        <p:spPr>
          <a:xfrm>
            <a:off x="6172200" y="457201"/>
            <a:ext cx="4419600" cy="5897725"/>
          </a:xfrm>
        </p:spPr>
        <p:txBody>
          <a:bodyPr>
            <a:normAutofit/>
          </a:bodyPr>
          <a:lstStyle/>
          <a:p>
            <a:pPr marL="0" indent="0" algn="r">
              <a:buNone/>
            </a:pPr>
            <a:r>
              <a:rPr lang="ar-SA" sz="1600" b="1" dirty="0">
                <a:latin typeface="Times New Roman" panose="02020603050405020304" pitchFamily="18" charset="0"/>
                <a:cs typeface="Times New Roman" panose="02020603050405020304" pitchFamily="18" charset="0"/>
              </a:rPr>
              <a:t>السرطان الصيني )ابو فروة( (</a:t>
            </a:r>
            <a:r>
              <a:rPr lang="en-US" sz="1600" b="1" dirty="0">
                <a:latin typeface="Times New Roman" panose="02020603050405020304" pitchFamily="18" charset="0"/>
                <a:cs typeface="Times New Roman" panose="02020603050405020304" pitchFamily="18" charset="0"/>
              </a:rPr>
              <a:t>Milne Edward) </a:t>
            </a:r>
            <a:r>
              <a:rPr lang="en-US" sz="1600" b="1" dirty="0" err="1">
                <a:latin typeface="Times New Roman" panose="02020603050405020304" pitchFamily="18" charset="0"/>
                <a:cs typeface="Times New Roman" panose="02020603050405020304" pitchFamily="18" charset="0"/>
              </a:rPr>
              <a:t>sinensis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Eriocheir</a:t>
            </a:r>
            <a:endParaRPr lang="en-US" sz="1600" b="1" dirty="0">
              <a:latin typeface="Times New Roman" panose="02020603050405020304" pitchFamily="18" charset="0"/>
              <a:cs typeface="Times New Roman" panose="02020603050405020304" pitchFamily="18" charset="0"/>
            </a:endParaRP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عادة ما يكون لون الظهر أخضرا داكنا، أما الجهة السفلية فلونها  أبيض مائل للخضرة. الدرع  الرأس صدري مربع، طوله أكثر قليلا من عرضه، محدب وغير مستو، ويحمل أربعة فصوص تحت معدية مسننة. البروبودوس في الرجل الخامسة من أرجل المشي ضيق واسطواني ومخلبي الشكل مثل مخلب الداكتيلوس. يوجد على كلابات )مخالب</a:t>
            </a:r>
            <a:r>
              <a:rPr lang="ar-SA" sz="1600" b="1" dirty="0">
                <a:solidFill>
                  <a:srgbClr val="0070C0"/>
                </a:solidFill>
                <a:latin typeface="Times New Roman" panose="02020603050405020304" pitchFamily="18" charset="0"/>
                <a:cs typeface="Times New Roman" panose="02020603050405020304" pitchFamily="18" charset="0"/>
              </a:rPr>
              <a:t>( أرجل الذكور غطاء كثيف يشبه القفاز مزود بالشعر على كل من السطحين </a:t>
            </a:r>
            <a:r>
              <a:rPr lang="ar-SA" sz="1600" b="1" dirty="0">
                <a:solidFill>
                  <a:srgbClr val="FF0000"/>
                </a:solidFill>
                <a:latin typeface="Times New Roman" panose="02020603050405020304" pitchFamily="18" charset="0"/>
                <a:cs typeface="Times New Roman" panose="02020603050405020304" pitchFamily="18" charset="0"/>
              </a:rPr>
              <a:t>االخارجي والداخلي أو على السطح الخارجي فقط )غالبا ما تكون كلابات الأنواع الأخرى من هذا الجنس من السرطانات عارية وناعمة( .</a:t>
            </a:r>
            <a:endParaRPr lang="en-US" sz="1600"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558" y="3657600"/>
            <a:ext cx="17811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810001"/>
            <a:ext cx="1771650"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1026" y="4800601"/>
            <a:ext cx="2466975"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1" y="4765041"/>
            <a:ext cx="248602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999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
            <a:ext cx="8229600" cy="438912"/>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Class Crustacea</a:t>
            </a:r>
            <a:endParaRPr lang="en-US" dirty="0"/>
          </a:p>
        </p:txBody>
      </p:sp>
      <p:sp>
        <p:nvSpPr>
          <p:cNvPr id="3" name="Content Placeholder 2"/>
          <p:cNvSpPr>
            <a:spLocks noGrp="1"/>
          </p:cNvSpPr>
          <p:nvPr>
            <p:ph sz="half" idx="1"/>
          </p:nvPr>
        </p:nvSpPr>
        <p:spPr>
          <a:xfrm>
            <a:off x="1524000" y="533401"/>
            <a:ext cx="4495800" cy="5821525"/>
          </a:xfrm>
        </p:spPr>
        <p:txBody>
          <a:bodyPr>
            <a:normAutofit/>
          </a:bodyPr>
          <a:lstStyle/>
          <a:p>
            <a:pPr marL="0" indent="0">
              <a:buNone/>
            </a:pPr>
            <a:r>
              <a:rPr lang="en-US" sz="1600" b="1" dirty="0">
                <a:latin typeface="Times New Roman" panose="02020603050405020304" pitchFamily="18" charset="0"/>
                <a:cs typeface="Times New Roman" panose="02020603050405020304" pitchFamily="18" charset="0"/>
              </a:rPr>
              <a:t>Hermit crab </a:t>
            </a:r>
            <a:r>
              <a:rPr lang="en-US" sz="1600" b="1" dirty="0" err="1">
                <a:latin typeface="Times New Roman" panose="02020603050405020304" pitchFamily="18" charset="0"/>
                <a:cs typeface="Times New Roman" panose="02020603050405020304" pitchFamily="18" charset="0"/>
              </a:rPr>
              <a:t>Paguristes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perspicax</a:t>
            </a:r>
            <a:endParaRPr lang="en-US" sz="1600" b="1" dirty="0">
              <a:latin typeface="Times New Roman" panose="02020603050405020304" pitchFamily="18" charset="0"/>
              <a:cs typeface="Times New Roman" panose="02020603050405020304" pitchFamily="18" charset="0"/>
            </a:endParaRPr>
          </a:p>
          <a:p>
            <a:pPr marL="0" indent="0">
              <a:buNone/>
            </a:pPr>
            <a:r>
              <a:rPr lang="en-US" sz="1600" b="1" dirty="0">
                <a:solidFill>
                  <a:srgbClr val="0070C0"/>
                </a:solidFill>
                <a:latin typeface="Times New Roman" panose="02020603050405020304" pitchFamily="18" charset="0"/>
                <a:cs typeface="Times New Roman" panose="02020603050405020304" pitchFamily="18" charset="0"/>
              </a:rPr>
              <a:t>It is a crustacean decapod animal that resembles a crab. Most hermit crab strains have smooth, spirally curved abdomens, unlike the calcareous abdomens that most crustaceans have. The abdomen of the hermit crab is very sensitive and susceptible to injury, so the crab uses the shell of sea snails and hollow pieces of firewood, and is carried for protection. It has his stomach. Its abdomen has evolved to shrink and fit into the different shell cavities, and as the hermit crab grows in size, it is forced to search for another shell that fits its size.</a:t>
            </a:r>
          </a:p>
          <a:p>
            <a:pPr marL="0" indent="0">
              <a:buNone/>
            </a:pPr>
            <a:r>
              <a:rPr lang="en-US" sz="1600" b="1" dirty="0">
                <a:solidFill>
                  <a:srgbClr val="FF0000"/>
                </a:solidFill>
                <a:latin typeface="Times New Roman" panose="02020603050405020304" pitchFamily="18" charset="0"/>
                <a:cs typeface="Times New Roman" panose="02020603050405020304" pitchFamily="18" charset="0"/>
              </a:rPr>
              <a:t>The snout is rounded and shorter than the lateral teeth. The eye stalk is long, slender, and broadened at the base. The upper part of the head includes 3 teeth. It is distributed in the Red Sea and the Arabian Gulf and has been recorded in Iraqi marine waters in the coral reef area.</a:t>
            </a:r>
          </a:p>
        </p:txBody>
      </p:sp>
      <p:sp>
        <p:nvSpPr>
          <p:cNvPr id="4" name="Content Placeholder 3"/>
          <p:cNvSpPr>
            <a:spLocks noGrp="1"/>
          </p:cNvSpPr>
          <p:nvPr>
            <p:ph sz="half" idx="2"/>
          </p:nvPr>
        </p:nvSpPr>
        <p:spPr>
          <a:xfrm>
            <a:off x="6172200" y="457201"/>
            <a:ext cx="4419600" cy="5821525"/>
          </a:xfrm>
        </p:spPr>
        <p:txBody>
          <a:bodyPr>
            <a:normAutofit/>
          </a:bodyPr>
          <a:lstStyle/>
          <a:p>
            <a:pPr marL="0" indent="0" algn="r">
              <a:buNone/>
            </a:pPr>
            <a:r>
              <a:rPr lang="ar-SA" sz="1600" b="1" dirty="0">
                <a:latin typeface="Times New Roman" panose="02020603050405020304" pitchFamily="18" charset="0"/>
                <a:cs typeface="Times New Roman" panose="02020603050405020304" pitchFamily="18" charset="0"/>
              </a:rPr>
              <a:t>السرطان الناسك </a:t>
            </a:r>
            <a:r>
              <a:rPr lang="en-US" sz="1600" b="1" i="1" dirty="0" err="1">
                <a:latin typeface="Times New Roman" panose="02020603050405020304" pitchFamily="18" charset="0"/>
                <a:cs typeface="Times New Roman" panose="02020603050405020304" pitchFamily="18" charset="0"/>
              </a:rPr>
              <a:t>Paguristes</a:t>
            </a:r>
            <a:r>
              <a:rPr lang="en-US" sz="1600" b="1" i="1" dirty="0">
                <a:latin typeface="Times New Roman" panose="02020603050405020304" pitchFamily="18" charset="0"/>
                <a:cs typeface="Times New Roman" panose="02020603050405020304" pitchFamily="18" charset="0"/>
              </a:rPr>
              <a:t> </a:t>
            </a:r>
            <a:r>
              <a:rPr lang="en-US" sz="1600" b="1" i="1" dirty="0" err="1">
                <a:latin typeface="Times New Roman" panose="02020603050405020304" pitchFamily="18" charset="0"/>
                <a:cs typeface="Times New Roman" panose="02020603050405020304" pitchFamily="18" charset="0"/>
              </a:rPr>
              <a:t>perspicax</a:t>
            </a:r>
            <a:endParaRPr lang="en-US" sz="1600" b="1" i="1" dirty="0">
              <a:latin typeface="Times New Roman" panose="02020603050405020304" pitchFamily="18" charset="0"/>
              <a:cs typeface="Times New Roman" panose="02020603050405020304" pitchFamily="18" charset="0"/>
            </a:endParaRPr>
          </a:p>
          <a:p>
            <a:pPr marL="0" indent="0" algn="r" rtl="1">
              <a:buNone/>
            </a:pPr>
            <a:r>
              <a:rPr lang="ar-SA" sz="1600" b="1" dirty="0">
                <a:solidFill>
                  <a:srgbClr val="0070C0"/>
                </a:solidFill>
                <a:latin typeface="Times New Roman" panose="02020603050405020304" pitchFamily="18" charset="0"/>
                <a:cs typeface="Times New Roman" panose="02020603050405020304" pitchFamily="18" charset="0"/>
              </a:rPr>
              <a:t>و هو حيوان عشاري ألارجل قشري يشبه السرطان، أغلب سلالات  السرطان الناسك تملك بطونا منحنية حلزيونيا ناعمة على عكس البطون الكلسية التي </a:t>
            </a:r>
            <a:r>
              <a:rPr lang="en-US" sz="1600" b="1" dirty="0">
                <a:solidFill>
                  <a:srgbClr val="0070C0"/>
                </a:solidFill>
                <a:latin typeface="Times New Roman" panose="02020603050405020304" pitchFamily="18" charset="0"/>
                <a:cs typeface="Times New Roman" panose="02020603050405020304" pitchFamily="18" charset="0"/>
              </a:rPr>
              <a:t> </a:t>
            </a:r>
            <a:r>
              <a:rPr lang="ar-SA" sz="1600" b="1" dirty="0">
                <a:solidFill>
                  <a:srgbClr val="0070C0"/>
                </a:solidFill>
                <a:latin typeface="Times New Roman" panose="02020603050405020304" pitchFamily="18" charset="0"/>
                <a:cs typeface="Times New Roman" panose="02020603050405020304" pitchFamily="18" charset="0"/>
              </a:rPr>
              <a:t> تملكها معظم القشريات، بطن السرطان الناسك حساسة بشدة وعرضة إلى الانجراح، لذلك يستعمل السرطان قوقعة حلزونيات البحر و قطع حطب مجوفة، و يحمل ليحمي بها بطنه. بطنه تطورت لكي تتقلص ولتلائم تجاويف الصدف المختلفة، وكلما كبر السرطان الناسك في الحجم يضطر إلى البحث عن قوقعة أخرى تلائم حجمه .</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يكون الخطم مدور واقصر من الاسنان الجانبية. ساق العين طويل ونحيف  ومتوسع عند القاعدة.</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 الجزء العلوي من الرأس يتضمن 3</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 اسنان. ينتشر في البحر الاحمر </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والخليج العربي وقد سجل في المياه </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البحرية العراقية في منطقة</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الشعاب المرجانية.</a:t>
            </a:r>
            <a:endParaRPr lang="en-US" sz="1600" b="1" dirty="0">
              <a:solidFill>
                <a:srgbClr val="FF0000"/>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124200"/>
            <a:ext cx="1885950" cy="272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90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
            <a:ext cx="8229600" cy="60960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Class Crustacea</a:t>
            </a:r>
            <a:endParaRPr lang="en-US" dirty="0"/>
          </a:p>
        </p:txBody>
      </p:sp>
      <p:sp>
        <p:nvSpPr>
          <p:cNvPr id="3" name="Content Placeholder 2"/>
          <p:cNvSpPr>
            <a:spLocks noGrp="1"/>
          </p:cNvSpPr>
          <p:nvPr>
            <p:ph sz="half" idx="1"/>
          </p:nvPr>
        </p:nvSpPr>
        <p:spPr>
          <a:xfrm>
            <a:off x="1600200" y="685801"/>
            <a:ext cx="4419600" cy="5669125"/>
          </a:xfrm>
        </p:spPr>
        <p:txBody>
          <a:bodyPr>
            <a:normAutofit fontScale="6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Crayfish . Alpheus</a:t>
            </a:r>
            <a:r>
              <a:rPr lang="ar-SA"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sp</a:t>
            </a:r>
            <a:r>
              <a:rPr lang="en-US" b="1" dirty="0">
                <a:solidFill>
                  <a:srgbClr val="FF0000"/>
                </a:solidFill>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The size ranges from 4.5 to 12 cm. It feeds on live and dead fish as well as plants. There are many types of lobster.</a:t>
            </a:r>
          </a:p>
          <a:p>
            <a:pPr marL="0" indent="0">
              <a:buNone/>
            </a:pPr>
            <a:r>
              <a:rPr lang="en-US" b="1" dirty="0">
                <a:solidFill>
                  <a:srgbClr val="FF0000"/>
                </a:solidFill>
                <a:latin typeface="Times New Roman" panose="02020603050405020304" pitchFamily="18" charset="0"/>
                <a:cs typeface="Times New Roman" panose="02020603050405020304" pitchFamily="18" charset="0"/>
              </a:rPr>
              <a:t>1-. The lobster is characterized by its streamlined shape and its exoskeleton is semi-solid as a result of the presence of a layer of chitin, which makes the exoskeleton solid like wood. The body is characterized by a jointed shape and contains many appendages.</a:t>
            </a:r>
          </a:p>
          <a:p>
            <a:pPr marL="0" indent="0">
              <a:buNone/>
            </a:pPr>
            <a:r>
              <a:rPr lang="en-US" b="1" dirty="0">
                <a:solidFill>
                  <a:srgbClr val="00B0F0"/>
                </a:solidFill>
                <a:latin typeface="Times New Roman" panose="02020603050405020304" pitchFamily="18" charset="0"/>
                <a:cs typeface="Times New Roman" panose="02020603050405020304" pitchFamily="18" charset="0"/>
              </a:rPr>
              <a:t>2- . The size of the mature animal ranges from 4.5 - 12.5 cm, and this varies according to temperature and feeding conditions, and reaches ages from 12 - 18 months.</a:t>
            </a:r>
          </a:p>
          <a:p>
            <a:pPr marL="0" indent="0">
              <a:buNone/>
            </a:pPr>
            <a:r>
              <a:rPr lang="en-US" b="1" dirty="0">
                <a:solidFill>
                  <a:srgbClr val="00B050"/>
                </a:solidFill>
                <a:latin typeface="Times New Roman" panose="02020603050405020304" pitchFamily="18" charset="0"/>
                <a:cs typeface="Times New Roman" panose="02020603050405020304" pitchFamily="18" charset="0"/>
              </a:rPr>
              <a:t>3- . Its color is red on the sides, while the color is black on the surface of the body, and sexually immature individuals appear dark brown.</a:t>
            </a:r>
          </a:p>
          <a:p>
            <a:pPr marL="0" indent="0">
              <a:buNone/>
            </a:pPr>
            <a:r>
              <a:rPr lang="en-US" b="1" dirty="0">
                <a:solidFill>
                  <a:srgbClr val="00B050"/>
                </a:solidFill>
                <a:latin typeface="Times New Roman" panose="02020603050405020304" pitchFamily="18" charset="0"/>
                <a:cs typeface="Times New Roman" panose="02020603050405020304" pitchFamily="18" charset="0"/>
              </a:rPr>
              <a:t>It has not been recorded in Iraqi marine waters because it prefers to live on rocky bottoms.</a:t>
            </a:r>
          </a:p>
        </p:txBody>
      </p:sp>
      <p:sp>
        <p:nvSpPr>
          <p:cNvPr id="4" name="Content Placeholder 3"/>
          <p:cNvSpPr>
            <a:spLocks noGrp="1"/>
          </p:cNvSpPr>
          <p:nvPr>
            <p:ph sz="half" idx="2"/>
          </p:nvPr>
        </p:nvSpPr>
        <p:spPr>
          <a:xfrm>
            <a:off x="6172200" y="609600"/>
            <a:ext cx="4419600" cy="6248400"/>
          </a:xfrm>
        </p:spPr>
        <p:txBody>
          <a:bodyPr>
            <a:noAutofit/>
          </a:bodyPr>
          <a:lstStyle/>
          <a:p>
            <a:pPr marL="0" indent="0" algn="r" rtl="1">
              <a:buNone/>
            </a:pPr>
            <a:r>
              <a:rPr lang="ar-SA" sz="1800" b="1" dirty="0">
                <a:solidFill>
                  <a:srgbClr val="FF0000"/>
                </a:solidFill>
                <a:latin typeface="Times New Roman" panose="02020603050405020304" pitchFamily="18" charset="0"/>
                <a:cs typeface="Times New Roman" panose="02020603050405020304" pitchFamily="18" charset="0"/>
              </a:rPr>
              <a:t>جراد البحر .</a:t>
            </a:r>
            <a:r>
              <a:rPr lang="en-US" sz="1800" b="1" dirty="0" err="1">
                <a:solidFill>
                  <a:srgbClr val="FF0000"/>
                </a:solidFill>
                <a:latin typeface="Times New Roman" panose="02020603050405020304" pitchFamily="18" charset="0"/>
                <a:cs typeface="Times New Roman" panose="02020603050405020304" pitchFamily="18" charset="0"/>
              </a:rPr>
              <a:t>sp</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i="1" dirty="0">
                <a:solidFill>
                  <a:srgbClr val="FF0000"/>
                </a:solidFill>
                <a:latin typeface="Times New Roman" panose="02020603050405020304" pitchFamily="18" charset="0"/>
                <a:cs typeface="Times New Roman" panose="02020603050405020304" pitchFamily="18" charset="0"/>
              </a:rPr>
              <a:t>Alpheus</a:t>
            </a:r>
          </a:p>
          <a:p>
            <a:pPr marL="0" indent="0" algn="r" rtl="1">
              <a:buNone/>
            </a:pPr>
            <a:r>
              <a:rPr lang="ar-SA" sz="1800" b="1" dirty="0">
                <a:latin typeface="Times New Roman" panose="02020603050405020304" pitchFamily="18" charset="0"/>
                <a:cs typeface="Times New Roman" panose="02020603050405020304" pitchFamily="18" charset="0"/>
              </a:rPr>
              <a:t>ويتراوح الحجم بين 4.5 إلى 12 سنتيمتر، يتعذى على الأسماك الحية والميتة وكذلك النباتات. لجراد البحر أنواع عديدة.</a:t>
            </a:r>
          </a:p>
          <a:p>
            <a:pPr marL="0" indent="0" algn="r" rtl="1">
              <a:buNone/>
            </a:pPr>
            <a:r>
              <a:rPr lang="en-US" sz="1800" b="1" dirty="0">
                <a:latin typeface="Times New Roman" panose="02020603050405020304" pitchFamily="18" charset="0"/>
                <a:cs typeface="Times New Roman" panose="02020603050405020304" pitchFamily="18" charset="0"/>
              </a:rPr>
              <a:t>1</a:t>
            </a:r>
            <a:r>
              <a:rPr lang="ar-SA" sz="1800" b="1" dirty="0">
                <a:solidFill>
                  <a:srgbClr val="FF0000"/>
                </a:solidFill>
                <a:latin typeface="Times New Roman" panose="02020603050405020304" pitchFamily="18" charset="0"/>
                <a:cs typeface="Times New Roman" panose="02020603050405020304" pitchFamily="18" charset="0"/>
              </a:rPr>
              <a:t>- . يتميز جراد البحر بشكل انسيابي والهيكل الخارجي له شبه صلب نتيجة وجود طبقة من الكيتين التي تجعل الهيكل الخارجى صلب مثل الخشب ويتميز الجسم بالشكل المفصلي ويحتوي على العديد من الزوائد .</a:t>
            </a:r>
          </a:p>
          <a:p>
            <a:pPr marL="0" indent="0" algn="r" rtl="1">
              <a:buNone/>
            </a:pPr>
            <a:r>
              <a:rPr lang="en-US" sz="1800" b="1" dirty="0">
                <a:latin typeface="Times New Roman" panose="02020603050405020304" pitchFamily="18" charset="0"/>
                <a:cs typeface="Times New Roman" panose="02020603050405020304" pitchFamily="18" charset="0"/>
              </a:rPr>
              <a:t>2</a:t>
            </a:r>
            <a:r>
              <a:rPr lang="ar-SA" sz="1800" b="1" dirty="0">
                <a:solidFill>
                  <a:srgbClr val="00B0F0"/>
                </a:solidFill>
                <a:latin typeface="Times New Roman" panose="02020603050405020304" pitchFamily="18" charset="0"/>
                <a:cs typeface="Times New Roman" panose="02020603050405020304" pitchFamily="18" charset="0"/>
              </a:rPr>
              <a:t>- . حجم الحيوان الناضج يتراوح من 4.5 - 12.5 سم ويختلف ذلك حسب درجة الحرارة وظروف التغذية ويصل إلى أعمار من 12 - 18 شهرا</a:t>
            </a:r>
          </a:p>
          <a:p>
            <a:pPr marL="0" indent="0" algn="r" rtl="1">
              <a:buNone/>
            </a:pPr>
            <a:r>
              <a:rPr lang="en-US" sz="1800" b="1" dirty="0">
                <a:latin typeface="Times New Roman" panose="02020603050405020304" pitchFamily="18" charset="0"/>
                <a:cs typeface="Times New Roman" panose="02020603050405020304" pitchFamily="18" charset="0"/>
              </a:rPr>
              <a:t>3</a:t>
            </a:r>
            <a:r>
              <a:rPr lang="ar-SA" sz="1800" b="1" dirty="0">
                <a:solidFill>
                  <a:srgbClr val="00B050"/>
                </a:solidFill>
                <a:latin typeface="Times New Roman" panose="02020603050405020304" pitchFamily="18" charset="0"/>
                <a:cs typeface="Times New Roman" panose="02020603050405020304" pitchFamily="18" charset="0"/>
              </a:rPr>
              <a:t>- . لونه أحمر على الجانبين بينما اللون أسود على الجهة السطحية من الجسم وتظهر الأفراد غير الناضجة جنسيا بني غامق .</a:t>
            </a:r>
            <a:r>
              <a:rPr lang="en-US" sz="1800" b="1" dirty="0">
                <a:solidFill>
                  <a:srgbClr val="00B050"/>
                </a:solidFill>
                <a:latin typeface="Times New Roman" panose="02020603050405020304" pitchFamily="18" charset="0"/>
                <a:cs typeface="Times New Roman" panose="02020603050405020304" pitchFamily="18" charset="0"/>
              </a:rPr>
              <a:t> </a:t>
            </a:r>
            <a:r>
              <a:rPr lang="ar-SA" sz="1800" b="1" dirty="0">
                <a:solidFill>
                  <a:srgbClr val="00B050"/>
                </a:solidFill>
                <a:latin typeface="Times New Roman" panose="02020603050405020304" pitchFamily="18" charset="0"/>
                <a:cs typeface="Times New Roman" panose="02020603050405020304" pitchFamily="18" charset="0"/>
              </a:rPr>
              <a:t>لم يسجل في مياهنا البحرية العراقية لانه يفضل العيش القيعان الصخرية.</a:t>
            </a:r>
            <a:endParaRPr lang="en-US" sz="1800" b="1" dirty="0">
              <a:solidFill>
                <a:srgbClr val="00B05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5257800"/>
            <a:ext cx="295275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266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533400"/>
          </a:xfrm>
        </p:spPr>
        <p:txBody>
          <a:bodyPr>
            <a:normAutofit/>
          </a:bodyPr>
          <a:lstStyle/>
          <a:p>
            <a:pPr algn="ctr"/>
            <a:r>
              <a:rPr lang="en-US" sz="2800" b="1" dirty="0">
                <a:latin typeface="Times New Roman" panose="02020603050405020304" pitchFamily="18" charset="0"/>
                <a:cs typeface="Times New Roman" panose="02020603050405020304" pitchFamily="18" charset="0"/>
              </a:rPr>
              <a:t>Class Crustacea</a:t>
            </a:r>
          </a:p>
        </p:txBody>
      </p:sp>
      <p:sp>
        <p:nvSpPr>
          <p:cNvPr id="3" name="Content Placeholder 2"/>
          <p:cNvSpPr>
            <a:spLocks noGrp="1"/>
          </p:cNvSpPr>
          <p:nvPr>
            <p:ph sz="half" idx="1"/>
          </p:nvPr>
        </p:nvSpPr>
        <p:spPr>
          <a:xfrm>
            <a:off x="1539240" y="838201"/>
            <a:ext cx="4495800" cy="5984240"/>
          </a:xfrm>
        </p:spPr>
        <p:txBody>
          <a:bodyPr>
            <a:normAutofit/>
          </a:bodyPr>
          <a:lstStyle/>
          <a:p>
            <a:pPr marL="0" indent="0">
              <a:buNone/>
            </a:pPr>
            <a:r>
              <a:rPr lang="en-US" b="1" i="1" dirty="0" err="1">
                <a:solidFill>
                  <a:srgbClr val="00B050"/>
                </a:solidFill>
              </a:rPr>
              <a:t>Squilla</a:t>
            </a:r>
            <a:r>
              <a:rPr lang="en-US" b="1" i="1" dirty="0">
                <a:solidFill>
                  <a:srgbClr val="00B050"/>
                </a:solidFill>
              </a:rPr>
              <a:t> mantis</a:t>
            </a:r>
          </a:p>
          <a:p>
            <a:pPr marL="0" indent="0">
              <a:buNone/>
            </a:pPr>
            <a:r>
              <a:rPr lang="en-US" sz="1800" b="1" dirty="0">
                <a:latin typeface="Times New Roman" panose="02020603050405020304" pitchFamily="18" charset="0"/>
                <a:cs typeface="Times New Roman" panose="02020603050405020304" pitchFamily="18" charset="0"/>
              </a:rPr>
              <a:t>It is found in the shallow coastal areas of the Mediterranean Sea and the eastern Atlantic Ocean.</a:t>
            </a:r>
          </a:p>
          <a:p>
            <a:pPr marL="0" indent="0">
              <a:buNone/>
            </a:pPr>
            <a:r>
              <a:rPr lang="en-US" sz="1800" b="1" dirty="0">
                <a:solidFill>
                  <a:srgbClr val="FF0000"/>
                </a:solidFill>
                <a:latin typeface="Times New Roman" panose="02020603050405020304" pitchFamily="18" charset="0"/>
                <a:cs typeface="Times New Roman" panose="02020603050405020304" pitchFamily="18" charset="0"/>
              </a:rPr>
              <a:t>Its abundance has led to it being the only commercially caught shrimp in the Mediterranean. Individuals reach a length of 200 mm, and are of the spear type. It is usually pale brown in color, but has two brown spots, surrounded by a white circle, at the base of the </a:t>
            </a:r>
            <a:r>
              <a:rPr lang="en-US" sz="1800" b="1" dirty="0" err="1">
                <a:solidFill>
                  <a:srgbClr val="FF0000"/>
                </a:solidFill>
                <a:latin typeface="Times New Roman" panose="02020603050405020304" pitchFamily="18" charset="0"/>
                <a:cs typeface="Times New Roman" panose="02020603050405020304" pitchFamily="18" charset="0"/>
              </a:rPr>
              <a:t>telson</a:t>
            </a:r>
            <a:r>
              <a:rPr lang="en-US" sz="1800" b="1" dirty="0">
                <a:solidFill>
                  <a:srgbClr val="FF0000"/>
                </a:solidFill>
                <a:latin typeface="Times New Roman" panose="02020603050405020304" pitchFamily="18" charset="0"/>
                <a:cs typeface="Times New Roman" panose="02020603050405020304" pitchFamily="18" charset="0"/>
              </a:rPr>
              <a:t>. Register in Iraqi marine waters.</a:t>
            </a:r>
          </a:p>
        </p:txBody>
      </p:sp>
      <p:sp>
        <p:nvSpPr>
          <p:cNvPr id="4" name="Content Placeholder 3"/>
          <p:cNvSpPr>
            <a:spLocks noGrp="1"/>
          </p:cNvSpPr>
          <p:nvPr>
            <p:ph sz="half" idx="2"/>
          </p:nvPr>
        </p:nvSpPr>
        <p:spPr>
          <a:xfrm>
            <a:off x="6172200" y="685800"/>
            <a:ext cx="4419600" cy="6096000"/>
          </a:xfrm>
        </p:spPr>
        <p:txBody>
          <a:bodyPr>
            <a:normAutofit/>
          </a:bodyPr>
          <a:lstStyle/>
          <a:p>
            <a:pPr marL="0" indent="0" algn="r" rtl="1">
              <a:buNone/>
            </a:pPr>
            <a:r>
              <a:rPr lang="en-US" sz="1800" b="1" i="1" dirty="0" err="1">
                <a:solidFill>
                  <a:srgbClr val="00B050"/>
                </a:solidFill>
              </a:rPr>
              <a:t>Squilla</a:t>
            </a:r>
            <a:r>
              <a:rPr lang="en-US" sz="1800" b="1" i="1" dirty="0">
                <a:solidFill>
                  <a:srgbClr val="00B050"/>
                </a:solidFill>
              </a:rPr>
              <a:t> mantis</a:t>
            </a:r>
            <a:endParaRPr lang="en-US" sz="1800" b="1" dirty="0">
              <a:solidFill>
                <a:srgbClr val="00B050"/>
              </a:solidFill>
              <a:latin typeface="Times New Roman" panose="02020603050405020304" pitchFamily="18" charset="0"/>
              <a:cs typeface="Times New Roman" panose="02020603050405020304" pitchFamily="18" charset="0"/>
            </a:endParaRPr>
          </a:p>
          <a:p>
            <a:pPr marL="0" indent="0" algn="r" rtl="1">
              <a:buNone/>
            </a:pPr>
            <a:r>
              <a:rPr lang="ar-SA" sz="1800" b="1" dirty="0">
                <a:latin typeface="Times New Roman" panose="02020603050405020304" pitchFamily="18" charset="0"/>
                <a:cs typeface="Times New Roman" panose="02020603050405020304" pitchFamily="18" charset="0"/>
              </a:rPr>
              <a:t>يوجد في المناطق الساحلية الضحلة للبحر الأبيض المتوسط وشرق المحيط الأطلسي.</a:t>
            </a:r>
          </a:p>
          <a:p>
            <a:pPr marL="0" indent="0" algn="r" rtl="1">
              <a:buNone/>
            </a:pPr>
            <a:r>
              <a:rPr lang="ar-SA" sz="1800" b="1" dirty="0">
                <a:solidFill>
                  <a:srgbClr val="FF0000"/>
                </a:solidFill>
                <a:latin typeface="Times New Roman" panose="02020603050405020304" pitchFamily="18" charset="0"/>
                <a:cs typeface="Times New Roman" panose="02020603050405020304" pitchFamily="18" charset="0"/>
              </a:rPr>
              <a:t>وقد أدت وفرته إلى كونه الروبيان الوحيد الذي يتم صيده تجاريًا في البحر الأبيض</a:t>
            </a:r>
            <a:r>
              <a:rPr lang="en-US" sz="1800" b="1" dirty="0">
                <a:solidFill>
                  <a:srgbClr val="FF0000"/>
                </a:solidFill>
                <a:latin typeface="Times New Roman" panose="02020603050405020304" pitchFamily="18" charset="0"/>
                <a:cs typeface="Times New Roman" panose="02020603050405020304" pitchFamily="18" charset="0"/>
              </a:rPr>
              <a:t> </a:t>
            </a:r>
            <a:r>
              <a:rPr lang="ar-SA" sz="1800" b="1" dirty="0">
                <a:solidFill>
                  <a:srgbClr val="FF0000"/>
                </a:solidFill>
                <a:latin typeface="Times New Roman" panose="02020603050405020304" pitchFamily="18" charset="0"/>
                <a:cs typeface="Times New Roman" panose="02020603050405020304" pitchFamily="18" charset="0"/>
              </a:rPr>
              <a:t>المتوسط. يصل طول الأفراد إلى 200 ملم ، وهو من نوع الرمح. عادة ما يكون لونه</a:t>
            </a:r>
            <a:r>
              <a:rPr lang="en-US" sz="1800" b="1" dirty="0">
                <a:solidFill>
                  <a:srgbClr val="FF0000"/>
                </a:solidFill>
                <a:latin typeface="Times New Roman" panose="02020603050405020304" pitchFamily="18" charset="0"/>
                <a:cs typeface="Times New Roman" panose="02020603050405020304" pitchFamily="18" charset="0"/>
              </a:rPr>
              <a:t> </a:t>
            </a:r>
            <a:r>
              <a:rPr lang="ar-SA" sz="1800" b="1" dirty="0">
                <a:solidFill>
                  <a:srgbClr val="FF0000"/>
                </a:solidFill>
                <a:latin typeface="Times New Roman" panose="02020603050405020304" pitchFamily="18" charset="0"/>
                <a:cs typeface="Times New Roman" panose="02020603050405020304" pitchFamily="18" charset="0"/>
              </a:rPr>
              <a:t>بني باهت، ولكن به بقعتان بنيتان ، محاطتان بدائرة بيضاء ، عند قاعدة التلسون . سجل</a:t>
            </a:r>
            <a:r>
              <a:rPr lang="en-US" sz="1800" b="1" dirty="0">
                <a:solidFill>
                  <a:srgbClr val="FF0000"/>
                </a:solidFill>
                <a:latin typeface="Times New Roman" panose="02020603050405020304" pitchFamily="18" charset="0"/>
                <a:cs typeface="Times New Roman" panose="02020603050405020304" pitchFamily="18" charset="0"/>
              </a:rPr>
              <a:t> </a:t>
            </a:r>
            <a:r>
              <a:rPr lang="ar-SA" sz="1800" b="1" dirty="0">
                <a:solidFill>
                  <a:srgbClr val="FF0000"/>
                </a:solidFill>
                <a:latin typeface="Times New Roman" panose="02020603050405020304" pitchFamily="18" charset="0"/>
                <a:cs typeface="Times New Roman" panose="02020603050405020304" pitchFamily="18" charset="0"/>
              </a:rPr>
              <a:t>في مياهنا البحرية العراقية.</a:t>
            </a:r>
            <a:endParaRPr lang="en-US" sz="1800" b="1" dirty="0">
              <a:solidFill>
                <a:srgbClr val="FF0000"/>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3048000"/>
            <a:ext cx="20955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07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229600" cy="457200"/>
          </a:xfrm>
        </p:spPr>
        <p:txBody>
          <a:bodyPr>
            <a:normAutofit fontScale="90000"/>
          </a:bodyPr>
          <a:lstStyle/>
          <a:p>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r>
              <a:rPr lang="en-US" b="1" dirty="0">
                <a:solidFill>
                  <a:srgbClr val="FF0000"/>
                </a:solidFill>
              </a:rPr>
              <a:t>The importance of crustaceans</a:t>
            </a:r>
            <a:endParaRPr lang="en-US" b="1" dirty="0"/>
          </a:p>
        </p:txBody>
      </p:sp>
      <p:sp>
        <p:nvSpPr>
          <p:cNvPr id="3" name="Content Placeholder 2"/>
          <p:cNvSpPr>
            <a:spLocks noGrp="1"/>
          </p:cNvSpPr>
          <p:nvPr>
            <p:ph sz="half" idx="1"/>
          </p:nvPr>
        </p:nvSpPr>
        <p:spPr>
          <a:xfrm>
            <a:off x="1600200" y="762000"/>
            <a:ext cx="4419600" cy="6019800"/>
          </a:xfrm>
        </p:spPr>
        <p:txBody>
          <a:bodyPr>
            <a:normAutofit fontScale="92500" lnSpcReduction="10000"/>
          </a:bodyPr>
          <a:lstStyle/>
          <a:p>
            <a:pPr marL="0" indent="0">
              <a:buNone/>
            </a:pPr>
            <a:r>
              <a:rPr lang="en-US" sz="2000" b="1" dirty="0">
                <a:solidFill>
                  <a:srgbClr val="FF0000"/>
                </a:solidFill>
                <a:latin typeface="Times New Roman" panose="02020603050405020304" pitchFamily="18" charset="0"/>
                <a:cs typeface="Times New Roman" panose="02020603050405020304" pitchFamily="18" charset="0"/>
              </a:rPr>
              <a:t>The importance of crustaceans</a:t>
            </a:r>
          </a:p>
          <a:p>
            <a:pPr marL="0" indent="0">
              <a:buNone/>
            </a:pPr>
            <a:r>
              <a:rPr lang="en-US" sz="1700" b="1" dirty="0">
                <a:solidFill>
                  <a:srgbClr val="00B050"/>
                </a:solidFill>
                <a:latin typeface="Times New Roman" panose="02020603050405020304" pitchFamily="18" charset="0"/>
                <a:cs typeface="Times New Roman" panose="02020603050405020304" pitchFamily="18" charset="0"/>
              </a:rPr>
              <a:t>1 - Crustaceans play an important role in the food chain, because they are the important link between...</a:t>
            </a:r>
          </a:p>
          <a:p>
            <a:pPr marL="0" indent="0">
              <a:buNone/>
            </a:pPr>
            <a:r>
              <a:rPr lang="en-US" sz="1700" b="1" dirty="0">
                <a:solidFill>
                  <a:srgbClr val="00B050"/>
                </a:solidFill>
                <a:latin typeface="Times New Roman" panose="02020603050405020304" pitchFamily="18" charset="0"/>
                <a:cs typeface="Times New Roman" panose="02020603050405020304" pitchFamily="18" charset="0"/>
              </a:rPr>
              <a:t>Benthic organisms, pelagic organisms, fish and birds.</a:t>
            </a:r>
          </a:p>
          <a:p>
            <a:pPr marL="0" indent="0">
              <a:buNone/>
            </a:pPr>
            <a:endParaRPr lang="en-US" sz="1700" b="1" dirty="0">
              <a:latin typeface="Times New Roman" panose="02020603050405020304" pitchFamily="18" charset="0"/>
              <a:cs typeface="Times New Roman" panose="02020603050405020304" pitchFamily="18" charset="0"/>
            </a:endParaRPr>
          </a:p>
          <a:p>
            <a:pPr marL="0" indent="0">
              <a:buNone/>
            </a:pPr>
            <a:r>
              <a:rPr lang="en-US" sz="1700" b="1" dirty="0">
                <a:solidFill>
                  <a:srgbClr val="00B0F0"/>
                </a:solidFill>
                <a:latin typeface="Times New Roman" panose="02020603050405020304" pitchFamily="18" charset="0"/>
                <a:cs typeface="Times New Roman" panose="02020603050405020304" pitchFamily="18" charset="0"/>
              </a:rPr>
              <a:t>2- Crab, shrimp, and other crustaceans are popular and favorite foods due to their unique taste and tender meat. All crustaceans are low in calories and low in fat.</a:t>
            </a:r>
          </a:p>
          <a:p>
            <a:pPr marL="0" indent="0">
              <a:buNone/>
            </a:pPr>
            <a:endParaRPr lang="en-US" sz="1700" b="1" dirty="0">
              <a:solidFill>
                <a:srgbClr val="00B0F0"/>
              </a:solidFill>
              <a:latin typeface="Times New Roman" panose="02020603050405020304" pitchFamily="18" charset="0"/>
              <a:cs typeface="Times New Roman" panose="02020603050405020304" pitchFamily="18" charset="0"/>
            </a:endParaRPr>
          </a:p>
          <a:p>
            <a:pPr marL="0" indent="0">
              <a:buNone/>
            </a:pPr>
            <a:r>
              <a:rPr lang="en-US" sz="1700" b="1" dirty="0">
                <a:solidFill>
                  <a:srgbClr val="FF0000"/>
                </a:solidFill>
                <a:latin typeface="Times New Roman" panose="02020603050405020304" pitchFamily="18" charset="0"/>
                <a:cs typeface="Times New Roman" panose="02020603050405020304" pitchFamily="18" charset="0"/>
              </a:rPr>
              <a:t>3- It is considered one of the most important resources for obtaining Omega-3 fatty acids, which play a prominent role in protecting the heart. Crustaceans are also rich in vitamin B, iron, iodine and zinc.</a:t>
            </a:r>
          </a:p>
          <a:p>
            <a:pPr marL="0" indent="0">
              <a:buNone/>
            </a:pPr>
            <a:endParaRPr lang="en-US" sz="17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1700" b="1" dirty="0">
                <a:latin typeface="Times New Roman" panose="02020603050405020304" pitchFamily="18" charset="0"/>
                <a:cs typeface="Times New Roman" panose="02020603050405020304" pitchFamily="18" charset="0"/>
              </a:rPr>
              <a:t>4- Since we are talking about the benefits of crustaceans, we must mention the benefits of seafood as a whole, as seafood contains low amounts of saturated fats and high amounts of Omega-3</a:t>
            </a:r>
            <a:r>
              <a:rPr lang="en-US" sz="2000" b="1" dirty="0">
                <a:latin typeface="Times New Roman" panose="02020603050405020304" pitchFamily="18" charset="0"/>
                <a:cs typeface="Times New Roman" panose="02020603050405020304" pitchFamily="18" charset="0"/>
              </a:rPr>
              <a:t>.</a:t>
            </a:r>
          </a:p>
        </p:txBody>
      </p:sp>
      <p:sp>
        <p:nvSpPr>
          <p:cNvPr id="4" name="Content Placeholder 3"/>
          <p:cNvSpPr>
            <a:spLocks noGrp="1"/>
          </p:cNvSpPr>
          <p:nvPr>
            <p:ph sz="half" idx="2"/>
          </p:nvPr>
        </p:nvSpPr>
        <p:spPr>
          <a:xfrm>
            <a:off x="6172200" y="762000"/>
            <a:ext cx="4419600" cy="6019800"/>
          </a:xfrm>
        </p:spPr>
        <p:txBody>
          <a:bodyPr>
            <a:normAutofit fontScale="92500" lnSpcReduction="10000"/>
          </a:bodyPr>
          <a:lstStyle/>
          <a:p>
            <a:pPr marL="0" indent="0" algn="r" rtl="1">
              <a:buNone/>
            </a:pPr>
            <a:r>
              <a:rPr lang="ar-SA" b="1" dirty="0">
                <a:solidFill>
                  <a:srgbClr val="FF0000"/>
                </a:solidFill>
              </a:rPr>
              <a:t>أهمية القشريات</a:t>
            </a:r>
          </a:p>
          <a:p>
            <a:pPr marL="0" indent="0" algn="r" rtl="1">
              <a:buNone/>
            </a:pPr>
            <a:r>
              <a:rPr lang="en-US" sz="2200" b="1" dirty="0">
                <a:latin typeface="Times New Roman" panose="02020603050405020304" pitchFamily="18" charset="0"/>
                <a:cs typeface="Times New Roman" panose="02020603050405020304" pitchFamily="18" charset="0"/>
              </a:rPr>
              <a:t>1 </a:t>
            </a:r>
            <a:r>
              <a:rPr lang="ar-SA" sz="2200" b="1" dirty="0">
                <a:solidFill>
                  <a:srgbClr val="00B050"/>
                </a:solidFill>
                <a:latin typeface="Times New Roman" panose="02020603050405020304" pitchFamily="18" charset="0"/>
                <a:cs typeface="Times New Roman" panose="02020603050405020304" pitchFamily="18" charset="0"/>
              </a:rPr>
              <a:t>- تلعب القشريات دورًا مهمًا في السلسلة الغذائية، لأنها حلقة الوصل المهمة بين</a:t>
            </a:r>
            <a:r>
              <a:rPr lang="en-US" sz="2200" b="1" dirty="0">
                <a:solidFill>
                  <a:srgbClr val="00B050"/>
                </a:solidFill>
                <a:latin typeface="Times New Roman" panose="02020603050405020304" pitchFamily="18" charset="0"/>
                <a:cs typeface="Times New Roman" panose="02020603050405020304" pitchFamily="18" charset="0"/>
              </a:rPr>
              <a:t> </a:t>
            </a:r>
            <a:r>
              <a:rPr lang="ar-SA" sz="2200" b="1" dirty="0">
                <a:solidFill>
                  <a:srgbClr val="00B050"/>
                </a:solidFill>
                <a:latin typeface="Times New Roman" panose="02020603050405020304" pitchFamily="18" charset="0"/>
                <a:cs typeface="Times New Roman" panose="02020603050405020304" pitchFamily="18" charset="0"/>
              </a:rPr>
              <a:t>الكائنات القاعية والكائنات السطحية والأسماك والطيور.</a:t>
            </a:r>
            <a:endParaRPr lang="en-US" sz="2200" b="1" dirty="0">
              <a:solidFill>
                <a:srgbClr val="00B050"/>
              </a:solidFill>
              <a:latin typeface="Times New Roman" panose="02020603050405020304" pitchFamily="18" charset="0"/>
              <a:cs typeface="Times New Roman" panose="02020603050405020304" pitchFamily="18" charset="0"/>
            </a:endParaRPr>
          </a:p>
          <a:p>
            <a:pPr marL="0" indent="0" algn="r" rtl="1">
              <a:buNone/>
            </a:pPr>
            <a:endParaRPr lang="ar-SA" sz="2200" b="1" dirty="0">
              <a:solidFill>
                <a:srgbClr val="00B050"/>
              </a:solidFill>
              <a:latin typeface="Times New Roman" panose="02020603050405020304" pitchFamily="18" charset="0"/>
              <a:cs typeface="Times New Roman" panose="02020603050405020304" pitchFamily="18" charset="0"/>
            </a:endParaRPr>
          </a:p>
          <a:p>
            <a:pPr marL="0" indent="0" algn="r" rtl="1">
              <a:buNone/>
            </a:pPr>
            <a:r>
              <a:rPr lang="ar-SA" sz="2200" b="1" dirty="0">
                <a:solidFill>
                  <a:srgbClr val="00B0F0"/>
                </a:solidFill>
                <a:latin typeface="Times New Roman" panose="02020603050405020304" pitchFamily="18" charset="0"/>
                <a:cs typeface="Times New Roman" panose="02020603050405020304" pitchFamily="18" charset="0"/>
              </a:rPr>
              <a:t>2- السرطان البحري والروبيان وغيرها من القشريات تعد من المأكولات المحببة</a:t>
            </a:r>
            <a:r>
              <a:rPr lang="en-US" sz="2200" b="1" dirty="0">
                <a:solidFill>
                  <a:srgbClr val="00B0F0"/>
                </a:solidFill>
                <a:latin typeface="Times New Roman" panose="02020603050405020304" pitchFamily="18" charset="0"/>
                <a:cs typeface="Times New Roman" panose="02020603050405020304" pitchFamily="18" charset="0"/>
              </a:rPr>
              <a:t> </a:t>
            </a:r>
            <a:r>
              <a:rPr lang="ar-SA" sz="2200" b="1" dirty="0">
                <a:solidFill>
                  <a:srgbClr val="00B0F0"/>
                </a:solidFill>
                <a:latin typeface="Times New Roman" panose="02020603050405020304" pitchFamily="18" charset="0"/>
                <a:cs typeface="Times New Roman" panose="02020603050405020304" pitchFamily="18" charset="0"/>
              </a:rPr>
              <a:t>والمفضلة نظراً لطعمها الفريد ولحمها الطري. جميع القشريات قليلة بالسعرات</a:t>
            </a:r>
            <a:r>
              <a:rPr lang="en-US" sz="2200" b="1" dirty="0">
                <a:solidFill>
                  <a:srgbClr val="00B0F0"/>
                </a:solidFill>
                <a:latin typeface="Times New Roman" panose="02020603050405020304" pitchFamily="18" charset="0"/>
                <a:cs typeface="Times New Roman" panose="02020603050405020304" pitchFamily="18" charset="0"/>
              </a:rPr>
              <a:t> </a:t>
            </a:r>
            <a:r>
              <a:rPr lang="ar-SA" sz="2200" b="1" dirty="0">
                <a:solidFill>
                  <a:srgbClr val="00B0F0"/>
                </a:solidFill>
                <a:latin typeface="Times New Roman" panose="02020603050405020304" pitchFamily="18" charset="0"/>
                <a:cs typeface="Times New Roman" panose="02020603050405020304" pitchFamily="18" charset="0"/>
              </a:rPr>
              <a:t>الحرارية ونسبة الدهون فيها ضئيلة .</a:t>
            </a:r>
            <a:endParaRPr lang="en-US" sz="2200" b="1" dirty="0">
              <a:solidFill>
                <a:srgbClr val="00B0F0"/>
              </a:solidFill>
              <a:latin typeface="Times New Roman" panose="02020603050405020304" pitchFamily="18" charset="0"/>
              <a:cs typeface="Times New Roman" panose="02020603050405020304" pitchFamily="18" charset="0"/>
            </a:endParaRPr>
          </a:p>
          <a:p>
            <a:pPr marL="0" indent="0" algn="r" rtl="1">
              <a:buNone/>
            </a:pPr>
            <a:endParaRPr lang="ar-SA" sz="2200" b="1" dirty="0">
              <a:latin typeface="Times New Roman" panose="02020603050405020304" pitchFamily="18" charset="0"/>
              <a:cs typeface="Times New Roman" panose="02020603050405020304" pitchFamily="18" charset="0"/>
            </a:endParaRPr>
          </a:p>
          <a:p>
            <a:pPr marL="0" indent="0" algn="r" rtl="1">
              <a:buNone/>
            </a:pPr>
            <a:r>
              <a:rPr lang="ar-SA" sz="2200" b="1" dirty="0">
                <a:solidFill>
                  <a:srgbClr val="FF0000"/>
                </a:solidFill>
                <a:latin typeface="Times New Roman" panose="02020603050405020304" pitchFamily="18" charset="0"/>
                <a:cs typeface="Times New Roman" panose="02020603050405020304" pitchFamily="18" charset="0"/>
              </a:rPr>
              <a:t>3- وتعد من أهم الموارد للحصول على أوميغا ٣ الدهنية التي تلعب دوراً بارزاً في</a:t>
            </a:r>
            <a:r>
              <a:rPr lang="en-US" sz="2200" b="1" dirty="0">
                <a:solidFill>
                  <a:srgbClr val="FF0000"/>
                </a:solidFill>
                <a:latin typeface="Times New Roman" panose="02020603050405020304" pitchFamily="18" charset="0"/>
                <a:cs typeface="Times New Roman" panose="02020603050405020304" pitchFamily="18" charset="0"/>
              </a:rPr>
              <a:t> </a:t>
            </a:r>
            <a:r>
              <a:rPr lang="ar-SA" sz="2200" b="1" dirty="0">
                <a:solidFill>
                  <a:srgbClr val="FF0000"/>
                </a:solidFill>
                <a:latin typeface="Times New Roman" panose="02020603050405020304" pitchFamily="18" charset="0"/>
                <a:cs typeface="Times New Roman" panose="02020603050405020304" pitchFamily="18" charset="0"/>
              </a:rPr>
              <a:t>حماية القلب كما ان والقشريات غنية بالفيتامين </a:t>
            </a:r>
            <a:r>
              <a:rPr lang="en-US" sz="2200" b="1" dirty="0">
                <a:solidFill>
                  <a:srgbClr val="FF0000"/>
                </a:solidFill>
                <a:latin typeface="Times New Roman" panose="02020603050405020304" pitchFamily="18" charset="0"/>
                <a:cs typeface="Times New Roman" panose="02020603050405020304" pitchFamily="18" charset="0"/>
              </a:rPr>
              <a:t>B </a:t>
            </a:r>
            <a:r>
              <a:rPr lang="ar-SA" sz="2200" b="1" dirty="0">
                <a:solidFill>
                  <a:srgbClr val="FF0000"/>
                </a:solidFill>
                <a:latin typeface="Times New Roman" panose="02020603050405020304" pitchFamily="18" charset="0"/>
                <a:cs typeface="Times New Roman" panose="02020603050405020304" pitchFamily="18" charset="0"/>
              </a:rPr>
              <a:t>والحديد واليود والزنك </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lgn="r" rtl="1">
              <a:buNone/>
            </a:pPr>
            <a:endParaRPr lang="en-US" sz="2200" b="1" dirty="0">
              <a:latin typeface="Times New Roman" panose="02020603050405020304" pitchFamily="18" charset="0"/>
              <a:cs typeface="Times New Roman" panose="02020603050405020304" pitchFamily="18" charset="0"/>
            </a:endParaRPr>
          </a:p>
          <a:p>
            <a:pPr marL="0" indent="0" algn="r" rtl="1">
              <a:buNone/>
            </a:pPr>
            <a:r>
              <a:rPr lang="ar-SA" sz="2200" b="1" dirty="0">
                <a:latin typeface="Times New Roman" panose="02020603050405020304" pitchFamily="18" charset="0"/>
                <a:cs typeface="Times New Roman" panose="02020603050405020304" pitchFamily="18" charset="0"/>
              </a:rPr>
              <a:t>4- وبما أننا نتحدث عن فوائد القشريات فلا بد وأن نذكر فوائد المأكولات البحرية</a:t>
            </a:r>
            <a:r>
              <a:rPr lang="en-US" sz="2200" b="1" dirty="0">
                <a:latin typeface="Times New Roman" panose="02020603050405020304" pitchFamily="18" charset="0"/>
                <a:cs typeface="Times New Roman" panose="02020603050405020304" pitchFamily="18" charset="0"/>
              </a:rPr>
              <a:t> </a:t>
            </a:r>
            <a:r>
              <a:rPr lang="ar-SA" sz="2200" b="1" dirty="0">
                <a:latin typeface="Times New Roman" panose="02020603050405020304" pitchFamily="18" charset="0"/>
                <a:cs typeface="Times New Roman" panose="02020603050405020304" pitchFamily="18" charset="0"/>
              </a:rPr>
              <a:t>ككل حيث تحتوي المأكولات البحرية على كميات منخفضة من الدهون المشبعة</a:t>
            </a:r>
            <a:r>
              <a:rPr lang="en-US" sz="2200" b="1" dirty="0">
                <a:latin typeface="Times New Roman" panose="02020603050405020304" pitchFamily="18" charset="0"/>
                <a:cs typeface="Times New Roman" panose="02020603050405020304" pitchFamily="18" charset="0"/>
              </a:rPr>
              <a:t> </a:t>
            </a:r>
            <a:r>
              <a:rPr lang="ar-SA" sz="2200" b="1" dirty="0">
                <a:latin typeface="Times New Roman" panose="02020603050405020304" pitchFamily="18" charset="0"/>
                <a:cs typeface="Times New Roman" panose="02020603050405020304" pitchFamily="18" charset="0"/>
              </a:rPr>
              <a:t>وكميات مرتفعة أوميغا</a:t>
            </a:r>
            <a:r>
              <a:rPr lang="en-US" sz="2200" b="1" dirty="0">
                <a:latin typeface="Times New Roman" panose="02020603050405020304" pitchFamily="18" charset="0"/>
                <a:cs typeface="Times New Roman" panose="02020603050405020304" pitchFamily="18" charset="0"/>
              </a:rPr>
              <a:t> 3</a:t>
            </a:r>
          </a:p>
        </p:txBody>
      </p:sp>
    </p:spTree>
    <p:extLst>
      <p:ext uri="{BB962C8B-B14F-4D97-AF65-F5344CB8AC3E}">
        <p14:creationId xmlns:p14="http://schemas.microsoft.com/office/powerpoint/2010/main" val="3997239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8229600" cy="457200"/>
          </a:xfrm>
        </p:spPr>
        <p:txBody>
          <a:bodyPr>
            <a:noAutofit/>
          </a:bodyPr>
          <a:lstStyle/>
          <a:p>
            <a:pPr algn="ct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br>
              <a:rPr lang="en-US" sz="1800" b="1" dirty="0">
                <a:solidFill>
                  <a:srgbClr val="FF0000"/>
                </a:solidFill>
                <a:latin typeface="Times New Roman" panose="02020603050405020304" pitchFamily="18" charset="0"/>
                <a:cs typeface="Times New Roman" panose="02020603050405020304" pitchFamily="18" charset="0"/>
              </a:rPr>
            </a:br>
            <a:r>
              <a:rPr lang="en-US" sz="1800" b="1" dirty="0">
                <a:solidFill>
                  <a:srgbClr val="FF0000"/>
                </a:solidFill>
                <a:latin typeface="Times New Roman" panose="02020603050405020304" pitchFamily="18" charset="0"/>
                <a:cs typeface="Times New Roman" panose="02020603050405020304" pitchFamily="18" charset="0"/>
              </a:rPr>
              <a:t>General features or characteristics :</a:t>
            </a:r>
            <a:br>
              <a:rPr lang="en-US" sz="1800" b="1" dirty="0">
                <a:solidFill>
                  <a:srgbClr val="FF0000"/>
                </a:solidFill>
                <a:latin typeface="Times New Roman" panose="02020603050405020304" pitchFamily="18" charset="0"/>
                <a:cs typeface="Times New Roman" panose="02020603050405020304" pitchFamily="18" charset="0"/>
              </a:rPr>
            </a:br>
            <a:endParaRPr lang="en-US" sz="1800" dirty="0"/>
          </a:p>
        </p:txBody>
      </p:sp>
      <p:sp>
        <p:nvSpPr>
          <p:cNvPr id="3" name="Content Placeholder 2"/>
          <p:cNvSpPr>
            <a:spLocks noGrp="1"/>
          </p:cNvSpPr>
          <p:nvPr>
            <p:ph sz="half" idx="1"/>
          </p:nvPr>
        </p:nvSpPr>
        <p:spPr>
          <a:xfrm>
            <a:off x="1524000" y="457200"/>
            <a:ext cx="4495800" cy="6324600"/>
          </a:xfrm>
        </p:spPr>
        <p:txBody>
          <a:bodyPr>
            <a:noAutofit/>
          </a:bodyPr>
          <a:lstStyle/>
          <a:p>
            <a:pPr marL="0" indent="0">
              <a:buNone/>
            </a:pPr>
            <a:r>
              <a:rPr lang="en-US" sz="1200" b="1" dirty="0">
                <a:solidFill>
                  <a:srgbClr val="FF0000"/>
                </a:solidFill>
                <a:latin typeface="Times New Roman" panose="02020603050405020304" pitchFamily="18" charset="0"/>
                <a:cs typeface="Times New Roman" panose="02020603050405020304" pitchFamily="18" charset="0"/>
              </a:rPr>
              <a:t>1- Class: Crustacea</a:t>
            </a:r>
          </a:p>
          <a:p>
            <a:pPr marL="0" indent="0">
              <a:buNone/>
            </a:pPr>
            <a:r>
              <a:rPr lang="en-US" sz="1200" b="1" dirty="0">
                <a:solidFill>
                  <a:srgbClr val="FF0000"/>
                </a:solidFill>
                <a:latin typeface="Times New Roman" panose="02020603050405020304" pitchFamily="18" charset="0"/>
                <a:cs typeface="Times New Roman" panose="02020603050405020304" pitchFamily="18" charset="0"/>
              </a:rPr>
              <a:t>General features or characteristics :</a:t>
            </a:r>
          </a:p>
          <a:p>
            <a:pPr marL="0" indent="0">
              <a:buNone/>
            </a:pPr>
            <a:r>
              <a:rPr lang="en-US" sz="1200" b="1" dirty="0">
                <a:solidFill>
                  <a:srgbClr val="0070C0"/>
                </a:solidFill>
                <a:latin typeface="Times New Roman" panose="02020603050405020304" pitchFamily="18" charset="0"/>
                <a:cs typeface="Times New Roman" panose="02020603050405020304" pitchFamily="18" charset="0"/>
              </a:rPr>
              <a:t>-1 The body is made up of three regions: the head, the thorax, and the abdomen, but it appears as only two regions: the head - the thorax and the abdomen, and the length ranges from less than one millimeter to four meters.</a:t>
            </a:r>
          </a:p>
          <a:p>
            <a:pPr marL="0" indent="0">
              <a:buNone/>
            </a:pPr>
            <a:r>
              <a:rPr lang="en-US" sz="1200" b="1" dirty="0">
                <a:solidFill>
                  <a:srgbClr val="00B050"/>
                </a:solidFill>
                <a:latin typeface="Times New Roman" panose="02020603050405020304" pitchFamily="18" charset="0"/>
                <a:cs typeface="Times New Roman" panose="02020603050405020304" pitchFamily="18" charset="0"/>
              </a:rPr>
              <a:t>-2 Crustaceans are the only arthropods that have two pairs of tentacles.</a:t>
            </a:r>
          </a:p>
          <a:p>
            <a:pPr marL="0" indent="0">
              <a:buNone/>
            </a:pPr>
            <a:r>
              <a:rPr lang="en-US" sz="1200" b="1" dirty="0">
                <a:latin typeface="Times New Roman" panose="02020603050405020304" pitchFamily="18" charset="0"/>
                <a:cs typeface="Times New Roman" panose="02020603050405020304" pitchFamily="18" charset="0"/>
              </a:rPr>
              <a:t>-</a:t>
            </a:r>
            <a:r>
              <a:rPr lang="en-US" sz="1200" b="1" dirty="0">
                <a:solidFill>
                  <a:srgbClr val="FF0000"/>
                </a:solidFill>
                <a:latin typeface="Times New Roman" panose="02020603050405020304" pitchFamily="18" charset="0"/>
                <a:cs typeface="Times New Roman" panose="02020603050405020304" pitchFamily="18" charset="0"/>
              </a:rPr>
              <a:t>3 The head bears five pairs of appendages: the first pair, the second pair of tentacles, and a pair of gnawing jaws.</a:t>
            </a:r>
          </a:p>
          <a:p>
            <a:pPr marL="0" indent="0">
              <a:buNone/>
            </a:pPr>
            <a:r>
              <a:rPr lang="en-US" sz="1200" b="1" dirty="0">
                <a:solidFill>
                  <a:srgbClr val="FF0000"/>
                </a:solidFill>
                <a:latin typeface="Times New Roman" panose="02020603050405020304" pitchFamily="18" charset="0"/>
                <a:cs typeface="Times New Roman" panose="02020603050405020304" pitchFamily="18" charset="0"/>
              </a:rPr>
              <a:t>. maxillae and two pairs of mandible auxiliary jaws</a:t>
            </a:r>
          </a:p>
          <a:p>
            <a:pPr marL="0" indent="0">
              <a:buNone/>
            </a:pPr>
            <a:r>
              <a:rPr lang="en-US" sz="1200" b="1" dirty="0">
                <a:solidFill>
                  <a:srgbClr val="FF0000"/>
                </a:solidFill>
                <a:latin typeface="Times New Roman" panose="02020603050405020304" pitchFamily="18" charset="0"/>
                <a:cs typeface="Times New Roman" panose="02020603050405020304" pitchFamily="18" charset="0"/>
              </a:rPr>
              <a:t>In each body segment of the head, thorax, or abdomen, there is a pair of appendages specialized for one of the functions, which include:</a:t>
            </a:r>
          </a:p>
          <a:p>
            <a:pPr marL="0" indent="0">
              <a:buNone/>
            </a:pPr>
            <a:r>
              <a:rPr lang="en-US" sz="1200" b="1" dirty="0">
                <a:solidFill>
                  <a:srgbClr val="FF0000"/>
                </a:solidFill>
                <a:latin typeface="Times New Roman" panose="02020603050405020304" pitchFamily="18" charset="0"/>
                <a:cs typeface="Times New Roman" panose="02020603050405020304" pitchFamily="18" charset="0"/>
              </a:rPr>
              <a:t>Sensing, feeding, breathing, reproduction, movement (walking and swimming), and attack or </a:t>
            </a:r>
            <a:r>
              <a:rPr lang="en-US" sz="1200" b="1" dirty="0" err="1">
                <a:solidFill>
                  <a:srgbClr val="FF0000"/>
                </a:solidFill>
                <a:latin typeface="Times New Roman" panose="02020603050405020304" pitchFamily="18" charset="0"/>
                <a:cs typeface="Times New Roman" panose="02020603050405020304" pitchFamily="18" charset="0"/>
              </a:rPr>
              <a:t>defence</a:t>
            </a:r>
            <a:r>
              <a:rPr lang="en-US" sz="1200" b="1" dirty="0">
                <a:solidFill>
                  <a:srgbClr val="FF0000"/>
                </a:solidFill>
                <a:latin typeface="Times New Roman" panose="02020603050405020304" pitchFamily="18" charset="0"/>
                <a:cs typeface="Times New Roman" panose="02020603050405020304" pitchFamily="18" charset="0"/>
              </a:rPr>
              <a:t>.</a:t>
            </a:r>
          </a:p>
          <a:p>
            <a:pPr marL="0" indent="0">
              <a:buNone/>
            </a:pPr>
            <a:r>
              <a:rPr lang="en-US" sz="1200" b="1" dirty="0">
                <a:solidFill>
                  <a:srgbClr val="00B0F0"/>
                </a:solidFill>
                <a:latin typeface="Times New Roman" panose="02020603050405020304" pitchFamily="18" charset="0"/>
                <a:cs typeface="Times New Roman" panose="02020603050405020304" pitchFamily="18" charset="0"/>
              </a:rPr>
              <a:t>Figure 6: It consists of a pair of basal segments, namely </a:t>
            </a:r>
            <a:r>
              <a:rPr lang="en-US" sz="1200" b="1" dirty="0" err="1">
                <a:solidFill>
                  <a:srgbClr val="00B0F0"/>
                </a:solidFill>
                <a:latin typeface="Times New Roman" panose="02020603050405020304" pitchFamily="18" charset="0"/>
                <a:cs typeface="Times New Roman" panose="02020603050405020304" pitchFamily="18" charset="0"/>
              </a:rPr>
              <a:t>Biramous</a:t>
            </a:r>
            <a:r>
              <a:rPr lang="en-US" sz="1200" b="1" dirty="0">
                <a:solidFill>
                  <a:srgbClr val="00B0F0"/>
                </a:solidFill>
                <a:latin typeface="Times New Roman" panose="02020603050405020304" pitchFamily="18" charset="0"/>
                <a:cs typeface="Times New Roman" panose="02020603050405020304" pitchFamily="18" charset="0"/>
              </a:rPr>
              <a:t>. Each suffix in crustaceans is essentially dichotomous.</a:t>
            </a:r>
          </a:p>
          <a:p>
            <a:pPr marL="0" indent="0">
              <a:buNone/>
            </a:pPr>
            <a:r>
              <a:rPr lang="en-US" sz="1200" b="1" dirty="0">
                <a:solidFill>
                  <a:srgbClr val="00B0F0"/>
                </a:solidFill>
                <a:latin typeface="Times New Roman" panose="02020603050405020304" pitchFamily="18" charset="0"/>
                <a:cs typeface="Times New Roman" panose="02020603050405020304" pitchFamily="18" charset="0"/>
              </a:rPr>
              <a:t>The primary foot bears old. </a:t>
            </a:r>
            <a:r>
              <a:rPr lang="en-US" sz="1200" b="1" dirty="0" err="1">
                <a:solidFill>
                  <a:srgbClr val="00B0F0"/>
                </a:solidFill>
                <a:latin typeface="Times New Roman" panose="02020603050405020304" pitchFamily="18" charset="0"/>
                <a:cs typeface="Times New Roman" panose="02020603050405020304" pitchFamily="18" charset="0"/>
              </a:rPr>
              <a:t>Protopodite</a:t>
            </a:r>
            <a:r>
              <a:rPr lang="en-US" sz="1200" b="1" dirty="0">
                <a:solidFill>
                  <a:srgbClr val="00B0F0"/>
                </a:solidFill>
                <a:latin typeface="Times New Roman" panose="02020603050405020304" pitchFamily="18" charset="0"/>
                <a:cs typeface="Times New Roman" panose="02020603050405020304" pitchFamily="18" charset="0"/>
              </a:rPr>
              <a:t>, which together form what is called the basis and the ilium, varies in number of segments. The ancient </a:t>
            </a:r>
            <a:r>
              <a:rPr lang="en-US" sz="1200" b="1" dirty="0" err="1">
                <a:solidFill>
                  <a:srgbClr val="00B0F0"/>
                </a:solidFill>
                <a:latin typeface="Times New Roman" panose="02020603050405020304" pitchFamily="18" charset="0"/>
                <a:cs typeface="Times New Roman" panose="02020603050405020304" pitchFamily="18" charset="0"/>
              </a:rPr>
              <a:t>exopodite</a:t>
            </a:r>
            <a:r>
              <a:rPr lang="en-US" sz="1200" b="1" dirty="0">
                <a:solidFill>
                  <a:srgbClr val="00B0F0"/>
                </a:solidFill>
                <a:latin typeface="Times New Roman" panose="02020603050405020304" pitchFamily="18" charset="0"/>
                <a:cs typeface="Times New Roman" panose="02020603050405020304" pitchFamily="18" charset="0"/>
              </a:rPr>
              <a:t> consists of five pieces, and also bears an external </a:t>
            </a:r>
            <a:r>
              <a:rPr lang="en-US" sz="1200" b="1" dirty="0" err="1">
                <a:solidFill>
                  <a:srgbClr val="00B0F0"/>
                </a:solidFill>
                <a:latin typeface="Times New Roman" panose="02020603050405020304" pitchFamily="18" charset="0"/>
                <a:cs typeface="Times New Roman" panose="02020603050405020304" pitchFamily="18" charset="0"/>
              </a:rPr>
              <a:t>endopodite</a:t>
            </a:r>
            <a:r>
              <a:rPr lang="en-US" sz="1200" b="1" dirty="0">
                <a:solidFill>
                  <a:srgbClr val="00B0F0"/>
                </a:solidFill>
                <a:latin typeface="Times New Roman" panose="02020603050405020304" pitchFamily="18" charset="0"/>
                <a:cs typeface="Times New Roman" panose="02020603050405020304" pitchFamily="18" charset="0"/>
              </a:rPr>
              <a:t>, while there are also in some, the external Uniramous, which may sometimes be reduced or absent. As a result, the appendix appears to be </a:t>
            </a:r>
            <a:r>
              <a:rPr lang="en-US" sz="1200" b="1" dirty="0" err="1">
                <a:solidFill>
                  <a:srgbClr val="00B0F0"/>
                </a:solidFill>
                <a:latin typeface="Times New Roman" panose="02020603050405020304" pitchFamily="18" charset="0"/>
                <a:cs typeface="Times New Roman" panose="02020603050405020304" pitchFamily="18" charset="0"/>
              </a:rPr>
              <a:t>monobranched</a:t>
            </a:r>
            <a:r>
              <a:rPr lang="en-US" sz="1200" b="1" dirty="0">
                <a:solidFill>
                  <a:srgbClr val="00B0F0"/>
                </a:solidFill>
                <a:latin typeface="Times New Roman" panose="02020603050405020304" pitchFamily="18" charset="0"/>
                <a:cs typeface="Times New Roman" panose="02020603050405020304" pitchFamily="18" charset="0"/>
              </a:rPr>
              <a:t>. It is located on some thoracic appendages. </a:t>
            </a:r>
            <a:r>
              <a:rPr lang="en-US" sz="1200" b="1" dirty="0" err="1">
                <a:solidFill>
                  <a:srgbClr val="00B0F0"/>
                </a:solidFill>
                <a:latin typeface="Times New Roman" panose="02020603050405020304" pitchFamily="18" charset="0"/>
                <a:cs typeface="Times New Roman" panose="02020603050405020304" pitchFamily="18" charset="0"/>
              </a:rPr>
              <a:t>Epipodite</a:t>
            </a:r>
            <a:r>
              <a:rPr lang="en-US" sz="1200" b="1" dirty="0">
                <a:solidFill>
                  <a:srgbClr val="00B0F0"/>
                </a:solidFill>
                <a:latin typeface="Times New Roman" panose="02020603050405020304" pitchFamily="18" charset="0"/>
                <a:cs typeface="Times New Roman" panose="02020603050405020304" pitchFamily="18" charset="0"/>
              </a:rPr>
              <a:t>. Old </a:t>
            </a:r>
            <a:r>
              <a:rPr lang="en-US" sz="1200" b="1" dirty="0" err="1">
                <a:solidFill>
                  <a:srgbClr val="00B0F0"/>
                </a:solidFill>
                <a:latin typeface="Times New Roman" panose="02020603050405020304" pitchFamily="18" charset="0"/>
                <a:cs typeface="Times New Roman" panose="02020603050405020304" pitchFamily="18" charset="0"/>
              </a:rPr>
              <a:t>epipodite</a:t>
            </a:r>
            <a:r>
              <a:rPr lang="en-US" sz="1200" b="1" dirty="0">
                <a:solidFill>
                  <a:srgbClr val="00B0F0"/>
                </a:solidFill>
                <a:latin typeface="Times New Roman" panose="02020603050405020304" pitchFamily="18" charset="0"/>
                <a:cs typeface="Times New Roman" panose="02020603050405020304" pitchFamily="18" charset="0"/>
              </a:rPr>
              <a:t> crustaceans.</a:t>
            </a:r>
          </a:p>
          <a:p>
            <a:pPr marL="0" indent="0">
              <a:buNone/>
            </a:pPr>
            <a:r>
              <a:rPr lang="en-US" sz="1200" b="1" dirty="0">
                <a:latin typeface="Times New Roman" panose="02020603050405020304" pitchFamily="18" charset="0"/>
                <a:cs typeface="Times New Roman" panose="02020603050405020304" pitchFamily="18" charset="0"/>
              </a:rPr>
              <a:t>-4 Breathing through gills or the surface of the body.</a:t>
            </a:r>
          </a:p>
        </p:txBody>
      </p:sp>
      <p:sp>
        <p:nvSpPr>
          <p:cNvPr id="4" name="Content Placeholder 3"/>
          <p:cNvSpPr>
            <a:spLocks noGrp="1"/>
          </p:cNvSpPr>
          <p:nvPr>
            <p:ph sz="half" idx="2"/>
          </p:nvPr>
        </p:nvSpPr>
        <p:spPr>
          <a:xfrm>
            <a:off x="6096000" y="304800"/>
            <a:ext cx="4572000" cy="6019800"/>
          </a:xfrm>
        </p:spPr>
        <p:txBody>
          <a:bodyPr>
            <a:normAutofit fontScale="70000" lnSpcReduction="20000"/>
          </a:bodyPr>
          <a:lstStyle/>
          <a:p>
            <a:pPr marL="0" indent="0" algn="r">
              <a:buNone/>
            </a:pPr>
            <a:r>
              <a:rPr lang="en-US" b="1" dirty="0">
                <a:solidFill>
                  <a:srgbClr val="FF0000"/>
                </a:solidFill>
              </a:rPr>
              <a:t>1- Class: Crustacea………………….... </a:t>
            </a:r>
            <a:r>
              <a:rPr lang="ar-SA" b="1" dirty="0">
                <a:solidFill>
                  <a:srgbClr val="FF0000"/>
                </a:solidFill>
              </a:rPr>
              <a:t>القشريات</a:t>
            </a:r>
          </a:p>
          <a:p>
            <a:pPr marL="0" indent="0" algn="r" rtl="1">
              <a:buNone/>
            </a:pPr>
            <a:r>
              <a:rPr lang="ar-SA" b="1" dirty="0"/>
              <a:t>المميزات العامة :</a:t>
            </a:r>
          </a:p>
          <a:p>
            <a:pPr marL="0" indent="0" algn="r" rtl="1">
              <a:buNone/>
            </a:pPr>
            <a:r>
              <a:rPr lang="ar-SA" dirty="0">
                <a:solidFill>
                  <a:srgbClr val="0070C0"/>
                </a:solidFill>
              </a:rPr>
              <a:t>-1 الجسم مكون من ثلاث مناطق ، الرأس والصدر والبطن ولكنه يظهر كمنطقتين فقط هما رأسية – صدرية وبطن ،</a:t>
            </a:r>
            <a:r>
              <a:rPr lang="en-US" dirty="0">
                <a:solidFill>
                  <a:srgbClr val="0070C0"/>
                </a:solidFill>
              </a:rPr>
              <a:t> </a:t>
            </a:r>
            <a:r>
              <a:rPr lang="ar-SA" dirty="0">
                <a:solidFill>
                  <a:srgbClr val="0070C0"/>
                </a:solidFill>
              </a:rPr>
              <a:t>والطول يتراوح من أقل من المليمتر الواحد وحتى اربعة أمتار</a:t>
            </a:r>
          </a:p>
          <a:p>
            <a:pPr marL="0" indent="0" algn="r" rtl="1">
              <a:buNone/>
            </a:pPr>
            <a:r>
              <a:rPr lang="ar-SA" dirty="0">
                <a:solidFill>
                  <a:srgbClr val="00B050"/>
                </a:solidFill>
              </a:rPr>
              <a:t>-2 القشريات هي المفصليات الوحيدة الحاوية على زوجين من اللوامس .</a:t>
            </a:r>
          </a:p>
          <a:p>
            <a:pPr marL="0" indent="0" algn="r" rtl="1">
              <a:buNone/>
            </a:pPr>
            <a:r>
              <a:rPr lang="ar-SA" dirty="0">
                <a:solidFill>
                  <a:srgbClr val="FF0000"/>
                </a:solidFill>
              </a:rPr>
              <a:t>-3 الراس يحمل خمسة أزواج من اللواحق ، هي : الزوج الأول والزوج الثاني من اللوامس و زوج من الفكوك القاضمة</a:t>
            </a:r>
          </a:p>
          <a:p>
            <a:pPr marL="0" indent="0" algn="r" rtl="1">
              <a:buNone/>
            </a:pPr>
            <a:r>
              <a:rPr lang="en-US" dirty="0">
                <a:solidFill>
                  <a:srgbClr val="FF0000"/>
                </a:solidFill>
              </a:rPr>
              <a:t>. maxillae </a:t>
            </a:r>
            <a:r>
              <a:rPr lang="ar-SA" dirty="0">
                <a:solidFill>
                  <a:srgbClr val="FF0000"/>
                </a:solidFill>
              </a:rPr>
              <a:t>وزوجان من الفكوك المساعدة </a:t>
            </a:r>
            <a:r>
              <a:rPr lang="en-US" dirty="0">
                <a:solidFill>
                  <a:srgbClr val="FF0000"/>
                </a:solidFill>
              </a:rPr>
              <a:t>mandible</a:t>
            </a:r>
          </a:p>
          <a:p>
            <a:pPr marL="0" indent="0" algn="r" rtl="1">
              <a:buNone/>
            </a:pPr>
            <a:r>
              <a:rPr lang="ar-SA" dirty="0">
                <a:solidFill>
                  <a:srgbClr val="FF0000"/>
                </a:solidFill>
              </a:rPr>
              <a:t>وفي في كل قطعة جسمية من الراس أو الصدر اوالبطن هناك زوج من اللواحق المتخصصة بأحد الوظائف ، التي تشمل</a:t>
            </a:r>
          </a:p>
          <a:p>
            <a:pPr marL="0" indent="0" algn="r" rtl="1">
              <a:buNone/>
            </a:pPr>
            <a:r>
              <a:rPr lang="ar-SA" dirty="0">
                <a:solidFill>
                  <a:srgbClr val="FF0000"/>
                </a:solidFill>
              </a:rPr>
              <a:t>الحس والتغذية والتنفس والتكاثر والحركة ) المشي و السباحة ( والهجوم اوالدفاع .</a:t>
            </a:r>
          </a:p>
          <a:p>
            <a:pPr marL="0" indent="0" algn="r" rtl="1">
              <a:buNone/>
            </a:pPr>
            <a:r>
              <a:rPr lang="ar-SA" dirty="0">
                <a:solidFill>
                  <a:srgbClr val="00B0F0"/>
                </a:solidFill>
              </a:rPr>
              <a:t>شكل 6 ( ، وتتكون من زوج من القطع القاعدية ، هما ( </a:t>
            </a:r>
            <a:r>
              <a:rPr lang="en-US" dirty="0" err="1">
                <a:solidFill>
                  <a:srgbClr val="00B0F0"/>
                </a:solidFill>
              </a:rPr>
              <a:t>Biramous</a:t>
            </a:r>
            <a:r>
              <a:rPr lang="en-US" dirty="0">
                <a:solidFill>
                  <a:srgbClr val="00B0F0"/>
                </a:solidFill>
              </a:rPr>
              <a:t> </a:t>
            </a:r>
            <a:r>
              <a:rPr lang="ar-SA" dirty="0">
                <a:solidFill>
                  <a:srgbClr val="00B0F0"/>
                </a:solidFill>
              </a:rPr>
              <a:t>كل لاحقة في القشريات تكون في الأساس ثنائية التفرع</a:t>
            </a:r>
          </a:p>
          <a:p>
            <a:pPr marL="0" indent="0" algn="r" rtl="1">
              <a:buNone/>
            </a:pPr>
            <a:r>
              <a:rPr lang="ar-SA" dirty="0">
                <a:solidFill>
                  <a:srgbClr val="00B0F0"/>
                </a:solidFill>
              </a:rPr>
              <a:t>القدم الأبتدائية تحمل قديمة . </a:t>
            </a:r>
            <a:r>
              <a:rPr lang="en-US" dirty="0" err="1">
                <a:solidFill>
                  <a:srgbClr val="00B0F0"/>
                </a:solidFill>
              </a:rPr>
              <a:t>Protopodite</a:t>
            </a:r>
            <a:r>
              <a:rPr lang="en-US" dirty="0">
                <a:solidFill>
                  <a:srgbClr val="00B0F0"/>
                </a:solidFill>
              </a:rPr>
              <a:t> </a:t>
            </a:r>
            <a:r>
              <a:rPr lang="ar-SA" dirty="0">
                <a:solidFill>
                  <a:srgbClr val="00B0F0"/>
                </a:solidFill>
              </a:rPr>
              <a:t>اللتان يشكلان معا ما يدعى القدم الأبتدائية </a:t>
            </a:r>
            <a:r>
              <a:rPr lang="en-US" dirty="0">
                <a:solidFill>
                  <a:srgbClr val="00B0F0"/>
                </a:solidFill>
              </a:rPr>
              <a:t>Basis </a:t>
            </a:r>
            <a:r>
              <a:rPr lang="ar-SA" dirty="0">
                <a:solidFill>
                  <a:srgbClr val="00B0F0"/>
                </a:solidFill>
              </a:rPr>
              <a:t>والقاعدة </a:t>
            </a:r>
            <a:r>
              <a:rPr lang="en-US" dirty="0">
                <a:solidFill>
                  <a:srgbClr val="00B0F0"/>
                </a:solidFill>
              </a:rPr>
              <a:t>Coxa </a:t>
            </a:r>
            <a:r>
              <a:rPr lang="ar-SA" dirty="0">
                <a:solidFill>
                  <a:srgbClr val="00B0F0"/>
                </a:solidFill>
              </a:rPr>
              <a:t>الحرقفة</a:t>
            </a:r>
            <a:r>
              <a:rPr lang="en-US" dirty="0">
                <a:solidFill>
                  <a:srgbClr val="00B0F0"/>
                </a:solidFill>
              </a:rPr>
              <a:t> </a:t>
            </a:r>
            <a:r>
              <a:rPr lang="ar-SA" dirty="0">
                <a:solidFill>
                  <a:srgbClr val="00B0F0"/>
                </a:solidFill>
              </a:rPr>
              <a:t>متباينة في عدد قطعها . القديمة </a:t>
            </a:r>
            <a:r>
              <a:rPr lang="en-US" dirty="0" err="1">
                <a:solidFill>
                  <a:srgbClr val="00B0F0"/>
                </a:solidFill>
              </a:rPr>
              <a:t>Exopodite</a:t>
            </a:r>
            <a:r>
              <a:rPr lang="en-US" dirty="0">
                <a:solidFill>
                  <a:srgbClr val="00B0F0"/>
                </a:solidFill>
              </a:rPr>
              <a:t> </a:t>
            </a:r>
            <a:r>
              <a:rPr lang="ar-SA" dirty="0">
                <a:solidFill>
                  <a:srgbClr val="00B0F0"/>
                </a:solidFill>
              </a:rPr>
              <a:t>مكونة من خمسة قطع ، وتحمل كذلك قديمة خارجية </a:t>
            </a:r>
            <a:r>
              <a:rPr lang="en-US" dirty="0" err="1">
                <a:solidFill>
                  <a:srgbClr val="00B0F0"/>
                </a:solidFill>
              </a:rPr>
              <a:t>Endopodite</a:t>
            </a:r>
            <a:r>
              <a:rPr lang="en-US" dirty="0">
                <a:solidFill>
                  <a:srgbClr val="00B0F0"/>
                </a:solidFill>
              </a:rPr>
              <a:t> </a:t>
            </a:r>
            <a:r>
              <a:rPr lang="ar-SA" dirty="0">
                <a:solidFill>
                  <a:srgbClr val="00B0F0"/>
                </a:solidFill>
              </a:rPr>
              <a:t>داخلية</a:t>
            </a:r>
            <a:r>
              <a:rPr lang="en-US" dirty="0">
                <a:solidFill>
                  <a:srgbClr val="00B0F0"/>
                </a:solidFill>
              </a:rPr>
              <a:t> </a:t>
            </a:r>
            <a:r>
              <a:rPr lang="ar-SA" dirty="0">
                <a:solidFill>
                  <a:srgbClr val="00B0F0"/>
                </a:solidFill>
              </a:rPr>
              <a:t>بينما هناك أيضا في بعض ، </a:t>
            </a:r>
            <a:r>
              <a:rPr lang="en-US" dirty="0">
                <a:solidFill>
                  <a:srgbClr val="00B0F0"/>
                </a:solidFill>
              </a:rPr>
              <a:t>Uniramous </a:t>
            </a:r>
            <a:r>
              <a:rPr lang="ar-SA" dirty="0">
                <a:solidFill>
                  <a:srgbClr val="00B0F0"/>
                </a:solidFill>
              </a:rPr>
              <a:t>الخارجية قد تكون احيانا مختزلة أو معدومة وبالنتيجة تبدوا اللاحقة أحادية التفرع</a:t>
            </a:r>
            <a:r>
              <a:rPr lang="en-US" dirty="0">
                <a:solidFill>
                  <a:srgbClr val="00B0F0"/>
                </a:solidFill>
              </a:rPr>
              <a:t> </a:t>
            </a:r>
            <a:r>
              <a:rPr lang="ar-SA" dirty="0">
                <a:solidFill>
                  <a:srgbClr val="00B0F0"/>
                </a:solidFill>
              </a:rPr>
              <a:t>تقع على بعض اللواحق الصدرية </a:t>
            </a:r>
            <a:r>
              <a:rPr lang="en-US" dirty="0" err="1">
                <a:solidFill>
                  <a:srgbClr val="00B0F0"/>
                </a:solidFill>
              </a:rPr>
              <a:t>Epipodite</a:t>
            </a:r>
            <a:r>
              <a:rPr lang="en-US" dirty="0">
                <a:solidFill>
                  <a:srgbClr val="00B0F0"/>
                </a:solidFill>
              </a:rPr>
              <a:t> </a:t>
            </a:r>
            <a:r>
              <a:rPr lang="ar-SA" dirty="0">
                <a:solidFill>
                  <a:srgbClr val="00B0F0"/>
                </a:solidFill>
              </a:rPr>
              <a:t>القشريات قديمة فوقية</a:t>
            </a:r>
          </a:p>
          <a:p>
            <a:pPr marL="0" indent="0" algn="r" rtl="1">
              <a:buNone/>
            </a:pPr>
            <a:r>
              <a:rPr lang="ar-SA" dirty="0"/>
              <a:t>-4 التنفس بواسطة الغلاصم أو سطح الجسم.</a:t>
            </a:r>
            <a:endParaRPr lang="en-US" dirty="0"/>
          </a:p>
        </p:txBody>
      </p:sp>
    </p:spTree>
    <p:extLst>
      <p:ext uri="{BB962C8B-B14F-4D97-AF65-F5344CB8AC3E}">
        <p14:creationId xmlns:p14="http://schemas.microsoft.com/office/powerpoint/2010/main" val="160516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6477000" y="1828801"/>
            <a:ext cx="3733800" cy="4526125"/>
          </a:xfrm>
        </p:spPr>
        <p:txBody>
          <a:bodyPr/>
          <a:lstStyle/>
          <a:p>
            <a:pPr marL="0" indent="0">
              <a:buNone/>
            </a:pPr>
            <a:r>
              <a:rPr lang="en-US" dirty="0"/>
              <a:t>Figure 6</a:t>
            </a: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172200" y="2485430"/>
            <a:ext cx="4038600" cy="3762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905000" y="3200401"/>
            <a:ext cx="4572000" cy="646331"/>
          </a:xfrm>
          <a:prstGeom prst="rect">
            <a:avLst/>
          </a:prstGeom>
        </p:spPr>
        <p:txBody>
          <a:bodyPr>
            <a:spAutoFit/>
          </a:bodyPr>
          <a:lstStyle/>
          <a:p>
            <a:r>
              <a:rPr lang="en-US" dirty="0">
                <a:solidFill>
                  <a:prstClr val="black"/>
                </a:solidFill>
                <a:latin typeface="Constantia"/>
              </a:rPr>
              <a:t>Figure 6: The general appearance of the jointed appendix or foot in crustaceans</a:t>
            </a:r>
          </a:p>
        </p:txBody>
      </p:sp>
    </p:spTree>
    <p:extLst>
      <p:ext uri="{BB962C8B-B14F-4D97-AF65-F5344CB8AC3E}">
        <p14:creationId xmlns:p14="http://schemas.microsoft.com/office/powerpoint/2010/main" val="427701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438912"/>
          </a:xfrm>
        </p:spPr>
        <p:txBody>
          <a:bodyPr>
            <a:normAutofit fontScale="90000"/>
          </a:bodyPr>
          <a:lstStyle/>
          <a:p>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1752601"/>
            <a:ext cx="4419600" cy="3761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524000" y="1819465"/>
            <a:ext cx="4495800" cy="3752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752600" y="5715001"/>
            <a:ext cx="4572000" cy="646331"/>
          </a:xfrm>
          <a:prstGeom prst="rect">
            <a:avLst/>
          </a:prstGeom>
        </p:spPr>
        <p:txBody>
          <a:bodyPr>
            <a:spAutoFit/>
          </a:bodyPr>
          <a:lstStyle/>
          <a:p>
            <a:r>
              <a:rPr lang="en-US" dirty="0">
                <a:solidFill>
                  <a:prstClr val="black"/>
                </a:solidFill>
                <a:latin typeface="Constantia"/>
              </a:rPr>
              <a:t>, </a:t>
            </a:r>
            <a:r>
              <a:rPr lang="en-US" dirty="0" err="1">
                <a:solidFill>
                  <a:prstClr val="black"/>
                </a:solidFill>
                <a:latin typeface="Constantia"/>
              </a:rPr>
              <a:t>Astacus</a:t>
            </a:r>
            <a:r>
              <a:rPr lang="en-US" dirty="0">
                <a:solidFill>
                  <a:prstClr val="black"/>
                </a:solidFill>
                <a:latin typeface="Constantia"/>
              </a:rPr>
              <a:t> Figure 7-B: General appearance of the genus Ventral appearance</a:t>
            </a:r>
          </a:p>
        </p:txBody>
      </p:sp>
      <p:sp>
        <p:nvSpPr>
          <p:cNvPr id="6" name="Rectangle 5"/>
          <p:cNvSpPr/>
          <p:nvPr/>
        </p:nvSpPr>
        <p:spPr>
          <a:xfrm>
            <a:off x="6553200" y="5718126"/>
            <a:ext cx="3962400" cy="923330"/>
          </a:xfrm>
          <a:prstGeom prst="rect">
            <a:avLst/>
          </a:prstGeom>
        </p:spPr>
        <p:txBody>
          <a:bodyPr wrap="square">
            <a:spAutoFit/>
          </a:bodyPr>
          <a:lstStyle/>
          <a:p>
            <a:r>
              <a:rPr lang="en-US" dirty="0">
                <a:solidFill>
                  <a:prstClr val="black"/>
                </a:solidFill>
                <a:latin typeface="Constantia"/>
              </a:rPr>
              <a:t>Figure 7-A: The general appearance of the genus </a:t>
            </a:r>
            <a:r>
              <a:rPr lang="en-US" dirty="0" err="1">
                <a:solidFill>
                  <a:prstClr val="black"/>
                </a:solidFill>
                <a:latin typeface="Constantia"/>
              </a:rPr>
              <a:t>Astacus</a:t>
            </a:r>
            <a:r>
              <a:rPr lang="en-US" dirty="0">
                <a:solidFill>
                  <a:prstClr val="black"/>
                </a:solidFill>
                <a:latin typeface="Constantia"/>
              </a:rPr>
              <a:t> is a dorsal appearance</a:t>
            </a:r>
          </a:p>
        </p:txBody>
      </p:sp>
    </p:spTree>
    <p:extLst>
      <p:ext uri="{BB962C8B-B14F-4D97-AF65-F5344CB8AC3E}">
        <p14:creationId xmlns:p14="http://schemas.microsoft.com/office/powerpoint/2010/main" val="201683567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1774</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Constantia</vt:lpstr>
      <vt:lpstr>Majalla UI</vt:lpstr>
      <vt:lpstr>Times New Roman</vt:lpstr>
      <vt:lpstr>Wingdings 2</vt:lpstr>
      <vt:lpstr>Office Theme</vt:lpstr>
      <vt:lpstr>Flow</vt:lpstr>
      <vt:lpstr>Class Crustacea</vt:lpstr>
      <vt:lpstr>Class Crustacea</vt:lpstr>
      <vt:lpstr>Class Crustacea</vt:lpstr>
      <vt:lpstr>Class Crustacea</vt:lpstr>
      <vt:lpstr>          The importance of crustaceans</vt:lpstr>
      <vt:lpstr>          General features or characteristics :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Crustacea</dc:title>
  <dc:creator>abdelwahab abdelwarith</dc:creator>
  <cp:lastModifiedBy>abdelwahab abdelwarith</cp:lastModifiedBy>
  <cp:revision>2</cp:revision>
  <dcterms:created xsi:type="dcterms:W3CDTF">2024-02-27T11:43:52Z</dcterms:created>
  <dcterms:modified xsi:type="dcterms:W3CDTF">2024-02-27T11:51:28Z</dcterms:modified>
</cp:coreProperties>
</file>