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56" r:id="rId2"/>
    <p:sldId id="298" r:id="rId3"/>
    <p:sldId id="257" r:id="rId4"/>
    <p:sldId id="259" r:id="rId5"/>
    <p:sldId id="262" r:id="rId6"/>
    <p:sldId id="263" r:id="rId7"/>
    <p:sldId id="264" r:id="rId8"/>
    <p:sldId id="269" r:id="rId9"/>
    <p:sldId id="270" r:id="rId10"/>
    <p:sldId id="271" r:id="rId11"/>
    <p:sldId id="272" r:id="rId12"/>
    <p:sldId id="276" r:id="rId13"/>
    <p:sldId id="273" r:id="rId14"/>
    <p:sldId id="274" r:id="rId15"/>
    <p:sldId id="279" r:id="rId16"/>
    <p:sldId id="285" r:id="rId17"/>
    <p:sldId id="286" r:id="rId18"/>
    <p:sldId id="284" r:id="rId19"/>
    <p:sldId id="299" r:id="rId20"/>
    <p:sldId id="288" r:id="rId21"/>
    <p:sldId id="291" r:id="rId22"/>
    <p:sldId id="292" r:id="rId23"/>
    <p:sldId id="293" r:id="rId24"/>
    <p:sldId id="295" r:id="rId25"/>
    <p:sldId id="297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EFB24-B5E3-44EF-912D-1D679A752AEA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9564-D30A-4833-8006-3EA004FA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15DAA-F145-4BFA-85C8-A66C6EE84588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C818-1174-4FAE-A749-B387A44155DC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C331-EC1E-488C-9C88-141BF2C3B4C4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34B4A-6F28-4685-BD3F-D92AF5357433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A095-9610-4321-8302-A8CB5DE2CAFE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F2FDC-8785-45C5-89DD-2A00C7E738AA}" type="datetime1">
              <a:rPr lang="ar-SA" smtClean="0"/>
              <a:t>29/01/43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D648-FAA1-46B0-AEE8-B0CD073E3A96}" type="datetime1">
              <a:rPr lang="ar-SA" smtClean="0"/>
              <a:t>29/01/43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CEFE-B963-47DA-B434-C11D97AF4342}" type="datetime1">
              <a:rPr lang="ar-SA" smtClean="0"/>
              <a:t>29/01/43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2804-FBFF-430A-A5B2-1B36DB4C561A}" type="datetime1">
              <a:rPr lang="ar-SA" smtClean="0"/>
              <a:t>29/01/43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8486-62E6-4A2F-A12E-AE31D15B45F3}" type="datetime1">
              <a:rPr lang="ar-SA" smtClean="0"/>
              <a:t>29/01/43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8753-388F-44DC-B1FD-F8BD3991B6B5}" type="datetime1">
              <a:rPr lang="ar-SA" smtClean="0"/>
              <a:t>29/01/43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834E-9A25-48BF-A7F5-3FA3978AE1B3}" type="datetime1">
              <a:rPr lang="ar-SA" smtClean="0"/>
              <a:t>29/01/43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Halimah Alshehri 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E2BA-F417-49BB-9572-64416A6016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3047999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Propositions</a:t>
            </a: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87F463A-F4B7-4B63-8210-6A658627D4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76400"/>
            <a:ext cx="8486368" cy="12924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4525963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2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be propositions. The conjunction of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, denoted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∧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, is the proposition "p </a:t>
                </a:r>
                <a:r>
                  <a:rPr lang="en-US" dirty="0">
                    <a:solidFill>
                      <a:srgbClr val="FF0000"/>
                    </a:solidFill>
                  </a:rPr>
                  <a:t>and</a:t>
                </a:r>
                <a:r>
                  <a:rPr lang="en-US" dirty="0"/>
                  <a:t> q ." The conjunction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∧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true when both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are true and is false otherwise.</a:t>
                </a:r>
                <a:endParaRPr lang="ar-SA" dirty="0"/>
              </a:p>
              <a:p>
                <a:pPr algn="l" rtl="0">
                  <a:lnSpc>
                    <a:spcPct val="150000"/>
                  </a:lnSpc>
                  <a:buNone/>
                </a:pPr>
                <a:endParaRPr lang="ar-S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4525963"/>
              </a:xfrm>
              <a:blipFill>
                <a:blip r:embed="rId2"/>
                <a:stretch>
                  <a:fillRect l="-1922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399" y="577932"/>
            <a:ext cx="5553501" cy="483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 </a:t>
            </a:r>
            <a:r>
              <a:rPr lang="en-US" sz="2800" dirty="0"/>
              <a:t>Find the </a:t>
            </a:r>
            <a:r>
              <a:rPr lang="en-US" sz="2800" b="1" u="sng" dirty="0"/>
              <a:t>conjunction</a:t>
            </a:r>
            <a:r>
              <a:rPr lang="en-US" sz="2800" b="1" dirty="0"/>
              <a:t> </a:t>
            </a:r>
            <a:r>
              <a:rPr lang="en-US" sz="2800" dirty="0"/>
              <a:t>of the propositions p and q where </a:t>
            </a:r>
            <a:r>
              <a:rPr lang="en-US" sz="2800" b="1" dirty="0">
                <a:solidFill>
                  <a:srgbClr val="0070C0"/>
                </a:solidFill>
              </a:rPr>
              <a:t>p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"Today is Friday"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/>
              <a:t>and </a:t>
            </a:r>
            <a:r>
              <a:rPr lang="en-US" sz="2800" b="1" dirty="0">
                <a:solidFill>
                  <a:srgbClr val="0070C0"/>
                </a:solidFill>
              </a:rPr>
              <a:t>q</a:t>
            </a:r>
            <a:r>
              <a:rPr lang="en-US" sz="2800" dirty="0"/>
              <a:t> is the proposition </a:t>
            </a:r>
            <a:r>
              <a:rPr lang="en-US" sz="2800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8372" y="8382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u="sng" dirty="0">
                    <a:solidFill>
                      <a:srgbClr val="C00000"/>
                    </a:solidFill>
                  </a:rPr>
                  <a:t>DEFINITION 3: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Let </a:t>
                </a:r>
                <a:r>
                  <a:rPr 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b="1" dirty="0"/>
                  <a:t> and </a:t>
                </a:r>
                <a:r>
                  <a:rPr lang="en-US" b="1" dirty="0">
                    <a:solidFill>
                      <a:srgbClr val="FF0000"/>
                    </a:solidFill>
                  </a:rPr>
                  <a:t>q</a:t>
                </a:r>
                <a:r>
                  <a:rPr lang="en-US" b="1" dirty="0"/>
                  <a:t> be propositions. The disjunction of </a:t>
                </a:r>
                <a:r>
                  <a:rPr 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b="1" dirty="0"/>
                  <a:t> and </a:t>
                </a:r>
                <a:r>
                  <a:rPr lang="en-US" b="1" dirty="0">
                    <a:solidFill>
                      <a:srgbClr val="FF0000"/>
                    </a:solidFill>
                  </a:rPr>
                  <a:t>q</a:t>
                </a:r>
                <a:r>
                  <a:rPr lang="en-US" b="1" dirty="0"/>
                  <a:t>, denoted by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b="1" dirty="0"/>
                  <a:t>, is the proposition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"p </a:t>
                </a:r>
                <a:r>
                  <a:rPr lang="en-US" b="1" dirty="0">
                    <a:solidFill>
                      <a:srgbClr val="FF0000"/>
                    </a:solidFill>
                  </a:rPr>
                  <a:t>or</a:t>
                </a:r>
                <a:r>
                  <a:rPr lang="en-US" b="1" dirty="0"/>
                  <a:t> q ." The disjunction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∨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is false when both </a:t>
                </a:r>
                <a:r>
                  <a:rPr 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b="1" dirty="0"/>
                  <a:t> and </a:t>
                </a:r>
                <a:r>
                  <a:rPr lang="en-US" b="1" dirty="0">
                    <a:solidFill>
                      <a:srgbClr val="FF0000"/>
                    </a:solidFill>
                  </a:rPr>
                  <a:t>q</a:t>
                </a:r>
                <a:r>
                  <a:rPr lang="en-US" b="1" dirty="0"/>
                  <a:t> are false and is true otherwise.</a:t>
                </a:r>
                <a:endParaRPr lang="ar-SA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8372" y="838200"/>
                <a:ext cx="8229600" cy="4525963"/>
              </a:xfrm>
              <a:blipFill>
                <a:blip r:embed="rId2"/>
                <a:stretch>
                  <a:fillRect l="-1852" r="-7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5255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What is the disjunction of the propositions p and q where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"Today is Friday“ </a:t>
            </a:r>
            <a:r>
              <a:rPr lang="en-US" dirty="0"/>
              <a:t>and </a:t>
            </a:r>
            <a:r>
              <a:rPr lang="en-US" b="1" dirty="0">
                <a:solidFill>
                  <a:srgbClr val="0070C0"/>
                </a:solidFill>
              </a:rPr>
              <a:t>q</a:t>
            </a:r>
            <a:r>
              <a:rPr lang="en-US" dirty="0"/>
              <a:t> is the proposition </a:t>
            </a:r>
            <a:r>
              <a:rPr lang="en-US" b="1" dirty="0">
                <a:solidFill>
                  <a:srgbClr val="0070C0"/>
                </a:solidFill>
              </a:rPr>
              <a:t>"It is raining today.“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>
                <a:solidFill>
                  <a:srgbClr val="FF0000"/>
                </a:solidFill>
              </a:rPr>
              <a:t>Conditional Statements</a:t>
            </a:r>
            <a:endParaRPr lang="ar-SA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85000" lnSpcReduction="20000"/>
              </a:bodyPr>
              <a:lstStyle/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b="1" u="sng" dirty="0">
                    <a:solidFill>
                      <a:schemeClr val="accent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5: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Let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be propositions. The conditional statement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 </a:t>
                </a:r>
                <a:r>
                  <a:rPr lang="en-US" dirty="0"/>
                  <a:t>is the proposition "if p, then q ."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is false when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is false, and true otherwise.</a:t>
                </a:r>
              </a:p>
              <a:p>
                <a:pPr algn="l" rtl="0">
                  <a:lnSpc>
                    <a:spcPct val="160000"/>
                  </a:lnSpc>
                  <a:buNone/>
                </a:pPr>
                <a:r>
                  <a:rPr lang="en-US" dirty="0"/>
                  <a:t>In the conditional statement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/>
                      </a:rPr>
                      <m:t>𝑝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, p is called the hypothesis (or antecedent or premise) and q is called the conclusion (or consequence)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105400"/>
              </a:xfrm>
              <a:blipFill>
                <a:blip r:embed="rId2"/>
                <a:stretch>
                  <a:fillRect l="-1404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rmAutofit fontScale="925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The 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called a conditional statement because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asserts that q is true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on the condition that p holds. A conditional statement is also called an </a:t>
                </a:r>
                <a:r>
                  <a:rPr lang="en-US" b="1" dirty="0">
                    <a:solidFill>
                      <a:srgbClr val="FF0000"/>
                    </a:solidFill>
                  </a:rPr>
                  <a:t>implication</a:t>
                </a:r>
                <a:r>
                  <a:rPr lang="en-US" b="1" dirty="0"/>
                  <a:t>.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b="1" dirty="0"/>
                  <a:t>statement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is true when both p and q are true and when p is false (no matter what truth value q has).</a:t>
                </a:r>
                <a:endParaRPr lang="ar-SA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5110297" cy="439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4E6C1E23-383D-4B40-B3B7-22FFFBB16D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35894564"/>
                  </p:ext>
                </p:extLst>
              </p:nvPr>
            </p:nvGraphicFramePr>
            <p:xfrm>
              <a:off x="457200" y="4343400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370840">
                    <a:tc gridSpan="3"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dirty="0"/>
                            <a:t>The proposition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𝒒</m:t>
                              </m:r>
                            </m:oMath>
                          </a14:m>
                          <a:r>
                            <a:rPr lang="en-US" sz="2800" b="1" dirty="0"/>
                            <a:t> </a:t>
                          </a:r>
                          <a:endParaRPr lang="ar-SA" sz="28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rtl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  <m:t> →¬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US" sz="2800" b="1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𝒒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→¬</m:t>
                                </m:r>
                                <m:r>
                                  <a:rPr lang="en-US" sz="2800" b="0" i="1" kern="1200" dirty="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𝒑</m:t>
                                </m:r>
                                <m:r>
                                  <a:rPr lang="en-US" sz="2800" b="0" i="1" kern="1200" dirty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r" defTabSz="914400" rtl="1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𝑞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→</m:t>
                                </m:r>
                                <m:r>
                                  <a:rPr lang="en-US" sz="2800" b="0" i="1" kern="1200" smtClean="0">
                                    <a:solidFill>
                                      <a:schemeClr val="dk1"/>
                                    </a:solidFill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ar-SA" sz="2800" b="0" i="1" kern="1200" dirty="0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جدول 8">
                <a:extLst>
                  <a:ext uri="{FF2B5EF4-FFF2-40B4-BE49-F238E27FC236}">
                    <a16:creationId xmlns:a16="http://schemas.microsoft.com/office/drawing/2014/main" id="{4E6C1E23-383D-4B40-B3B7-22FFFBB16DA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35894564"/>
                  </p:ext>
                </p:extLst>
              </p:nvPr>
            </p:nvGraphicFramePr>
            <p:xfrm>
              <a:off x="457200" y="4343400"/>
              <a:ext cx="8229600" cy="1554480"/>
            </p:xfrm>
            <a:graphic>
              <a:graphicData uri="http://schemas.openxmlformats.org/drawingml/2006/table">
                <a:tbl>
                  <a:tblPr rtl="1"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95219115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776382524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71426646"/>
                        </a:ext>
                      </a:extLst>
                    </a:gridCol>
                  </a:tblGrid>
                  <a:tr h="518160">
                    <a:tc gridSpan="3"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48" t="-10588" r="-370" b="-20352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rtl="1"/>
                          <a:endParaRPr lang="ar-SA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97607935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inverse </a:t>
                          </a:r>
                          <a:endParaRPr lang="ar-SA" sz="2800" b="1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4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contrapositive </a:t>
                          </a:r>
                          <a:endParaRPr lang="ar-SA" sz="2400" u="non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1"/>
                          <a:r>
                            <a:rPr lang="en-US" sz="2800" b="1" u="none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</a:rPr>
                            <a:t>The converse </a:t>
                          </a:r>
                          <a:endParaRPr lang="ar-SA" sz="2800" u="non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9445432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11765" r="-20111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100444" t="-211765" r="-101111" b="-2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ar-SA"/>
                        </a:p>
                      </a:txBody>
                      <a:tcPr>
                        <a:blipFill>
                          <a:blip r:embed="rId2"/>
                          <a:stretch>
                            <a:fillRect l="-200444" t="-211765" r="-1111" b="-23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03924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83528A74-84FC-4B1C-A9B9-0F725F3C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CONVERSE, CONTRAPOSITIVE, AND INVERSE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97C1D7E6-B6E0-452C-9339-E55E442D776F}"/>
                  </a:ext>
                </a:extLst>
              </p:cNvPr>
              <p:cNvSpPr txBox="1"/>
              <p:nvPr/>
            </p:nvSpPr>
            <p:spPr>
              <a:xfrm>
                <a:off x="762000" y="1600200"/>
                <a:ext cx="8077200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 rtl="0"/>
                <a:r>
                  <a:rPr lang="en-US" sz="2400" b="1" dirty="0"/>
                  <a:t>We can form some new conditional statements starting with a conditional statement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 → 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/>
                  <a:t>.</a:t>
                </a:r>
              </a:p>
              <a:p>
                <a:pPr algn="l" rtl="0"/>
                <a:endParaRPr lang="en-US" sz="2400" b="1" dirty="0"/>
              </a:p>
              <a:p>
                <a:pPr algn="l" rtl="0"/>
                <a:r>
                  <a:rPr lang="en-US" sz="2400" b="1" dirty="0"/>
                  <a:t> In particular, there are three related conditional statements that occur so often that they have special names.</a:t>
                </a:r>
              </a:p>
            </p:txBody>
          </p:sp>
        </mc:Choice>
        <mc:Fallback>
          <p:sp>
            <p:nvSpPr>
              <p:cNvPr id="11" name="مربع نص 10">
                <a:extLst>
                  <a:ext uri="{FF2B5EF4-FFF2-40B4-BE49-F238E27FC236}">
                    <a16:creationId xmlns:a16="http://schemas.microsoft.com/office/drawing/2014/main" id="{97C1D7E6-B6E0-452C-9339-E55E442D7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00200"/>
                <a:ext cx="8077200" cy="1938992"/>
              </a:xfrm>
              <a:prstGeom prst="rect">
                <a:avLst/>
              </a:prstGeom>
              <a:blipFill>
                <a:blip r:embed="rId3"/>
                <a:stretch>
                  <a:fillRect l="-1132" t="-2516" r="-1434" b="-597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97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326857-F581-427E-BBFB-25E8D805A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cs typeface="+mj-cs"/>
              </a:rPr>
              <a:t>The main purpose for this lesson is to introduce the following: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>
                <a:cs typeface="+mj-cs"/>
              </a:rPr>
              <a:t>Define the </a:t>
            </a:r>
            <a:r>
              <a:rPr lang="en-US" sz="2400" dirty="0">
                <a:solidFill>
                  <a:srgbClr val="FF0000"/>
                </a:solidFill>
                <a:cs typeface="+mj-cs"/>
              </a:rPr>
              <a:t>Proposition</a:t>
            </a:r>
            <a:r>
              <a:rPr lang="en-US" sz="2400" dirty="0">
                <a:cs typeface="+mj-cs"/>
              </a:rPr>
              <a:t> and example.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>
                <a:cs typeface="+mj-cs"/>
              </a:rPr>
              <a:t>How can find </a:t>
            </a:r>
            <a:r>
              <a:rPr lang="en-US" sz="2400" dirty="0">
                <a:solidFill>
                  <a:srgbClr val="FF0000"/>
                </a:solidFill>
              </a:rPr>
              <a:t>negation</a:t>
            </a:r>
            <a:r>
              <a:rPr lang="en-US" sz="2400" dirty="0"/>
              <a:t> of Proposition.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Find </a:t>
            </a:r>
            <a:r>
              <a:rPr lang="en-US" sz="2400" dirty="0">
                <a:solidFill>
                  <a:srgbClr val="FF0000"/>
                </a:solidFill>
              </a:rPr>
              <a:t>truth table </a:t>
            </a:r>
            <a:r>
              <a:rPr lang="en-US" sz="2400" dirty="0"/>
              <a:t>for any Proposition and negation of its.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Define </a:t>
            </a:r>
            <a:r>
              <a:rPr lang="en-US" sz="2400" dirty="0">
                <a:solidFill>
                  <a:srgbClr val="FF0000"/>
                </a:solidFill>
              </a:rPr>
              <a:t>connectives</a:t>
            </a:r>
            <a:r>
              <a:rPr lang="en-US" sz="2400" dirty="0"/>
              <a:t> and truth tables for them.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400" dirty="0"/>
              <a:t>Define the concepts of </a:t>
            </a:r>
            <a:r>
              <a:rPr lang="en-US" sz="2400" dirty="0">
                <a:solidFill>
                  <a:srgbClr val="FF0000"/>
                </a:solidFill>
              </a:rPr>
              <a:t>CONVERSE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CONTRAPOSITIVE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FF0000"/>
                </a:solidFill>
              </a:rPr>
              <a:t>INVERSE</a:t>
            </a:r>
            <a:r>
              <a:rPr lang="en-US" sz="240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ar-SA" sz="24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 algn="l" rtl="0">
              <a:buNone/>
            </a:pPr>
            <a:endParaRPr lang="en-US" sz="24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4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400" dirty="0">
              <a:cs typeface="+mj-cs"/>
            </a:endParaRPr>
          </a:p>
          <a:p>
            <a:pPr algn="l" rtl="0">
              <a:buFont typeface="Wingdings" panose="05000000000000000000" pitchFamily="2" charset="2"/>
              <a:buChar char="ü"/>
            </a:pPr>
            <a:endParaRPr lang="en-US" sz="2400" dirty="0">
              <a:solidFill>
                <a:srgbClr val="002060"/>
              </a:solidFill>
              <a:cs typeface="+mj-cs"/>
            </a:endParaRPr>
          </a:p>
          <a:p>
            <a:endParaRPr lang="ar-SA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D3DAB0A2-23A0-4B90-9A6D-3747B4996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44114"/>
            <a:ext cx="3389670" cy="97544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13951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dirty="0"/>
              <a:t>When two compound propositions always have the same truth value we call them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</a:t>
            </a:r>
            <a:r>
              <a:rPr lang="en-US" dirty="0"/>
              <a:t>,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so that a conditional statement and its contrapositive are equivalent</a:t>
            </a:r>
            <a:endParaRPr lang="ar-SA" dirty="0"/>
          </a:p>
          <a:p>
            <a:pPr algn="l" rtl="0">
              <a:lnSpc>
                <a:spcPct val="150000"/>
              </a:lnSpc>
              <a:buNone/>
            </a:pPr>
            <a:r>
              <a:rPr lang="en-US" dirty="0"/>
              <a:t>The converse and the inverse of a conditional statement are also equivalent, but neither is equivalent to the original conditional statement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BICONDITIONALS</a:t>
            </a:r>
            <a:endParaRPr lang="ar-SA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ln w="3810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p and q be propositions.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/>
                  <a:t> is the proposition </a:t>
                </a:r>
                <a:r>
                  <a:rPr lang="en-US" b="1" dirty="0">
                    <a:solidFill>
                      <a:srgbClr val="002060"/>
                    </a:solidFill>
                  </a:rPr>
                  <a:t>"p if and only if q ."</a:t>
                </a:r>
                <a:r>
                  <a:rPr lang="en-US" dirty="0"/>
                  <a:t> The biconditional statement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p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⟷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i="1" dirty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is true when p and q have the same truth values, and is false otherwise. Biconditional statements are also called bi-implications.</a:t>
                </a:r>
                <a:endParaRPr lang="ar-S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114799"/>
              </a:xfrm>
              <a:blipFill>
                <a:blip r:embed="rId2"/>
                <a:stretch>
                  <a:fillRect l="-1475" r="-590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688258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dirty="0"/>
              <a:t>There are some other common ways to express </a:t>
            </a:r>
            <a:r>
              <a:rPr lang="en-US" dirty="0">
                <a:solidFill>
                  <a:srgbClr val="FF0000"/>
                </a:solidFill>
              </a:rPr>
              <a:t>p ↔ q</a:t>
            </a:r>
            <a:r>
              <a:rPr lang="en-US" dirty="0"/>
              <a:t>: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is necessary and sufficient for q 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"if p then q , and conversely"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"p </a:t>
            </a:r>
            <a:r>
              <a:rPr lang="en-US" dirty="0" err="1"/>
              <a:t>iff</a:t>
            </a:r>
            <a:r>
              <a:rPr lang="en-US" dirty="0"/>
              <a:t> q ."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Tables o f Compound Propositions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6002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Page 12, 13,14,15</a:t>
            </a:r>
          </a:p>
          <a:p>
            <a:pPr algn="l" rtl="0"/>
            <a:r>
              <a:rPr lang="en-US" dirty="0"/>
              <a:t>1 (</a:t>
            </a:r>
            <a:r>
              <a:rPr lang="en-US" dirty="0" err="1"/>
              <a:t>c,d,e,f</a:t>
            </a:r>
            <a:r>
              <a:rPr lang="en-US" dirty="0"/>
              <a:t>)</a:t>
            </a:r>
            <a:endParaRPr lang="ar-SA" dirty="0"/>
          </a:p>
          <a:p>
            <a:pPr algn="l" rtl="0"/>
            <a:r>
              <a:rPr lang="en-US" dirty="0"/>
              <a:t>3 (</a:t>
            </a:r>
            <a:r>
              <a:rPr lang="en-US" dirty="0" err="1"/>
              <a:t>b,c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16(</a:t>
            </a:r>
            <a:r>
              <a:rPr lang="en-US" dirty="0" err="1"/>
              <a:t>a,b,d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17(</a:t>
            </a:r>
            <a:r>
              <a:rPr lang="en-US" dirty="0" err="1"/>
              <a:t>a,b,c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31 (</a:t>
            </a:r>
            <a:r>
              <a:rPr lang="en-US" dirty="0" err="1"/>
              <a:t>d,e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36 (b)</a:t>
            </a:r>
          </a:p>
          <a:p>
            <a:pPr algn="l" rtl="0"/>
            <a:r>
              <a:rPr lang="en-US" dirty="0"/>
              <a:t>37 (a)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800"/>
            <a:ext cx="8001000" cy="889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2400" dirty="0"/>
              <a:t>A proposition is a declarative sentence (that is, a sentence that declares a fact) that is either true or false, but not both.</a:t>
            </a:r>
            <a:endParaRPr lang="ar-SA" sz="2400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cs typeface="+mj-cs"/>
              </a:rPr>
              <a:t>1.1 Propositional Logic</a:t>
            </a:r>
            <a:endParaRPr lang="ar-SA" sz="3200" b="1" u="sng" dirty="0">
              <a:solidFill>
                <a:schemeClr val="accent1">
                  <a:lumMod val="75000"/>
                </a:schemeClr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u="sng" dirty="0">
                <a:solidFill>
                  <a:srgbClr val="00B050"/>
                </a:solidFill>
              </a:rPr>
              <a:t>Propositions</a:t>
            </a:r>
            <a:endParaRPr lang="ar-SA" sz="3200" b="1" u="sng" dirty="0">
              <a:solidFill>
                <a:srgbClr val="00B050"/>
              </a:solidFill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14F1D8B-EE08-4AD8-9B33-B55DBBDDB15B}"/>
              </a:ext>
            </a:extLst>
          </p:cNvPr>
          <p:cNvSpPr txBox="1"/>
          <p:nvPr/>
        </p:nvSpPr>
        <p:spPr>
          <a:xfrm>
            <a:off x="457200" y="3905706"/>
            <a:ext cx="8001000" cy="1631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 rtl="0"/>
            <a:r>
              <a:rPr lang="en-US" sz="2000" b="1" u="sng" dirty="0">
                <a:solidFill>
                  <a:srgbClr val="7030A0"/>
                </a:solidFill>
              </a:rPr>
              <a:t>EXAMPLE l</a:t>
            </a:r>
            <a:r>
              <a:rPr lang="en-US" sz="2000" b="1" dirty="0">
                <a:solidFill>
                  <a:srgbClr val="7030A0"/>
                </a:solidFill>
              </a:rPr>
              <a:t>  </a:t>
            </a:r>
            <a:r>
              <a:rPr lang="en-US" sz="2000" dirty="0"/>
              <a:t>All the following declarative sentences are propositions.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1 </a:t>
            </a:r>
            <a:r>
              <a:rPr lang="en-US" sz="2000" dirty="0"/>
              <a:t>. Washington, D.C., is the capital of the United States of America.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2 </a:t>
            </a:r>
            <a:r>
              <a:rPr lang="en-US" sz="2000" dirty="0"/>
              <a:t>. Toronto is the capital of Canada.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3</a:t>
            </a:r>
            <a:r>
              <a:rPr lang="en-US" sz="2000" dirty="0"/>
              <a:t>.  1 + 1 =2</a:t>
            </a:r>
          </a:p>
          <a:p>
            <a:pPr algn="just" rtl="0"/>
            <a:r>
              <a:rPr lang="en-US" sz="2000" dirty="0">
                <a:solidFill>
                  <a:srgbClr val="FF0000"/>
                </a:solidFill>
              </a:rPr>
              <a:t>4</a:t>
            </a:r>
            <a:r>
              <a:rPr lang="en-US" sz="2000" dirty="0"/>
              <a:t>. 2 + 2 = 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Some sentences that are not propositions are given in Example 2 .</a:t>
            </a:r>
            <a:endParaRPr lang="ar-SA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Consider the following sentences.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1 . What time is it?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2 . Read this carefully.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7030A0"/>
                </a:solidFill>
              </a:rPr>
              <a:t>3 . x + 1 = 2 .</a:t>
            </a:r>
          </a:p>
          <a:p>
            <a:pPr algn="l">
              <a:lnSpc>
                <a:spcPct val="150000"/>
              </a:lnSpc>
              <a:buNone/>
            </a:pPr>
            <a:r>
              <a:rPr lang="en-US" sz="2400" b="1" dirty="0"/>
              <a:t>4 . x + y = Z.</a:t>
            </a:r>
            <a:endParaRPr lang="ar-SA" sz="2400" b="1" dirty="0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87D87AAF-5AE7-455F-848D-66D4B3F01B07}"/>
              </a:ext>
            </a:extLst>
          </p:cNvPr>
          <p:cNvSpPr txBox="1"/>
          <p:nvPr/>
        </p:nvSpPr>
        <p:spPr>
          <a:xfrm>
            <a:off x="469900" y="5117921"/>
            <a:ext cx="822960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The truth value of a proposition is true, denoted by </a:t>
            </a:r>
            <a:r>
              <a:rPr lang="en-US" sz="2400" b="1" dirty="0">
                <a:solidFill>
                  <a:srgbClr val="FF0000"/>
                </a:solidFill>
              </a:rPr>
              <a:t>T</a:t>
            </a:r>
            <a:r>
              <a:rPr lang="en-US" sz="2400" b="1" dirty="0"/>
              <a:t>, if it is a true proposition and false, denoted by </a:t>
            </a:r>
            <a:r>
              <a:rPr lang="en-US" sz="2400" b="1" dirty="0">
                <a:solidFill>
                  <a:srgbClr val="FF0000"/>
                </a:solidFill>
              </a:rPr>
              <a:t>F</a:t>
            </a:r>
            <a:r>
              <a:rPr lang="en-US" sz="2400" b="1" dirty="0"/>
              <a:t>, if it is a false proposition.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</a:pPr>
            <a:r>
              <a:rPr lang="en-US" dirty="0"/>
              <a:t>We use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letters</a:t>
            </a:r>
            <a:r>
              <a:rPr lang="en-US" dirty="0"/>
              <a:t> to denote propositional variables (or statement variables), that is, variables that represent propositions, just as letters are used to denote numerical variables.</a:t>
            </a:r>
          </a:p>
          <a:p>
            <a:pPr algn="l" rtl="0">
              <a:lnSpc>
                <a:spcPct val="150000"/>
              </a:lnSpc>
            </a:pPr>
            <a:r>
              <a:rPr lang="en-US" dirty="0"/>
              <a:t>The area of logic that deals with propositions is called the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calculus</a:t>
            </a:r>
            <a:r>
              <a:rPr lang="en-US" dirty="0"/>
              <a:t> or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propositional logic.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</a:pP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propositions</a:t>
            </a:r>
            <a:r>
              <a:rPr lang="en-US" dirty="0"/>
              <a:t>, are formed from existing propositions using logical operators.</a:t>
            </a:r>
            <a:endParaRPr lang="ar-SA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838200"/>
                <a:ext cx="8229600" cy="4876800"/>
              </a:xfrm>
              <a:ln w="1270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u="sng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DEFINITION 1 :</a:t>
                </a:r>
                <a:r>
                  <a:rPr lang="en-US" dirty="0">
                    <a:solidFill>
                      <a:srgbClr val="C00000"/>
                    </a:solidFill>
                  </a:rPr>
                  <a:t>  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 be a proposition. The negation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denoted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(also denoted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dirty="0"/>
                  <a:t>), is the statement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"It is not the case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."</a:t>
                </a:r>
              </a:p>
              <a:p>
                <a:pPr algn="l" rtl="0">
                  <a:lnSpc>
                    <a:spcPct val="150000"/>
                  </a:lnSpc>
                  <a:buNone/>
                </a:pPr>
                <a:r>
                  <a:rPr lang="en-US" dirty="0"/>
                  <a:t>The proposition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read "not p." The truth value of the negation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the opposite of the truth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.</a:t>
                </a:r>
                <a:endParaRPr lang="ar-S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838200"/>
                <a:ext cx="8229600" cy="4876800"/>
              </a:xfrm>
              <a:blipFill>
                <a:blip r:embed="rId2"/>
                <a:stretch>
                  <a:fillRect l="-1775" r="-666" b="-1870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78" y="381000"/>
            <a:ext cx="8229600" cy="5883275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 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"Today is Friday.“ </a:t>
            </a:r>
            <a:r>
              <a:rPr lang="en-US" dirty="0"/>
              <a:t>and express this in simple English.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Find the negation of the proposition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solidFill>
                  <a:srgbClr val="0070C0"/>
                </a:solidFill>
              </a:rPr>
              <a:t>2+2=5</a:t>
            </a:r>
            <a:r>
              <a:rPr lang="en-US" dirty="0"/>
              <a:t>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Solution:</a:t>
            </a:r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dirty="0"/>
          </a:p>
          <a:p>
            <a:pPr algn="l" rtl="0">
              <a:lnSpc>
                <a:spcPct val="150000"/>
              </a:lnSpc>
              <a:buNone/>
            </a:pPr>
            <a:endParaRPr lang="en-US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Table 1 displays the truth table for the negation of a proposition p.</a:t>
            </a:r>
            <a:endParaRPr lang="ar-SA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" y="1507581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1676400"/>
            <a:ext cx="304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Truth Table for the Negation of a Proposition.</a:t>
            </a:r>
            <a:endParaRPr lang="ar-S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09600" y="3529151"/>
                <a:ext cx="37338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8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</a:rPr>
                      <m:t>          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ar-SA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529151"/>
                <a:ext cx="373380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914400" y="43434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3200" b="1" dirty="0"/>
              <a:t>   T                   F</a:t>
            </a:r>
          </a:p>
          <a:p>
            <a:pPr algn="l"/>
            <a:r>
              <a:rPr lang="en-US" sz="3200" b="1" dirty="0"/>
              <a:t>   F                   T</a:t>
            </a:r>
            <a:endParaRPr lang="ar-SA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896B09A7-F129-487B-B50A-DD8D14CF123D}"/>
                  </a:ext>
                </a:extLst>
              </p:cNvPr>
              <p:cNvSpPr txBox="1"/>
              <p:nvPr/>
            </p:nvSpPr>
            <p:spPr>
              <a:xfrm>
                <a:off x="4495800" y="1676400"/>
                <a:ext cx="4419600" cy="315875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/>
                <a:r>
                  <a:rPr lang="en-US" sz="2800" dirty="0"/>
                  <a:t>This table has a row for each of the two possible truth values of a proposition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800" dirty="0"/>
                  <a:t>. Each row shows the truth value of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3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corresponding to the truth value of p for this row.</a:t>
                </a:r>
                <a:endParaRPr lang="ar-SA" sz="2800" dirty="0"/>
              </a:p>
            </p:txBody>
          </p:sp>
        </mc:Choice>
        <mc:Fallback>
          <p:sp>
            <p:nvSpPr>
              <p:cNvPr id="8" name="مربع نص 7">
                <a:extLst>
                  <a:ext uri="{FF2B5EF4-FFF2-40B4-BE49-F238E27FC236}">
                    <a16:creationId xmlns:a16="http://schemas.microsoft.com/office/drawing/2014/main" id="{896B09A7-F129-487B-B50A-DD8D14CF1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676400"/>
                <a:ext cx="4419600" cy="3158750"/>
              </a:xfrm>
              <a:prstGeom prst="rect">
                <a:avLst/>
              </a:prstGeom>
              <a:blipFill>
                <a:blip r:embed="rId4"/>
                <a:stretch>
                  <a:fillRect l="-2759" t="-1737" r="-2069" b="-4633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Autofit/>
          </a:bodyPr>
          <a:lstStyle/>
          <a:p>
            <a:pPr algn="just" rtl="0">
              <a:lnSpc>
                <a:spcPct val="160000"/>
              </a:lnSpc>
              <a:buNone/>
            </a:pPr>
            <a:r>
              <a:rPr lang="en-US" sz="2800" dirty="0"/>
              <a:t>The negation operator constructs a new proposition from a single existing proposition. We will now introduce the logical operators  that are used to form new propositions from two or more existing propositions. These logical operators are also called </a:t>
            </a:r>
            <a:r>
              <a:rPr lang="en-US" sz="2800" b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connectives.</a:t>
            </a:r>
          </a:p>
          <a:p>
            <a:pPr algn="l" rtl="0">
              <a:lnSpc>
                <a:spcPct val="160000"/>
              </a:lnSpc>
              <a:buNone/>
            </a:pP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1066</Words>
  <Application>Microsoft Office PowerPoint</Application>
  <PresentationFormat>عرض على الشاشة (4:3)</PresentationFormat>
  <Paragraphs>100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Wingdings</vt:lpstr>
      <vt:lpstr>Office Theme</vt:lpstr>
      <vt:lpstr>Propositions</vt:lpstr>
      <vt:lpstr>عرض تقديمي في PowerPoint</vt:lpstr>
      <vt:lpstr>عرض تقديمي في PowerPoint</vt:lpstr>
      <vt:lpstr>Some sentences that are not propositions are given in Example 2 .</vt:lpstr>
      <vt:lpstr>عرض تقديمي في PowerPoint</vt:lpstr>
      <vt:lpstr>عرض تقديمي في PowerPoint</vt:lpstr>
      <vt:lpstr>عرض تقديمي في PowerPoint</vt:lpstr>
      <vt:lpstr>Table 1 displays the truth table for the negation of a proposition p.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Conditional Statements</vt:lpstr>
      <vt:lpstr>عرض تقديمي في PowerPoint</vt:lpstr>
      <vt:lpstr>عرض تقديمي في PowerPoint</vt:lpstr>
      <vt:lpstr>CONVERSE, CONTRAPOSITIVE, AND INVERSE</vt:lpstr>
      <vt:lpstr>عرض تقديمي في PowerPoint</vt:lpstr>
      <vt:lpstr>BICONDITIONALS</vt:lpstr>
      <vt:lpstr>عرض تقديمي في PowerPoint</vt:lpstr>
      <vt:lpstr>عرض تقديمي في PowerPoint</vt:lpstr>
      <vt:lpstr>Truth Tables o f Compound Propositions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 and Its Applications</dc:title>
  <dc:creator>Windows User</dc:creator>
  <cp:lastModifiedBy>Halimah Alshehri</cp:lastModifiedBy>
  <cp:revision>104</cp:revision>
  <dcterms:created xsi:type="dcterms:W3CDTF">2013-02-02T15:24:53Z</dcterms:created>
  <dcterms:modified xsi:type="dcterms:W3CDTF">2021-09-06T19:46:09Z</dcterms:modified>
</cp:coreProperties>
</file>