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9" d="100"/>
          <a:sy n="119" d="100"/>
        </p:scale>
        <p:origin x="84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404D745-C5A0-4468-B8ED-58D2BD606F85}" type="datetimeFigureOut">
              <a:rPr lang="en-US" smtClean="0"/>
              <a:t>2/27/2024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FE1F767-4DFC-4E85-8CC8-FABD43DEE32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04D745-C5A0-4468-B8ED-58D2BD606F85}"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1F767-4DFC-4E85-8CC8-FABD43DEE3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04D745-C5A0-4468-B8ED-58D2BD606F85}"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1F767-4DFC-4E85-8CC8-FABD43DEE3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04D745-C5A0-4468-B8ED-58D2BD606F85}"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1F767-4DFC-4E85-8CC8-FABD43DEE3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404D745-C5A0-4468-B8ED-58D2BD606F85}"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1F767-4DFC-4E85-8CC8-FABD43DEE32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404D745-C5A0-4468-B8ED-58D2BD606F85}"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1F767-4DFC-4E85-8CC8-FABD43DEE32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404D745-C5A0-4468-B8ED-58D2BD606F85}" type="datetimeFigureOut">
              <a:rPr lang="en-US" smtClean="0"/>
              <a:t>2/27/2024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E1F767-4DFC-4E85-8CC8-FABD43DEE3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404D745-C5A0-4468-B8ED-58D2BD606F85}" type="datetimeFigureOut">
              <a:rPr lang="en-US" smtClean="0"/>
              <a:t>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E1F767-4DFC-4E85-8CC8-FABD43DEE3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4D745-C5A0-4468-B8ED-58D2BD606F85}" type="datetimeFigureOut">
              <a:rPr lang="en-US" smtClean="0"/>
              <a:t>2/27/2024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E1F767-4DFC-4E85-8CC8-FABD43DEE3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404D745-C5A0-4468-B8ED-58D2BD606F85}"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1F767-4DFC-4E85-8CC8-FABD43DEE32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404D745-C5A0-4468-B8ED-58D2BD606F85}"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FE1F767-4DFC-4E85-8CC8-FABD43DEE32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04D745-C5A0-4468-B8ED-58D2BD606F85}" type="datetimeFigureOut">
              <a:rPr lang="en-US" smtClean="0"/>
              <a:t>2/27/2024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FE1F767-4DFC-4E85-8CC8-FABD43DEE32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457200"/>
          </a:xfrm>
        </p:spPr>
        <p:txBody>
          <a:bodyPr>
            <a:normAutofit fontScale="90000"/>
          </a:bodyPr>
          <a:lstStyle/>
          <a:p>
            <a:pPr algn="ctr"/>
            <a:br>
              <a:rPr lang="en-US" sz="2200" b="1" dirty="0">
                <a:solidFill>
                  <a:srgbClr val="FF0000"/>
                </a:solidFill>
                <a:latin typeface="Times New Roman" panose="02020603050405020304" pitchFamily="18" charset="0"/>
                <a:cs typeface="Times New Roman" panose="02020603050405020304" pitchFamily="18" charset="0"/>
              </a:rPr>
            </a:br>
            <a:r>
              <a:rPr lang="en-US" sz="2200" b="1" dirty="0">
                <a:solidFill>
                  <a:srgbClr val="FF0000"/>
                </a:solidFill>
                <a:latin typeface="Times New Roman" panose="02020603050405020304" pitchFamily="18" charset="0"/>
                <a:cs typeface="Times New Roman" panose="02020603050405020304" pitchFamily="18" charset="0"/>
              </a:rPr>
              <a:t>Production system and fry supplementation : -</a:t>
            </a:r>
            <a:br>
              <a:rPr lang="en-US" sz="2000" b="1" dirty="0">
                <a:solidFill>
                  <a:srgbClr val="FF0000"/>
                </a:solidFill>
                <a:latin typeface="Times New Roman" panose="02020603050405020304" pitchFamily="18" charset="0"/>
                <a:cs typeface="Times New Roman" panose="02020603050405020304" pitchFamily="18" charset="0"/>
              </a:rPr>
            </a:br>
            <a:endParaRPr lang="en-US" sz="2200" dirty="0">
              <a:solidFill>
                <a:srgbClr val="FF0000"/>
              </a:solidFill>
            </a:endParaRPr>
          </a:p>
        </p:txBody>
      </p:sp>
      <p:sp>
        <p:nvSpPr>
          <p:cNvPr id="3" name="Content Placeholder 2"/>
          <p:cNvSpPr>
            <a:spLocks noGrp="1"/>
          </p:cNvSpPr>
          <p:nvPr>
            <p:ph sz="half" idx="1"/>
          </p:nvPr>
        </p:nvSpPr>
        <p:spPr>
          <a:xfrm>
            <a:off x="0" y="685800"/>
            <a:ext cx="4648200" cy="6096000"/>
          </a:xfrm>
        </p:spPr>
        <p:txBody>
          <a:bodyPr>
            <a:normAutofit fontScale="62500" lnSpcReduction="2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Production system and fry supplementation : -</a:t>
            </a:r>
          </a:p>
          <a:p>
            <a:pPr marL="0" indent="0">
              <a:buNone/>
            </a:pPr>
            <a:r>
              <a:rPr lang="en-US" b="1" dirty="0">
                <a:solidFill>
                  <a:srgbClr val="00B050"/>
                </a:solidFill>
                <a:latin typeface="Times New Roman" panose="02020603050405020304" pitchFamily="18" charset="0"/>
                <a:cs typeface="Times New Roman" panose="02020603050405020304" pitchFamily="18" charset="0"/>
              </a:rPr>
              <a:t>Due to their larger size and higher survival rates, green shrimp seed collected from natural waters has been commonly used for culture in extensive ponds in South Asia, which require a lower seed density. However, reliance on natural seed has diminished as a result of excessive fishing effort and the spread of white spot disease in natural shrimp nursery areas. Therefore, most of the green shrimp </a:t>
            </a:r>
            <a:r>
              <a:rPr lang="en-US" b="1" dirty="0" err="1">
                <a:solidFill>
                  <a:srgbClr val="00B050"/>
                </a:solidFill>
                <a:latin typeface="Times New Roman" panose="02020603050405020304" pitchFamily="18" charset="0"/>
                <a:cs typeface="Times New Roman" panose="02020603050405020304" pitchFamily="18" charset="0"/>
              </a:rPr>
              <a:t>Penaeus</a:t>
            </a:r>
            <a:r>
              <a:rPr lang="en-US" b="1" dirty="0">
                <a:solidFill>
                  <a:srgbClr val="00B050"/>
                </a:solidFill>
                <a:latin typeface="Times New Roman" panose="02020603050405020304" pitchFamily="18" charset="0"/>
                <a:cs typeface="Times New Roman" panose="02020603050405020304" pitchFamily="18" charset="0"/>
              </a:rPr>
              <a:t> monodon that are now raised on farms depend entirely on seeds produced in hatcheries.</a:t>
            </a:r>
            <a:r>
              <a:rPr lang="en-US" b="1" dirty="0">
                <a:latin typeface="Times New Roman" panose="02020603050405020304" pitchFamily="18" charset="0"/>
                <a:cs typeface="Times New Roman" panose="02020603050405020304" pitchFamily="18" charset="0"/>
              </a:rPr>
              <a:t> </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It is preferable to catch healthy females (body length 25-30 cm, weight 200-320 grams) and males (20-25 cm; 100-170 grams) from natural waters to be used as a spawning flock through the process of developing ovarian maturity. </a:t>
            </a:r>
            <a:r>
              <a:rPr lang="en-US" b="1" dirty="0" err="1">
                <a:solidFill>
                  <a:srgbClr val="0070C0"/>
                </a:solidFill>
                <a:latin typeface="Times New Roman" panose="02020603050405020304" pitchFamily="18" charset="0"/>
                <a:cs typeface="Times New Roman" panose="02020603050405020304" pitchFamily="18" charset="0"/>
              </a:rPr>
              <a:t>Broodstock</a:t>
            </a:r>
            <a:r>
              <a:rPr lang="en-US" b="1" dirty="0">
                <a:solidFill>
                  <a:srgbClr val="0070C0"/>
                </a:solidFill>
                <a:latin typeface="Times New Roman" panose="02020603050405020304" pitchFamily="18" charset="0"/>
                <a:cs typeface="Times New Roman" panose="02020603050405020304" pitchFamily="18" charset="0"/>
              </a:rPr>
              <a:t> are preferred to be collected from deeper waters (60-80 </a:t>
            </a:r>
            <a:r>
              <a:rPr lang="en-US" b="1" dirty="0" err="1">
                <a:solidFill>
                  <a:srgbClr val="0070C0"/>
                </a:solidFill>
                <a:latin typeface="Times New Roman" panose="02020603050405020304" pitchFamily="18" charset="0"/>
                <a:cs typeface="Times New Roman" panose="02020603050405020304" pitchFamily="18" charset="0"/>
              </a:rPr>
              <a:t>metres</a:t>
            </a:r>
            <a:r>
              <a:rPr lang="en-US" b="1" dirty="0">
                <a:solidFill>
                  <a:srgbClr val="0070C0"/>
                </a:solidFill>
                <a:latin typeface="Times New Roman" panose="02020603050405020304" pitchFamily="18" charset="0"/>
                <a:cs typeface="Times New Roman" panose="02020603050405020304" pitchFamily="18" charset="0"/>
              </a:rPr>
              <a:t>), or more than 20 miles from shore, due to the reduced prevalence of shrimp diseases, which often spread in coastal waters close to farm areas. After the shrimp arrive, they are left for several days to rest from the stress of transportation, as they are placed in circular maturation tanks that are usually covered and placed in dark rooms. The same density rates are used for females and males (2-3 per square meter). Then the shrimp are encouraged to molt by controlling the salinity of the water. </a:t>
            </a:r>
          </a:p>
        </p:txBody>
      </p:sp>
      <p:sp>
        <p:nvSpPr>
          <p:cNvPr id="4" name="Content Placeholder 3"/>
          <p:cNvSpPr>
            <a:spLocks noGrp="1"/>
          </p:cNvSpPr>
          <p:nvPr>
            <p:ph sz="half" idx="2"/>
          </p:nvPr>
        </p:nvSpPr>
        <p:spPr>
          <a:xfrm>
            <a:off x="4648200" y="533400"/>
            <a:ext cx="4419600" cy="6248400"/>
          </a:xfrm>
        </p:spPr>
        <p:txBody>
          <a:bodyPr>
            <a:noAutofit/>
          </a:bodyPr>
          <a:lstStyle/>
          <a:p>
            <a:pPr marL="0" indent="0" algn="r" rtl="1">
              <a:buNone/>
            </a:pPr>
            <a:r>
              <a:rPr lang="ar-SA" sz="1600" b="1" dirty="0">
                <a:solidFill>
                  <a:srgbClr val="FF0000"/>
                </a:solidFill>
                <a:latin typeface="Times New Roman" panose="02020603050405020304" pitchFamily="18" charset="0"/>
                <a:cs typeface="Times New Roman" panose="02020603050405020304" pitchFamily="18" charset="0"/>
              </a:rPr>
              <a:t>نظم الانتاج والامداد بالزريعة: -</a:t>
            </a:r>
            <a:endParaRPr lang="en-US" sz="1600" b="1" dirty="0">
              <a:solidFill>
                <a:srgbClr val="FF0000"/>
              </a:solidFill>
              <a:latin typeface="Times New Roman" panose="02020603050405020304" pitchFamily="18" charset="0"/>
              <a:cs typeface="Times New Roman" panose="02020603050405020304" pitchFamily="18" charset="0"/>
            </a:endParaRPr>
          </a:p>
          <a:p>
            <a:pPr marL="0" indent="0" algn="r">
              <a:buNone/>
            </a:pPr>
            <a:r>
              <a:rPr lang="ar-SA" sz="1600" b="1" dirty="0">
                <a:solidFill>
                  <a:srgbClr val="00B050"/>
                </a:solidFill>
                <a:latin typeface="Times New Roman" panose="02020603050405020304" pitchFamily="18" charset="0"/>
                <a:cs typeface="Times New Roman" panose="02020603050405020304" pitchFamily="18" charset="0"/>
              </a:rPr>
              <a:t>نتيجة لحجمها الأكبر ولمعدلات بقائها العالية، كان من الشائع استخدام زريعة الجمبرى الأخضر التى يتم جمعها من المياه الطبيعية للتربية فى الأحواض الأرضية الموسعة فى جنوب أسيا، والتى تحتاج إلى كثافة أدنى من البذور. إلا أن الاعتماد على الزريعة الطبيعية قد تضائل نتيجة لجهد الصيد الزائد وإنتشار مرض البقع البيضاء فى مناطق الحضانة الطبيعية للجمبرى. لذا، فإن معظم الجمبرى الأخضر </a:t>
            </a:r>
            <a:r>
              <a:rPr lang="en-US" sz="1600" b="1" i="1" dirty="0" err="1">
                <a:solidFill>
                  <a:srgbClr val="00B050"/>
                </a:solidFill>
                <a:latin typeface="Times New Roman" panose="02020603050405020304" pitchFamily="18" charset="0"/>
                <a:cs typeface="Times New Roman" panose="02020603050405020304" pitchFamily="18" charset="0"/>
              </a:rPr>
              <a:t>Penaeus</a:t>
            </a:r>
            <a:r>
              <a:rPr lang="en-US" sz="1600" b="1" i="1" dirty="0">
                <a:solidFill>
                  <a:srgbClr val="00B050"/>
                </a:solidFill>
                <a:latin typeface="Times New Roman" panose="02020603050405020304" pitchFamily="18" charset="0"/>
                <a:cs typeface="Times New Roman" panose="02020603050405020304" pitchFamily="18" charset="0"/>
              </a:rPr>
              <a:t> monodon</a:t>
            </a:r>
            <a:r>
              <a:rPr lang="ar-SA" sz="1600" b="1" dirty="0">
                <a:solidFill>
                  <a:srgbClr val="00B050"/>
                </a:solidFill>
                <a:latin typeface="Times New Roman" panose="02020603050405020304" pitchFamily="18" charset="0"/>
                <a:cs typeface="Times New Roman" panose="02020603050405020304" pitchFamily="18" charset="0"/>
              </a:rPr>
              <a:t> الذى يربى الآن فى المزارع يعتمد كلية على البذور المنتجة فى المفرخات. </a:t>
            </a:r>
            <a:endParaRPr lang="en-US" sz="1600" b="1" dirty="0">
              <a:solidFill>
                <a:srgbClr val="00B050"/>
              </a:solidFill>
              <a:latin typeface="Times New Roman" panose="02020603050405020304" pitchFamily="18" charset="0"/>
              <a:cs typeface="Times New Roman" panose="02020603050405020304" pitchFamily="18" charset="0"/>
            </a:endParaRPr>
          </a:p>
          <a:p>
            <a:pPr marL="0" indent="0" algn="r">
              <a:buNone/>
            </a:pPr>
            <a:endParaRPr lang="en-US" sz="1600" b="1" dirty="0">
              <a:latin typeface="Times New Roman" panose="02020603050405020304" pitchFamily="18" charset="0"/>
              <a:cs typeface="Times New Roman" panose="02020603050405020304" pitchFamily="18" charset="0"/>
            </a:endParaRPr>
          </a:p>
          <a:p>
            <a:pPr marL="0" indent="0" algn="r">
              <a:buNone/>
            </a:pPr>
            <a:r>
              <a:rPr lang="ar-SA" sz="1600" b="1" dirty="0">
                <a:solidFill>
                  <a:srgbClr val="0070C0"/>
                </a:solidFill>
                <a:latin typeface="Times New Roman" panose="02020603050405020304" pitchFamily="18" charset="0"/>
                <a:cs typeface="Times New Roman" panose="02020603050405020304" pitchFamily="18" charset="0"/>
              </a:rPr>
              <a:t>يفضل أن يتم صيد الإناث السليمة صحيا (طول الجسم 25-30 سنتيمتر، ووزن 200-320 جرام) والذكور (20-25 سنتيمتر؛ 100-170 جرام) من المياه الطبيعية لاستخدامه كقطيع للتفريخ من خلال عملية استحداث نضج المبايض. وتفضل قطعان الأمهات التى تجمع من المياه الأعمق (60-80 متر)، أو على بعد أكثر من 20 ميل من الشاطئ، ويرجع ذلك إلى إنخفاض إنتشار أمراض الجمبرى، التى غالبا ما تنتشر فى المياه الساحلية القريبة من مناطق المزارع. وعقب وصول الجمبرى، يترك عدة أيام للراحة من إجهاد النقل، حيث يوضع فى أحواض إنضاج دائرية عادة ما تكون مغطاه وموضوعة فى غرف مظلمة. وتستخدم نفس معدلات الكثافة للإناث والذكور (2-3 لكل متر مربع). ثم يحث الجمبرى على الإنسلاخ وذلك بالتحكم فى ملوحة المياه. </a:t>
            </a:r>
            <a:endParaRPr lang="en-US" sz="16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1374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533400"/>
          </a:xfrm>
        </p:spPr>
        <p:txBody>
          <a:bodyPr>
            <a:noAutofit/>
          </a:bodyPr>
          <a:lstStyle/>
          <a:p>
            <a:pPr algn="ctr"/>
            <a:r>
              <a:rPr lang="en-US" sz="1800" b="1" dirty="0">
                <a:solidFill>
                  <a:srgbClr val="FF0000"/>
                </a:solidFill>
                <a:latin typeface="Times New Roman" panose="02020603050405020304" pitchFamily="18" charset="0"/>
                <a:cs typeface="Times New Roman" panose="02020603050405020304" pitchFamily="18" charset="0"/>
              </a:rPr>
              <a:t>Production system and fry supplementation : -</a:t>
            </a:r>
            <a:br>
              <a:rPr lang="en-US" sz="1800" b="1" dirty="0">
                <a:solidFill>
                  <a:srgbClr val="FF0000"/>
                </a:solidFill>
                <a:latin typeface="Times New Roman" panose="02020603050405020304" pitchFamily="18" charset="0"/>
                <a:cs typeface="Times New Roman" panose="02020603050405020304" pitchFamily="18" charset="0"/>
              </a:rPr>
            </a:br>
            <a:endParaRPr lang="en-US" sz="1800" dirty="0"/>
          </a:p>
        </p:txBody>
      </p:sp>
      <p:sp>
        <p:nvSpPr>
          <p:cNvPr id="3" name="Content Placeholder 2"/>
          <p:cNvSpPr>
            <a:spLocks noGrp="1"/>
          </p:cNvSpPr>
          <p:nvPr>
            <p:ph sz="half" idx="1"/>
          </p:nvPr>
        </p:nvSpPr>
        <p:spPr>
          <a:xfrm>
            <a:off x="76200" y="533400"/>
            <a:ext cx="4419600" cy="6172200"/>
          </a:xfrm>
        </p:spPr>
        <p:txBody>
          <a:bodyPr>
            <a:normAutofit/>
          </a:bodyPr>
          <a:lstStyle/>
          <a:p>
            <a:pPr marL="0" indent="0">
              <a:buNone/>
            </a:pPr>
            <a:r>
              <a:rPr lang="en-US" sz="1400" b="1" dirty="0">
                <a:solidFill>
                  <a:srgbClr val="002060"/>
                </a:solidFill>
                <a:latin typeface="Times New Roman" panose="02020603050405020304" pitchFamily="18" charset="0"/>
                <a:cs typeface="Times New Roman" panose="02020603050405020304" pitchFamily="18" charset="0"/>
              </a:rPr>
              <a:t>After mating occurs, which is easily known by examining the presence of sperm in the female’s follicle and by the hardening of the shell, the female’s eye stalk is then cut from one side to alert the endocrine glands. </a:t>
            </a:r>
            <a:r>
              <a:rPr lang="en-US" sz="1400" b="1" dirty="0" err="1">
                <a:solidFill>
                  <a:srgbClr val="002060"/>
                </a:solidFill>
                <a:latin typeface="Times New Roman" panose="02020603050405020304" pitchFamily="18" charset="0"/>
                <a:cs typeface="Times New Roman" panose="02020603050405020304" pitchFamily="18" charset="0"/>
              </a:rPr>
              <a:t>Broodstock</a:t>
            </a:r>
            <a:r>
              <a:rPr lang="en-US" sz="1400" b="1" dirty="0">
                <a:solidFill>
                  <a:srgbClr val="002060"/>
                </a:solidFill>
                <a:latin typeface="Times New Roman" panose="02020603050405020304" pitchFamily="18" charset="0"/>
                <a:cs typeface="Times New Roman" panose="02020603050405020304" pitchFamily="18" charset="0"/>
              </a:rPr>
              <a:t> are fed squid, mussels or snail meat, supplemented with live masses of annelids or </a:t>
            </a:r>
            <a:r>
              <a:rPr lang="en-US" sz="1400" b="1" dirty="0" err="1">
                <a:solidFill>
                  <a:srgbClr val="002060"/>
                </a:solidFill>
                <a:latin typeface="Times New Roman" panose="02020603050405020304" pitchFamily="18" charset="0"/>
                <a:cs typeface="Times New Roman" panose="02020603050405020304" pitchFamily="18" charset="0"/>
              </a:rPr>
              <a:t>artemia</a:t>
            </a:r>
            <a:r>
              <a:rPr lang="en-US" sz="1400" b="1" dirty="0">
                <a:solidFill>
                  <a:srgbClr val="002060"/>
                </a:solidFill>
                <a:latin typeface="Times New Roman" panose="02020603050405020304" pitchFamily="18" charset="0"/>
                <a:cs typeface="Times New Roman" panose="02020603050405020304" pitchFamily="18" charset="0"/>
              </a:rPr>
              <a:t> to support mating performance. The early stages of ovarian development can be observed within a week of cutting the eye stalk. Females carrying mature eggs, which can be detected by the appearance of diamond-shaped ovaries when the female is exposed to the light of a flashlight, are collected and transferred to spawning ponds. These females can be returned back to the maturation tanks to repeat the process a number of times</a:t>
            </a:r>
          </a:p>
          <a:p>
            <a:pPr marL="0" indent="0">
              <a:buNone/>
            </a:pPr>
            <a:endParaRPr lang="en-US" sz="1400" b="1" dirty="0">
              <a:latin typeface="Times New Roman" panose="02020603050405020304" pitchFamily="18" charset="0"/>
              <a:cs typeface="Times New Roman" panose="02020603050405020304" pitchFamily="18" charset="0"/>
            </a:endParaRPr>
          </a:p>
          <a:p>
            <a:pPr marL="0" indent="0">
              <a:buNone/>
            </a:pPr>
            <a:r>
              <a:rPr lang="en-US" sz="1400" b="1" dirty="0">
                <a:solidFill>
                  <a:srgbClr val="FF0000"/>
                </a:solidFill>
                <a:latin typeface="Times New Roman" panose="02020603050405020304" pitchFamily="18" charset="0"/>
                <a:cs typeface="Times New Roman" panose="02020603050405020304" pitchFamily="18" charset="0"/>
              </a:rPr>
              <a:t>Each female carrying eggs must be placed separately in a small spawning tank to avoid the spread of diseases that may occur when individuals are mixed. After hatching, the eggs are kept in the same tank for fertilization and until hatching. The </a:t>
            </a:r>
            <a:r>
              <a:rPr lang="en-US" sz="1400" b="1" dirty="0" err="1">
                <a:solidFill>
                  <a:srgbClr val="FF0000"/>
                </a:solidFill>
                <a:latin typeface="Times New Roman" panose="02020603050405020304" pitchFamily="18" charset="0"/>
                <a:cs typeface="Times New Roman" panose="02020603050405020304" pitchFamily="18" charset="0"/>
              </a:rPr>
              <a:t>nauplii</a:t>
            </a:r>
            <a:r>
              <a:rPr lang="en-US" sz="1400" b="1" dirty="0">
                <a:solidFill>
                  <a:srgbClr val="FF0000"/>
                </a:solidFill>
                <a:latin typeface="Times New Roman" panose="02020603050405020304" pitchFamily="18" charset="0"/>
                <a:cs typeface="Times New Roman" panose="02020603050405020304" pitchFamily="18" charset="0"/>
              </a:rPr>
              <a:t> are then collected and cleaned (rinsed with running sea water to remove fat and waste excreted by the hatching flocks) for transfer to larval care ponds or for transfer to other hatcheries</a:t>
            </a:r>
            <a:r>
              <a:rPr lang="en-US" sz="1400" b="1" dirty="0">
                <a:latin typeface="Times New Roman" panose="02020603050405020304" pitchFamily="18" charset="0"/>
                <a:cs typeface="Times New Roman" panose="02020603050405020304" pitchFamily="18" charset="0"/>
              </a:rPr>
              <a:t>.</a:t>
            </a:r>
          </a:p>
        </p:txBody>
      </p:sp>
      <p:sp>
        <p:nvSpPr>
          <p:cNvPr id="4" name="Content Placeholder 3"/>
          <p:cNvSpPr>
            <a:spLocks noGrp="1"/>
          </p:cNvSpPr>
          <p:nvPr>
            <p:ph sz="half" idx="2"/>
          </p:nvPr>
        </p:nvSpPr>
        <p:spPr>
          <a:xfrm>
            <a:off x="4648200" y="609600"/>
            <a:ext cx="4419600" cy="6096000"/>
          </a:xfrm>
        </p:spPr>
        <p:txBody>
          <a:bodyPr>
            <a:noAutofit/>
          </a:bodyPr>
          <a:lstStyle/>
          <a:p>
            <a:pPr marL="0" indent="0" algn="r">
              <a:buNone/>
            </a:pPr>
            <a:r>
              <a:rPr lang="ar-SA" sz="1800" b="1" dirty="0">
                <a:solidFill>
                  <a:srgbClr val="002060"/>
                </a:solidFill>
                <a:latin typeface="Times New Roman" panose="02020603050405020304" pitchFamily="18" charset="0"/>
                <a:cs typeface="Times New Roman" panose="02020603050405020304" pitchFamily="18" charset="0"/>
              </a:rPr>
              <a:t>وعقب حدوث التزاوج، والذى يعرف حدوثه بسهولة بفحص وجود الحيوانات المنوية فى حويصلة الأنثى وبتصلب القشرة، وعند ذلك تقص سويقة عين الأنثى من جانب واحد لتنبيه الغدد الصماء. وتغذى قطعان التفريخ بالحبار، بلح البحر أو لحم الحلزون، المدعوم بكتل حية من الديدان الحلقية أو الأرتيميا لدعم الأداء التزاوجى. ويمكن ملاحظة المراحل المبكرة من تطور المبايض خلال اسبوع من قطع سويقة العين. وتجمع الإناث الحاملة للبيض الناضح التى يمكن كشفها بظهور المبيض الذى يشبه شكل الماس عند تعريض الأنثى لضوء مصباح الجيب، وتنقل إلى أحواض التبويض. ويمكن إعادة هذه الإناث مرة أخرى إلى أحواض الإنضاج لتكرار العملية لعدد من المرات</a:t>
            </a:r>
            <a:endParaRPr lang="en-US" sz="1800" b="1" dirty="0">
              <a:solidFill>
                <a:srgbClr val="002060"/>
              </a:solidFill>
              <a:latin typeface="Times New Roman" panose="02020603050405020304" pitchFamily="18" charset="0"/>
              <a:cs typeface="Times New Roman" panose="02020603050405020304" pitchFamily="18" charset="0"/>
            </a:endParaRPr>
          </a:p>
          <a:p>
            <a:pPr marL="0" indent="0" algn="r">
              <a:buNone/>
            </a:pPr>
            <a:endParaRPr lang="en-US" sz="1800" b="1" dirty="0">
              <a:latin typeface="Times New Roman" panose="02020603050405020304" pitchFamily="18" charset="0"/>
              <a:cs typeface="Times New Roman" panose="02020603050405020304" pitchFamily="18" charset="0"/>
            </a:endParaRPr>
          </a:p>
          <a:p>
            <a:pPr marL="0" indent="0" algn="r">
              <a:buNone/>
            </a:pPr>
            <a:r>
              <a:rPr lang="ar-SA" sz="1800" b="1" dirty="0">
                <a:solidFill>
                  <a:srgbClr val="FF0000"/>
                </a:solidFill>
                <a:latin typeface="Times New Roman" panose="02020603050405020304" pitchFamily="18" charset="0"/>
                <a:cs typeface="Times New Roman" panose="02020603050405020304" pitchFamily="18" charset="0"/>
              </a:rPr>
              <a:t>ويجب وضع كل أنثى حاملة للبيض منفصلة فى حوض تفريخ صغير لتحاشى إنتشار الأمراض التى قد تحدث عند خلط الأفراد. وبعد التفريخ، يتم الاحتفاظ بالبيض فى نفس الحوض للإخصاب وحتى الفقس. ويتم بعد ذلك جمع ال"نوبلياى" وتنظيفها (تشطف بماء بحر جارى لإزالة الدهن والمخلفات التى تخرجها قطعان التفريخ) لنقلها إلى أحواض رعاية اليرقات أو لنقلها إلى المفرخات الأخرى </a:t>
            </a:r>
            <a:endParaRPr lang="en-US" sz="1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5678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771"/>
            <a:ext cx="8229600" cy="511630"/>
          </a:xfrm>
        </p:spPr>
        <p:txBody>
          <a:bodyPr>
            <a:normAutofit fontScale="90000"/>
          </a:bodyPr>
          <a:lstStyle/>
          <a:p>
            <a:pPr algn="ctr"/>
            <a:br>
              <a:rPr lang="ar-SA" sz="2200" b="1" dirty="0">
                <a:latin typeface="Times New Roman" panose="02020603050405020304" pitchFamily="18" charset="0"/>
                <a:cs typeface="Times New Roman" panose="02020603050405020304" pitchFamily="18" charset="0"/>
              </a:rPr>
            </a:br>
            <a:br>
              <a:rPr lang="ar-SA" sz="2200" b="1" dirty="0">
                <a:latin typeface="Times New Roman" panose="02020603050405020304" pitchFamily="18" charset="0"/>
                <a:cs typeface="Times New Roman" panose="02020603050405020304" pitchFamily="18" charset="0"/>
              </a:rPr>
            </a:br>
            <a:br>
              <a:rPr lang="en-US" sz="2200" b="1" dirty="0">
                <a:latin typeface="Times New Roman" panose="02020603050405020304" pitchFamily="18" charset="0"/>
                <a:cs typeface="Times New Roman" panose="02020603050405020304" pitchFamily="18" charset="0"/>
              </a:rPr>
            </a:br>
            <a:br>
              <a:rPr lang="en-US" sz="2200" b="1" dirty="0">
                <a:latin typeface="Times New Roman" panose="02020603050405020304" pitchFamily="18" charset="0"/>
                <a:cs typeface="Times New Roman" panose="02020603050405020304" pitchFamily="18" charset="0"/>
              </a:rPr>
            </a:br>
            <a:br>
              <a:rPr lang="en-US" sz="2200" b="1" dirty="0">
                <a:latin typeface="Times New Roman" panose="02020603050405020304" pitchFamily="18" charset="0"/>
                <a:cs typeface="Times New Roman" panose="02020603050405020304" pitchFamily="18" charset="0"/>
              </a:rPr>
            </a:br>
            <a:r>
              <a:rPr lang="en-US" sz="2200" b="1" dirty="0">
                <a:solidFill>
                  <a:srgbClr val="FF0000"/>
                </a:solidFill>
                <a:latin typeface="Times New Roman" panose="02020603050405020304" pitchFamily="18" charset="0"/>
                <a:cs typeface="Times New Roman" panose="02020603050405020304" pitchFamily="18" charset="0"/>
              </a:rPr>
              <a:t>Farming systems:-</a:t>
            </a:r>
            <a:endParaRPr lang="en-US" dirty="0">
              <a:solidFill>
                <a:srgbClr val="FF0000"/>
              </a:solidFill>
            </a:endParaRPr>
          </a:p>
        </p:txBody>
      </p:sp>
      <p:sp>
        <p:nvSpPr>
          <p:cNvPr id="3" name="Content Placeholder 2"/>
          <p:cNvSpPr>
            <a:spLocks noGrp="1"/>
          </p:cNvSpPr>
          <p:nvPr>
            <p:ph sz="half" idx="1"/>
          </p:nvPr>
        </p:nvSpPr>
        <p:spPr>
          <a:xfrm>
            <a:off x="76200" y="685800"/>
            <a:ext cx="4419600" cy="6096000"/>
          </a:xfrm>
        </p:spPr>
        <p:txBody>
          <a:bodyPr>
            <a:normAutofit fontScale="55000" lnSpcReduction="2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Farming systems:-</a:t>
            </a:r>
          </a:p>
          <a:p>
            <a:pPr marL="0" indent="0">
              <a:buNone/>
            </a:pPr>
            <a:r>
              <a:rPr lang="en-US" b="1" dirty="0">
                <a:solidFill>
                  <a:srgbClr val="00B050"/>
                </a:solidFill>
                <a:latin typeface="Times New Roman" panose="02020603050405020304" pitchFamily="18" charset="0"/>
                <a:cs typeface="Times New Roman" panose="02020603050405020304" pitchFamily="18" charset="0"/>
              </a:rPr>
              <a:t>There are three methods of rearing on farms: extensive, semi-intensive and intensive, which refer to the use of low, medium and high densities of individuals in rearing units. Due to the benthic feeding nature of the green shrimp, </a:t>
            </a:r>
            <a:r>
              <a:rPr lang="en-US" b="1" dirty="0" err="1">
                <a:solidFill>
                  <a:srgbClr val="00B050"/>
                </a:solidFill>
                <a:latin typeface="Times New Roman" panose="02020603050405020304" pitchFamily="18" charset="0"/>
                <a:cs typeface="Times New Roman" panose="02020603050405020304" pitchFamily="18" charset="0"/>
              </a:rPr>
              <a:t>Penaeus</a:t>
            </a:r>
            <a:r>
              <a:rPr lang="en-US" b="1" dirty="0">
                <a:solidFill>
                  <a:srgbClr val="00B050"/>
                </a:solidFill>
                <a:latin typeface="Times New Roman" panose="02020603050405020304" pitchFamily="18" charset="0"/>
                <a:cs typeface="Times New Roman" panose="02020603050405020304" pitchFamily="18" charset="0"/>
              </a:rPr>
              <a:t> monodon, it is cultured commercially in ponds only, at varying degrees of salinity from 2-30 grams/liter. It is commonly practiced in Bangladesh, India, Indonesia, Myanmar, the Philippines and Vietnam in intertidal ponds (areas of the beach that are covered and exposed by the tides) where there is no need for water pumping. </a:t>
            </a:r>
          </a:p>
          <a:p>
            <a:pPr marL="0" indent="0">
              <a:buNone/>
            </a:pPr>
            <a:r>
              <a:rPr lang="en-US" b="1" dirty="0">
                <a:solidFill>
                  <a:srgbClr val="0070C0"/>
                </a:solidFill>
                <a:latin typeface="Times New Roman" panose="02020603050405020304" pitchFamily="18" charset="0"/>
                <a:cs typeface="Times New Roman" panose="02020603050405020304" pitchFamily="18" charset="0"/>
              </a:rPr>
              <a:t>The ponds have irregular shapes depending on the surrounding land. They usually have areas larger than five hectares and are easily created by manual labor to reduce costs. Natural seed that enters the ponds through gates with tidal water or is purchased from seed collectors is used and raised at densities not exceeding 2/square meter. The fry are fed on natural food that enters the ponds regularly with tidal water and is grown by adding organic or mineral fertilizers. It is possible to use fresh fish or shellfish, if available, as a complementary food. As a result of low rearing densities, large-sized shrimp (&gt;50 grams) are usually produced within six months or more. Production from expanded systems is the lowest among systems, ranging from 50 to 500 kg/ha/year.</a:t>
            </a:r>
            <a:endParaRPr lang="ar-SA" b="1" dirty="0">
              <a:solidFill>
                <a:srgbClr val="0070C0"/>
              </a:solidFill>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rgbClr val="FF0000"/>
                </a:solidFill>
                <a:latin typeface="Times New Roman" panose="02020603050405020304" pitchFamily="18" charset="0"/>
                <a:cs typeface="Times New Roman" panose="02020603050405020304" pitchFamily="18" charset="0"/>
              </a:rPr>
              <a:t>The production rate ranges from 500 to 4000 kg/ha/year</a:t>
            </a:r>
            <a:r>
              <a:rPr lang="ar-SA" b="1" dirty="0">
                <a:solidFill>
                  <a:srgbClr val="FF0000"/>
                </a:solidFill>
                <a:latin typeface="Times New Roman" panose="02020603050405020304" pitchFamily="18" charset="0"/>
                <a:cs typeface="Times New Roman" panose="02020603050405020304" pitchFamily="18" charset="0"/>
              </a:rPr>
              <a:t>.</a:t>
            </a:r>
          </a:p>
          <a:p>
            <a:pPr marL="0" indent="0">
              <a:buNone/>
            </a:pPr>
            <a:endParaRPr lang="ar-SA" b="1" dirty="0">
              <a:solidFill>
                <a:srgbClr val="FF0000"/>
              </a:solidFill>
              <a:latin typeface="Times New Roman" panose="02020603050405020304" pitchFamily="18" charset="0"/>
              <a:cs typeface="Times New Roman" panose="02020603050405020304" pitchFamily="18" charset="0"/>
            </a:endParaRPr>
          </a:p>
          <a:p>
            <a:pPr marL="0" indent="0">
              <a:buNone/>
            </a:pPr>
            <a:r>
              <a:rPr lang="en-US" b="1" dirty="0">
                <a:solidFill>
                  <a:srgbClr val="FF0000"/>
                </a:solidFill>
                <a:latin typeface="Times New Roman" panose="02020603050405020304" pitchFamily="18" charset="0"/>
                <a:cs typeface="Times New Roman" panose="02020603050405020304" pitchFamily="18" charset="0"/>
              </a:rPr>
              <a:t>The food conversion rate ranges between 1:1.2 and 1:2.0.</a:t>
            </a:r>
          </a:p>
        </p:txBody>
      </p:sp>
      <p:sp>
        <p:nvSpPr>
          <p:cNvPr id="4" name="Content Placeholder 3"/>
          <p:cNvSpPr>
            <a:spLocks noGrp="1"/>
          </p:cNvSpPr>
          <p:nvPr>
            <p:ph sz="half" idx="2"/>
          </p:nvPr>
        </p:nvSpPr>
        <p:spPr>
          <a:xfrm>
            <a:off x="4648200" y="762000"/>
            <a:ext cx="4419600" cy="5943600"/>
          </a:xfrm>
        </p:spPr>
        <p:txBody>
          <a:bodyPr>
            <a:noAutofit/>
          </a:bodyPr>
          <a:lstStyle/>
          <a:p>
            <a:pPr marL="0" indent="0" algn="r" rtl="1">
              <a:buNone/>
            </a:pPr>
            <a:r>
              <a:rPr lang="ar-SA" sz="1400" b="1" dirty="0">
                <a:solidFill>
                  <a:srgbClr val="FF0000"/>
                </a:solidFill>
                <a:latin typeface="Times New Roman" panose="02020603050405020304" pitchFamily="18" charset="0"/>
                <a:cs typeface="Times New Roman" panose="02020603050405020304" pitchFamily="18" charset="0"/>
              </a:rPr>
              <a:t>نظم الأستزراع :-</a:t>
            </a:r>
            <a:endParaRPr lang="en-US" sz="1400" b="1" dirty="0">
              <a:solidFill>
                <a:srgbClr val="FF0000"/>
              </a:solidFill>
              <a:latin typeface="Times New Roman" panose="02020603050405020304" pitchFamily="18" charset="0"/>
              <a:cs typeface="Times New Roman" panose="02020603050405020304" pitchFamily="18" charset="0"/>
            </a:endParaRPr>
          </a:p>
          <a:p>
            <a:pPr marL="0" indent="0" algn="r">
              <a:buNone/>
            </a:pPr>
            <a:r>
              <a:rPr lang="ar-SA" sz="1400" b="1" dirty="0">
                <a:solidFill>
                  <a:srgbClr val="00B050"/>
                </a:solidFill>
                <a:latin typeface="Times New Roman" panose="02020603050405020304" pitchFamily="18" charset="0"/>
                <a:cs typeface="Times New Roman" panose="02020603050405020304" pitchFamily="18" charset="0"/>
              </a:rPr>
              <a:t>هناك ثلاث طرق للتربية فى المزارع: الموسع، شبه المكثف والمكثف، والتى تشير إلى استخدام معدلات كثافة منخفضة، متوسطة وكثيفة من الأفراد فى وحدات التربية. ونظرا لطبيعة التغذى القاعية للجمبرى الأخضر </a:t>
            </a:r>
            <a:r>
              <a:rPr lang="en-US" sz="1400" b="1" i="1" dirty="0" err="1">
                <a:solidFill>
                  <a:srgbClr val="00B050"/>
                </a:solidFill>
                <a:latin typeface="Times New Roman" panose="02020603050405020304" pitchFamily="18" charset="0"/>
                <a:cs typeface="Times New Roman" panose="02020603050405020304" pitchFamily="18" charset="0"/>
              </a:rPr>
              <a:t>Penaeus</a:t>
            </a:r>
            <a:r>
              <a:rPr lang="en-US" sz="1400" b="1" i="1" dirty="0">
                <a:solidFill>
                  <a:srgbClr val="00B050"/>
                </a:solidFill>
                <a:latin typeface="Times New Roman" panose="02020603050405020304" pitchFamily="18" charset="0"/>
                <a:cs typeface="Times New Roman" panose="02020603050405020304" pitchFamily="18" charset="0"/>
              </a:rPr>
              <a:t> monodon</a:t>
            </a:r>
            <a:r>
              <a:rPr lang="ar-SA" sz="1400" b="1" dirty="0">
                <a:solidFill>
                  <a:srgbClr val="00B050"/>
                </a:solidFill>
                <a:latin typeface="Times New Roman" panose="02020603050405020304" pitchFamily="18" charset="0"/>
                <a:cs typeface="Times New Roman" panose="02020603050405020304" pitchFamily="18" charset="0"/>
              </a:rPr>
              <a:t> فإنه يستزرع تجاريا فى الأحواض الأرضية فقط، وفى درجات ملوحة متفاوتة من 2-30 جرام/لتر. يمارس عادة فى كل من بنجلاديش والهند وإندونيسيا وميانمار والفلبين وفيتنام فى أحواض فى المناطق المدية (المناطق من الشاطئ التى تغطى وتنكشف بتتابع المد والجزر) حيث لا توجد حاجة لضخ المياه.</a:t>
            </a:r>
            <a:r>
              <a:rPr lang="ar-SA" sz="1400" b="1" dirty="0">
                <a:latin typeface="Times New Roman" panose="02020603050405020304" pitchFamily="18" charset="0"/>
                <a:cs typeface="Times New Roman" panose="02020603050405020304" pitchFamily="18" charset="0"/>
              </a:rPr>
              <a:t> </a:t>
            </a:r>
            <a:endParaRPr lang="en-US" sz="1400" b="1" dirty="0">
              <a:latin typeface="Times New Roman" panose="02020603050405020304" pitchFamily="18" charset="0"/>
              <a:cs typeface="Times New Roman" panose="02020603050405020304" pitchFamily="18" charset="0"/>
            </a:endParaRPr>
          </a:p>
          <a:p>
            <a:pPr marL="0" indent="0" algn="r">
              <a:buNone/>
            </a:pPr>
            <a:r>
              <a:rPr lang="ar-SA" sz="1400" b="1" dirty="0">
                <a:solidFill>
                  <a:srgbClr val="0070C0"/>
                </a:solidFill>
                <a:latin typeface="Times New Roman" panose="02020603050405020304" pitchFamily="18" charset="0"/>
                <a:cs typeface="Times New Roman" panose="02020603050405020304" pitchFamily="18" charset="0"/>
              </a:rPr>
              <a:t>والأحواض ذات أشكال غير منتظمة تبعا للأراضى المحيطة وهى عادة ذات مساحات أكبر من خمسة هيكتارات وتنشأ بسهولة بالعمالة اليدوية لخفض التكلفة. وتستخدم الزريعة الطبيعية التى تدخل إلى الأحواض من خلال البوابات مع ماء المد أو تشترى من جامعى الزريعة، وتربى بكثافات لا تتجاوز 2/متر مربع. وتتغذى الزريعة على الغذاء الطبيعى الذى يدخل إلى الأحواض بانتظام مع مياه المد وينمى بإضافة الأسمدة العضوية أو المعدنية. ومن الممكن استخدام الأسماك الطازجة أو الرخويات، فى حالة توفرها، كغذاء تكميلى. ويتم عادة وكنيجة لكثافات التربية المنخفضة، إنتاج جمبرى ذى أحجام كبيرة (&gt; 50 جرام) خلال ستة أشهر أو أكثر. والإنتاج من النظم الموسعة هو الأدنى فى الأنظمة حيث يتراوح بين 50 إلى 500 </a:t>
            </a:r>
          </a:p>
          <a:p>
            <a:pPr marL="0" indent="0" algn="r">
              <a:buNone/>
            </a:pPr>
            <a:r>
              <a:rPr lang="ar-SA" sz="1400" b="1" dirty="0">
                <a:solidFill>
                  <a:srgbClr val="0070C0"/>
                </a:solidFill>
                <a:latin typeface="Times New Roman" panose="02020603050405020304" pitchFamily="18" charset="0"/>
                <a:cs typeface="Times New Roman" panose="02020603050405020304" pitchFamily="18" charset="0"/>
              </a:rPr>
              <a:t>كجم/هيكتار/سنة. </a:t>
            </a:r>
          </a:p>
          <a:p>
            <a:pPr marL="0" indent="0" algn="r">
              <a:buNone/>
            </a:pPr>
            <a:endParaRPr lang="ar-SA" sz="1400" b="1" dirty="0">
              <a:latin typeface="Times New Roman" panose="02020603050405020304" pitchFamily="18" charset="0"/>
              <a:cs typeface="Times New Roman" panose="02020603050405020304" pitchFamily="18" charset="0"/>
            </a:endParaRPr>
          </a:p>
          <a:p>
            <a:pPr marL="0" indent="0" algn="r">
              <a:buNone/>
            </a:pPr>
            <a:r>
              <a:rPr lang="ar-SA" sz="1400" b="1" dirty="0">
                <a:solidFill>
                  <a:srgbClr val="FF0000"/>
                </a:solidFill>
                <a:latin typeface="Times New Roman" panose="02020603050405020304" pitchFamily="18" charset="0"/>
                <a:cs typeface="Times New Roman" panose="02020603050405020304" pitchFamily="18" charset="0"/>
              </a:rPr>
              <a:t>ويتراوح معدل الإنتاج بين 500 إلى 4000 كجم/هيكتار/سنة</a:t>
            </a:r>
          </a:p>
          <a:p>
            <a:pPr marL="0" indent="0" algn="r">
              <a:buNone/>
            </a:pPr>
            <a:endParaRPr lang="ar-SA" sz="1400" b="1" dirty="0">
              <a:solidFill>
                <a:srgbClr val="FF0000"/>
              </a:solidFill>
              <a:latin typeface="Times New Roman" panose="02020603050405020304" pitchFamily="18" charset="0"/>
              <a:cs typeface="Times New Roman" panose="02020603050405020304" pitchFamily="18" charset="0"/>
            </a:endParaRPr>
          </a:p>
          <a:p>
            <a:pPr marL="0" indent="0" algn="r">
              <a:buNone/>
            </a:pPr>
            <a:r>
              <a:rPr lang="ar-SA" sz="1400" b="1" dirty="0">
                <a:solidFill>
                  <a:srgbClr val="FF0000"/>
                </a:solidFill>
                <a:latin typeface="Times New Roman" panose="02020603050405020304" pitchFamily="18" charset="0"/>
                <a:cs typeface="Times New Roman" panose="02020603050405020304" pitchFamily="18" charset="0"/>
              </a:rPr>
              <a:t>ومعدل التحول الغذائى الطبيعى يتراوح بين 1:1.2 و 1:2.0. </a:t>
            </a:r>
            <a:endParaRPr lang="en-US" sz="1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8792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pPr algn="ctr"/>
            <a:r>
              <a:rPr lang="en-US" sz="2000" b="1" dirty="0">
                <a:solidFill>
                  <a:srgbClr val="FF0000"/>
                </a:solidFill>
              </a:rPr>
              <a:t>Production costs:-</a:t>
            </a:r>
            <a:br>
              <a:rPr lang="en-US" sz="2000" b="1" dirty="0">
                <a:solidFill>
                  <a:srgbClr val="FF0000"/>
                </a:solidFill>
              </a:rPr>
            </a:br>
            <a:endParaRPr lang="en-US" sz="2000" b="1" dirty="0">
              <a:solidFill>
                <a:srgbClr val="FF0000"/>
              </a:solidFill>
            </a:endParaRPr>
          </a:p>
        </p:txBody>
      </p:sp>
      <p:sp>
        <p:nvSpPr>
          <p:cNvPr id="3" name="Content Placeholder 2"/>
          <p:cNvSpPr>
            <a:spLocks noGrp="1"/>
          </p:cNvSpPr>
          <p:nvPr>
            <p:ph sz="half" idx="1"/>
          </p:nvPr>
        </p:nvSpPr>
        <p:spPr>
          <a:xfrm>
            <a:off x="0" y="609600"/>
            <a:ext cx="4495800" cy="6096000"/>
          </a:xfrm>
        </p:spPr>
        <p:txBody>
          <a:bodyPr>
            <a:normAutofit/>
          </a:bodyPr>
          <a:lstStyle/>
          <a:p>
            <a:pPr marL="0" indent="0">
              <a:buNone/>
            </a:pPr>
            <a:r>
              <a:rPr lang="en-US" sz="2000" b="1" dirty="0">
                <a:solidFill>
                  <a:srgbClr val="00B050"/>
                </a:solidFill>
                <a:latin typeface="Times New Roman" panose="02020603050405020304" pitchFamily="18" charset="0"/>
                <a:cs typeface="Times New Roman" panose="02020603050405020304" pitchFamily="18" charset="0"/>
              </a:rPr>
              <a:t>Production costs:-</a:t>
            </a:r>
          </a:p>
          <a:p>
            <a:pPr marL="0" indent="0">
              <a:buNone/>
            </a:pPr>
            <a:r>
              <a:rPr lang="en-US" sz="2000" b="1" dirty="0">
                <a:solidFill>
                  <a:srgbClr val="FF0000"/>
                </a:solidFill>
                <a:latin typeface="Times New Roman" panose="02020603050405020304" pitchFamily="18" charset="0"/>
                <a:cs typeface="Times New Roman" panose="02020603050405020304" pitchFamily="18" charset="0"/>
              </a:rPr>
              <a:t>The cost of production always varies according to the location, season, production volume, water management system (such as replenished water or stagnant water), irregular production affected by culture problems, the spread of diseases, etc. The average operating cost for producing 1,000 larvae is about 2.5 US dollars. The following table summarizes the cost of producing a kilo of adult shrimp in US dollars</a:t>
            </a:r>
            <a:r>
              <a:rPr lang="en-US" dirty="0">
                <a:solidFill>
                  <a:srgbClr val="FF0000"/>
                </a:solidFill>
              </a:rPr>
              <a:t>:</a:t>
            </a:r>
          </a:p>
        </p:txBody>
      </p:sp>
      <p:sp>
        <p:nvSpPr>
          <p:cNvPr id="4" name="Content Placeholder 3"/>
          <p:cNvSpPr>
            <a:spLocks noGrp="1"/>
          </p:cNvSpPr>
          <p:nvPr>
            <p:ph sz="half" idx="2"/>
          </p:nvPr>
        </p:nvSpPr>
        <p:spPr>
          <a:xfrm>
            <a:off x="4648200" y="609600"/>
            <a:ext cx="4419600" cy="6172200"/>
          </a:xfrm>
        </p:spPr>
        <p:txBody>
          <a:bodyPr>
            <a:normAutofit/>
          </a:bodyPr>
          <a:lstStyle/>
          <a:p>
            <a:pPr marL="0" indent="0" algn="r" rtl="1">
              <a:buNone/>
            </a:pPr>
            <a:r>
              <a:rPr lang="ar-SA" sz="1600" b="1" dirty="0">
                <a:solidFill>
                  <a:srgbClr val="00B050"/>
                </a:solidFill>
                <a:latin typeface="Times New Roman" panose="02020603050405020304" pitchFamily="18" charset="0"/>
                <a:cs typeface="Times New Roman" panose="02020603050405020304" pitchFamily="18" charset="0"/>
              </a:rPr>
              <a:t>تكاليف الإنتاج :-</a:t>
            </a:r>
            <a:endParaRPr lang="en-US" sz="1600" dirty="0">
              <a:solidFill>
                <a:srgbClr val="00B050"/>
              </a:solidFill>
              <a:latin typeface="Times New Roman" panose="02020603050405020304" pitchFamily="18" charset="0"/>
              <a:cs typeface="Times New Roman" panose="02020603050405020304" pitchFamily="18" charset="0"/>
            </a:endParaRPr>
          </a:p>
          <a:p>
            <a:pPr marL="0" indent="0" algn="r" rtl="1">
              <a:buNone/>
            </a:pPr>
            <a:r>
              <a:rPr lang="ar-SA" sz="1600" dirty="0">
                <a:solidFill>
                  <a:srgbClr val="FF0000"/>
                </a:solidFill>
                <a:latin typeface="Times New Roman" panose="02020603050405020304" pitchFamily="18" charset="0"/>
                <a:cs typeface="Times New Roman" panose="02020603050405020304" pitchFamily="18" charset="0"/>
              </a:rPr>
              <a:t>تختلف تكلفة الإنتاج دائما طبقا للموقع والموسم وحجم الإنتاج ونظام إدارة المياه (مثل الماء المتجدد أو الماء الراكد)، الإنتاج الغير منتظم الذى يتأثر بمشاكل الاستزراع، إنتشار الأمراض، إلخ. ويبلغ متوسط تكلفة التشغيل لإنتاج الألف يرقة حوالى 2.5 دولار أمريكى. والجدول التالى يلخص تكلفة إنتاج كيلو الجمبرى البالغ بالدولار الأمريكى:</a:t>
            </a:r>
            <a:endParaRPr lang="en-US" sz="1600" dirty="0">
              <a:solidFill>
                <a:srgbClr val="FF0000"/>
              </a:solidFill>
              <a:latin typeface="Times New Roman" panose="02020603050405020304" pitchFamily="18" charset="0"/>
              <a:cs typeface="Times New Roman" panose="02020603050405020304" pitchFamily="18" charset="0"/>
            </a:endParaRPr>
          </a:p>
          <a:p>
            <a:pPr marL="0" indent="0" algn="r">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70110613"/>
              </p:ext>
            </p:extLst>
          </p:nvPr>
        </p:nvGraphicFramePr>
        <p:xfrm>
          <a:off x="4572000" y="2514600"/>
          <a:ext cx="4495800" cy="4208528"/>
        </p:xfrm>
        <a:graphic>
          <a:graphicData uri="http://schemas.openxmlformats.org/drawingml/2006/table">
            <a:tbl>
              <a:tblPr rtl="1" firstRow="1" firstCol="1" bandRow="1"/>
              <a:tblGrid>
                <a:gridCol w="1181100">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gridCol w="1104900">
                  <a:extLst>
                    <a:ext uri="{9D8B030D-6E8A-4147-A177-3AD203B41FA5}">
                      <a16:colId xmlns:a16="http://schemas.microsoft.com/office/drawing/2014/main" val="20002"/>
                    </a:ext>
                  </a:extLst>
                </a:gridCol>
                <a:gridCol w="1104900">
                  <a:extLst>
                    <a:ext uri="{9D8B030D-6E8A-4147-A177-3AD203B41FA5}">
                      <a16:colId xmlns:a16="http://schemas.microsoft.com/office/drawing/2014/main" val="20003"/>
                    </a:ext>
                  </a:extLst>
                </a:gridCol>
              </a:tblGrid>
              <a:tr h="391160">
                <a:tc>
                  <a:txBody>
                    <a:bodyPr/>
                    <a:lstStyle/>
                    <a:p>
                      <a:pPr marL="0" marR="0" algn="just"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مكثف</a:t>
                      </a:r>
                      <a:r>
                        <a:rPr lang="en-US" sz="1000" b="1" dirty="0">
                          <a:effectLst/>
                          <a:latin typeface="Times New Roman" panose="02020603050405020304" pitchFamily="18" charset="0"/>
                          <a:ea typeface="Times New Roman"/>
                          <a:cs typeface="Times New Roman" panose="02020603050405020304" pitchFamily="18" charset="0"/>
                        </a:rPr>
                        <a:t>    intensive </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28575" cap="flat" cmpd="sng" algn="ctr">
                      <a:solidFill>
                        <a:srgbClr val="E4E4DA"/>
                      </a:solidFill>
                      <a:prstDash val="solid"/>
                      <a:round/>
                      <a:headEnd type="none" w="med" len="med"/>
                      <a:tailEnd type="none" w="med" len="med"/>
                    </a:lnL>
                    <a:lnR w="28575" cap="flat" cmpd="sng" algn="ctr">
                      <a:solidFill>
                        <a:srgbClr val="E4E4DA"/>
                      </a:solidFill>
                      <a:prstDash val="solid"/>
                      <a:round/>
                      <a:headEnd type="none" w="med" len="med"/>
                      <a:tailEnd type="none" w="med" len="med"/>
                    </a:lnR>
                    <a:lnT w="28575" cap="flat" cmpd="sng" algn="ctr">
                      <a:solidFill>
                        <a:srgbClr val="E4E4DA"/>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شبه مكثف</a:t>
                      </a:r>
                      <a:r>
                        <a:rPr lang="en-US" sz="1000" b="1" dirty="0">
                          <a:effectLst/>
                          <a:latin typeface="Times New Roman" panose="02020603050405020304" pitchFamily="18" charset="0"/>
                          <a:ea typeface="Times New Roman"/>
                          <a:cs typeface="Times New Roman" panose="02020603050405020304" pitchFamily="18" charset="0"/>
                        </a:rPr>
                        <a:t> Simi intensive </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28575" cap="flat" cmpd="sng" algn="ctr">
                      <a:solidFill>
                        <a:srgbClr val="E4E4DA"/>
                      </a:solidFill>
                      <a:prstDash val="solid"/>
                      <a:round/>
                      <a:headEnd type="none" w="med" len="med"/>
                      <a:tailEnd type="none" w="med" len="med"/>
                    </a:lnL>
                    <a:lnR w="28575" cap="flat" cmpd="sng" algn="ctr">
                      <a:solidFill>
                        <a:srgbClr val="E4E4DA"/>
                      </a:solidFill>
                      <a:prstDash val="solid"/>
                      <a:round/>
                      <a:headEnd type="none" w="med" len="med"/>
                      <a:tailEnd type="none" w="med" len="med"/>
                    </a:lnR>
                    <a:lnT w="28575" cap="flat" cmpd="sng" algn="ctr">
                      <a:solidFill>
                        <a:srgbClr val="E4E4DA"/>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موسع</a:t>
                      </a:r>
                      <a:r>
                        <a:rPr lang="en-US" sz="1000" b="1" dirty="0">
                          <a:effectLst/>
                          <a:latin typeface="Times New Roman" panose="02020603050405020304" pitchFamily="18" charset="0"/>
                          <a:ea typeface="Times New Roman"/>
                          <a:cs typeface="Times New Roman" panose="02020603050405020304" pitchFamily="18" charset="0"/>
                        </a:rPr>
                        <a:t>expand </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28575" cap="flat" cmpd="sng" algn="ctr">
                      <a:solidFill>
                        <a:srgbClr val="E4E4DA"/>
                      </a:solidFill>
                      <a:prstDash val="solid"/>
                      <a:round/>
                      <a:headEnd type="none" w="med" len="med"/>
                      <a:tailEnd type="none" w="med" len="med"/>
                    </a:lnL>
                    <a:lnR w="28575" cap="flat" cmpd="sng" algn="ctr">
                      <a:solidFill>
                        <a:srgbClr val="E4E4DA"/>
                      </a:solidFill>
                      <a:prstDash val="solid"/>
                      <a:round/>
                      <a:headEnd type="none" w="med" len="med"/>
                      <a:tailEnd type="none" w="med" len="med"/>
                    </a:lnR>
                    <a:lnT w="28575" cap="flat" cmpd="sng" algn="ctr">
                      <a:solidFill>
                        <a:srgbClr val="E4E4DA"/>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a:effectLst/>
                          <a:latin typeface="Times New Roman" panose="02020603050405020304" pitchFamily="18" charset="0"/>
                          <a:ea typeface="Times New Roman"/>
                          <a:cs typeface="Times New Roman" panose="02020603050405020304" pitchFamily="18" charset="0"/>
                        </a:rPr>
                        <a:t> </a:t>
                      </a:r>
                      <a:endParaRPr lang="en-US" sz="1000" b="1">
                        <a:effectLst/>
                        <a:latin typeface="Times New Roman" panose="02020603050405020304" pitchFamily="18" charset="0"/>
                        <a:ea typeface="Calibri"/>
                        <a:cs typeface="Times New Roman" panose="02020603050405020304" pitchFamily="18" charset="0"/>
                      </a:endParaRPr>
                    </a:p>
                  </a:txBody>
                  <a:tcPr marL="9525" marR="9525" marT="9525" marB="9525" anchor="ctr">
                    <a:lnL w="28575" cap="flat" cmpd="sng" algn="ctr">
                      <a:solidFill>
                        <a:srgbClr val="E4E4DA"/>
                      </a:solidFill>
                      <a:prstDash val="solid"/>
                      <a:round/>
                      <a:headEnd type="none" w="med" len="med"/>
                      <a:tailEnd type="none" w="med" len="med"/>
                    </a:lnL>
                    <a:lnR w="28575" cap="flat" cmpd="sng" algn="ctr">
                      <a:solidFill>
                        <a:srgbClr val="E4E4DA"/>
                      </a:solidFill>
                      <a:prstDash val="solid"/>
                      <a:round/>
                      <a:headEnd type="none" w="med" len="med"/>
                      <a:tailEnd type="none" w="med" len="med"/>
                    </a:lnR>
                    <a:lnT w="28575" cap="flat" cmpd="sng" algn="ctr">
                      <a:solidFill>
                        <a:srgbClr val="E4E4DA"/>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0"/>
                  </a:ext>
                </a:extLst>
              </a:tr>
              <a:tr h="391160">
                <a:tc>
                  <a:txBody>
                    <a:bodyPr/>
                    <a:lstStyle/>
                    <a:p>
                      <a:pPr marL="0" marR="0" algn="just"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0.59</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a:effectLst/>
                          <a:latin typeface="Times New Roman" panose="02020603050405020304" pitchFamily="18" charset="0"/>
                          <a:ea typeface="Times New Roman"/>
                          <a:cs typeface="Times New Roman" panose="02020603050405020304" pitchFamily="18" charset="0"/>
                        </a:rPr>
                        <a:t>0.58</a:t>
                      </a:r>
                      <a:endParaRPr lang="en-US" sz="1000" b="1">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0.53</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r"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الزريعة</a:t>
                      </a:r>
                      <a:r>
                        <a:rPr lang="en-US" sz="1000" b="1" dirty="0">
                          <a:effectLst/>
                          <a:latin typeface="Times New Roman" panose="02020603050405020304" pitchFamily="18" charset="0"/>
                          <a:ea typeface="Times New Roman"/>
                          <a:cs typeface="Times New Roman" panose="02020603050405020304" pitchFamily="18" charset="0"/>
                        </a:rPr>
                        <a:t> fry </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1"/>
                  </a:ext>
                </a:extLst>
              </a:tr>
              <a:tr h="391160">
                <a:tc>
                  <a:txBody>
                    <a:bodyPr/>
                    <a:lstStyle/>
                    <a:p>
                      <a:pPr marL="0" marR="0" algn="just"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2.02</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1.41</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a:effectLst/>
                          <a:latin typeface="Times New Roman" panose="02020603050405020304" pitchFamily="18" charset="0"/>
                          <a:ea typeface="Times New Roman"/>
                          <a:cs typeface="Times New Roman" panose="02020603050405020304" pitchFamily="18" charset="0"/>
                        </a:rPr>
                        <a:t>-</a:t>
                      </a:r>
                      <a:endParaRPr lang="en-US" sz="1000" b="1">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r"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العلف</a:t>
                      </a:r>
                      <a:r>
                        <a:rPr lang="en-US" sz="1000" b="1" dirty="0">
                          <a:effectLst/>
                          <a:latin typeface="Times New Roman" panose="02020603050405020304" pitchFamily="18" charset="0"/>
                          <a:ea typeface="Times New Roman"/>
                          <a:cs typeface="Times New Roman" panose="02020603050405020304" pitchFamily="18" charset="0"/>
                        </a:rPr>
                        <a:t> Diets </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2"/>
                  </a:ext>
                </a:extLst>
              </a:tr>
              <a:tr h="391160">
                <a:tc>
                  <a:txBody>
                    <a:bodyPr/>
                    <a:lstStyle/>
                    <a:p>
                      <a:pPr marL="0" marR="0" algn="just" rtl="1">
                        <a:lnSpc>
                          <a:spcPct val="150000"/>
                        </a:lnSpc>
                        <a:spcBef>
                          <a:spcPts val="0"/>
                        </a:spcBef>
                        <a:spcAft>
                          <a:spcPts val="0"/>
                        </a:spcAft>
                      </a:pPr>
                      <a:r>
                        <a:rPr lang="ar-SA" sz="1000" b="1">
                          <a:effectLst/>
                          <a:latin typeface="Times New Roman" panose="02020603050405020304" pitchFamily="18" charset="0"/>
                          <a:ea typeface="Times New Roman"/>
                          <a:cs typeface="Times New Roman" panose="02020603050405020304" pitchFamily="18" charset="0"/>
                        </a:rPr>
                        <a:t>0.19</a:t>
                      </a:r>
                      <a:endParaRPr lang="en-US" sz="1000" b="1">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0.20</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a:effectLst/>
                          <a:latin typeface="Times New Roman" panose="02020603050405020304" pitchFamily="18" charset="0"/>
                          <a:ea typeface="Times New Roman"/>
                          <a:cs typeface="Times New Roman" panose="02020603050405020304" pitchFamily="18" charset="0"/>
                        </a:rPr>
                        <a:t>0.85</a:t>
                      </a:r>
                      <a:endParaRPr lang="en-US" sz="1000" b="1">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r"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العمالة </a:t>
                      </a:r>
                      <a:r>
                        <a:rPr lang="en-US" sz="1000" b="1" dirty="0">
                          <a:effectLst/>
                          <a:latin typeface="Times New Roman" panose="02020603050405020304" pitchFamily="18" charset="0"/>
                          <a:ea typeface="Times New Roman"/>
                          <a:cs typeface="Times New Roman" panose="02020603050405020304" pitchFamily="18" charset="0"/>
                        </a:rPr>
                        <a:t>Employment</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3"/>
                  </a:ext>
                </a:extLst>
              </a:tr>
              <a:tr h="391160">
                <a:tc>
                  <a:txBody>
                    <a:bodyPr/>
                    <a:lstStyle/>
                    <a:p>
                      <a:pPr marL="0" marR="0" algn="just" rtl="1">
                        <a:lnSpc>
                          <a:spcPct val="150000"/>
                        </a:lnSpc>
                        <a:spcBef>
                          <a:spcPts val="0"/>
                        </a:spcBef>
                        <a:spcAft>
                          <a:spcPts val="0"/>
                        </a:spcAft>
                      </a:pPr>
                      <a:r>
                        <a:rPr lang="ar-SA" sz="1000" b="1">
                          <a:effectLst/>
                          <a:latin typeface="Times New Roman" panose="02020603050405020304" pitchFamily="18" charset="0"/>
                          <a:ea typeface="Times New Roman"/>
                          <a:cs typeface="Times New Roman" panose="02020603050405020304" pitchFamily="18" charset="0"/>
                        </a:rPr>
                        <a:t>0.33</a:t>
                      </a:r>
                      <a:endParaRPr lang="en-US" sz="1000" b="1">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0.36</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0.21</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r"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كهرباء ووقود </a:t>
                      </a:r>
                      <a:r>
                        <a:rPr lang="en-US" sz="1000" b="1" dirty="0">
                          <a:effectLst/>
                          <a:latin typeface="Times New Roman" panose="02020603050405020304" pitchFamily="18" charset="0"/>
                          <a:ea typeface="Times New Roman"/>
                          <a:cs typeface="Times New Roman" panose="02020603050405020304" pitchFamily="18" charset="0"/>
                        </a:rPr>
                        <a:t>Electricity and fuel</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4"/>
                  </a:ext>
                </a:extLst>
              </a:tr>
              <a:tr h="756920">
                <a:tc>
                  <a:txBody>
                    <a:bodyPr/>
                    <a:lstStyle/>
                    <a:p>
                      <a:pPr marL="0" marR="0" algn="just"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0.26</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0.18</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0.16</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r"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كيماويات ومواد ومهمات </a:t>
                      </a:r>
                      <a:r>
                        <a:rPr lang="en-US" sz="1000" b="1" dirty="0">
                          <a:effectLst/>
                          <a:latin typeface="Times New Roman" panose="02020603050405020304" pitchFamily="18" charset="0"/>
                          <a:ea typeface="Times New Roman"/>
                          <a:cs typeface="Times New Roman" panose="02020603050405020304" pitchFamily="18" charset="0"/>
                        </a:rPr>
                        <a:t>Chemicals, materials and supplies</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5"/>
                  </a:ext>
                </a:extLst>
              </a:tr>
              <a:tr h="391160">
                <a:tc>
                  <a:txBody>
                    <a:bodyPr/>
                    <a:lstStyle/>
                    <a:p>
                      <a:pPr marL="0" marR="0" algn="just" rtl="1">
                        <a:lnSpc>
                          <a:spcPct val="150000"/>
                        </a:lnSpc>
                        <a:spcBef>
                          <a:spcPts val="0"/>
                        </a:spcBef>
                        <a:spcAft>
                          <a:spcPts val="0"/>
                        </a:spcAft>
                      </a:pPr>
                      <a:r>
                        <a:rPr lang="ar-SA" sz="1000" b="1">
                          <a:effectLst/>
                          <a:latin typeface="Times New Roman" panose="02020603050405020304" pitchFamily="18" charset="0"/>
                          <a:ea typeface="Times New Roman"/>
                          <a:cs typeface="Times New Roman" panose="02020603050405020304" pitchFamily="18" charset="0"/>
                        </a:rPr>
                        <a:t>0.37</a:t>
                      </a:r>
                      <a:endParaRPr lang="en-US" sz="1000" b="1">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a:effectLst/>
                          <a:latin typeface="Times New Roman" panose="02020603050405020304" pitchFamily="18" charset="0"/>
                          <a:ea typeface="Times New Roman"/>
                          <a:cs typeface="Times New Roman" panose="02020603050405020304" pitchFamily="18" charset="0"/>
                        </a:rPr>
                        <a:t>0.13</a:t>
                      </a:r>
                      <a:endParaRPr lang="en-US" sz="1000" b="1">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r"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مصروفات إضافية </a:t>
                      </a:r>
                      <a:r>
                        <a:rPr lang="en-US" sz="1000" b="1" dirty="0">
                          <a:effectLst/>
                          <a:latin typeface="Times New Roman" panose="02020603050405020304" pitchFamily="18" charset="0"/>
                          <a:ea typeface="Times New Roman"/>
                          <a:cs typeface="Times New Roman" panose="02020603050405020304" pitchFamily="18" charset="0"/>
                        </a:rPr>
                        <a:t>Additional expenses</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6"/>
                  </a:ext>
                </a:extLst>
              </a:tr>
              <a:tr h="391160">
                <a:tc>
                  <a:txBody>
                    <a:bodyPr/>
                    <a:lstStyle/>
                    <a:p>
                      <a:pPr marL="0" marR="0" algn="just" rtl="1">
                        <a:lnSpc>
                          <a:spcPct val="150000"/>
                        </a:lnSpc>
                        <a:spcBef>
                          <a:spcPts val="0"/>
                        </a:spcBef>
                        <a:spcAft>
                          <a:spcPts val="0"/>
                        </a:spcAft>
                      </a:pPr>
                      <a:r>
                        <a:rPr lang="ar-SA" sz="1000" b="1">
                          <a:effectLst/>
                          <a:latin typeface="Times New Roman" panose="02020603050405020304" pitchFamily="18" charset="0"/>
                          <a:ea typeface="Times New Roman"/>
                          <a:cs typeface="Times New Roman" panose="02020603050405020304" pitchFamily="18" charset="0"/>
                        </a:rPr>
                        <a:t>0.52</a:t>
                      </a:r>
                      <a:endParaRPr lang="en-US" sz="1000" b="1">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a:effectLst/>
                          <a:latin typeface="Times New Roman" panose="02020603050405020304" pitchFamily="18" charset="0"/>
                          <a:ea typeface="Times New Roman"/>
                          <a:cs typeface="Times New Roman" panose="02020603050405020304" pitchFamily="18" charset="0"/>
                        </a:rPr>
                        <a:t>0.66</a:t>
                      </a:r>
                      <a:endParaRPr lang="en-US" sz="1000" b="1">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0.20</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r"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إهلاك </a:t>
                      </a:r>
                      <a:r>
                        <a:rPr lang="en-US" sz="1000" b="1" dirty="0">
                          <a:effectLst/>
                          <a:latin typeface="Times New Roman" panose="02020603050405020304" pitchFamily="18" charset="0"/>
                          <a:ea typeface="Times New Roman"/>
                          <a:cs typeface="Times New Roman" panose="02020603050405020304" pitchFamily="18" charset="0"/>
                        </a:rPr>
                        <a:t>destruction</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7"/>
                  </a:ext>
                </a:extLst>
              </a:tr>
              <a:tr h="391160">
                <a:tc>
                  <a:txBody>
                    <a:bodyPr/>
                    <a:lstStyle/>
                    <a:p>
                      <a:pPr marL="0" marR="0" algn="just" rtl="1">
                        <a:lnSpc>
                          <a:spcPct val="150000"/>
                        </a:lnSpc>
                        <a:spcBef>
                          <a:spcPts val="0"/>
                        </a:spcBef>
                        <a:spcAft>
                          <a:spcPts val="0"/>
                        </a:spcAft>
                      </a:pPr>
                      <a:r>
                        <a:rPr lang="ar-SA" sz="1000" b="1">
                          <a:effectLst/>
                          <a:highlight>
                            <a:srgbClr val="FFFF00"/>
                          </a:highlight>
                          <a:latin typeface="Times New Roman" panose="02020603050405020304" pitchFamily="18" charset="0"/>
                          <a:ea typeface="Times New Roman"/>
                          <a:cs typeface="Times New Roman" panose="02020603050405020304" pitchFamily="18" charset="0"/>
                        </a:rPr>
                        <a:t>4.28</a:t>
                      </a:r>
                      <a:endParaRPr lang="en-US" sz="1000" b="1">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a:effectLst/>
                          <a:highlight>
                            <a:srgbClr val="FFFF00"/>
                          </a:highlight>
                          <a:latin typeface="Times New Roman" panose="02020603050405020304" pitchFamily="18" charset="0"/>
                          <a:ea typeface="Times New Roman"/>
                          <a:cs typeface="Times New Roman" panose="02020603050405020304" pitchFamily="18" charset="0"/>
                        </a:rPr>
                        <a:t>3.52</a:t>
                      </a:r>
                      <a:endParaRPr lang="en-US" sz="1000" b="1">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000" b="1" dirty="0">
                          <a:effectLst/>
                          <a:highlight>
                            <a:srgbClr val="FFFF00"/>
                          </a:highlight>
                          <a:latin typeface="Times New Roman" panose="02020603050405020304" pitchFamily="18" charset="0"/>
                          <a:ea typeface="Times New Roman"/>
                          <a:cs typeface="Times New Roman" panose="02020603050405020304" pitchFamily="18" charset="0"/>
                        </a:rPr>
                        <a:t>1.95</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r" rtl="1">
                        <a:lnSpc>
                          <a:spcPct val="150000"/>
                        </a:lnSpc>
                        <a:spcBef>
                          <a:spcPts val="0"/>
                        </a:spcBef>
                        <a:spcAft>
                          <a:spcPts val="0"/>
                        </a:spcAft>
                      </a:pPr>
                      <a:r>
                        <a:rPr lang="ar-SA" sz="1000" b="1" dirty="0">
                          <a:effectLst/>
                          <a:latin typeface="Times New Roman" panose="02020603050405020304" pitchFamily="18" charset="0"/>
                          <a:ea typeface="Times New Roman"/>
                          <a:cs typeface="Times New Roman" panose="02020603050405020304" pitchFamily="18" charset="0"/>
                        </a:rPr>
                        <a:t>إجمالى </a:t>
                      </a:r>
                      <a:r>
                        <a:rPr lang="en-US" sz="1000" b="1" dirty="0">
                          <a:effectLst/>
                          <a:latin typeface="Times New Roman" panose="02020603050405020304" pitchFamily="18" charset="0"/>
                          <a:ea typeface="Times New Roman"/>
                          <a:cs typeface="Times New Roman" panose="02020603050405020304" pitchFamily="18" charset="0"/>
                        </a:rPr>
                        <a:t>total </a:t>
                      </a:r>
                      <a:endParaRPr lang="en-US" sz="1000" b="1" dirty="0">
                        <a:effectLst/>
                        <a:latin typeface="Times New Roman" panose="02020603050405020304" pitchFamily="18" charset="0"/>
                        <a:ea typeface="Calibri"/>
                        <a:cs typeface="Times New Roman" panose="02020603050405020304" pitchFamily="18" charset="0"/>
                      </a:endParaRPr>
                    </a:p>
                  </a:txBody>
                  <a:tcPr marL="9525" marR="9525" marT="9525" marB="952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770081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
            <a:ext cx="8229600" cy="424543"/>
          </a:xfrm>
        </p:spPr>
        <p:txBody>
          <a:bodyPr>
            <a:normAutofit fontScale="90000"/>
          </a:bodyPr>
          <a:lstStyle/>
          <a:p>
            <a:pPr algn="ctr"/>
            <a:r>
              <a:rPr lang="en-US" sz="1800" b="1" dirty="0">
                <a:solidFill>
                  <a:srgbClr val="FF0000"/>
                </a:solidFill>
                <a:latin typeface="Times New Roman" panose="02020603050405020304" pitchFamily="18" charset="0"/>
                <a:cs typeface="Times New Roman" panose="02020603050405020304" pitchFamily="18" charset="0"/>
              </a:rPr>
              <a:t>Diseases and types of treatment and prevention:-</a:t>
            </a:r>
            <a:br>
              <a:rPr lang="en-US" sz="1800" b="1" dirty="0">
                <a:solidFill>
                  <a:srgbClr val="FF0000"/>
                </a:solidFill>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152400" y="609600"/>
            <a:ext cx="4343400" cy="6172200"/>
          </a:xfrm>
        </p:spPr>
        <p:txBody>
          <a:bodyPr>
            <a:normAutofit fontScale="62500" lnSpcReduction="2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Diseases and types of treatment and prevention:-</a:t>
            </a:r>
          </a:p>
          <a:p>
            <a:pPr marL="0" indent="0">
              <a:buNone/>
            </a:pPr>
            <a:r>
              <a:rPr lang="en-US" b="1" dirty="0">
                <a:latin typeface="Times New Roman" panose="02020603050405020304" pitchFamily="18" charset="0"/>
                <a:cs typeface="Times New Roman" panose="02020603050405020304" pitchFamily="18" charset="0"/>
              </a:rPr>
              <a:t>The following table includes the main pathological problems. There are no chemicals or drugs available to treat viral infections but good pond management, water, nutrition and herd health can reduce the severity of the infection. The most severe viral epidemics (WSD) always occur after major changes in water properties such as temperature, salinity as a result of heavy rainfall, dissolved oxygen, hardness, and shrimp stress as a result of deterioration of water properties and the environment of the pond bottom. Good preparation of ponds by cleaning the bottom and regularly removing spoiled layers is a major factor in preventing shrimp stress resulting from the accumulation of wastes and toxic gases, and also in getting rid of virus carriers, especially crustaceans. </a:t>
            </a:r>
          </a:p>
          <a:p>
            <a:pPr marL="0" indent="0">
              <a:buNone/>
            </a:pPr>
            <a:r>
              <a:rPr lang="en-US" b="1" dirty="0">
                <a:solidFill>
                  <a:srgbClr val="FF0000"/>
                </a:solidFill>
                <a:latin typeface="Times New Roman" panose="02020603050405020304" pitchFamily="18" charset="0"/>
                <a:cs typeface="Times New Roman" panose="02020603050405020304" pitchFamily="18" charset="0"/>
              </a:rPr>
              <a:t>To further confirm, a polymerase reaction (PCR) test for white spot disease or other viruses is performed to examine and select the hatchery flocks and </a:t>
            </a:r>
            <a:r>
              <a:rPr lang="en-US" b="1" dirty="0" err="1">
                <a:solidFill>
                  <a:srgbClr val="FF0000"/>
                </a:solidFill>
                <a:latin typeface="Times New Roman" panose="02020603050405020304" pitchFamily="18" charset="0"/>
                <a:cs typeface="Times New Roman" panose="02020603050405020304" pitchFamily="18" charset="0"/>
              </a:rPr>
              <a:t>nauplii</a:t>
            </a:r>
            <a:r>
              <a:rPr lang="en-US" b="1" dirty="0">
                <a:solidFill>
                  <a:srgbClr val="FF0000"/>
                </a:solidFill>
                <a:latin typeface="Times New Roman" panose="02020603050405020304" pitchFamily="18" charset="0"/>
                <a:cs typeface="Times New Roman" panose="02020603050405020304" pitchFamily="18" charset="0"/>
              </a:rPr>
              <a:t> larvae before caring for the larvae and post-larval stages before placing them in the ponds, and the shrimp in the ponds. Some drugs and antibiotics have been used to treat diseases</a:t>
            </a:r>
          </a:p>
        </p:txBody>
      </p:sp>
      <p:sp>
        <p:nvSpPr>
          <p:cNvPr id="4" name="Content Placeholder 3"/>
          <p:cNvSpPr>
            <a:spLocks noGrp="1"/>
          </p:cNvSpPr>
          <p:nvPr>
            <p:ph sz="half" idx="2"/>
          </p:nvPr>
        </p:nvSpPr>
        <p:spPr>
          <a:xfrm>
            <a:off x="4648200" y="685800"/>
            <a:ext cx="4419600" cy="6019800"/>
          </a:xfrm>
        </p:spPr>
        <p:txBody>
          <a:bodyPr>
            <a:noAutofit/>
          </a:bodyPr>
          <a:lstStyle/>
          <a:p>
            <a:pPr marL="0" indent="0" algn="r" rtl="1">
              <a:buNone/>
            </a:pPr>
            <a:r>
              <a:rPr lang="ar-SA" sz="1600" b="1" dirty="0">
                <a:solidFill>
                  <a:srgbClr val="FF0000"/>
                </a:solidFill>
                <a:latin typeface="Times New Roman" panose="02020603050405020304" pitchFamily="18" charset="0"/>
                <a:cs typeface="Times New Roman" panose="02020603050405020304" pitchFamily="18" charset="0"/>
              </a:rPr>
              <a:t>الأمراض وطرق العلاج والوقاية:-</a:t>
            </a:r>
            <a:endParaRPr lang="en-US" sz="1600" b="1" dirty="0">
              <a:solidFill>
                <a:srgbClr val="FF0000"/>
              </a:solidFill>
              <a:latin typeface="Times New Roman" panose="02020603050405020304" pitchFamily="18" charset="0"/>
              <a:cs typeface="Times New Roman" panose="02020603050405020304" pitchFamily="18" charset="0"/>
            </a:endParaRPr>
          </a:p>
          <a:p>
            <a:pPr marL="0" indent="0" algn="r">
              <a:buNone/>
            </a:pPr>
            <a:r>
              <a:rPr lang="ar-SA" sz="1600" b="1" dirty="0">
                <a:latin typeface="Times New Roman" panose="02020603050405020304" pitchFamily="18" charset="0"/>
                <a:cs typeface="Times New Roman" panose="02020603050405020304" pitchFamily="18" charset="0"/>
              </a:rPr>
              <a:t>الجدول التالى يضم المشاكل المرضية الرئيسية. ولا توجد كيماويات أو أدوية متاحة لعلاج العدوى الفيروسية ولكن يمكن للإدارة الجيدة للأحواض، والمياه والتغذية والحالة الصحية للقطيع أن تقلل من شدة الإصابة. وتحدث الإصابة بالأوبئة الفيروسية الأكثر خطورة (</a:t>
            </a:r>
            <a:r>
              <a:rPr lang="en-US" sz="1600" b="1" dirty="0">
                <a:latin typeface="Times New Roman" panose="02020603050405020304" pitchFamily="18" charset="0"/>
                <a:cs typeface="Times New Roman" panose="02020603050405020304" pitchFamily="18" charset="0"/>
              </a:rPr>
              <a:t>WSD</a:t>
            </a:r>
            <a:r>
              <a:rPr lang="ar-SA" sz="1600" b="1" dirty="0">
                <a:latin typeface="Times New Roman" panose="02020603050405020304" pitchFamily="18" charset="0"/>
                <a:cs typeface="Times New Roman" panose="02020603050405020304" pitchFamily="18" charset="0"/>
              </a:rPr>
              <a:t>) دائما بعد التغيرات الكبرى فى خواص المياه مثل درجة الحرارة، الملوحة نتيجة الأمطار الغزيرة، الأكسوجين المذاب، العسر، وإجهاد الجمبرى نتيجة لتدهور خواص المياه وبيئة قاع الأحواض. ويعتبر الإعداد الجيد للأحواض بتنظيف القاع والإزالة المنتظمة للطبقات الفاسدة عامل رئيسى فى الوقاية من إجهاد الجمبرى الناتج عن تراكم المخلفات والغازات السامة، وللتخلص أيضا من حاملى الفيروسات، خاصة القشريات. </a:t>
            </a:r>
            <a:endParaRPr lang="en-US" sz="1600" b="1" dirty="0">
              <a:latin typeface="Times New Roman" panose="02020603050405020304" pitchFamily="18" charset="0"/>
              <a:cs typeface="Times New Roman" panose="02020603050405020304" pitchFamily="18" charset="0"/>
            </a:endParaRPr>
          </a:p>
          <a:p>
            <a:pPr marL="0" indent="0" algn="r" rtl="1">
              <a:buNone/>
            </a:pPr>
            <a:r>
              <a:rPr lang="ar-SA" sz="1600" b="1" dirty="0">
                <a:solidFill>
                  <a:srgbClr val="FF0000"/>
                </a:solidFill>
                <a:latin typeface="Times New Roman" panose="02020603050405020304" pitchFamily="18" charset="0"/>
                <a:cs typeface="Times New Roman" panose="02020603050405020304" pitchFamily="18" charset="0"/>
              </a:rPr>
              <a:t>ولزيادة التأكيد، يتم إجراء إختبار تفاعل البولى ميراز (</a:t>
            </a:r>
            <a:r>
              <a:rPr lang="en-US" sz="1600" b="1" dirty="0">
                <a:solidFill>
                  <a:srgbClr val="FF0000"/>
                </a:solidFill>
                <a:latin typeface="Times New Roman" panose="02020603050405020304" pitchFamily="18" charset="0"/>
                <a:cs typeface="Times New Roman" panose="02020603050405020304" pitchFamily="18" charset="0"/>
              </a:rPr>
              <a:t> ( PCR</a:t>
            </a:r>
            <a:r>
              <a:rPr lang="ar-SA" sz="1600" b="1" dirty="0">
                <a:solidFill>
                  <a:srgbClr val="FF0000"/>
                </a:solidFill>
                <a:latin typeface="Times New Roman" panose="02020603050405020304" pitchFamily="18" charset="0"/>
                <a:cs typeface="Times New Roman" panose="02020603050405020304" pitchFamily="18" charset="0"/>
              </a:rPr>
              <a:t> </a:t>
            </a:r>
            <a:endParaRPr lang="en-US" sz="1600" b="1" dirty="0">
              <a:solidFill>
                <a:srgbClr val="FF0000"/>
              </a:solidFill>
              <a:latin typeface="Times New Roman" panose="02020603050405020304" pitchFamily="18" charset="0"/>
              <a:cs typeface="Times New Roman" panose="02020603050405020304" pitchFamily="18" charset="0"/>
            </a:endParaRPr>
          </a:p>
          <a:p>
            <a:pPr marL="0" indent="0" algn="r">
              <a:buNone/>
            </a:pPr>
            <a:r>
              <a:rPr lang="ar-SA" sz="1600" b="1" dirty="0">
                <a:solidFill>
                  <a:srgbClr val="FF0000"/>
                </a:solidFill>
                <a:latin typeface="Times New Roman" panose="02020603050405020304" pitchFamily="18" charset="0"/>
                <a:cs typeface="Times New Roman" panose="02020603050405020304" pitchFamily="18" charset="0"/>
              </a:rPr>
              <a:t>لمرض البقع البيضاء أو للفيروسات الأخرى، لفحص وإختيار قطعان التفريخ ويرقات النوبلى قبل رعاية اليرقات والمراحل ما بعد اليرقية قبل وضعها فى الأحواض، والجمبرى الموجود فى الأحواض. لقد تم استخدام بعض العقاقير والمضادات الحيوية في علاج الأمراض</a:t>
            </a:r>
            <a:endParaRPr lang="en-US" sz="1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69706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TotalTime>
  <Words>1984</Words>
  <Application>Microsoft Office PowerPoint</Application>
  <PresentationFormat>On-screen Show (4:3)</PresentationFormat>
  <Paragraphs>81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Cambria</vt:lpstr>
      <vt:lpstr>Times New Roman</vt:lpstr>
      <vt:lpstr>Wingdings 2</vt:lpstr>
      <vt:lpstr>Flow</vt:lpstr>
      <vt:lpstr> Production system and fry supplementation : - </vt:lpstr>
      <vt:lpstr>Production system and fry supplementation : - </vt:lpstr>
      <vt:lpstr>     Farming systems:-</vt:lpstr>
      <vt:lpstr>Production costs:- </vt:lpstr>
      <vt:lpstr>Diseases and types of treatment and prevention:- </vt:lpstr>
    </vt:vector>
  </TitlesOfParts>
  <Company>King Saud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Production system and fry supplementation : -</dc:title>
  <dc:creator>User</dc:creator>
  <cp:lastModifiedBy>abdelwahab abdelwarith</cp:lastModifiedBy>
  <cp:revision>7</cp:revision>
  <dcterms:created xsi:type="dcterms:W3CDTF">2023-11-12T09:48:50Z</dcterms:created>
  <dcterms:modified xsi:type="dcterms:W3CDTF">2024-02-27T11:55:02Z</dcterms:modified>
</cp:coreProperties>
</file>