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100"/>
  </p:notesMasterIdLst>
  <p:sldIdLst>
    <p:sldId id="256" r:id="rId2"/>
    <p:sldId id="258" r:id="rId3"/>
    <p:sldId id="260" r:id="rId4"/>
    <p:sldId id="262" r:id="rId5"/>
    <p:sldId id="302" r:id="rId6"/>
    <p:sldId id="303" r:id="rId7"/>
    <p:sldId id="304" r:id="rId8"/>
    <p:sldId id="305" r:id="rId9"/>
    <p:sldId id="306" r:id="rId10"/>
    <p:sldId id="263" r:id="rId11"/>
    <p:sldId id="307" r:id="rId12"/>
    <p:sldId id="308" r:id="rId13"/>
    <p:sldId id="309" r:id="rId14"/>
    <p:sldId id="310" r:id="rId15"/>
    <p:sldId id="311" r:id="rId16"/>
    <p:sldId id="329"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7" r:id="rId30"/>
    <p:sldId id="325" r:id="rId31"/>
    <p:sldId id="326" r:id="rId32"/>
    <p:sldId id="328" r:id="rId33"/>
    <p:sldId id="267" r:id="rId34"/>
    <p:sldId id="268" r:id="rId35"/>
    <p:sldId id="269" r:id="rId36"/>
    <p:sldId id="270" r:id="rId37"/>
    <p:sldId id="275" r:id="rId38"/>
    <p:sldId id="330" r:id="rId39"/>
    <p:sldId id="276" r:id="rId40"/>
    <p:sldId id="331" r:id="rId41"/>
    <p:sldId id="333" r:id="rId42"/>
    <p:sldId id="332" r:id="rId43"/>
    <p:sldId id="334" r:id="rId44"/>
    <p:sldId id="335" r:id="rId45"/>
    <p:sldId id="278" r:id="rId46"/>
    <p:sldId id="279" r:id="rId47"/>
    <p:sldId id="280" r:id="rId48"/>
    <p:sldId id="281" r:id="rId49"/>
    <p:sldId id="341" r:id="rId50"/>
    <p:sldId id="336" r:id="rId51"/>
    <p:sldId id="337" r:id="rId52"/>
    <p:sldId id="338" r:id="rId53"/>
    <p:sldId id="339" r:id="rId54"/>
    <p:sldId id="340" r:id="rId55"/>
    <p:sldId id="342" r:id="rId56"/>
    <p:sldId id="343" r:id="rId57"/>
    <p:sldId id="344" r:id="rId58"/>
    <p:sldId id="345" r:id="rId59"/>
    <p:sldId id="346" r:id="rId60"/>
    <p:sldId id="347" r:id="rId61"/>
    <p:sldId id="348" r:id="rId62"/>
    <p:sldId id="349" r:id="rId63"/>
    <p:sldId id="350" r:id="rId64"/>
    <p:sldId id="351" r:id="rId65"/>
    <p:sldId id="352" r:id="rId66"/>
    <p:sldId id="378" r:id="rId67"/>
    <p:sldId id="353" r:id="rId68"/>
    <p:sldId id="354" r:id="rId69"/>
    <p:sldId id="355" r:id="rId70"/>
    <p:sldId id="356" r:id="rId71"/>
    <p:sldId id="357" r:id="rId72"/>
    <p:sldId id="358" r:id="rId73"/>
    <p:sldId id="359" r:id="rId74"/>
    <p:sldId id="360" r:id="rId75"/>
    <p:sldId id="361" r:id="rId76"/>
    <p:sldId id="364" r:id="rId77"/>
    <p:sldId id="365" r:id="rId78"/>
    <p:sldId id="371" r:id="rId79"/>
    <p:sldId id="366" r:id="rId80"/>
    <p:sldId id="367" r:id="rId81"/>
    <p:sldId id="368" r:id="rId82"/>
    <p:sldId id="370" r:id="rId83"/>
    <p:sldId id="372" r:id="rId84"/>
    <p:sldId id="373" r:id="rId85"/>
    <p:sldId id="374" r:id="rId86"/>
    <p:sldId id="293" r:id="rId87"/>
    <p:sldId id="375" r:id="rId88"/>
    <p:sldId id="376" r:id="rId89"/>
    <p:sldId id="377" r:id="rId90"/>
    <p:sldId id="379" r:id="rId91"/>
    <p:sldId id="380" r:id="rId92"/>
    <p:sldId id="381" r:id="rId93"/>
    <p:sldId id="382" r:id="rId94"/>
    <p:sldId id="383" r:id="rId95"/>
    <p:sldId id="384" r:id="rId96"/>
    <p:sldId id="385" r:id="rId97"/>
    <p:sldId id="386" r:id="rId98"/>
    <p:sldId id="387"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91577" autoAdjust="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6D82330-A0E4-4FAE-9F18-FEF6047B68F7}" type="datetimeFigureOut">
              <a:rPr lang="en-US" altLang="zh-CN"/>
              <a:pPr/>
              <a:t>15/4/2018</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F86378F-5759-4453-82D8-2D30B1E43E3A}" type="slidenum">
              <a:rPr lang="en-US" altLang="zh-CN"/>
              <a:pPr/>
              <a:t>‹#›</a:t>
            </a:fld>
            <a:endParaRPr lang="en-US" altLang="zh-CN"/>
          </a:p>
        </p:txBody>
      </p:sp>
    </p:spTree>
    <p:extLst>
      <p:ext uri="{BB962C8B-B14F-4D97-AF65-F5344CB8AC3E}">
        <p14:creationId xmlns:p14="http://schemas.microsoft.com/office/powerpoint/2010/main" val="186393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princeton.edu/~spikelab/papers/book02.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lurnq.com/lesson/How-does-an-Airplane-Fly/"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altLang="zh-CN" smtClean="0"/>
              <a:t>Presentation slide for courses, classes, lectures et al. </a:t>
            </a:r>
          </a:p>
        </p:txBody>
      </p:sp>
      <p:sp>
        <p:nvSpPr>
          <p:cNvPr id="15363" name="Slide Number Placeholder 3"/>
          <p:cNvSpPr>
            <a:spLocks noGrp="1"/>
          </p:cNvSpPr>
          <p:nvPr>
            <p:ph type="sldNum" sz="quarter" idx="5"/>
          </p:nvPr>
        </p:nvSpPr>
        <p:spPr bwMode="auto">
          <a:noFill/>
          <a:ln>
            <a:miter lim="800000"/>
            <a:headEnd/>
            <a:tailEnd/>
          </a:ln>
        </p:spPr>
        <p:txBody>
          <a:bodyPr/>
          <a:lstStyle/>
          <a:p>
            <a:fld id="{930E8A1E-2930-4D4C-8A6C-F3358FE6BE9D}" type="slidenum">
              <a:rPr lang="en-US" altLang="zh-CN"/>
              <a:pPr/>
              <a:t>1</a:t>
            </a:fld>
            <a:endParaRPr lang="en-US" altLang="zh-CN"/>
          </a:p>
        </p:txBody>
      </p:sp>
    </p:spTree>
    <p:extLst>
      <p:ext uri="{BB962C8B-B14F-4D97-AF65-F5344CB8AC3E}">
        <p14:creationId xmlns:p14="http://schemas.microsoft.com/office/powerpoint/2010/main" val="406877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Groover</a:t>
            </a:r>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13</a:t>
            </a:fld>
            <a:endParaRPr lang="en-GB"/>
          </a:p>
        </p:txBody>
      </p:sp>
    </p:spTree>
    <p:extLst>
      <p:ext uri="{BB962C8B-B14F-4D97-AF65-F5344CB8AC3E}">
        <p14:creationId xmlns:p14="http://schemas.microsoft.com/office/powerpoint/2010/main" val="33985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Stencil:</a:t>
            </a:r>
            <a:r>
              <a:rPr lang="en-GB" baseline="0" dirty="0" smtClean="0"/>
              <a:t> m-w.com: </a:t>
            </a:r>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impervious material</a:t>
            </a:r>
            <a:r>
              <a:rPr lang="en-US" sz="1200" b="0" i="0" kern="1200" dirty="0" smtClean="0">
                <a:solidFill>
                  <a:schemeClr val="tx1"/>
                </a:solidFill>
                <a:effectLst/>
                <a:latin typeface="+mn-lt"/>
                <a:ea typeface="+mn-ea"/>
                <a:cs typeface="+mn-cs"/>
              </a:rPr>
              <a:t> (such as a sheet of paper, thin wax, or woven fabric) </a:t>
            </a:r>
            <a:r>
              <a:rPr lang="en-US" sz="1200" b="1" i="0" kern="1200" dirty="0" smtClean="0">
                <a:solidFill>
                  <a:schemeClr val="tx1"/>
                </a:solidFill>
                <a:effectLst/>
                <a:latin typeface="+mn-lt"/>
                <a:ea typeface="+mn-ea"/>
                <a:cs typeface="+mn-cs"/>
              </a:rPr>
              <a:t>perforated with lettering or a design</a:t>
            </a:r>
            <a:r>
              <a:rPr lang="en-US" sz="1200" b="0" i="0" kern="1200" dirty="0" smtClean="0">
                <a:solidFill>
                  <a:schemeClr val="tx1"/>
                </a:solidFill>
                <a:effectLst/>
                <a:latin typeface="+mn-lt"/>
                <a:ea typeface="+mn-ea"/>
                <a:cs typeface="+mn-cs"/>
              </a:rPr>
              <a:t> through which a substance (such as ink, paint, or metallic powder) is </a:t>
            </a:r>
            <a:r>
              <a:rPr lang="en-US" sz="1200" b="1" i="0" kern="1200" dirty="0" smtClean="0">
                <a:solidFill>
                  <a:schemeClr val="tx1"/>
                </a:solidFill>
                <a:effectLst/>
                <a:latin typeface="+mn-lt"/>
                <a:ea typeface="+mn-ea"/>
                <a:cs typeface="+mn-cs"/>
              </a:rPr>
              <a:t>forced onto a surface to be printed </a:t>
            </a:r>
            <a:r>
              <a:rPr lang="en-US" sz="1200" b="0" i="0" kern="1200" dirty="0" smtClean="0">
                <a:solidFill>
                  <a:schemeClr val="tx1"/>
                </a:solidFill>
                <a:effectLst/>
                <a:latin typeface="+mn-lt"/>
                <a:ea typeface="+mn-ea"/>
                <a:cs typeface="+mn-cs"/>
              </a:rPr>
              <a:t>(</a:t>
            </a:r>
            <a:r>
              <a:rPr lang="ar-SA" sz="1200" b="0" i="0" kern="1200" dirty="0" smtClean="0">
                <a:solidFill>
                  <a:schemeClr val="tx1"/>
                </a:solidFill>
                <a:effectLst/>
                <a:latin typeface="+mn-lt"/>
                <a:ea typeface="+mn-ea"/>
                <a:cs typeface="+mn-cs"/>
              </a:rPr>
              <a:t>روسم</a:t>
            </a:r>
            <a:r>
              <a:rPr lang="en-US" sz="1200" b="0" i="0" kern="1200" dirty="0" smtClean="0">
                <a:solidFill>
                  <a:schemeClr val="tx1"/>
                </a:solidFill>
                <a:effectLst/>
                <a:latin typeface="+mn-lt"/>
                <a:ea typeface="+mn-ea"/>
                <a:cs typeface="+mn-cs"/>
              </a:rPr>
              <a:t>)</a:t>
            </a:r>
            <a:endParaRPr lang="en-GB" b="0"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14</a:t>
            </a:fld>
            <a:endParaRPr lang="en-GB"/>
          </a:p>
        </p:txBody>
      </p:sp>
    </p:spTree>
    <p:extLst>
      <p:ext uri="{BB962C8B-B14F-4D97-AF65-F5344CB8AC3E}">
        <p14:creationId xmlns:p14="http://schemas.microsoft.com/office/powerpoint/2010/main" val="234295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rPr>
              <a:t>www.shimifrez.com</a:t>
            </a:r>
            <a:endParaRPr lang="en-CA" dirty="0"/>
          </a:p>
        </p:txBody>
      </p:sp>
      <p:sp>
        <p:nvSpPr>
          <p:cNvPr id="4" name="Slide Number Placeholder 3"/>
          <p:cNvSpPr>
            <a:spLocks noGrp="1"/>
          </p:cNvSpPr>
          <p:nvPr>
            <p:ph type="sldNum" sz="quarter" idx="10"/>
          </p:nvPr>
        </p:nvSpPr>
        <p:spPr/>
        <p:txBody>
          <a:bodyPr/>
          <a:lstStyle/>
          <a:p>
            <a:fld id="{9B779154-E8CD-4CBD-B6A6-78F61CA4D537}" type="slidenum">
              <a:rPr lang="en-CA" smtClean="0"/>
              <a:pPr/>
              <a:t>15</a:t>
            </a:fld>
            <a:endParaRPr lang="en-CA"/>
          </a:p>
        </p:txBody>
      </p:sp>
    </p:spTree>
    <p:extLst>
      <p:ext uri="{BB962C8B-B14F-4D97-AF65-F5344CB8AC3E}">
        <p14:creationId xmlns:p14="http://schemas.microsoft.com/office/powerpoint/2010/main" val="300530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Groover</a:t>
            </a:r>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16</a:t>
            </a:fld>
            <a:endParaRPr lang="en-GB"/>
          </a:p>
        </p:txBody>
      </p:sp>
    </p:spTree>
    <p:extLst>
      <p:ext uri="{BB962C8B-B14F-4D97-AF65-F5344CB8AC3E}">
        <p14:creationId xmlns:p14="http://schemas.microsoft.com/office/powerpoint/2010/main" val="191992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Fuselage: </a:t>
            </a:r>
            <a:r>
              <a:rPr lang="ar-SA" sz="1200" b="1" i="0" kern="1200" dirty="0" smtClean="0">
                <a:solidFill>
                  <a:schemeClr val="tx1"/>
                </a:solidFill>
                <a:effectLst/>
                <a:latin typeface="+mn-lt"/>
                <a:ea typeface="+mn-ea"/>
                <a:cs typeface="+mn-cs"/>
              </a:rPr>
              <a:t>هيكل الطائرة</a:t>
            </a:r>
            <a:endParaRPr lang="en-US" dirty="0"/>
          </a:p>
        </p:txBody>
      </p:sp>
      <p:sp>
        <p:nvSpPr>
          <p:cNvPr id="4" name="Slide Number Placeholder 3"/>
          <p:cNvSpPr>
            <a:spLocks noGrp="1"/>
          </p:cNvSpPr>
          <p:nvPr>
            <p:ph type="sldNum" sz="quarter" idx="10"/>
          </p:nvPr>
        </p:nvSpPr>
        <p:spPr/>
        <p:txBody>
          <a:bodyPr/>
          <a:lstStyle/>
          <a:p>
            <a:fld id="{1F86378F-5759-4453-82D8-2D30B1E43E3A}" type="slidenum">
              <a:rPr lang="en-US" altLang="zh-CN" smtClean="0"/>
              <a:pPr/>
              <a:t>19</a:t>
            </a:fld>
            <a:endParaRPr lang="en-US" altLang="zh-CN"/>
          </a:p>
        </p:txBody>
      </p:sp>
    </p:spTree>
    <p:extLst>
      <p:ext uri="{BB962C8B-B14F-4D97-AF65-F5344CB8AC3E}">
        <p14:creationId xmlns:p14="http://schemas.microsoft.com/office/powerpoint/2010/main" val="345717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http://4grain.cz/data/images/stranky/normal/14.jpg</a:t>
            </a:r>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22</a:t>
            </a:fld>
            <a:endParaRPr lang="en-GB"/>
          </a:p>
        </p:txBody>
      </p:sp>
    </p:spTree>
    <p:extLst>
      <p:ext uri="{BB962C8B-B14F-4D97-AF65-F5344CB8AC3E}">
        <p14:creationId xmlns:p14="http://schemas.microsoft.com/office/powerpoint/2010/main" val="294367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26</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93782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28</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Scribing: </a:t>
            </a:r>
            <a:r>
              <a:rPr lang="ar-SA" dirty="0" smtClean="0">
                <a:latin typeface="Times New Roman" charset="0"/>
              </a:rPr>
              <a:t>خدش</a:t>
            </a:r>
            <a:endParaRPr lang="en-US" dirty="0" smtClean="0">
              <a:latin typeface="Times New Roman" charset="0"/>
            </a:endParaRPr>
          </a:p>
        </p:txBody>
      </p:sp>
    </p:spTree>
    <p:extLst>
      <p:ext uri="{BB962C8B-B14F-4D97-AF65-F5344CB8AC3E}">
        <p14:creationId xmlns:p14="http://schemas.microsoft.com/office/powerpoint/2010/main" val="345751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B779154-E8CD-4CBD-B6A6-78F61CA4D537}" type="slidenum">
              <a:rPr lang="en-CA" smtClean="0"/>
              <a:pPr/>
              <a:t>29</a:t>
            </a:fld>
            <a:endParaRPr lang="en-CA"/>
          </a:p>
        </p:txBody>
      </p:sp>
    </p:spTree>
    <p:extLst>
      <p:ext uri="{BB962C8B-B14F-4D97-AF65-F5344CB8AC3E}">
        <p14:creationId xmlns:p14="http://schemas.microsoft.com/office/powerpoint/2010/main" val="1321286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Manufacturing, Engineering &amp; Technology, Fifth Edition, by </a:t>
            </a:r>
            <a:r>
              <a:rPr lang="en-US" dirty="0" err="1" smtClean="0"/>
              <a:t>Serope</a:t>
            </a:r>
            <a:r>
              <a:rPr lang="en-US" dirty="0" smtClean="0"/>
              <a:t> </a:t>
            </a:r>
            <a:r>
              <a:rPr lang="en-US" dirty="0" err="1" smtClean="0"/>
              <a:t>Kalpakjian</a:t>
            </a:r>
            <a:r>
              <a:rPr lang="en-US" dirty="0" smtClean="0"/>
              <a:t> and Steven R. </a:t>
            </a:r>
            <a:r>
              <a:rPr lang="en-US" dirty="0" err="1" smtClean="0"/>
              <a:t>Schmid</a:t>
            </a:r>
            <a:r>
              <a:rPr lang="en-US" dirty="0" smtClean="0"/>
              <a:t>. ISBN 0-13-148965-8. © 2006 Pearson Education, Inc., Upper Saddle River, NJ.  All rights reserved.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30</a:t>
            </a:fld>
            <a:endParaRPr lang="en-GB"/>
          </a:p>
        </p:txBody>
      </p:sp>
    </p:spTree>
    <p:extLst>
      <p:ext uri="{BB962C8B-B14F-4D97-AF65-F5344CB8AC3E}">
        <p14:creationId xmlns:p14="http://schemas.microsoft.com/office/powerpoint/2010/main" val="11242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166533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B779154-E8CD-4CBD-B6A6-78F61CA4D537}" type="slidenum">
              <a:rPr lang="en-CA" smtClean="0"/>
              <a:pPr/>
              <a:t>31</a:t>
            </a:fld>
            <a:endParaRPr lang="en-CA"/>
          </a:p>
        </p:txBody>
      </p:sp>
    </p:spTree>
    <p:extLst>
      <p:ext uri="{BB962C8B-B14F-4D97-AF65-F5344CB8AC3E}">
        <p14:creationId xmlns:p14="http://schemas.microsoft.com/office/powerpoint/2010/main" val="421679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32</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http://www.shimifrez.com/#!Encoder-Disc/zoom/cfno/i09ex</a:t>
            </a:r>
          </a:p>
        </p:txBody>
      </p:sp>
    </p:spTree>
    <p:extLst>
      <p:ext uri="{BB962C8B-B14F-4D97-AF65-F5344CB8AC3E}">
        <p14:creationId xmlns:p14="http://schemas.microsoft.com/office/powerpoint/2010/main" val="173306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TextEdit="1"/>
          </p:cNvSpPr>
          <p:nvPr>
            <p:ph type="sldImg"/>
          </p:nvPr>
        </p:nvSpPr>
        <p:spPr bwMode="auto">
          <a:noFill/>
          <a:ln>
            <a:solidFill>
              <a:srgbClr val="000000"/>
            </a:solidFill>
            <a:miter lim="800000"/>
            <a:headEnd/>
            <a:tailEnd/>
          </a:ln>
        </p:spPr>
      </p:sp>
      <p:sp>
        <p:nvSpPr>
          <p:cNvPr id="78950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AU" sz="1200" dirty="0" smtClean="0">
                <a:latin typeface="Arial" charset="0"/>
              </a:rPr>
              <a:t>Electroplating: </a:t>
            </a:r>
            <a:r>
              <a:rPr lang="ar-SA" sz="1200" dirty="0" smtClean="0">
                <a:latin typeface="Arial" charset="0"/>
              </a:rPr>
              <a:t>طلاء بالكهرباء</a:t>
            </a:r>
            <a:endParaRPr lang="en-US" altLang="zh-CN" dirty="0" smtClean="0"/>
          </a:p>
        </p:txBody>
      </p:sp>
    </p:spTree>
    <p:extLst>
      <p:ext uri="{BB962C8B-B14F-4D97-AF65-F5344CB8AC3E}">
        <p14:creationId xmlns:p14="http://schemas.microsoft.com/office/powerpoint/2010/main" val="2586529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TextEdit="1"/>
          </p:cNvSpPr>
          <p:nvPr>
            <p:ph type="sldImg"/>
          </p:nvPr>
        </p:nvSpPr>
        <p:spPr bwMode="auto">
          <a:noFill/>
          <a:ln>
            <a:solidFill>
              <a:srgbClr val="000000"/>
            </a:solidFill>
            <a:miter lim="800000"/>
            <a:headEnd/>
            <a:tailEnd/>
          </a:ln>
        </p:spPr>
      </p:sp>
      <p:sp>
        <p:nvSpPr>
          <p:cNvPr id="79155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AU" sz="1200" dirty="0" smtClean="0">
                <a:latin typeface="Arial" charset="0"/>
              </a:rPr>
              <a:t>deburring process: </a:t>
            </a:r>
            <a:r>
              <a:rPr lang="en-US" sz="1200" b="0" i="0" kern="1200" dirty="0" smtClean="0">
                <a:solidFill>
                  <a:schemeClr val="tx1"/>
                </a:solidFill>
                <a:effectLst/>
                <a:latin typeface="+mn-lt"/>
                <a:ea typeface="+mn-ea"/>
                <a:cs typeface="+mn-cs"/>
              </a:rPr>
              <a:t>smooth the rough edges or ridges of an object, typically one made of metal</a:t>
            </a:r>
            <a:endParaRPr lang="en-US" altLang="zh-CN" dirty="0" smtClean="0"/>
          </a:p>
        </p:txBody>
      </p:sp>
    </p:spTree>
    <p:extLst>
      <p:ext uri="{BB962C8B-B14F-4D97-AF65-F5344CB8AC3E}">
        <p14:creationId xmlns:p14="http://schemas.microsoft.com/office/powerpoint/2010/main" val="766316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TextEdit="1"/>
          </p:cNvSpPr>
          <p:nvPr>
            <p:ph type="sldImg"/>
          </p:nvPr>
        </p:nvSpPr>
        <p:spPr bwMode="auto">
          <a:noFill/>
          <a:ln>
            <a:solidFill>
              <a:srgbClr val="000000"/>
            </a:solidFill>
            <a:miter lim="800000"/>
            <a:headEnd/>
            <a:tailEnd/>
          </a:ln>
        </p:spPr>
      </p:sp>
      <p:sp>
        <p:nvSpPr>
          <p:cNvPr id="79360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4105172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TextEdit="1"/>
          </p:cNvSpPr>
          <p:nvPr>
            <p:ph type="sldImg"/>
          </p:nvPr>
        </p:nvSpPr>
        <p:spPr bwMode="auto">
          <a:noFill/>
          <a:ln>
            <a:solidFill>
              <a:srgbClr val="000000"/>
            </a:solidFill>
            <a:miter lim="800000"/>
            <a:headEnd/>
            <a:tailEnd/>
          </a:ln>
        </p:spPr>
      </p:sp>
      <p:sp>
        <p:nvSpPr>
          <p:cNvPr id="79667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126314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TextEdit="1"/>
          </p:cNvSpPr>
          <p:nvPr>
            <p:ph type="sldImg"/>
          </p:nvPr>
        </p:nvSpPr>
        <p:spPr bwMode="auto">
          <a:noFill/>
          <a:ln>
            <a:solidFill>
              <a:srgbClr val="000000"/>
            </a:solidFill>
            <a:miter lim="800000"/>
            <a:headEnd/>
            <a:tailEnd/>
          </a:ln>
        </p:spPr>
      </p:sp>
      <p:sp>
        <p:nvSpPr>
          <p:cNvPr id="80691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311888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38</a:t>
            </a:fld>
            <a:endParaRPr lang="en-US" dirty="0"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dirty="0" smtClean="0">
              <a:latin typeface="Times New Roman" charset="0"/>
            </a:endParaRPr>
          </a:p>
        </p:txBody>
      </p:sp>
    </p:spTree>
    <p:extLst>
      <p:ext uri="{BB962C8B-B14F-4D97-AF65-F5344CB8AC3E}">
        <p14:creationId xmlns:p14="http://schemas.microsoft.com/office/powerpoint/2010/main" val="2667655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TextEdit="1"/>
          </p:cNvSpPr>
          <p:nvPr>
            <p:ph type="sldImg"/>
          </p:nvPr>
        </p:nvSpPr>
        <p:spPr bwMode="auto">
          <a:noFill/>
          <a:ln>
            <a:solidFill>
              <a:srgbClr val="000000"/>
            </a:solidFill>
            <a:miter lim="800000"/>
            <a:headEnd/>
            <a:tailEnd/>
          </a:ln>
        </p:spPr>
      </p:sp>
      <p:sp>
        <p:nvSpPr>
          <p:cNvPr id="80896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AU" sz="1200" b="1" dirty="0" smtClean="0">
                <a:solidFill>
                  <a:srgbClr val="00B050"/>
                </a:solidFill>
                <a:latin typeface="Arial" charset="0"/>
              </a:rPr>
              <a:t>dielectric: </a:t>
            </a:r>
            <a:r>
              <a:rPr lang="ar-SA" sz="1200" b="0" i="0" kern="1200" dirty="0" smtClean="0">
                <a:solidFill>
                  <a:schemeClr val="tx1"/>
                </a:solidFill>
                <a:effectLst/>
                <a:latin typeface="+mn-lt"/>
                <a:ea typeface="+mn-ea"/>
                <a:cs typeface="+mn-cs"/>
              </a:rPr>
              <a:t>عازل كهربائي</a:t>
            </a:r>
            <a:endParaRPr 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Note how like in ECM, EDM MRR is a function of current and material property</a:t>
            </a:r>
            <a:endParaRPr lang="en-US" altLang="zh-CN" dirty="0" smtClean="0"/>
          </a:p>
        </p:txBody>
      </p:sp>
    </p:spTree>
    <p:extLst>
      <p:ext uri="{BB962C8B-B14F-4D97-AF65-F5344CB8AC3E}">
        <p14:creationId xmlns:p14="http://schemas.microsoft.com/office/powerpoint/2010/main" val="181871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TextEdit="1"/>
          </p:cNvSpPr>
          <p:nvPr>
            <p:ph type="sldImg"/>
          </p:nvPr>
        </p:nvSpPr>
        <p:spPr bwMode="auto">
          <a:noFill/>
          <a:ln>
            <a:solidFill>
              <a:srgbClr val="000000"/>
            </a:solidFill>
            <a:miter lim="800000"/>
            <a:headEnd/>
            <a:tailEnd/>
          </a:ln>
        </p:spPr>
      </p:sp>
      <p:sp>
        <p:nvSpPr>
          <p:cNvPr id="81101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257806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2155358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41</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http://manufacturing.stanford.edu/processes/EDM.pdf</a:t>
            </a:r>
          </a:p>
        </p:txBody>
      </p:sp>
    </p:spTree>
    <p:extLst>
      <p:ext uri="{BB962C8B-B14F-4D97-AF65-F5344CB8AC3E}">
        <p14:creationId xmlns:p14="http://schemas.microsoft.com/office/powerpoint/2010/main" val="2183612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rPr>
              <a:t>http://www.turnxon.com/articles/articles_2.html   (</a:t>
            </a:r>
            <a:r>
              <a:rPr lang="en-US" b="1" dirty="0" smtClean="0">
                <a:latin typeface="Times New Roman" charset="0"/>
              </a:rPr>
              <a:t>Very good introduction of Non-conventional machining in this link</a:t>
            </a:r>
            <a:r>
              <a:rPr lang="en-US" dirty="0" smtClean="0">
                <a:latin typeface="Times New Roman" charset="0"/>
              </a:rPr>
              <a:t>)</a:t>
            </a:r>
          </a:p>
          <a:p>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42</a:t>
            </a:fld>
            <a:endParaRPr lang="en-GB"/>
          </a:p>
        </p:txBody>
      </p:sp>
    </p:spTree>
    <p:extLst>
      <p:ext uri="{BB962C8B-B14F-4D97-AF65-F5344CB8AC3E}">
        <p14:creationId xmlns:p14="http://schemas.microsoft.com/office/powerpoint/2010/main" val="4271912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43</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dirty="0" smtClean="0">
              <a:latin typeface="Times New Roman" charset="0"/>
            </a:endParaRPr>
          </a:p>
        </p:txBody>
      </p:sp>
    </p:spTree>
    <p:extLst>
      <p:ext uri="{BB962C8B-B14F-4D97-AF65-F5344CB8AC3E}">
        <p14:creationId xmlns:p14="http://schemas.microsoft.com/office/powerpoint/2010/main" val="3429398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44</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dirty="0" smtClean="0">
              <a:latin typeface="Times New Roman" charset="0"/>
            </a:endParaRPr>
          </a:p>
        </p:txBody>
      </p:sp>
    </p:spTree>
    <p:extLst>
      <p:ext uri="{BB962C8B-B14F-4D97-AF65-F5344CB8AC3E}">
        <p14:creationId xmlns:p14="http://schemas.microsoft.com/office/powerpoint/2010/main" val="1627470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TextEdit="1"/>
          </p:cNvSpPr>
          <p:nvPr>
            <p:ph type="sldImg"/>
          </p:nvPr>
        </p:nvSpPr>
        <p:spPr bwMode="auto">
          <a:noFill/>
          <a:ln>
            <a:solidFill>
              <a:srgbClr val="000000"/>
            </a:solidFill>
            <a:miter lim="800000"/>
            <a:headEnd/>
            <a:tailEnd/>
          </a:ln>
        </p:spPr>
      </p:sp>
      <p:sp>
        <p:nvSpPr>
          <p:cNvPr id="81305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3025355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TextEdit="1"/>
          </p:cNvSpPr>
          <p:nvPr>
            <p:ph type="sldImg"/>
          </p:nvPr>
        </p:nvSpPr>
        <p:spPr bwMode="auto">
          <a:noFill/>
          <a:ln>
            <a:solidFill>
              <a:srgbClr val="000000"/>
            </a:solidFill>
            <a:miter lim="800000"/>
            <a:headEnd/>
            <a:tailEnd/>
          </a:ln>
        </p:spPr>
      </p:sp>
      <p:sp>
        <p:nvSpPr>
          <p:cNvPr id="81510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dirty="0" smtClean="0"/>
              <a:t>Note how similar this is to the </a:t>
            </a:r>
            <a:r>
              <a:rPr lang="en-US" altLang="zh-CN" b="1" i="1" dirty="0" smtClean="0"/>
              <a:t>grinding ratio</a:t>
            </a:r>
          </a:p>
        </p:txBody>
      </p:sp>
    </p:spTree>
    <p:extLst>
      <p:ext uri="{BB962C8B-B14F-4D97-AF65-F5344CB8AC3E}">
        <p14:creationId xmlns:p14="http://schemas.microsoft.com/office/powerpoint/2010/main" val="1456787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Rot="1" noChangeAspect="1" noTextEdit="1"/>
          </p:cNvSpPr>
          <p:nvPr>
            <p:ph type="sldImg"/>
          </p:nvPr>
        </p:nvSpPr>
        <p:spPr bwMode="auto">
          <a:noFill/>
          <a:ln>
            <a:solidFill>
              <a:srgbClr val="000000"/>
            </a:solidFill>
            <a:miter lim="800000"/>
            <a:headEnd/>
            <a:tailEnd/>
          </a:ln>
        </p:spPr>
      </p:sp>
      <p:sp>
        <p:nvSpPr>
          <p:cNvPr id="81715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1616281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Rot="1" noChangeAspect="1" noTextEdit="1"/>
          </p:cNvSpPr>
          <p:nvPr>
            <p:ph type="sldImg"/>
          </p:nvPr>
        </p:nvSpPr>
        <p:spPr bwMode="auto">
          <a:noFill/>
          <a:ln>
            <a:solidFill>
              <a:srgbClr val="000000"/>
            </a:solidFill>
            <a:miter lim="800000"/>
            <a:headEnd/>
            <a:tailEnd/>
          </a:ln>
        </p:spPr>
      </p:sp>
      <p:sp>
        <p:nvSpPr>
          <p:cNvPr id="81920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3789901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49</a:t>
            </a:fld>
            <a:endParaRPr lang="en-US" dirty="0"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Kerf: </a:t>
            </a:r>
            <a:r>
              <a:rPr lang="ar-SA" sz="1200" b="0" i="0" kern="1200" dirty="0" smtClean="0">
                <a:solidFill>
                  <a:schemeClr val="tx1"/>
                </a:solidFill>
                <a:effectLst/>
                <a:latin typeface="+mn-lt"/>
                <a:ea typeface="+mn-ea"/>
                <a:cs typeface="+mn-cs"/>
              </a:rPr>
              <a:t>خدش أو شقّ</a:t>
            </a:r>
            <a:endParaRPr lang="en-US" dirty="0" smtClean="0">
              <a:latin typeface="Times New Roman" charset="0"/>
            </a:endParaRPr>
          </a:p>
        </p:txBody>
      </p:sp>
    </p:spTree>
    <p:extLst>
      <p:ext uri="{BB962C8B-B14F-4D97-AF65-F5344CB8AC3E}">
        <p14:creationId xmlns:p14="http://schemas.microsoft.com/office/powerpoint/2010/main" val="599518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50</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231489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TextEdit="1"/>
          </p:cNvSpPr>
          <p:nvPr>
            <p:ph type="sldImg"/>
          </p:nvPr>
        </p:nvSpPr>
        <p:spPr bwMode="auto">
          <a:noFill/>
          <a:ln>
            <a:solidFill>
              <a:srgbClr val="000000"/>
            </a:solidFill>
            <a:miter lim="800000"/>
            <a:headEnd/>
            <a:tailEnd/>
          </a:ln>
        </p:spPr>
      </p:sp>
      <p:sp>
        <p:nvSpPr>
          <p:cNvPr id="779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3886793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51</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553183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52</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829327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53</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http://www.photonics.com/Article.aspx?AID=50060</a:t>
            </a:r>
          </a:p>
        </p:txBody>
      </p:sp>
    </p:spTree>
    <p:extLst>
      <p:ext uri="{BB962C8B-B14F-4D97-AF65-F5344CB8AC3E}">
        <p14:creationId xmlns:p14="http://schemas.microsoft.com/office/powerpoint/2010/main" val="3211243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54</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http://www.turnxon.com/articles/articles_2.html</a:t>
            </a:r>
          </a:p>
        </p:txBody>
      </p:sp>
    </p:spTree>
    <p:extLst>
      <p:ext uri="{BB962C8B-B14F-4D97-AF65-F5344CB8AC3E}">
        <p14:creationId xmlns:p14="http://schemas.microsoft.com/office/powerpoint/2010/main" val="774340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TextEdit="1"/>
          </p:cNvSpPr>
          <p:nvPr>
            <p:ph type="sldImg"/>
          </p:nvPr>
        </p:nvSpPr>
        <p:spPr bwMode="auto">
          <a:noFill/>
          <a:ln>
            <a:solidFill>
              <a:srgbClr val="000000"/>
            </a:solidFill>
            <a:miter lim="800000"/>
            <a:headEnd/>
            <a:tailEnd/>
          </a:ln>
        </p:spPr>
      </p:sp>
      <p:sp>
        <p:nvSpPr>
          <p:cNvPr id="82534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335102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56</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Collimated: </a:t>
            </a:r>
            <a:r>
              <a:rPr lang="ar-SA" dirty="0" smtClean="0">
                <a:latin typeface="Times New Roman" charset="0"/>
              </a:rPr>
              <a:t>مسدّد</a:t>
            </a:r>
            <a:endParaRPr lang="en-US" dirty="0" smtClean="0">
              <a:latin typeface="Times New Roman" charset="0"/>
            </a:endParaRPr>
          </a:p>
        </p:txBody>
      </p:sp>
    </p:spTree>
    <p:extLst>
      <p:ext uri="{BB962C8B-B14F-4D97-AF65-F5344CB8AC3E}">
        <p14:creationId xmlns:p14="http://schemas.microsoft.com/office/powerpoint/2010/main" val="1066548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57</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496074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58</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2177893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59</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hlinkClick r:id="rId3"/>
              </a:rPr>
              <a:t>https://www.princeton.edu/~spikelab/papers/book02.pdf</a:t>
            </a:r>
            <a:endParaRPr lang="en-GB"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charset="0"/>
              </a:rPr>
              <a:t>SEM: </a:t>
            </a:r>
            <a:r>
              <a:rPr lang="en-US" sz="1200" b="0" i="0" kern="1200" dirty="0" smtClean="0">
                <a:solidFill>
                  <a:schemeClr val="tx1"/>
                </a:solidFill>
                <a:effectLst/>
                <a:latin typeface="+mn-lt"/>
                <a:ea typeface="+mn-ea"/>
                <a:cs typeface="+mn-cs"/>
              </a:rPr>
              <a:t>Scanning Electron Microscope</a:t>
            </a:r>
            <a:endParaRPr lang="en-GB" sz="1200" dirty="0" smtClean="0">
              <a:latin typeface="Arial" charset="0"/>
            </a:endParaRPr>
          </a:p>
          <a:p>
            <a:endParaRPr lang="en-US" dirty="0" smtClean="0">
              <a:latin typeface="Times New Roman" charset="0"/>
            </a:endParaRPr>
          </a:p>
        </p:txBody>
      </p:sp>
    </p:spTree>
    <p:extLst>
      <p:ext uri="{BB962C8B-B14F-4D97-AF65-F5344CB8AC3E}">
        <p14:creationId xmlns:p14="http://schemas.microsoft.com/office/powerpoint/2010/main" val="2597966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Rot="1" noChangeAspect="1" noTextEdit="1"/>
          </p:cNvSpPr>
          <p:nvPr>
            <p:ph type="sldImg"/>
          </p:nvPr>
        </p:nvSpPr>
        <p:spPr bwMode="auto">
          <a:noFill/>
          <a:ln>
            <a:solidFill>
              <a:srgbClr val="000000"/>
            </a:solidFill>
            <a:miter lim="800000"/>
            <a:headEnd/>
            <a:tailEnd/>
          </a:ln>
        </p:spPr>
      </p:sp>
      <p:sp>
        <p:nvSpPr>
          <p:cNvPr id="82944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120494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 Etching is traditionally the process of </a:t>
            </a:r>
            <a:r>
              <a:rPr lang="en-US" b="1" dirty="0" smtClean="0"/>
              <a:t>using strong acid</a:t>
            </a:r>
            <a:r>
              <a:rPr lang="en-US" dirty="0" smtClean="0"/>
              <a:t> … </a:t>
            </a:r>
            <a:r>
              <a:rPr lang="en-US" b="1" dirty="0" smtClean="0"/>
              <a:t>to cut into the unprotected parts of a metal surface</a:t>
            </a:r>
            <a:r>
              <a:rPr lang="en-US" dirty="0" smtClean="0"/>
              <a:t> </a:t>
            </a:r>
            <a:r>
              <a:rPr lang="en-US" b="1" dirty="0" smtClean="0"/>
              <a:t>to create a design</a:t>
            </a:r>
            <a:r>
              <a:rPr lang="en-US" dirty="0" smtClean="0"/>
              <a:t> in intaglio (incised) </a:t>
            </a:r>
            <a:r>
              <a:rPr lang="en-US" b="1" dirty="0" smtClean="0"/>
              <a:t>in the metal</a:t>
            </a:r>
            <a:r>
              <a:rPr lang="en-US" dirty="0" smtClean="0"/>
              <a:t> (</a:t>
            </a:r>
            <a:r>
              <a:rPr lang="ar-SA" dirty="0" smtClean="0"/>
              <a:t>نمش بالأسيد</a:t>
            </a:r>
            <a:r>
              <a:rPr lang="en-US" dirty="0" smtClean="0"/>
              <a:t>)</a:t>
            </a:r>
            <a:endParaRPr lang="en-US" dirty="0"/>
          </a:p>
        </p:txBody>
      </p:sp>
      <p:sp>
        <p:nvSpPr>
          <p:cNvPr id="4" name="Slide Number Placeholder 3"/>
          <p:cNvSpPr>
            <a:spLocks noGrp="1"/>
          </p:cNvSpPr>
          <p:nvPr>
            <p:ph type="sldNum" sz="quarter" idx="10"/>
          </p:nvPr>
        </p:nvSpPr>
        <p:spPr/>
        <p:txBody>
          <a:bodyPr/>
          <a:lstStyle/>
          <a:p>
            <a:fld id="{1F86378F-5759-4453-82D8-2D30B1E43E3A}" type="slidenum">
              <a:rPr lang="en-US" altLang="zh-CN" smtClean="0"/>
              <a:pPr/>
              <a:t>5</a:t>
            </a:fld>
            <a:endParaRPr lang="en-US" altLang="zh-CN"/>
          </a:p>
        </p:txBody>
      </p:sp>
    </p:spTree>
    <p:extLst>
      <p:ext uri="{BB962C8B-B14F-4D97-AF65-F5344CB8AC3E}">
        <p14:creationId xmlns:p14="http://schemas.microsoft.com/office/powerpoint/2010/main" val="1838538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Rot="1" noChangeAspect="1" noTextEdit="1"/>
          </p:cNvSpPr>
          <p:nvPr>
            <p:ph type="sldImg"/>
          </p:nvPr>
        </p:nvSpPr>
        <p:spPr bwMode="auto">
          <a:noFill/>
          <a:ln>
            <a:solidFill>
              <a:srgbClr val="000000"/>
            </a:solidFill>
            <a:miter lim="800000"/>
            <a:headEnd/>
            <a:tailEnd/>
          </a:ln>
        </p:spPr>
      </p:sp>
      <p:sp>
        <p:nvSpPr>
          <p:cNvPr id="83149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5578234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TextEdit="1"/>
          </p:cNvSpPr>
          <p:nvPr>
            <p:ph type="sldImg"/>
          </p:nvPr>
        </p:nvSpPr>
        <p:spPr bwMode="auto">
          <a:noFill/>
          <a:ln>
            <a:solidFill>
              <a:srgbClr val="000000"/>
            </a:solidFill>
            <a:miter lim="800000"/>
            <a:headEnd/>
            <a:tailEnd/>
          </a:ln>
        </p:spPr>
      </p:sp>
      <p:sp>
        <p:nvSpPr>
          <p:cNvPr id="83353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2275948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63</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768440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64</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16467321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65</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GB" dirty="0" smtClean="0">
                <a:latin typeface="Arial" charset="0"/>
              </a:rPr>
              <a:t>Cladding:</a:t>
            </a:r>
            <a:r>
              <a:rPr lang="ar-SA" dirty="0" smtClean="0">
                <a:latin typeface="Arial" charset="0"/>
              </a:rPr>
              <a:t>\ تكسية </a:t>
            </a:r>
            <a:r>
              <a:rPr lang="en-GB" dirty="0" smtClean="0">
                <a:latin typeface="Arial" charset="0"/>
              </a:rPr>
              <a:t> </a:t>
            </a:r>
            <a:r>
              <a:rPr lang="ar-SA" sz="1200" b="0" i="0" kern="1200" dirty="0" smtClean="0">
                <a:solidFill>
                  <a:schemeClr val="tx1"/>
                </a:solidFill>
                <a:effectLst/>
                <a:latin typeface="+mn-lt"/>
                <a:ea typeface="+mn-ea"/>
                <a:cs typeface="+mn-cs"/>
              </a:rPr>
              <a:t>التغليف</a:t>
            </a:r>
            <a:r>
              <a:rPr lang="en-US" sz="1200" b="0" i="0" kern="1200" dirty="0" smtClean="0">
                <a:solidFill>
                  <a:schemeClr val="tx1"/>
                </a:solidFill>
                <a:effectLst/>
                <a:latin typeface="+mn-lt"/>
                <a:ea typeface="+mn-ea"/>
                <a:cs typeface="+mn-cs"/>
              </a:rPr>
              <a:t> </a:t>
            </a:r>
            <a:endParaRPr lang="en-US" dirty="0" smtClean="0">
              <a:latin typeface="Times New Roman" charset="0"/>
            </a:endParaRPr>
          </a:p>
        </p:txBody>
      </p:sp>
    </p:spTree>
    <p:extLst>
      <p:ext uri="{BB962C8B-B14F-4D97-AF65-F5344CB8AC3E}">
        <p14:creationId xmlns:p14="http://schemas.microsoft.com/office/powerpoint/2010/main" val="32996403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66</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15418065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67</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23975949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68</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Unlike LBM, EBM produces a vacuum, so the workpiece size is limited to the size of the vacuum chamber</a:t>
            </a:r>
          </a:p>
        </p:txBody>
      </p:sp>
    </p:spTree>
    <p:extLst>
      <p:ext uri="{BB962C8B-B14F-4D97-AF65-F5344CB8AC3E}">
        <p14:creationId xmlns:p14="http://schemas.microsoft.com/office/powerpoint/2010/main" val="2736899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Rot="1" noChangeAspect="1" noTextEdit="1"/>
          </p:cNvSpPr>
          <p:nvPr>
            <p:ph type="sldImg"/>
          </p:nvPr>
        </p:nvSpPr>
        <p:spPr bwMode="auto">
          <a:noFill/>
          <a:ln>
            <a:solidFill>
              <a:srgbClr val="000000"/>
            </a:solidFill>
            <a:miter lim="800000"/>
            <a:headEnd/>
            <a:tailEnd/>
          </a:ln>
        </p:spPr>
      </p:sp>
      <p:sp>
        <p:nvSpPr>
          <p:cNvPr id="83763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14502794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TextEdit="1"/>
          </p:cNvSpPr>
          <p:nvPr>
            <p:ph type="sldImg"/>
          </p:nvPr>
        </p:nvSpPr>
        <p:spPr bwMode="auto">
          <a:noFill/>
          <a:ln>
            <a:solidFill>
              <a:srgbClr val="000000"/>
            </a:solidFill>
            <a:miter lim="800000"/>
            <a:headEnd/>
            <a:tailEnd/>
          </a:ln>
        </p:spPr>
      </p:sp>
      <p:sp>
        <p:nvSpPr>
          <p:cNvPr id="83968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172820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Groover</a:t>
            </a:r>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7</a:t>
            </a:fld>
            <a:endParaRPr lang="en-GB"/>
          </a:p>
        </p:txBody>
      </p:sp>
    </p:spTree>
    <p:extLst>
      <p:ext uri="{BB962C8B-B14F-4D97-AF65-F5344CB8AC3E}">
        <p14:creationId xmlns:p14="http://schemas.microsoft.com/office/powerpoint/2010/main" val="1858231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71</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804571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72</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664250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73</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1184238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74</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http://www.photonics.com/Article.aspx?AID=50060</a:t>
            </a:r>
          </a:p>
        </p:txBody>
      </p:sp>
    </p:spTree>
    <p:extLst>
      <p:ext uri="{BB962C8B-B14F-4D97-AF65-F5344CB8AC3E}">
        <p14:creationId xmlns:p14="http://schemas.microsoft.com/office/powerpoint/2010/main" val="3587882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75</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4659649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76</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GB" sz="1200" b="0" i="0" kern="1200" dirty="0" smtClean="0">
                <a:solidFill>
                  <a:schemeClr val="tx1"/>
                </a:solidFill>
                <a:latin typeface="+mn-lt"/>
                <a:ea typeface="+mn-ea"/>
                <a:cs typeface="+mn-cs"/>
              </a:rPr>
              <a:t>The tip of the plasma arc torch is constricted or reduced in cross sectional area. This constriction of arc considerably increases its temperature (up to 10000 deg Celsius) since it carries the same amount of current.</a:t>
            </a:r>
          </a:p>
          <a:p>
            <a:r>
              <a:rPr lang="en-US" dirty="0" smtClean="0">
                <a:latin typeface="Times New Roman" charset="0"/>
              </a:rPr>
              <a:t>http://www.mechanicalengineeringblog.com/tag/plasma-arc-welding-electrode/</a:t>
            </a:r>
          </a:p>
          <a:p>
            <a:r>
              <a:rPr lang="en-US" dirty="0" smtClean="0">
                <a:latin typeface="Times New Roman" charset="0"/>
              </a:rPr>
              <a:t>http://www.sppusa.com/reference/white_paper/wp_pc.html</a:t>
            </a:r>
          </a:p>
        </p:txBody>
      </p:sp>
    </p:spTree>
    <p:extLst>
      <p:ext uri="{BB962C8B-B14F-4D97-AF65-F5344CB8AC3E}">
        <p14:creationId xmlns:p14="http://schemas.microsoft.com/office/powerpoint/2010/main" val="722273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77</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http://www.axisplasma.com/what_is_plasma_cutting.html</a:t>
            </a:r>
          </a:p>
        </p:txBody>
      </p:sp>
    </p:spTree>
    <p:extLst>
      <p:ext uri="{BB962C8B-B14F-4D97-AF65-F5344CB8AC3E}">
        <p14:creationId xmlns:p14="http://schemas.microsoft.com/office/powerpoint/2010/main" val="26223697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78</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dirty="0" smtClean="0">
                <a:latin typeface="Times New Roman" charset="0"/>
              </a:rPr>
              <a:t>http://www.axisplasma.com/what_is_plasma_cutting.html</a:t>
            </a:r>
          </a:p>
        </p:txBody>
      </p:sp>
    </p:spTree>
    <p:extLst>
      <p:ext uri="{BB962C8B-B14F-4D97-AF65-F5344CB8AC3E}">
        <p14:creationId xmlns:p14="http://schemas.microsoft.com/office/powerpoint/2010/main" val="12176959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79</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GB" sz="1200" b="0" i="0" kern="1200" dirty="0" smtClean="0">
                <a:solidFill>
                  <a:schemeClr val="tx1"/>
                </a:solidFill>
                <a:latin typeface="+mn-lt"/>
                <a:ea typeface="+mn-ea"/>
                <a:cs typeface="+mn-cs"/>
              </a:rPr>
              <a:t>https://www.princeton.edu/~spikelab/papers/book02.pdf‎</a:t>
            </a:r>
          </a:p>
          <a:p>
            <a:endParaRPr lang="en-US" dirty="0" smtClean="0">
              <a:latin typeface="Times New Roman" charset="0"/>
            </a:endParaRPr>
          </a:p>
        </p:txBody>
      </p:sp>
    </p:spTree>
    <p:extLst>
      <p:ext uri="{BB962C8B-B14F-4D97-AF65-F5344CB8AC3E}">
        <p14:creationId xmlns:p14="http://schemas.microsoft.com/office/powerpoint/2010/main" val="26728591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80</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82391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Groover</a:t>
            </a:r>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8</a:t>
            </a:fld>
            <a:endParaRPr lang="en-GB"/>
          </a:p>
        </p:txBody>
      </p:sp>
    </p:spTree>
    <p:extLst>
      <p:ext uri="{BB962C8B-B14F-4D97-AF65-F5344CB8AC3E}">
        <p14:creationId xmlns:p14="http://schemas.microsoft.com/office/powerpoint/2010/main" val="18966790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81</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13238036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82</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mtClean="0">
                <a:latin typeface="Times New Roman" charset="0"/>
              </a:rPr>
              <a:t>http://www.photonics.com/Article.aspx?AID=50060</a:t>
            </a:r>
          </a:p>
        </p:txBody>
      </p:sp>
    </p:spTree>
    <p:extLst>
      <p:ext uri="{BB962C8B-B14F-4D97-AF65-F5344CB8AC3E}">
        <p14:creationId xmlns:p14="http://schemas.microsoft.com/office/powerpoint/2010/main" val="14171551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Reference</a:t>
            </a:r>
            <a:r>
              <a:rPr lang="en-GB" baseline="0" dirty="0" smtClean="0"/>
              <a:t> of the bottom figure: </a:t>
            </a:r>
            <a:r>
              <a:rPr lang="en-GB" dirty="0" smtClean="0">
                <a:hlinkClick r:id="rId3"/>
              </a:rPr>
              <a:t>http://lurnq.com/lesson/How-does-an-Airplane-Fly/</a:t>
            </a:r>
            <a:endParaRPr lang="en-GB" dirty="0" smtClean="0"/>
          </a:p>
          <a:p>
            <a:endParaRPr lang="en-US" dirty="0"/>
          </a:p>
        </p:txBody>
      </p:sp>
      <p:sp>
        <p:nvSpPr>
          <p:cNvPr id="4" name="Slide Number Placeholder 3"/>
          <p:cNvSpPr>
            <a:spLocks noGrp="1"/>
          </p:cNvSpPr>
          <p:nvPr>
            <p:ph type="sldNum" sz="quarter" idx="10"/>
          </p:nvPr>
        </p:nvSpPr>
        <p:spPr/>
        <p:txBody>
          <a:bodyPr/>
          <a:lstStyle/>
          <a:p>
            <a:fld id="{1F86378F-5759-4453-82D8-2D30B1E43E3A}" type="slidenum">
              <a:rPr lang="en-US" altLang="zh-CN" smtClean="0"/>
              <a:pPr/>
              <a:t>83</a:t>
            </a:fld>
            <a:endParaRPr lang="en-US" altLang="zh-CN"/>
          </a:p>
        </p:txBody>
      </p:sp>
    </p:spTree>
    <p:extLst>
      <p:ext uri="{BB962C8B-B14F-4D97-AF65-F5344CB8AC3E}">
        <p14:creationId xmlns:p14="http://schemas.microsoft.com/office/powerpoint/2010/main" val="9851243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TextEdit="1"/>
          </p:cNvSpPr>
          <p:nvPr>
            <p:ph type="sldImg"/>
          </p:nvPr>
        </p:nvSpPr>
        <p:spPr bwMode="auto">
          <a:noFill/>
          <a:ln>
            <a:solidFill>
              <a:srgbClr val="000000"/>
            </a:solidFill>
            <a:miter lim="800000"/>
            <a:headEnd/>
            <a:tailEnd/>
          </a:ln>
        </p:spPr>
      </p:sp>
      <p:sp>
        <p:nvSpPr>
          <p:cNvPr id="84377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zh-CN" dirty="0" smtClean="0"/>
              <a:t>a) WJM process; b) computer-controlled WJM machine; c) parts produced by WJM process</a:t>
            </a:r>
          </a:p>
        </p:txBody>
      </p:sp>
    </p:spTree>
    <p:extLst>
      <p:ext uri="{BB962C8B-B14F-4D97-AF65-F5344CB8AC3E}">
        <p14:creationId xmlns:p14="http://schemas.microsoft.com/office/powerpoint/2010/main" val="22390698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Striation: </a:t>
            </a:r>
            <a:r>
              <a:rPr lang="ar-SA" dirty="0" smtClean="0"/>
              <a:t>خدش؛ علامة رفيعة</a:t>
            </a:r>
            <a:endParaRPr lang="en-US" dirty="0"/>
          </a:p>
        </p:txBody>
      </p:sp>
      <p:sp>
        <p:nvSpPr>
          <p:cNvPr id="4" name="Slide Number Placeholder 3"/>
          <p:cNvSpPr>
            <a:spLocks noGrp="1"/>
          </p:cNvSpPr>
          <p:nvPr>
            <p:ph type="sldNum" sz="quarter" idx="10"/>
          </p:nvPr>
        </p:nvSpPr>
        <p:spPr/>
        <p:txBody>
          <a:bodyPr/>
          <a:lstStyle/>
          <a:p>
            <a:fld id="{1F86378F-5759-4453-82D8-2D30B1E43E3A}" type="slidenum">
              <a:rPr lang="en-US" altLang="zh-CN" smtClean="0"/>
              <a:pPr/>
              <a:t>88</a:t>
            </a:fld>
            <a:endParaRPr lang="en-US" altLang="zh-CN"/>
          </a:p>
        </p:txBody>
      </p:sp>
    </p:spTree>
    <p:extLst>
      <p:ext uri="{BB962C8B-B14F-4D97-AF65-F5344CB8AC3E}">
        <p14:creationId xmlns:p14="http://schemas.microsoft.com/office/powerpoint/2010/main" val="26292355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90</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33455907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91</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22756416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92</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1542295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93</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40962393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94</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248222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Rot="1" noChangeAspect="1" noTextEdit="1"/>
          </p:cNvSpPr>
          <p:nvPr>
            <p:ph type="sldImg"/>
          </p:nvPr>
        </p:nvSpPr>
        <p:spPr bwMode="auto">
          <a:noFill/>
          <a:ln>
            <a:solidFill>
              <a:srgbClr val="000000"/>
            </a:solidFill>
            <a:miter lim="800000"/>
            <a:headEnd/>
            <a:tailEnd/>
          </a:ln>
        </p:spPr>
      </p:sp>
      <p:sp>
        <p:nvSpPr>
          <p:cNvPr id="78131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zh-CN" smtClean="0"/>
          </a:p>
        </p:txBody>
      </p:sp>
    </p:spTree>
    <p:extLst>
      <p:ext uri="{BB962C8B-B14F-4D97-AF65-F5344CB8AC3E}">
        <p14:creationId xmlns:p14="http://schemas.microsoft.com/office/powerpoint/2010/main" val="41302742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http://manufacturingscience.asmedigitalcollection.asme.org/data/journals/jmsefk/926545/manu_134_6_064501_f002.png</a:t>
            </a:r>
          </a:p>
          <a:p>
            <a:r>
              <a:rPr lang="en-GB" dirty="0" smtClean="0"/>
              <a:t>http://manufacturingscience.asmedigitalcollection.asme.org/data/journals/jmsefk/28479/041012_1_1.jpeg</a:t>
            </a:r>
            <a:endParaRPr lang="en-GB" dirty="0"/>
          </a:p>
        </p:txBody>
      </p:sp>
      <p:sp>
        <p:nvSpPr>
          <p:cNvPr id="4" name="Slide Number Placeholder 3"/>
          <p:cNvSpPr>
            <a:spLocks noGrp="1"/>
          </p:cNvSpPr>
          <p:nvPr>
            <p:ph type="sldNum" sz="quarter" idx="10"/>
          </p:nvPr>
        </p:nvSpPr>
        <p:spPr/>
        <p:txBody>
          <a:bodyPr/>
          <a:lstStyle/>
          <a:p>
            <a:fld id="{1FF09967-FB36-4762-AE60-7B074C1F3E1E}" type="slidenum">
              <a:rPr lang="en-US" smtClean="0"/>
              <a:pPr/>
              <a:t>96</a:t>
            </a:fld>
            <a:endParaRPr lang="en-US"/>
          </a:p>
        </p:txBody>
      </p:sp>
    </p:spTree>
    <p:extLst>
      <p:ext uri="{BB962C8B-B14F-4D97-AF65-F5344CB8AC3E}">
        <p14:creationId xmlns:p14="http://schemas.microsoft.com/office/powerpoint/2010/main" val="5244556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https://www.ceramicindustry.com/articles/83906-machining-ceramics-with-rotary-ultrasonic-machining</a:t>
            </a:r>
            <a:endParaRPr lang="en-GB" dirty="0"/>
          </a:p>
        </p:txBody>
      </p:sp>
      <p:sp>
        <p:nvSpPr>
          <p:cNvPr id="4" name="Slide Number Placeholder 3"/>
          <p:cNvSpPr>
            <a:spLocks noGrp="1"/>
          </p:cNvSpPr>
          <p:nvPr>
            <p:ph type="sldNum" sz="quarter" idx="10"/>
          </p:nvPr>
        </p:nvSpPr>
        <p:spPr/>
        <p:txBody>
          <a:bodyPr/>
          <a:lstStyle/>
          <a:p>
            <a:fld id="{1FF09967-FB36-4762-AE60-7B074C1F3E1E}" type="slidenum">
              <a:rPr lang="en-US" smtClean="0"/>
              <a:pPr/>
              <a:t>97</a:t>
            </a:fld>
            <a:endParaRPr lang="en-US"/>
          </a:p>
        </p:txBody>
      </p:sp>
    </p:spTree>
    <p:extLst>
      <p:ext uri="{BB962C8B-B14F-4D97-AF65-F5344CB8AC3E}">
        <p14:creationId xmlns:p14="http://schemas.microsoft.com/office/powerpoint/2010/main" val="18350085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CCF4DE-1118-4B4F-ACC3-B6BAB5F16CF5}" type="slidenum">
              <a:rPr lang="en-US" smtClean="0">
                <a:latin typeface="Times New Roman" charset="0"/>
              </a:rPr>
              <a:pPr/>
              <a:t>98</a:t>
            </a:fld>
            <a:endParaRPr lang="en-US" smtClean="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Times New Roman" charset="0"/>
            </a:endParaRPr>
          </a:p>
        </p:txBody>
      </p:sp>
    </p:spTree>
    <p:extLst>
      <p:ext uri="{BB962C8B-B14F-4D97-AF65-F5344CB8AC3E}">
        <p14:creationId xmlns:p14="http://schemas.microsoft.com/office/powerpoint/2010/main" val="106981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Groover</a:t>
            </a:r>
            <a:endParaRPr lang="en-GB" dirty="0"/>
          </a:p>
        </p:txBody>
      </p:sp>
      <p:sp>
        <p:nvSpPr>
          <p:cNvPr id="4" name="Slide Number Placeholder 3"/>
          <p:cNvSpPr>
            <a:spLocks noGrp="1"/>
          </p:cNvSpPr>
          <p:nvPr>
            <p:ph type="sldNum" sz="quarter" idx="10"/>
          </p:nvPr>
        </p:nvSpPr>
        <p:spPr/>
        <p:txBody>
          <a:bodyPr/>
          <a:lstStyle/>
          <a:p>
            <a:fld id="{15C3FB49-3326-4780-B539-BF4B10F9D54A}" type="slidenum">
              <a:rPr lang="en-GB" smtClean="0"/>
              <a:pPr/>
              <a:t>12</a:t>
            </a:fld>
            <a:endParaRPr lang="en-GB"/>
          </a:p>
        </p:txBody>
      </p:sp>
    </p:spTree>
    <p:extLst>
      <p:ext uri="{BB962C8B-B14F-4D97-AF65-F5344CB8AC3E}">
        <p14:creationId xmlns:p14="http://schemas.microsoft.com/office/powerpoint/2010/main" val="4269428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B755A6A5-ADC4-4EE4-91F8-16B6CA3A918A}" type="datetime8">
              <a:rPr lang="en-US" altLang="zh-CN" smtClean="0"/>
              <a:t>15/4/2018 5:58 PM</a:t>
            </a:fld>
            <a:endParaRPr lang="en-US" altLang="zh-CN"/>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endParaRPr lang="en-AU"/>
          </a:p>
        </p:txBody>
      </p:sp>
      <p:sp>
        <p:nvSpPr>
          <p:cNvPr id="11" name="Slide Number Placeholder 28"/>
          <p:cNvSpPr>
            <a:spLocks noGrp="1"/>
          </p:cNvSpPr>
          <p:nvPr>
            <p:ph type="sldNum" sz="quarter" idx="12"/>
          </p:nvPr>
        </p:nvSpPr>
        <p:spPr>
          <a:xfrm>
            <a:off x="8001000" y="228600"/>
            <a:ext cx="838200" cy="381000"/>
          </a:xfrm>
        </p:spPr>
        <p:txBody>
          <a:bodyPr/>
          <a:lstStyle>
            <a:lvl1pPr>
              <a:defRPr sz="1400"/>
            </a:lvl1pPr>
          </a:lstStyle>
          <a:p>
            <a:fld id="{11CE0E2E-A532-4A76-A4DD-DD34E910168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600" b="1" kern="1200" dirty="0">
                <a:solidFill>
                  <a:srgbClr val="3248EA"/>
                </a:solidFill>
                <a:latin typeface="Times New Roman" charset="0"/>
                <a:ea typeface="+mn-ea"/>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B77BD-90EF-45F1-9026-F33B57984953}" type="datetime8">
              <a:rPr lang="en-US" smtClean="0"/>
              <a:t>15/4/2018 5:58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C7344-3CC2-4603-BA2F-0D9F261E0DB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fld id="{F64894AF-81E5-4E6E-9C22-79E732CEA0E5}" type="datetime8">
              <a:rPr lang="en-US" altLang="zh-CN" smtClean="0"/>
              <a:t>15/4/2018 5:58 PM</a:t>
            </a:fld>
            <a:endParaRPr lang="en-US" altLang="zh-CN"/>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AA490B22-8105-4199-97D0-34B0268FB879}" type="slidenum">
              <a:rPr lang="en-US" altLang="zh-CN"/>
              <a:pPr/>
              <a:t>‹#›</a:t>
            </a:fld>
            <a:endParaRPr lang="en-US" altLang="zh-CN"/>
          </a:p>
        </p:txBody>
      </p:sp>
      <p:sp>
        <p:nvSpPr>
          <p:cNvPr id="9" name="Footer Placeholder 13"/>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0"/>
          </p:nvPr>
        </p:nvSpPr>
        <p:spPr/>
        <p:txBody>
          <a:bodyPr/>
          <a:lstStyle>
            <a:lvl1pPr>
              <a:defRPr/>
            </a:lvl1pPr>
          </a:lstStyle>
          <a:p>
            <a:fld id="{82D5351E-6FDB-4BD7-9832-E8F5FFA8D21D}" type="datetime8">
              <a:rPr lang="en-US" altLang="zh-CN" smtClean="0"/>
              <a:t>15/4/2018 5:58 PM</a:t>
            </a:fld>
            <a:endParaRPr lang="en-US" altLang="zh-CN"/>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fld id="{53429332-841D-4DB3-B0B3-BA9D51F8794A}" type="slidenum">
              <a:rPr lang="en-US" altLang="zh-CN" smtClean="0"/>
              <a:t>‹#›</a:t>
            </a:fld>
            <a:endParaRPr lang="en-US" altLang="zh-CN" dirty="0"/>
          </a:p>
        </p:txBody>
      </p:sp>
      <p:sp>
        <p:nvSpPr>
          <p:cNvPr id="7" name="Footer Placeholder 11"/>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fld id="{65404E95-D40D-4D93-9AAB-B0C51C9B54B1}" type="datetime8">
              <a:rPr lang="en-US" altLang="zh-CN" smtClean="0"/>
              <a:t>15/4/2018 5:58 PM</a:t>
            </a:fld>
            <a:endParaRPr lang="en-US" altLang="zh-CN"/>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fld id="{778CE3F5-446E-458A-A599-5479DCAB6C29}" type="slidenum">
              <a:rPr lang="en-US" altLang="zh-CN" smtClean="0"/>
              <a:t>‹#›</a:t>
            </a:fld>
            <a:endParaRPr lang="en-US" altLang="zh-CN" dirty="0"/>
          </a:p>
        </p:txBody>
      </p:sp>
      <p:sp>
        <p:nvSpPr>
          <p:cNvPr id="9" name="Footer Placeholder 13"/>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DF68575-1866-48CE-8FB7-D1F652B3F710}" type="datetime8">
              <a:rPr lang="en-US" altLang="zh-CN" smtClean="0"/>
              <a:t>15/4/2018 5:58 PM</a:t>
            </a:fld>
            <a:endParaRPr lang="en-US" altLang="zh-CN"/>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sz="1400">
                <a:solidFill>
                  <a:srgbClr val="FFFFFF"/>
                </a:solidFill>
              </a:defRPr>
            </a:lvl1pPr>
          </a:lstStyle>
          <a:p>
            <a:fld id="{AB43773F-BC34-4E4D-8E20-29C42143F90E}" type="slidenum">
              <a:rPr lang="en-US" altLang="zh-CN" smtClean="0"/>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590276-22EE-48EC-8B50-FCA33903DB73}" type="datetime8">
              <a:rPr lang="en-US" altLang="zh-CN" smtClean="0"/>
              <a:t>15/4/2018 5:58 PM</a:t>
            </a:fld>
            <a:endParaRPr lang="en-US" altLang="zh-CN"/>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a:xfrm>
            <a:off x="0" y="6248400"/>
            <a:ext cx="533400" cy="381000"/>
          </a:xfrm>
        </p:spPr>
        <p:txBody>
          <a:bodyPr/>
          <a:lstStyle>
            <a:lvl1pPr>
              <a:defRPr sz="1400"/>
            </a:lvl1pPr>
          </a:lstStyle>
          <a:p>
            <a:fld id="{361EE2A1-E663-41F7-92C5-7AB9EF3B7A29}" type="slidenum">
              <a:rPr lang="en-US" altLang="zh-CN" smtClean="0"/>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fld id="{0EA9F979-31C5-4089-B51A-121A5F70ED8E}" type="datetime8">
              <a:rPr lang="en-US" altLang="zh-CN" smtClean="0"/>
              <a:t>15/4/2018 5:58 PM</a:t>
            </a:fld>
            <a:endParaRPr lang="en-US" altLang="zh-CN"/>
          </a:p>
        </p:txBody>
      </p:sp>
      <p:sp>
        <p:nvSpPr>
          <p:cNvPr id="10" name="Slide Number Placeholder 12"/>
          <p:cNvSpPr>
            <a:spLocks noGrp="1"/>
          </p:cNvSpPr>
          <p:nvPr>
            <p:ph type="sldNum" sz="quarter" idx="11"/>
          </p:nvPr>
        </p:nvSpPr>
        <p:spPr>
          <a:xfrm>
            <a:off x="0" y="4667250"/>
            <a:ext cx="1447800" cy="663575"/>
          </a:xfrm>
        </p:spPr>
        <p:txBody>
          <a:bodyPr/>
          <a:lstStyle>
            <a:lvl1pPr>
              <a:defRPr sz="2800">
                <a:solidFill>
                  <a:srgbClr val="FFFFFF"/>
                </a:solidFill>
              </a:defRPr>
            </a:lvl1pPr>
          </a:lstStyle>
          <a:p>
            <a:fld id="{221F8E54-309F-41EB-9CDB-1C6EF90FBAEF}" type="slidenum">
              <a:rPr lang="en-US" altLang="zh-CN" smtClean="0"/>
              <a:t>‹#›</a:t>
            </a:fld>
            <a:endParaRPr lang="en-US" altLang="zh-CN" dirty="0"/>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3756D9FA-3FE0-4E5B-A79C-7A7F32065BE1}" type="datetime8">
              <a:rPr lang="en-US" altLang="zh-CN" smtClean="0"/>
              <a:t>15/4/2018 5:58 PM</a:t>
            </a:fld>
            <a:endParaRPr lang="en-US" altLang="zh-CN"/>
          </a:p>
        </p:txBody>
      </p:sp>
      <p:sp>
        <p:nvSpPr>
          <p:cNvPr id="5" name="Footer Placeholder 2"/>
          <p:cNvSpPr>
            <a:spLocks noGrp="1"/>
          </p:cNvSpPr>
          <p:nvPr>
            <p:ph type="ftr" sz="quarter" idx="11"/>
          </p:nvPr>
        </p:nvSpPr>
        <p:spPr/>
        <p:txBody>
          <a:bodyPr/>
          <a:lstStyle>
            <a:lvl1pPr>
              <a:defRPr/>
            </a:lvl1pPr>
          </a:lstStyle>
          <a:p>
            <a:endParaRPr lang="en-AU"/>
          </a:p>
        </p:txBody>
      </p:sp>
      <p:sp>
        <p:nvSpPr>
          <p:cNvPr id="6" name="Slide Number Placeholder 22"/>
          <p:cNvSpPr>
            <a:spLocks noGrp="1"/>
          </p:cNvSpPr>
          <p:nvPr>
            <p:ph type="sldNum" sz="quarter" idx="12"/>
          </p:nvPr>
        </p:nvSpPr>
        <p:spPr/>
        <p:txBody>
          <a:bodyPr/>
          <a:lstStyle>
            <a:lvl1pPr>
              <a:defRPr/>
            </a:lvl1pPr>
          </a:lstStyle>
          <a:p>
            <a:fld id="{EE7C4A0A-260A-4B15-9BA3-B6F7049186C8}" type="slidenum">
              <a:rPr lang="en-US" altLang="zh-CN" smtClean="0"/>
              <a:t>‹#›</a:t>
            </a:fld>
            <a:endParaRPr lang="en-US" altLang="zh-CN" sz="1400"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AU">
              <a:solidFill>
                <a:srgbClr val="FFFFFF"/>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AU">
              <a:solidFill>
                <a:srgbClr val="FFFFFF"/>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AU">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F1C7D20E-F01C-4256-8414-0C4CD4B1935F}" type="datetime8">
              <a:rPr lang="en-US" altLang="zh-CN" smtClean="0"/>
              <a:t>15/4/2018 5:58 PM</a:t>
            </a:fld>
            <a:endParaRPr lang="en-US" altLang="zh-CN"/>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en-AU"/>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9212DEA2-7CE2-4E64-8BA1-43A8E03B593F}" type="slidenum">
              <a:rPr lang="en-US" altLang="zh-CN" smtClean="0"/>
              <a:t>‹#›</a:t>
            </a:fld>
            <a:endParaRPr lang="en-US" altLang="zh-CN" sz="1400"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Tw Cen MT" pitchFamily="34" charset="0"/>
                <a:ea typeface="SimSun" pitchFamily="2" charset="-122"/>
              </a:defRPr>
            </a:lvl1pPr>
          </a:lstStyle>
          <a:p>
            <a:fld id="{5B27E3B0-0B5E-4542-AAA4-23BD2B8447F1}" type="datetime8">
              <a:rPr lang="en-US" altLang="zh-CN" smtClean="0"/>
              <a:t>15/4/2018 5:58 PM</a:t>
            </a:fld>
            <a:endParaRPr lang="en-US" altLang="zh-CN"/>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defRPr>
            </a:lvl1pPr>
          </a:lstStyle>
          <a:p>
            <a:endParaRPr lang="en-AU"/>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AU">
              <a:solidFill>
                <a:srgbClr val="FFFFFF"/>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200" b="1">
                <a:solidFill>
                  <a:schemeClr val="tx2"/>
                </a:solidFill>
                <a:latin typeface="Tw Cen MT" pitchFamily="34" charset="0"/>
                <a:ea typeface="SimSun" pitchFamily="2" charset="-122"/>
              </a:defRPr>
            </a:lvl1pPr>
          </a:lstStyle>
          <a:p>
            <a:fld id="{E21D594A-62B5-4663-9B63-64CB2379778A}" type="slidenum">
              <a:rPr lang="en-US" altLang="zh-CN" smtClean="0"/>
              <a:t>‹#›</a:t>
            </a:fld>
            <a:endParaRPr lang="en-US" altLang="zh-CN" sz="14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05" r:id="rId8"/>
    <p:sldLayoutId id="2147483713" r:id="rId9"/>
    <p:sldLayoutId id="2147483714" r:id="rId10"/>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Times New Roman" pitchFamily="18" charset="0"/>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Times New Roman" pitchFamily="18" charset="0"/>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Times New Roman" pitchFamily="18" charset="0"/>
          <a:ea typeface="+mn-ea"/>
          <a:cs typeface="+mn-cs"/>
        </a:defRPr>
      </a:lvl3pPr>
      <a:lvl4pPr marL="1371600" indent="-228600" algn="l" rtl="0" fontAlgn="base">
        <a:spcBef>
          <a:spcPts val="400"/>
        </a:spcBef>
        <a:spcAft>
          <a:spcPct val="0"/>
        </a:spcAft>
        <a:buClr>
          <a:srgbClr val="A04DA3"/>
        </a:buClr>
        <a:buSzPct val="75000"/>
        <a:buFont typeface="Wingdings" pitchFamily="2" charset="2"/>
        <a:buChar char=""/>
        <a:defRPr sz="2000" kern="1200">
          <a:solidFill>
            <a:schemeClr val="tx1"/>
          </a:solidFill>
          <a:latin typeface="Times New Roman" pitchFamily="18" charset="0"/>
          <a:ea typeface="+mn-ea"/>
          <a:cs typeface="+mn-cs"/>
        </a:defRPr>
      </a:lvl4pPr>
      <a:lvl5pPr marL="1828800" indent="-228600" algn="l" rtl="0" fontAlgn="base">
        <a:spcBef>
          <a:spcPts val="400"/>
        </a:spcBef>
        <a:spcAft>
          <a:spcPct val="0"/>
        </a:spcAft>
        <a:buClr>
          <a:srgbClr val="C4652D"/>
        </a:buClr>
        <a:buSzPct val="65000"/>
        <a:buFont typeface="Wingdings" pitchFamily="2" charset="2"/>
        <a:buChar char=""/>
        <a:defRPr sz="2000" kern="1200">
          <a:solidFill>
            <a:schemeClr val="tx1"/>
          </a:solidFill>
          <a:latin typeface="Times New Roman" pitchFamily="18" charset="0"/>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Dp3OPI6dgo"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3.xml"/><Relationship Id="rId7" Type="http://schemas.openxmlformats.org/officeDocument/2006/relationships/slide" Target="slide5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slide" Target="slide33.xml"/><Relationship Id="rId10" Type="http://schemas.openxmlformats.org/officeDocument/2006/relationships/slide" Target="slide90.xml"/><Relationship Id="rId4" Type="http://schemas.openxmlformats.org/officeDocument/2006/relationships/slide" Target="slide5.xml"/><Relationship Id="rId9" Type="http://schemas.openxmlformats.org/officeDocument/2006/relationships/slide" Target="slide8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Silver" TargetMode="External"/><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en.wikipedia.org/wiki/Copper" TargetMode="External"/><Relationship Id="rId5" Type="http://schemas.openxmlformats.org/officeDocument/2006/relationships/hyperlink" Target="http://en.wikipedia.org/wiki/Steel" TargetMode="External"/><Relationship Id="rId4" Type="http://schemas.openxmlformats.org/officeDocument/2006/relationships/hyperlink" Target="http://en.wikipedia.org/wiki/Gol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Silver" TargetMode="External"/><Relationship Id="rId3" Type="http://schemas.openxmlformats.org/officeDocument/2006/relationships/hyperlink" Target="http://en.wikipedia.org/wiki/Aluminium" TargetMode="External"/><Relationship Id="rId7" Type="http://schemas.openxmlformats.org/officeDocument/2006/relationships/hyperlink" Target="http://en.wikipedia.org/wiki/Nickel" TargetMode="External"/><Relationship Id="rId12" Type="http://schemas.openxmlformats.org/officeDocument/2006/relationships/hyperlink" Target="http://en.wikipedia.org/wiki/Titanium" TargetMode="External"/><Relationship Id="rId2" Type="http://schemas.openxmlformats.org/officeDocument/2006/relationships/hyperlink" Target="http://en.wikipedia.org/wiki/Photoresist" TargetMode="External"/><Relationship Id="rId1" Type="http://schemas.openxmlformats.org/officeDocument/2006/relationships/slideLayout" Target="../slideLayouts/slideLayout10.xml"/><Relationship Id="rId6" Type="http://schemas.openxmlformats.org/officeDocument/2006/relationships/hyperlink" Target="http://en.wikipedia.org/wiki/Inconel" TargetMode="External"/><Relationship Id="rId11" Type="http://schemas.openxmlformats.org/officeDocument/2006/relationships/hyperlink" Target="http://en.wikipedia.org/wiki/Zinc" TargetMode="External"/><Relationship Id="rId5" Type="http://schemas.openxmlformats.org/officeDocument/2006/relationships/hyperlink" Target="http://en.wikipedia.org/wiki/Copper" TargetMode="External"/><Relationship Id="rId10" Type="http://schemas.openxmlformats.org/officeDocument/2006/relationships/hyperlink" Target="http://en.wikipedia.org/wiki/Stainless_steel" TargetMode="External"/><Relationship Id="rId4" Type="http://schemas.openxmlformats.org/officeDocument/2006/relationships/hyperlink" Target="http://en.wikipedia.org/wiki/Brass" TargetMode="External"/><Relationship Id="rId9" Type="http://schemas.openxmlformats.org/officeDocument/2006/relationships/hyperlink" Target="http://en.wikipedia.org/wiki/Stee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shimifrez.com/"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shimifrez.com/"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2.xml"/><Relationship Id="rId7" Type="http://schemas.openxmlformats.org/officeDocument/2006/relationships/slide" Target="slide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hyperlink" Target="http://www.youtube.com/watch?v=s3gYgMJkK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hyperlink" Target="https://www.princeton.edu/~spikelab/papers/book02.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49.w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hyperlink" Target="http://www.photonics.com/Article.aspx?AID=50060"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1.xml"/><Relationship Id="rId1" Type="http://schemas.openxmlformats.org/officeDocument/2006/relationships/slideLayout" Target="../slideLayouts/slideLayout5.xml"/><Relationship Id="rId5" Type="http://schemas.openxmlformats.org/officeDocument/2006/relationships/hyperlink" Target="https://www.youtube.com/watch?v=DYTkHZWIyqQ" TargetMode="External"/><Relationship Id="rId4" Type="http://schemas.openxmlformats.org/officeDocument/2006/relationships/hyperlink" Target="https://www.youtube.com/watch?v=CILxSlricyc"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60.png"/></Relationships>
</file>

<file path=ppt/slides/_rels/slide8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0.xml"/><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68.png"/></Relationships>
</file>

<file path=ppt/slides/_rels/slide9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1.xml"/><Relationship Id="rId1" Type="http://schemas.openxmlformats.org/officeDocument/2006/relationships/slideLayout" Target="../slideLayouts/slideLayout10.xml"/><Relationship Id="rId4" Type="http://schemas.openxmlformats.org/officeDocument/2006/relationships/image" Target="../media/image71.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4343400"/>
            <a:ext cx="9144000" cy="1447800"/>
          </a:xfrm>
        </p:spPr>
        <p:txBody>
          <a:bodyPr>
            <a:normAutofit fontScale="90000"/>
          </a:bodyPr>
          <a:lstStyle/>
          <a:p>
            <a:pPr algn="r"/>
            <a:r>
              <a:rPr lang="en-US" altLang="zh-CN" sz="2400" b="1" cap="none" smtClean="0">
                <a:solidFill>
                  <a:srgbClr val="3E3F68"/>
                </a:solidFill>
                <a:effectLst>
                  <a:outerShdw blurRad="38100" dist="38100" dir="2700000" algn="tl">
                    <a:srgbClr val="C0C0C0"/>
                  </a:outerShdw>
                </a:effectLst>
                <a:ea typeface="SimSun" pitchFamily="2" charset="-122"/>
              </a:rPr>
              <a:t>Manufacturing Engineering Technology in SI Units, 6</a:t>
            </a:r>
            <a:r>
              <a:rPr lang="en-US" altLang="zh-CN" sz="2400" b="1" cap="none" baseline="30000" smtClean="0">
                <a:solidFill>
                  <a:srgbClr val="3E3F68"/>
                </a:solidFill>
                <a:effectLst>
                  <a:outerShdw blurRad="38100" dist="38100" dir="2700000" algn="tl">
                    <a:srgbClr val="C0C0C0"/>
                  </a:outerShdw>
                </a:effectLst>
                <a:ea typeface="SimSun" pitchFamily="2" charset="-122"/>
              </a:rPr>
              <a:t>th</a:t>
            </a:r>
            <a:r>
              <a:rPr lang="en-US" altLang="zh-CN" sz="2400" b="1" cap="none" smtClean="0">
                <a:solidFill>
                  <a:srgbClr val="3E3F68"/>
                </a:solidFill>
                <a:effectLst>
                  <a:outerShdw blurRad="38100" dist="38100" dir="2700000" algn="tl">
                    <a:srgbClr val="C0C0C0"/>
                  </a:outerShdw>
                </a:effectLst>
                <a:ea typeface="SimSun" pitchFamily="2" charset="-122"/>
              </a:rPr>
              <a:t> Edition</a:t>
            </a:r>
            <a:r>
              <a:rPr lang="en-US" altLang="zh-CN" cap="none" smtClean="0">
                <a:solidFill>
                  <a:srgbClr val="3E3F68"/>
                </a:solidFill>
                <a:ea typeface="SimSun" pitchFamily="2" charset="-122"/>
              </a:rPr>
              <a:t> </a:t>
            </a:r>
            <a:r>
              <a:rPr lang="en-US" altLang="zh-CN" sz="3600" cap="none" smtClean="0">
                <a:solidFill>
                  <a:srgbClr val="3E3F68"/>
                </a:solidFill>
                <a:ea typeface="SimSun" pitchFamily="2" charset="-122"/>
              </a:rPr>
              <a:t/>
            </a:r>
            <a:br>
              <a:rPr lang="en-US" altLang="zh-CN" sz="3600" cap="none" smtClean="0">
                <a:solidFill>
                  <a:srgbClr val="3E3F68"/>
                </a:solidFill>
                <a:ea typeface="SimSun" pitchFamily="2" charset="-122"/>
              </a:rPr>
            </a:br>
            <a:r>
              <a:rPr lang="en-US" altLang="zh-CN" sz="3600" cap="none" smtClean="0">
                <a:solidFill>
                  <a:srgbClr val="3E3F68"/>
                </a:solidFill>
                <a:ea typeface="SimSun" pitchFamily="2" charset="-122"/>
              </a:rPr>
              <a:t> </a:t>
            </a:r>
            <a:r>
              <a:rPr lang="en-US" altLang="zh-CN" sz="3000" b="1" cap="none" smtClean="0">
                <a:solidFill>
                  <a:srgbClr val="3E3F68"/>
                </a:solidFill>
                <a:effectLst>
                  <a:outerShdw blurRad="38100" dist="38100" dir="2700000" algn="tl">
                    <a:srgbClr val="C0C0C0"/>
                  </a:outerShdw>
                </a:effectLst>
                <a:ea typeface="SimSun" pitchFamily="2" charset="-122"/>
              </a:rPr>
              <a:t>Chapter 27: </a:t>
            </a:r>
            <a:br>
              <a:rPr lang="en-US" altLang="zh-CN" sz="3000" b="1" cap="none" smtClean="0">
                <a:solidFill>
                  <a:srgbClr val="3E3F68"/>
                </a:solidFill>
                <a:effectLst>
                  <a:outerShdw blurRad="38100" dist="38100" dir="2700000" algn="tl">
                    <a:srgbClr val="C0C0C0"/>
                  </a:outerShdw>
                </a:effectLst>
                <a:ea typeface="SimSun" pitchFamily="2" charset="-122"/>
              </a:rPr>
            </a:br>
            <a:r>
              <a:rPr lang="en-US" altLang="zh-CN" sz="3000" b="1" cap="none" smtClean="0">
                <a:solidFill>
                  <a:srgbClr val="3E3F68"/>
                </a:solidFill>
                <a:effectLst>
                  <a:outerShdw blurRad="38100" dist="38100" dir="2700000" algn="tl">
                    <a:srgbClr val="C0C0C0"/>
                  </a:outerShdw>
                </a:effectLst>
                <a:ea typeface="SimSun" pitchFamily="2" charset="-122"/>
              </a:rPr>
              <a:t>Advanced Machining Processes </a:t>
            </a:r>
          </a:p>
        </p:txBody>
      </p:sp>
      <p:sp>
        <p:nvSpPr>
          <p:cNvPr id="14340"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solidFill>
                  <a:schemeClr val="bg1"/>
                </a:solidFill>
                <a:ea typeface="SimSun" pitchFamily="2" charset="-122"/>
              </a:rPr>
              <a:t>   Copyright © 2010 Pearson Education South Asia Pte Ltd</a:t>
            </a:r>
          </a:p>
        </p:txBody>
      </p:sp>
      <p:sp>
        <p:nvSpPr>
          <p:cNvPr id="4" name="Slide Number Placeholder 3"/>
          <p:cNvSpPr>
            <a:spLocks noGrp="1"/>
          </p:cNvSpPr>
          <p:nvPr>
            <p:ph type="sldNum" sz="quarter" idx="12"/>
          </p:nvPr>
        </p:nvSpPr>
        <p:spPr/>
        <p:txBody>
          <a:bodyPr/>
          <a:lstStyle/>
          <a:p>
            <a:fld id="{11CE0E2E-A532-4A76-A4DD-DD34E9101680}" type="slidenum">
              <a:rPr lang="en-US" altLang="zh-CN" smtClean="0"/>
              <a:pPr/>
              <a:t>1</a:t>
            </a:fld>
            <a:endParaRPr lang="en-US" altLang="zh-C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p:cNvSpPr>
          <p:nvPr>
            <p:ph type="title" idx="4294967295"/>
          </p:nvPr>
        </p:nvSpPr>
        <p:spPr/>
        <p:txBody>
          <a:bodyPr/>
          <a:lstStyle/>
          <a:p>
            <a:r>
              <a:rPr lang="en-US" b="1" dirty="0" smtClean="0"/>
              <a:t>Chemical Machining</a:t>
            </a:r>
            <a:endParaRPr lang="en-AU" b="1" dirty="0" smtClean="0"/>
          </a:p>
        </p:txBody>
      </p:sp>
      <p:sp>
        <p:nvSpPr>
          <p:cNvPr id="780291"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Chemical Milling</a:t>
            </a:r>
          </a:p>
        </p:txBody>
      </p:sp>
      <p:sp>
        <p:nvSpPr>
          <p:cNvPr id="780292"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pic>
        <p:nvPicPr>
          <p:cNvPr id="780294" name="Picture 6"/>
          <p:cNvPicPr>
            <a:picLocks noChangeAspect="1" noChangeArrowheads="1"/>
          </p:cNvPicPr>
          <p:nvPr/>
        </p:nvPicPr>
        <p:blipFill>
          <a:blip r:embed="rId3" cstate="print"/>
          <a:srcRect/>
          <a:stretch>
            <a:fillRect/>
          </a:stretch>
        </p:blipFill>
        <p:spPr bwMode="auto">
          <a:xfrm>
            <a:off x="1905000" y="2057400"/>
            <a:ext cx="6096000" cy="2552700"/>
          </a:xfrm>
          <a:prstGeom prst="rect">
            <a:avLst/>
          </a:prstGeom>
          <a:noFill/>
          <a:ln w="9525">
            <a:noFill/>
            <a:miter lim="800000"/>
            <a:headEnd/>
            <a:tailEnd/>
          </a:ln>
          <a:effectLst/>
        </p:spPr>
      </p:pic>
      <p:pic>
        <p:nvPicPr>
          <p:cNvPr id="780295" name="Picture 7"/>
          <p:cNvPicPr>
            <a:picLocks noChangeAspect="1" noChangeArrowheads="1"/>
          </p:cNvPicPr>
          <p:nvPr/>
        </p:nvPicPr>
        <p:blipFill>
          <a:blip r:embed="rId4" cstate="print"/>
          <a:srcRect/>
          <a:stretch>
            <a:fillRect/>
          </a:stretch>
        </p:blipFill>
        <p:spPr bwMode="auto">
          <a:xfrm>
            <a:off x="1143000" y="4495800"/>
            <a:ext cx="7594600" cy="2058988"/>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10</a:t>
            </a:fld>
            <a:endParaRPr lang="en-US" altLang="zh-C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228600" y="76200"/>
            <a:ext cx="8229600" cy="1143000"/>
          </a:xfrm>
        </p:spPr>
        <p:txBody>
          <a:bodyPr>
            <a:normAutofit/>
          </a:bodyPr>
          <a:lstStyle/>
          <a:p>
            <a:pPr eaLnBrk="1" hangingPunct="1">
              <a:defRPr/>
            </a:pPr>
            <a:r>
              <a:rPr lang="en-US" sz="2800" dirty="0" smtClean="0">
                <a:latin typeface="Arial" pitchFamily="34" charset="0"/>
                <a:cs typeface="Arial" pitchFamily="34" charset="0"/>
              </a:rPr>
              <a:t>Types of masks used in CHM</a:t>
            </a:r>
          </a:p>
        </p:txBody>
      </p:sp>
      <p:sp>
        <p:nvSpPr>
          <p:cNvPr id="26627" name="Rectangle 3"/>
          <p:cNvSpPr>
            <a:spLocks noGrp="1" noChangeArrowheads="1"/>
          </p:cNvSpPr>
          <p:nvPr>
            <p:ph type="body" idx="1"/>
          </p:nvPr>
        </p:nvSpPr>
        <p:spPr>
          <a:xfrm>
            <a:off x="428625" y="1357313"/>
            <a:ext cx="8229600" cy="4967287"/>
          </a:xfrm>
        </p:spPr>
        <p:txBody>
          <a:bodyPr>
            <a:noAutofit/>
          </a:bodyPr>
          <a:lstStyle/>
          <a:p>
            <a:pPr marL="904875" indent="-814388" eaLnBrk="1" hangingPunct="1">
              <a:defRPr/>
            </a:pPr>
            <a:endParaRPr lang="en-US" sz="1800" dirty="0" smtClean="0">
              <a:latin typeface="Arial" pitchFamily="34" charset="0"/>
              <a:cs typeface="Arial" pitchFamily="34" charset="0"/>
            </a:endParaRPr>
          </a:p>
          <a:p>
            <a:pPr marL="904875" indent="-814388" eaLnBrk="1" hangingPunct="1">
              <a:buNone/>
              <a:defRPr/>
            </a:pPr>
            <a:r>
              <a:rPr lang="en-US" sz="2000" dirty="0" smtClean="0">
                <a:latin typeface="Arial" pitchFamily="34" charset="0"/>
                <a:cs typeface="Arial" pitchFamily="34" charset="0"/>
              </a:rPr>
              <a:t>Masking can be accomplished by the following methods</a:t>
            </a:r>
          </a:p>
          <a:p>
            <a:pPr marL="904875" indent="-814388" eaLnBrk="1" hangingPunct="1">
              <a:buNone/>
              <a:defRPr/>
            </a:pPr>
            <a:endParaRPr lang="en-US" sz="2000" dirty="0" smtClean="0">
              <a:latin typeface="Arial" pitchFamily="34" charset="0"/>
              <a:cs typeface="Arial" pitchFamily="34" charset="0"/>
            </a:endParaRPr>
          </a:p>
          <a:p>
            <a:pPr marL="904875" indent="-814388" eaLnBrk="1" hangingPunct="1">
              <a:defRPr/>
            </a:pPr>
            <a:r>
              <a:rPr lang="en-US" sz="2000" dirty="0" smtClean="0">
                <a:latin typeface="Arial" pitchFamily="34" charset="0"/>
                <a:cs typeface="Arial" pitchFamily="34" charset="0"/>
              </a:rPr>
              <a:t>Cut and peel masks.</a:t>
            </a:r>
          </a:p>
          <a:p>
            <a:pPr marL="904875" indent="-814388">
              <a:defRPr/>
            </a:pPr>
            <a:r>
              <a:rPr lang="en-US" sz="2000" dirty="0" smtClean="0">
                <a:latin typeface="Arial" pitchFamily="34" charset="0"/>
                <a:cs typeface="Arial" pitchFamily="34" charset="0"/>
              </a:rPr>
              <a:t>Photo resist masks</a:t>
            </a:r>
            <a:r>
              <a:rPr lang="en-US" sz="2800" dirty="0" smtClean="0">
                <a:latin typeface="Arial" pitchFamily="34" charset="0"/>
                <a:cs typeface="Arial" pitchFamily="34" charset="0"/>
              </a:rPr>
              <a:t>.</a:t>
            </a:r>
          </a:p>
          <a:p>
            <a:pPr marL="904875" indent="-814388" eaLnBrk="1" hangingPunct="1">
              <a:defRPr/>
            </a:pPr>
            <a:r>
              <a:rPr lang="en-US" sz="2000" dirty="0" smtClean="0">
                <a:latin typeface="Arial" pitchFamily="34" charset="0"/>
                <a:cs typeface="Arial" pitchFamily="34" charset="0"/>
              </a:rPr>
              <a:t>Screen resist masks.</a:t>
            </a:r>
          </a:p>
          <a:p>
            <a:pPr marL="904875" indent="-814388" eaLnBrk="1" hangingPunct="1">
              <a:buFont typeface="Wingdings" pitchFamily="2" charset="2"/>
              <a:buNone/>
              <a:defRPr/>
            </a:pPr>
            <a:endParaRPr lang="en-US" sz="2400" dirty="0" smtClean="0">
              <a:latin typeface="Arial" pitchFamily="34" charset="0"/>
              <a:cs typeface="Arial" pitchFamily="34" charset="0"/>
            </a:endParaRPr>
          </a:p>
          <a:p>
            <a:pPr marL="904875" indent="-814388" eaLnBrk="1" hangingPunct="1">
              <a:buFont typeface="Wingdings" pitchFamily="2" charset="2"/>
              <a:buNone/>
              <a:defRPr/>
            </a:pPr>
            <a:endParaRPr lang="en-US" sz="24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81000" y="76200"/>
            <a:ext cx="8229600" cy="1143000"/>
          </a:xfrm>
        </p:spPr>
        <p:txBody>
          <a:bodyPr vert="horz" lIns="91440" tIns="45720" rIns="91440" bIns="45720" rtlCol="0" anchor="ctr">
            <a:normAutofit/>
          </a:bodyPr>
          <a:lstStyle/>
          <a:p>
            <a:pPr marL="904875" indent="-814388">
              <a:defRPr/>
            </a:pPr>
            <a:r>
              <a:rPr lang="en-US" sz="2800" dirty="0" smtClean="0">
                <a:latin typeface="Arial" pitchFamily="34" charset="0"/>
                <a:cs typeface="Arial" pitchFamily="34" charset="0"/>
              </a:rPr>
              <a:t>1. Cut and peel masks</a:t>
            </a:r>
          </a:p>
        </p:txBody>
      </p:sp>
      <p:sp>
        <p:nvSpPr>
          <p:cNvPr id="24579" name="Rectangle 3"/>
          <p:cNvSpPr>
            <a:spLocks noGrp="1" noChangeArrowheads="1"/>
          </p:cNvSpPr>
          <p:nvPr>
            <p:ph type="body" idx="1"/>
          </p:nvPr>
        </p:nvSpPr>
        <p:spPr>
          <a:xfrm>
            <a:off x="304800" y="1676400"/>
            <a:ext cx="8229600" cy="4800600"/>
          </a:xfrm>
        </p:spPr>
        <p:txBody>
          <a:bodyPr>
            <a:normAutofit/>
          </a:bodyPr>
          <a:lstStyle/>
          <a:p>
            <a:pPr algn="just">
              <a:spcBef>
                <a:spcPts val="0"/>
              </a:spcBef>
              <a:spcAft>
                <a:spcPts val="1200"/>
              </a:spcAft>
              <a:defRPr/>
            </a:pPr>
            <a:r>
              <a:rPr lang="en-GB" sz="2000" dirty="0" smtClean="0">
                <a:latin typeface="Arial" pitchFamily="34" charset="0"/>
                <a:cs typeface="Arial" pitchFamily="34" charset="0"/>
              </a:rPr>
              <a:t>The </a:t>
            </a:r>
            <a:r>
              <a:rPr lang="en-GB" sz="2000" dirty="0" smtClean="0">
                <a:solidFill>
                  <a:srgbClr val="FF0000"/>
                </a:solidFill>
                <a:latin typeface="Arial" pitchFamily="34" charset="0"/>
                <a:cs typeface="Arial" pitchFamily="34" charset="0"/>
              </a:rPr>
              <a:t>maskant is applied over the entire part by dipping, painting, or spraying</a:t>
            </a:r>
            <a:r>
              <a:rPr lang="en-GB" sz="2000" dirty="0" smtClean="0">
                <a:latin typeface="Arial" pitchFamily="34" charset="0"/>
                <a:cs typeface="Arial" pitchFamily="34" charset="0"/>
              </a:rPr>
              <a:t> (resulting thickness of the maskant is </a:t>
            </a:r>
            <a:r>
              <a:rPr lang="en-GB" sz="2000" dirty="0" smtClean="0">
                <a:solidFill>
                  <a:srgbClr val="FF0000"/>
                </a:solidFill>
                <a:latin typeface="Arial" pitchFamily="34" charset="0"/>
                <a:cs typeface="Arial" pitchFamily="34" charset="0"/>
              </a:rPr>
              <a:t>0.025 to 0.125 mm</a:t>
            </a:r>
            <a:r>
              <a:rPr lang="en-GB" sz="2000" dirty="0" smtClean="0">
                <a:latin typeface="Arial" pitchFamily="34" charset="0"/>
                <a:cs typeface="Arial" pitchFamily="34" charset="0"/>
              </a:rPr>
              <a:t>)</a:t>
            </a:r>
          </a:p>
          <a:p>
            <a:pPr algn="just">
              <a:spcBef>
                <a:spcPts val="0"/>
              </a:spcBef>
              <a:spcAft>
                <a:spcPts val="1200"/>
              </a:spcAft>
              <a:defRPr/>
            </a:pPr>
            <a:r>
              <a:rPr lang="en-GB" sz="2000" dirty="0" smtClean="0">
                <a:solidFill>
                  <a:srgbClr val="FF0000"/>
                </a:solidFill>
                <a:latin typeface="Arial" pitchFamily="34" charset="0"/>
                <a:cs typeface="Arial" pitchFamily="34" charset="0"/>
              </a:rPr>
              <a:t>After the maskant has hardened, it is cut using a scribing knife and peeled away in the areas of the work surface that are to be etched. </a:t>
            </a:r>
          </a:p>
          <a:p>
            <a:pPr algn="just">
              <a:spcBef>
                <a:spcPts val="0"/>
              </a:spcBef>
              <a:spcAft>
                <a:spcPts val="1200"/>
              </a:spcAft>
              <a:defRPr/>
            </a:pPr>
            <a:r>
              <a:rPr lang="en-GB" sz="2000" dirty="0" smtClean="0">
                <a:latin typeface="Arial" pitchFamily="34" charset="0"/>
                <a:cs typeface="Arial" pitchFamily="34" charset="0"/>
              </a:rPr>
              <a:t>The maskant cutting operation is performed </a:t>
            </a:r>
            <a:r>
              <a:rPr lang="en-GB" sz="2000" dirty="0" smtClean="0">
                <a:solidFill>
                  <a:srgbClr val="FF0000"/>
                </a:solidFill>
                <a:latin typeface="Arial" pitchFamily="34" charset="0"/>
                <a:cs typeface="Arial" pitchFamily="34" charset="0"/>
              </a:rPr>
              <a:t>by hand</a:t>
            </a:r>
            <a:r>
              <a:rPr lang="en-GB" sz="2000" dirty="0" smtClean="0">
                <a:latin typeface="Arial" pitchFamily="34" charset="0"/>
                <a:cs typeface="Arial" pitchFamily="34" charset="0"/>
              </a:rPr>
              <a:t>, usually </a:t>
            </a:r>
            <a:r>
              <a:rPr lang="en-GB" sz="2000" dirty="0" smtClean="0">
                <a:solidFill>
                  <a:srgbClr val="FF0000"/>
                </a:solidFill>
                <a:latin typeface="Arial" pitchFamily="34" charset="0"/>
                <a:cs typeface="Arial" pitchFamily="34" charset="0"/>
              </a:rPr>
              <a:t>guiding the knife with a template. </a:t>
            </a:r>
          </a:p>
          <a:p>
            <a:pPr algn="just">
              <a:spcBef>
                <a:spcPts val="0"/>
              </a:spcBef>
              <a:spcAft>
                <a:spcPts val="1200"/>
              </a:spcAft>
              <a:defRPr/>
            </a:pPr>
            <a:r>
              <a:rPr lang="en-GB" sz="2000" dirty="0" smtClean="0">
                <a:latin typeface="Arial" pitchFamily="34" charset="0"/>
                <a:cs typeface="Arial" pitchFamily="34" charset="0"/>
              </a:rPr>
              <a:t>The cut and peel method is </a:t>
            </a:r>
            <a:r>
              <a:rPr lang="en-GB" sz="2000" b="1" dirty="0" smtClean="0">
                <a:solidFill>
                  <a:srgbClr val="00B050"/>
                </a:solidFill>
                <a:latin typeface="Arial" pitchFamily="34" charset="0"/>
                <a:cs typeface="Arial" pitchFamily="34" charset="0"/>
              </a:rPr>
              <a:t>generally used for</a:t>
            </a:r>
          </a:p>
          <a:p>
            <a:pPr lvl="1" algn="just">
              <a:spcBef>
                <a:spcPts val="0"/>
              </a:spcBef>
              <a:spcAft>
                <a:spcPts val="1200"/>
              </a:spcAft>
              <a:defRPr/>
            </a:pPr>
            <a:r>
              <a:rPr lang="en-GB" sz="1800" b="1" dirty="0" smtClean="0">
                <a:solidFill>
                  <a:srgbClr val="00B050"/>
                </a:solidFill>
                <a:latin typeface="Arial" pitchFamily="34" charset="0"/>
                <a:cs typeface="Arial" pitchFamily="34" charset="0"/>
              </a:rPr>
              <a:t>large workpieces, </a:t>
            </a:r>
          </a:p>
          <a:p>
            <a:pPr lvl="1" algn="just">
              <a:spcBef>
                <a:spcPts val="0"/>
              </a:spcBef>
              <a:spcAft>
                <a:spcPts val="1200"/>
              </a:spcAft>
              <a:defRPr/>
            </a:pPr>
            <a:r>
              <a:rPr lang="en-GB" sz="1800" b="1" dirty="0" smtClean="0">
                <a:solidFill>
                  <a:srgbClr val="00B050"/>
                </a:solidFill>
                <a:latin typeface="Arial" pitchFamily="34" charset="0"/>
                <a:cs typeface="Arial" pitchFamily="34" charset="0"/>
              </a:rPr>
              <a:t>low production quantities, </a:t>
            </a:r>
          </a:p>
          <a:p>
            <a:pPr lvl="1" algn="just">
              <a:spcBef>
                <a:spcPts val="0"/>
              </a:spcBef>
              <a:spcAft>
                <a:spcPts val="1200"/>
              </a:spcAft>
              <a:defRPr/>
            </a:pPr>
            <a:r>
              <a:rPr lang="en-GB" sz="1800" b="1" dirty="0" smtClean="0">
                <a:solidFill>
                  <a:srgbClr val="00B050"/>
                </a:solidFill>
                <a:latin typeface="Arial" pitchFamily="34" charset="0"/>
                <a:cs typeface="Arial" pitchFamily="34" charset="0"/>
              </a:rPr>
              <a:t>and where accuracy is not a critical factor. </a:t>
            </a:r>
          </a:p>
          <a:p>
            <a:pPr algn="just">
              <a:spcBef>
                <a:spcPts val="0"/>
              </a:spcBef>
              <a:spcAft>
                <a:spcPts val="1200"/>
              </a:spcAft>
              <a:defRPr/>
            </a:pPr>
            <a:r>
              <a:rPr lang="en-GB" sz="2000" dirty="0" smtClean="0">
                <a:latin typeface="Arial" pitchFamily="34" charset="0"/>
                <a:cs typeface="Arial" pitchFamily="34" charset="0"/>
              </a:rPr>
              <a:t>This method </a:t>
            </a:r>
            <a:r>
              <a:rPr lang="en-GB" sz="2000" dirty="0" smtClean="0">
                <a:solidFill>
                  <a:srgbClr val="FF0000"/>
                </a:solidFill>
                <a:latin typeface="Arial" pitchFamily="34" charset="0"/>
                <a:cs typeface="Arial" pitchFamily="34" charset="0"/>
              </a:rPr>
              <a:t>cannot hold tolerances tighter than 0.125 mm </a:t>
            </a:r>
            <a:r>
              <a:rPr lang="en-GB" sz="2000" dirty="0" smtClean="0">
                <a:latin typeface="Arial" pitchFamily="34" charset="0"/>
                <a:cs typeface="Arial" pitchFamily="34" charset="0"/>
              </a:rPr>
              <a:t>except with extreme care.</a:t>
            </a:r>
            <a:endParaRPr lang="en-US" sz="20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81000" y="76200"/>
            <a:ext cx="8229600" cy="1143000"/>
          </a:xfrm>
        </p:spPr>
        <p:txBody>
          <a:bodyPr>
            <a:normAutofit/>
          </a:bodyPr>
          <a:lstStyle/>
          <a:p>
            <a:pPr marL="904875" indent="-814388">
              <a:defRPr/>
            </a:pPr>
            <a:r>
              <a:rPr lang="en-GB" sz="2800" dirty="0" smtClean="0">
                <a:latin typeface="Arial" pitchFamily="34" charset="0"/>
                <a:cs typeface="Arial" pitchFamily="34" charset="0"/>
              </a:rPr>
              <a:t>2. Photographic resist </a:t>
            </a:r>
            <a:r>
              <a:rPr lang="en-US" sz="2800" dirty="0" smtClean="0">
                <a:latin typeface="Arial" pitchFamily="34" charset="0"/>
                <a:cs typeface="Arial" pitchFamily="34" charset="0"/>
              </a:rPr>
              <a:t>masks</a:t>
            </a:r>
          </a:p>
        </p:txBody>
      </p:sp>
      <p:sp>
        <p:nvSpPr>
          <p:cNvPr id="24579" name="Rectangle 3"/>
          <p:cNvSpPr>
            <a:spLocks noGrp="1" noChangeArrowheads="1"/>
          </p:cNvSpPr>
          <p:nvPr>
            <p:ph type="body" idx="1"/>
          </p:nvPr>
        </p:nvSpPr>
        <p:spPr>
          <a:xfrm>
            <a:off x="381000" y="1600200"/>
            <a:ext cx="8229600" cy="5257800"/>
          </a:xfrm>
        </p:spPr>
        <p:txBody>
          <a:bodyPr>
            <a:normAutofit/>
          </a:bodyPr>
          <a:lstStyle/>
          <a:p>
            <a:pPr algn="just">
              <a:defRPr/>
            </a:pPr>
            <a:r>
              <a:rPr lang="en-GB" sz="2000" dirty="0" smtClean="0">
                <a:latin typeface="Arial" pitchFamily="34" charset="0"/>
                <a:cs typeface="Arial" pitchFamily="34" charset="0"/>
              </a:rPr>
              <a:t>As the name suggests, the photographic resist method (called the </a:t>
            </a:r>
            <a:r>
              <a:rPr lang="en-GB" sz="2000" dirty="0" err="1" smtClean="0">
                <a:latin typeface="Arial" pitchFamily="34" charset="0"/>
                <a:cs typeface="Arial" pitchFamily="34" charset="0"/>
              </a:rPr>
              <a:t>photoresist</a:t>
            </a:r>
            <a:r>
              <a:rPr lang="en-GB" sz="2000" dirty="0" smtClean="0">
                <a:latin typeface="Arial" pitchFamily="34" charset="0"/>
                <a:cs typeface="Arial" pitchFamily="34" charset="0"/>
              </a:rPr>
              <a:t> method for short) uses </a:t>
            </a:r>
            <a:r>
              <a:rPr lang="en-GB" sz="2000" dirty="0" smtClean="0">
                <a:solidFill>
                  <a:srgbClr val="FF0000"/>
                </a:solidFill>
                <a:latin typeface="Arial" pitchFamily="34" charset="0"/>
                <a:cs typeface="Arial" pitchFamily="34" charset="0"/>
              </a:rPr>
              <a:t>photographic techniques to perform the masking step</a:t>
            </a:r>
            <a:r>
              <a:rPr lang="en-GB" sz="2000" dirty="0" smtClean="0">
                <a:latin typeface="Arial" pitchFamily="34" charset="0"/>
                <a:cs typeface="Arial" pitchFamily="34" charset="0"/>
              </a:rPr>
              <a:t>.</a:t>
            </a:r>
          </a:p>
          <a:p>
            <a:pPr algn="just">
              <a:defRPr/>
            </a:pPr>
            <a:r>
              <a:rPr lang="en-GB" sz="2000" dirty="0" smtClean="0">
                <a:latin typeface="Arial" pitchFamily="34" charset="0"/>
                <a:cs typeface="Arial" pitchFamily="34" charset="0"/>
              </a:rPr>
              <a:t>The </a:t>
            </a:r>
            <a:r>
              <a:rPr lang="en-GB" sz="2000" dirty="0" smtClean="0">
                <a:solidFill>
                  <a:srgbClr val="FF0000"/>
                </a:solidFill>
                <a:latin typeface="Arial" pitchFamily="34" charset="0"/>
                <a:cs typeface="Arial" pitchFamily="34" charset="0"/>
              </a:rPr>
              <a:t>masking materials contain </a:t>
            </a:r>
            <a:r>
              <a:rPr lang="en-GB" sz="2000" b="1" dirty="0" smtClean="0">
                <a:solidFill>
                  <a:srgbClr val="00B050"/>
                </a:solidFill>
                <a:latin typeface="Arial" pitchFamily="34" charset="0"/>
                <a:cs typeface="Arial" pitchFamily="34" charset="0"/>
              </a:rPr>
              <a:t>photosensitive chemicals</a:t>
            </a:r>
            <a:r>
              <a:rPr lang="en-GB" sz="2000" dirty="0" smtClean="0">
                <a:latin typeface="Arial" pitchFamily="34" charset="0"/>
                <a:cs typeface="Arial" pitchFamily="34" charset="0"/>
              </a:rPr>
              <a:t>. They are applied to the work surface and exposed to light through a </a:t>
            </a:r>
            <a:r>
              <a:rPr lang="en-GB" sz="2000" dirty="0" smtClean="0">
                <a:solidFill>
                  <a:srgbClr val="FF0000"/>
                </a:solidFill>
                <a:latin typeface="Arial" pitchFamily="34" charset="0"/>
                <a:cs typeface="Arial" pitchFamily="34" charset="0"/>
              </a:rPr>
              <a:t>negative image of the desired areas to be etched</a:t>
            </a:r>
            <a:r>
              <a:rPr lang="en-GB" sz="2000" dirty="0" smtClean="0">
                <a:latin typeface="Arial" pitchFamily="34" charset="0"/>
                <a:cs typeface="Arial" pitchFamily="34" charset="0"/>
              </a:rPr>
              <a:t>. </a:t>
            </a:r>
          </a:p>
          <a:p>
            <a:pPr algn="just">
              <a:defRPr/>
            </a:pPr>
            <a:r>
              <a:rPr lang="en-GB" sz="2000" dirty="0" smtClean="0">
                <a:latin typeface="Arial" pitchFamily="34" charset="0"/>
                <a:cs typeface="Arial" pitchFamily="34" charset="0"/>
              </a:rPr>
              <a:t>These areas of the maskant can then be removed from the surface using </a:t>
            </a:r>
            <a:r>
              <a:rPr lang="en-GB" sz="2000" dirty="0" smtClean="0">
                <a:solidFill>
                  <a:srgbClr val="FF0000"/>
                </a:solidFill>
                <a:latin typeface="Arial" pitchFamily="34" charset="0"/>
                <a:cs typeface="Arial" pitchFamily="34" charset="0"/>
              </a:rPr>
              <a:t>photographic developing techniques</a:t>
            </a:r>
            <a:r>
              <a:rPr lang="en-GB" sz="2000" dirty="0" smtClean="0">
                <a:latin typeface="Arial" pitchFamily="34" charset="0"/>
                <a:cs typeface="Arial" pitchFamily="34" charset="0"/>
              </a:rPr>
              <a:t>. </a:t>
            </a:r>
          </a:p>
          <a:p>
            <a:pPr algn="just">
              <a:defRPr/>
            </a:pPr>
            <a:r>
              <a:rPr lang="en-GB" sz="2000" dirty="0" smtClean="0">
                <a:latin typeface="Arial" pitchFamily="34" charset="0"/>
                <a:cs typeface="Arial" pitchFamily="34" charset="0"/>
              </a:rPr>
              <a:t>This procedure leaves the desired surfaces of the part protected by the maskant and the remaining </a:t>
            </a:r>
            <a:r>
              <a:rPr lang="en-GB" sz="2000" dirty="0" smtClean="0">
                <a:solidFill>
                  <a:srgbClr val="FF0000"/>
                </a:solidFill>
                <a:latin typeface="Arial" pitchFamily="34" charset="0"/>
                <a:cs typeface="Arial" pitchFamily="34" charset="0"/>
              </a:rPr>
              <a:t>areas unprotected, vulnerable to chemical etching. </a:t>
            </a:r>
          </a:p>
          <a:p>
            <a:pPr algn="just">
              <a:defRPr/>
            </a:pPr>
            <a:r>
              <a:rPr lang="en-GB" sz="2000" dirty="0" err="1" smtClean="0">
                <a:latin typeface="Arial" pitchFamily="34" charset="0"/>
                <a:cs typeface="Arial" pitchFamily="34" charset="0"/>
              </a:rPr>
              <a:t>Photoresist</a:t>
            </a:r>
            <a:r>
              <a:rPr lang="en-GB" sz="2000" dirty="0" smtClean="0">
                <a:latin typeface="Arial" pitchFamily="34" charset="0"/>
                <a:cs typeface="Arial" pitchFamily="34" charset="0"/>
              </a:rPr>
              <a:t> masking techniques are normally applied where small parts are produced in </a:t>
            </a:r>
            <a:r>
              <a:rPr lang="en-GB" sz="2000" dirty="0" smtClean="0">
                <a:solidFill>
                  <a:srgbClr val="FF0000"/>
                </a:solidFill>
                <a:latin typeface="Arial" pitchFamily="34" charset="0"/>
                <a:cs typeface="Arial" pitchFamily="34" charset="0"/>
              </a:rPr>
              <a:t>high quantities, and close tolerances are required. </a:t>
            </a:r>
          </a:p>
          <a:p>
            <a:pPr algn="just">
              <a:defRPr/>
            </a:pPr>
            <a:r>
              <a:rPr lang="en-GB" sz="2000" dirty="0" smtClean="0">
                <a:latin typeface="Arial" pitchFamily="34" charset="0"/>
                <a:cs typeface="Arial" pitchFamily="34" charset="0"/>
              </a:rPr>
              <a:t>Tolerances closer than ±0.0125 mm can be held.</a:t>
            </a:r>
            <a:endParaRPr lang="en-US" sz="2000" dirty="0" smtClean="0">
              <a:latin typeface="Arial" pitchFamily="34" charset="0"/>
              <a:cs typeface="Arial" pitchFamily="34" charset="0"/>
            </a:endParaRPr>
          </a:p>
        </p:txBody>
      </p:sp>
      <p:sp>
        <p:nvSpPr>
          <p:cNvPr id="4" name="Rectangle 3"/>
          <p:cNvSpPr/>
          <p:nvPr/>
        </p:nvSpPr>
        <p:spPr>
          <a:xfrm>
            <a:off x="2590800" y="909935"/>
            <a:ext cx="4419600" cy="461665"/>
          </a:xfrm>
          <a:prstGeom prst="rect">
            <a:avLst/>
          </a:prstGeom>
        </p:spPr>
        <p:txBody>
          <a:bodyPr wrap="square">
            <a:spAutoFit/>
          </a:bodyPr>
          <a:lstStyle/>
          <a:p>
            <a:r>
              <a:rPr lang="en-GB" sz="1200" dirty="0" smtClean="0">
                <a:hlinkClick r:id="rId3"/>
              </a:rPr>
              <a:t>https://www.youtube.com/watch?v=NDp3OPI6dgo</a:t>
            </a:r>
            <a:endParaRPr lang="en-GB" sz="1200" dirty="0" smtClean="0"/>
          </a:p>
          <a:p>
            <a:endParaRPr lang="en-GB" sz="1200" dirty="0"/>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81000" y="0"/>
            <a:ext cx="8229600" cy="1143000"/>
          </a:xfrm>
        </p:spPr>
        <p:txBody>
          <a:bodyPr vert="horz" lIns="91440" tIns="45720" rIns="91440" bIns="45720" rtlCol="0" anchor="ctr">
            <a:normAutofit/>
          </a:bodyPr>
          <a:lstStyle/>
          <a:p>
            <a:pPr marL="904875" indent="-814388">
              <a:defRPr/>
            </a:pPr>
            <a:r>
              <a:rPr lang="en-US" sz="2800" dirty="0" smtClean="0">
                <a:latin typeface="Arial" pitchFamily="34" charset="0"/>
                <a:cs typeface="Arial" pitchFamily="34" charset="0"/>
              </a:rPr>
              <a:t> 3. Screen resist masks</a:t>
            </a:r>
          </a:p>
        </p:txBody>
      </p:sp>
      <p:sp>
        <p:nvSpPr>
          <p:cNvPr id="24579" name="Rectangle 3"/>
          <p:cNvSpPr>
            <a:spLocks noGrp="1" noChangeArrowheads="1"/>
          </p:cNvSpPr>
          <p:nvPr>
            <p:ph type="body" idx="1"/>
          </p:nvPr>
        </p:nvSpPr>
        <p:spPr>
          <a:xfrm>
            <a:off x="533400" y="1600200"/>
            <a:ext cx="8229600" cy="4572000"/>
          </a:xfrm>
        </p:spPr>
        <p:txBody>
          <a:bodyPr>
            <a:normAutofit/>
          </a:bodyPr>
          <a:lstStyle/>
          <a:p>
            <a:pPr algn="just">
              <a:defRPr/>
            </a:pPr>
            <a:r>
              <a:rPr lang="en-GB" sz="2000" dirty="0" smtClean="0">
                <a:latin typeface="Arial" pitchFamily="34" charset="0"/>
                <a:cs typeface="Arial" pitchFamily="34" charset="0"/>
              </a:rPr>
              <a:t>The screen resist method applies the </a:t>
            </a:r>
            <a:r>
              <a:rPr lang="en-GB" sz="2000" dirty="0" smtClean="0">
                <a:solidFill>
                  <a:srgbClr val="FF0000"/>
                </a:solidFill>
                <a:latin typeface="Arial" pitchFamily="34" charset="0"/>
                <a:cs typeface="Arial" pitchFamily="34" charset="0"/>
              </a:rPr>
              <a:t>maskant by means of screening methods.</a:t>
            </a:r>
          </a:p>
          <a:p>
            <a:pPr algn="just">
              <a:defRPr/>
            </a:pPr>
            <a:r>
              <a:rPr lang="en-GB" sz="2000" dirty="0" smtClean="0">
                <a:latin typeface="Arial" pitchFamily="34" charset="0"/>
                <a:cs typeface="Arial" pitchFamily="34" charset="0"/>
              </a:rPr>
              <a:t>In these methods, the </a:t>
            </a:r>
            <a:r>
              <a:rPr lang="en-GB" sz="2000" dirty="0" smtClean="0">
                <a:solidFill>
                  <a:srgbClr val="FF0000"/>
                </a:solidFill>
                <a:latin typeface="Arial" pitchFamily="34" charset="0"/>
                <a:cs typeface="Arial" pitchFamily="34" charset="0"/>
              </a:rPr>
              <a:t>maskant is painted onto the </a:t>
            </a:r>
            <a:r>
              <a:rPr lang="en-GB" sz="2000" dirty="0" err="1" smtClean="0">
                <a:solidFill>
                  <a:srgbClr val="FF0000"/>
                </a:solidFill>
                <a:latin typeface="Arial" pitchFamily="34" charset="0"/>
                <a:cs typeface="Arial" pitchFamily="34" charset="0"/>
              </a:rPr>
              <a:t>workpart</a:t>
            </a:r>
            <a:r>
              <a:rPr lang="en-GB" sz="2000" dirty="0" smtClean="0">
                <a:solidFill>
                  <a:srgbClr val="FF0000"/>
                </a:solidFill>
                <a:latin typeface="Arial" pitchFamily="34" charset="0"/>
                <a:cs typeface="Arial" pitchFamily="34" charset="0"/>
              </a:rPr>
              <a:t> surface through a silk or stainless steel mesh</a:t>
            </a:r>
            <a:r>
              <a:rPr lang="en-GB" sz="2000" dirty="0" smtClean="0">
                <a:latin typeface="Arial" pitchFamily="34" charset="0"/>
                <a:cs typeface="Arial" pitchFamily="34" charset="0"/>
              </a:rPr>
              <a:t>. </a:t>
            </a:r>
          </a:p>
          <a:p>
            <a:pPr algn="just">
              <a:defRPr/>
            </a:pPr>
            <a:r>
              <a:rPr lang="en-GB" sz="2000" dirty="0" smtClean="0">
                <a:latin typeface="Arial" pitchFamily="34" charset="0"/>
                <a:cs typeface="Arial" pitchFamily="34" charset="0"/>
              </a:rPr>
              <a:t>Embedded in the mesh is a stencil that protects those areas to be etched from being painted. </a:t>
            </a:r>
          </a:p>
          <a:p>
            <a:pPr algn="just">
              <a:defRPr/>
            </a:pPr>
            <a:r>
              <a:rPr lang="en-GB" sz="2000" dirty="0" smtClean="0">
                <a:latin typeface="Arial" pitchFamily="34" charset="0"/>
                <a:cs typeface="Arial" pitchFamily="34" charset="0"/>
              </a:rPr>
              <a:t>The </a:t>
            </a:r>
            <a:r>
              <a:rPr lang="en-GB" sz="2000" dirty="0" smtClean="0">
                <a:solidFill>
                  <a:srgbClr val="FF0000"/>
                </a:solidFill>
                <a:latin typeface="Arial" pitchFamily="34" charset="0"/>
                <a:cs typeface="Arial" pitchFamily="34" charset="0"/>
              </a:rPr>
              <a:t>maskant is thus painted onto the work areas that are not to be etched</a:t>
            </a:r>
            <a:r>
              <a:rPr lang="en-GB" sz="2000" dirty="0" smtClean="0">
                <a:latin typeface="Arial" pitchFamily="34" charset="0"/>
                <a:cs typeface="Arial" pitchFamily="34" charset="0"/>
              </a:rPr>
              <a:t> through the screen. </a:t>
            </a:r>
          </a:p>
          <a:p>
            <a:pPr algn="just">
              <a:defRPr/>
            </a:pPr>
            <a:r>
              <a:rPr lang="en-GB" sz="2000" dirty="0" smtClean="0">
                <a:latin typeface="Arial" pitchFamily="34" charset="0"/>
                <a:cs typeface="Arial" pitchFamily="34" charset="0"/>
              </a:rPr>
              <a:t>The screen resist method is generally used in </a:t>
            </a:r>
            <a:r>
              <a:rPr lang="en-GB" sz="2000" dirty="0" smtClean="0">
                <a:solidFill>
                  <a:srgbClr val="FF0000"/>
                </a:solidFill>
                <a:latin typeface="Arial" pitchFamily="34" charset="0"/>
                <a:cs typeface="Arial" pitchFamily="34" charset="0"/>
              </a:rPr>
              <a:t>applications that are between the other two masking methods in terms of accuracy</a:t>
            </a:r>
            <a:r>
              <a:rPr lang="en-GB" sz="2000" dirty="0" smtClean="0">
                <a:latin typeface="Arial" pitchFamily="34" charset="0"/>
                <a:cs typeface="Arial" pitchFamily="34" charset="0"/>
              </a:rPr>
              <a:t>, part size, and production quantities.</a:t>
            </a:r>
          </a:p>
          <a:p>
            <a:pPr algn="just">
              <a:defRPr/>
            </a:pPr>
            <a:r>
              <a:rPr lang="en-GB" sz="2000" dirty="0" smtClean="0">
                <a:latin typeface="Arial" pitchFamily="34" charset="0"/>
                <a:cs typeface="Arial" pitchFamily="34" charset="0"/>
              </a:rPr>
              <a:t>Tolerances of ±0.075 mm can be achieved with this masking method.</a:t>
            </a:r>
            <a:endParaRPr lang="en-US" sz="20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CA" dirty="0" smtClean="0">
                <a:latin typeface="Arial" charset="0"/>
              </a:rPr>
              <a:t>Samples Screens </a:t>
            </a:r>
            <a:endParaRPr lang="en-CA" dirty="0">
              <a:latin typeface="Arial" charset="0"/>
            </a:endParaRPr>
          </a:p>
        </p:txBody>
      </p:sp>
      <p:pic>
        <p:nvPicPr>
          <p:cNvPr id="6" name="Content Placeholder 5" descr="DSC00204.JPG"/>
          <p:cNvPicPr>
            <a:picLocks noGrp="1" noChangeAspect="1"/>
          </p:cNvPicPr>
          <p:nvPr>
            <p:ph idx="1"/>
          </p:nvPr>
        </p:nvPicPr>
        <p:blipFill>
          <a:blip r:embed="rId3" cstate="print"/>
          <a:stretch>
            <a:fillRect/>
          </a:stretch>
        </p:blipFill>
        <p:spPr>
          <a:xfrm>
            <a:off x="1803400" y="1752600"/>
            <a:ext cx="5588000" cy="4191000"/>
          </a:xfrm>
        </p:spPr>
      </p:pic>
      <p:sp>
        <p:nvSpPr>
          <p:cNvPr id="5" name="Slide Number Placeholder 4"/>
          <p:cNvSpPr>
            <a:spLocks noGrp="1"/>
          </p:cNvSpPr>
          <p:nvPr>
            <p:ph type="sldNum" sz="quarter" idx="12"/>
          </p:nvPr>
        </p:nvSpPr>
        <p:spPr/>
        <p:txBody>
          <a:bodyPr>
            <a:normAutofit fontScale="92500" lnSpcReduction="10000"/>
          </a:bodyPr>
          <a:lstStyle/>
          <a:p>
            <a:fld id="{B6F15528-21DE-4FAA-801E-634DDDAF4B2B}" type="slidenum">
              <a:rPr lang="en-US" smtClean="0"/>
              <a:pPr/>
              <a:t>15</a:t>
            </a:fld>
            <a:endParaRPr lang="en-US"/>
          </a:p>
        </p:txBody>
      </p:sp>
      <p:sp>
        <p:nvSpPr>
          <p:cNvPr id="7" name="TextBox 6"/>
          <p:cNvSpPr txBox="1"/>
          <p:nvPr/>
        </p:nvSpPr>
        <p:spPr>
          <a:xfrm>
            <a:off x="3784600" y="6031468"/>
            <a:ext cx="2133600" cy="369332"/>
          </a:xfrm>
          <a:prstGeom prst="rect">
            <a:avLst/>
          </a:prstGeom>
          <a:noFill/>
        </p:spPr>
        <p:txBody>
          <a:bodyPr wrap="square" rtlCol="0">
            <a:spAutoFit/>
          </a:bodyPr>
          <a:lstStyle/>
          <a:p>
            <a:r>
              <a:rPr lang="en-CA" dirty="0" smtClean="0"/>
              <a:t>Mesh/screens</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04800" y="1447800"/>
            <a:ext cx="8229600" cy="5410200"/>
          </a:xfrm>
        </p:spPr>
        <p:txBody>
          <a:bodyPr>
            <a:normAutofit/>
          </a:bodyPr>
          <a:lstStyle/>
          <a:p>
            <a:pPr algn="just">
              <a:defRPr/>
            </a:pPr>
            <a:r>
              <a:rPr lang="en-GB" sz="1800" dirty="0" smtClean="0">
                <a:latin typeface="Arial" pitchFamily="34" charset="0"/>
                <a:cs typeface="Arial" pitchFamily="34" charset="0"/>
              </a:rPr>
              <a:t> Along with the penetration into the work, </a:t>
            </a:r>
            <a:r>
              <a:rPr lang="en-GB" sz="1800" dirty="0" smtClean="0">
                <a:solidFill>
                  <a:srgbClr val="FF0000"/>
                </a:solidFill>
                <a:latin typeface="Arial" pitchFamily="34" charset="0"/>
                <a:cs typeface="Arial" pitchFamily="34" charset="0"/>
              </a:rPr>
              <a:t>etching also occurs sideways under the </a:t>
            </a:r>
            <a:r>
              <a:rPr lang="en-GB" sz="1800" dirty="0" err="1" smtClean="0">
                <a:solidFill>
                  <a:srgbClr val="FF0000"/>
                </a:solidFill>
                <a:latin typeface="Arial" pitchFamily="34" charset="0"/>
                <a:cs typeface="Arial" pitchFamily="34" charset="0"/>
              </a:rPr>
              <a:t>maskant</a:t>
            </a:r>
            <a:r>
              <a:rPr lang="en-GB" sz="1800" dirty="0" smtClean="0">
                <a:latin typeface="Arial" pitchFamily="34" charset="0"/>
                <a:cs typeface="Arial" pitchFamily="34" charset="0"/>
              </a:rPr>
              <a:t>; this effect is referred to as the </a:t>
            </a:r>
            <a:r>
              <a:rPr lang="en-GB" sz="1800" b="1" dirty="0" smtClean="0">
                <a:solidFill>
                  <a:srgbClr val="00B050"/>
                </a:solidFill>
                <a:latin typeface="Arial" pitchFamily="34" charset="0"/>
                <a:cs typeface="Arial" pitchFamily="34" charset="0"/>
              </a:rPr>
              <a:t>undercut</a:t>
            </a:r>
            <a:r>
              <a:rPr lang="en-GB" sz="1800" dirty="0" smtClean="0">
                <a:latin typeface="Arial" pitchFamily="34" charset="0"/>
                <a:cs typeface="Arial" pitchFamily="34" charset="0"/>
              </a:rPr>
              <a:t>.</a:t>
            </a:r>
          </a:p>
          <a:p>
            <a:pPr algn="just">
              <a:defRPr/>
            </a:pPr>
            <a:r>
              <a:rPr lang="en-US" sz="1800" dirty="0" smtClean="0">
                <a:solidFill>
                  <a:srgbClr val="FF0000"/>
                </a:solidFill>
                <a:latin typeface="Arial" pitchFamily="34" charset="0"/>
                <a:cs typeface="Arial" pitchFamily="34" charset="0"/>
              </a:rPr>
              <a:t>Undercuts</a:t>
            </a:r>
            <a:r>
              <a:rPr lang="en-US" sz="1800" dirty="0" smtClean="0">
                <a:latin typeface="Arial" pitchFamily="34" charset="0"/>
                <a:cs typeface="Arial" pitchFamily="34" charset="0"/>
              </a:rPr>
              <a:t> may be developed because etchant attacks both in horizontal and vertical direction.</a:t>
            </a:r>
          </a:p>
          <a:p>
            <a:pPr algn="just">
              <a:defRPr/>
            </a:pPr>
            <a:r>
              <a:rPr lang="en-GB" sz="1800" dirty="0" smtClean="0">
                <a:latin typeface="Arial" pitchFamily="34" charset="0"/>
                <a:cs typeface="Arial" pitchFamily="34" charset="0"/>
              </a:rPr>
              <a:t>It </a:t>
            </a:r>
            <a:r>
              <a:rPr lang="en-GB" sz="1800" dirty="0" smtClean="0">
                <a:solidFill>
                  <a:srgbClr val="FF0000"/>
                </a:solidFill>
                <a:latin typeface="Arial" pitchFamily="34" charset="0"/>
                <a:cs typeface="Arial" pitchFamily="34" charset="0"/>
              </a:rPr>
              <a:t>must be accounted for in the design of the mask </a:t>
            </a:r>
            <a:r>
              <a:rPr lang="en-GB" sz="1800" dirty="0" smtClean="0">
                <a:latin typeface="Arial" pitchFamily="34" charset="0"/>
                <a:cs typeface="Arial" pitchFamily="34" charset="0"/>
              </a:rPr>
              <a:t>for the resulting cut to have the specified dimensions. For a given work material, the undercut is </a:t>
            </a:r>
            <a:r>
              <a:rPr lang="en-GB" sz="1800" dirty="0" smtClean="0">
                <a:solidFill>
                  <a:srgbClr val="FF0000"/>
                </a:solidFill>
                <a:latin typeface="Arial" pitchFamily="34" charset="0"/>
                <a:cs typeface="Arial" pitchFamily="34" charset="0"/>
              </a:rPr>
              <a:t>directly related to the depth of cut</a:t>
            </a:r>
            <a:r>
              <a:rPr lang="en-GB" sz="1800" dirty="0" smtClean="0">
                <a:latin typeface="Arial" pitchFamily="34" charset="0"/>
                <a:cs typeface="Arial" pitchFamily="34" charset="0"/>
              </a:rPr>
              <a:t>. The constant of proportionality for the material is called the etch factor, defined as</a:t>
            </a:r>
            <a:endParaRPr lang="en-US" sz="1800" dirty="0" smtClean="0">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t="17062"/>
          <a:stretch>
            <a:fillRect/>
          </a:stretch>
        </p:blipFill>
        <p:spPr bwMode="auto">
          <a:xfrm>
            <a:off x="1143000" y="4267200"/>
            <a:ext cx="833399" cy="609600"/>
          </a:xfrm>
          <a:prstGeom prst="rect">
            <a:avLst/>
          </a:prstGeom>
          <a:noFill/>
          <a:ln w="9525">
            <a:noFill/>
            <a:miter lim="800000"/>
            <a:headEnd/>
            <a:tailEnd/>
          </a:ln>
        </p:spPr>
      </p:pic>
      <p:sp>
        <p:nvSpPr>
          <p:cNvPr id="24578" name="Rectangle 2"/>
          <p:cNvSpPr>
            <a:spLocks noGrp="1" noRot="1" noChangeArrowheads="1"/>
          </p:cNvSpPr>
          <p:nvPr>
            <p:ph type="title"/>
          </p:nvPr>
        </p:nvSpPr>
        <p:spPr>
          <a:xfrm>
            <a:off x="381000" y="0"/>
            <a:ext cx="8229600" cy="1143000"/>
          </a:xfrm>
        </p:spPr>
        <p:txBody>
          <a:bodyPr vert="horz" lIns="91440" tIns="45720" rIns="91440" bIns="45720" rtlCol="0" anchor="ctr">
            <a:normAutofit/>
          </a:bodyPr>
          <a:lstStyle/>
          <a:p>
            <a:pPr marL="904875" indent="-814388">
              <a:defRPr/>
            </a:pPr>
            <a:r>
              <a:rPr lang="en-US" sz="2800" dirty="0" smtClean="0">
                <a:latin typeface="Arial" pitchFamily="34" charset="0"/>
                <a:cs typeface="Arial" pitchFamily="34" charset="0"/>
              </a:rPr>
              <a:t>Undercut</a:t>
            </a:r>
          </a:p>
        </p:txBody>
      </p:sp>
      <mc:AlternateContent xmlns:mc="http://schemas.openxmlformats.org/markup-compatibility/2006" xmlns:a14="http://schemas.microsoft.com/office/drawing/2010/main">
        <mc:Choice Requires="a14">
          <p:sp>
            <p:nvSpPr>
              <p:cNvPr id="7" name="Rectangle 6"/>
              <p:cNvSpPr/>
              <p:nvPr/>
            </p:nvSpPr>
            <p:spPr>
              <a:xfrm>
                <a:off x="2118360" y="4339828"/>
                <a:ext cx="6324600" cy="369332"/>
              </a:xfrm>
              <a:prstGeom prst="rect">
                <a:avLst/>
              </a:prstGeom>
            </p:spPr>
            <p:txBody>
              <a:bodyPr wrap="square">
                <a:spAutoFit/>
              </a:bodyPr>
              <a:lstStyle/>
              <a:p>
                <a:r>
                  <a:rPr lang="en-GB" dirty="0" smtClean="0">
                    <a:latin typeface="Arial" pitchFamily="34" charset="0"/>
                    <a:cs typeface="Arial" pitchFamily="34" charset="0"/>
                  </a:rPr>
                  <a:t>where </a:t>
                </a:r>
                <a14:m>
                  <m:oMath xmlns:m="http://schemas.openxmlformats.org/officeDocument/2006/math">
                    <m:r>
                      <a:rPr lang="en-GB" i="1" dirty="0" smtClean="0">
                        <a:latin typeface="Cambria Math"/>
                        <a:cs typeface="Arial" pitchFamily="34" charset="0"/>
                      </a:rPr>
                      <m:t>𝐹</m:t>
                    </m:r>
                    <m:r>
                      <a:rPr lang="en-GB" i="1" baseline="-25000" dirty="0" smtClean="0">
                        <a:latin typeface="Cambria Math"/>
                        <a:cs typeface="Arial" pitchFamily="34" charset="0"/>
                      </a:rPr>
                      <m:t>𝑒</m:t>
                    </m:r>
                  </m:oMath>
                </a14:m>
                <a:r>
                  <a:rPr lang="en-GB" dirty="0" smtClean="0">
                    <a:latin typeface="Arial" pitchFamily="34" charset="0"/>
                    <a:cs typeface="Arial" pitchFamily="34" charset="0"/>
                  </a:rPr>
                  <a:t>  = etch factor; </a:t>
                </a:r>
                <a14:m>
                  <m:oMath xmlns:m="http://schemas.openxmlformats.org/officeDocument/2006/math">
                    <m:r>
                      <a:rPr lang="en-GB" i="1" dirty="0" smtClean="0">
                        <a:latin typeface="Cambria Math"/>
                        <a:cs typeface="Arial" pitchFamily="34" charset="0"/>
                      </a:rPr>
                      <m:t>𝑑</m:t>
                    </m:r>
                  </m:oMath>
                </a14:m>
                <a:r>
                  <a:rPr lang="en-GB" dirty="0" smtClean="0">
                    <a:latin typeface="Arial" pitchFamily="34" charset="0"/>
                    <a:cs typeface="Arial" pitchFamily="34" charset="0"/>
                  </a:rPr>
                  <a:t>  = depth of cut; and </a:t>
                </a:r>
                <a14:m>
                  <m:oMath xmlns:m="http://schemas.openxmlformats.org/officeDocument/2006/math">
                    <m:r>
                      <a:rPr lang="en-GB" i="1" dirty="0" smtClean="0">
                        <a:latin typeface="Cambria Math"/>
                        <a:cs typeface="Arial" pitchFamily="34" charset="0"/>
                      </a:rPr>
                      <m:t>𝑢</m:t>
                    </m:r>
                  </m:oMath>
                </a14:m>
                <a:r>
                  <a:rPr lang="en-GB" dirty="0" smtClean="0">
                    <a:latin typeface="Arial" pitchFamily="34" charset="0"/>
                    <a:cs typeface="Arial" pitchFamily="34" charset="0"/>
                  </a:rPr>
                  <a:t> = undercut</a:t>
                </a:r>
                <a:endParaRPr lang="en-GB" dirty="0">
                  <a:latin typeface="Arial" pitchFamily="34" charset="0"/>
                  <a:cs typeface="Arial"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18360" y="4339828"/>
                <a:ext cx="6324600" cy="369332"/>
              </a:xfrm>
              <a:prstGeom prst="rect">
                <a:avLst/>
              </a:prstGeom>
              <a:blipFill rotWithShape="1">
                <a:blip r:embed="rId4"/>
                <a:stretch>
                  <a:fillRect l="-868" t="-8197" b="-24590"/>
                </a:stretch>
              </a:blipFill>
            </p:spPr>
            <p:txBody>
              <a:bodyPr/>
              <a:lstStyle/>
              <a:p>
                <a:r>
                  <a:rPr lang="en-US">
                    <a:noFill/>
                  </a:rPr>
                  <a:t> </a:t>
                </a:r>
              </a:p>
            </p:txBody>
          </p:sp>
        </mc:Fallback>
      </mc:AlternateContent>
      <p:pic>
        <p:nvPicPr>
          <p:cNvPr id="4099" name="Picture 3"/>
          <p:cNvPicPr>
            <a:picLocks noChangeAspect="1" noChangeArrowheads="1"/>
          </p:cNvPicPr>
          <p:nvPr/>
        </p:nvPicPr>
        <p:blipFill>
          <a:blip r:embed="rId5" cstate="print"/>
          <a:srcRect/>
          <a:stretch>
            <a:fillRect/>
          </a:stretch>
        </p:blipFill>
        <p:spPr bwMode="auto">
          <a:xfrm>
            <a:off x="2221443" y="4800600"/>
            <a:ext cx="4636557" cy="1981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vert="horz" lIns="91440" tIns="45720" rIns="91440" bIns="45720" rtlCol="0" anchor="ctr">
            <a:normAutofit/>
          </a:bodyPr>
          <a:lstStyle/>
          <a:p>
            <a:pPr>
              <a:defRPr/>
            </a:pPr>
            <a:r>
              <a:rPr lang="en-US" sz="2400" dirty="0" smtClean="0">
                <a:latin typeface="Arial" pitchFamily="34" charset="0"/>
                <a:cs typeface="Arial" pitchFamily="34" charset="0"/>
              </a:rPr>
              <a:t>Design considerations for Chemical machining</a:t>
            </a:r>
          </a:p>
        </p:txBody>
      </p:sp>
      <p:sp>
        <p:nvSpPr>
          <p:cNvPr id="30723" name="Rectangle 3"/>
          <p:cNvSpPr>
            <a:spLocks noGrp="1" noChangeArrowheads="1"/>
          </p:cNvSpPr>
          <p:nvPr>
            <p:ph type="body" idx="1"/>
          </p:nvPr>
        </p:nvSpPr>
        <p:spPr>
          <a:xfrm>
            <a:off x="457200" y="1933575"/>
            <a:ext cx="8229600" cy="3629025"/>
          </a:xfrm>
        </p:spPr>
        <p:txBody>
          <a:bodyPr/>
          <a:lstStyle/>
          <a:p>
            <a:pPr algn="just" eaLnBrk="1" hangingPunct="1">
              <a:lnSpc>
                <a:spcPct val="80000"/>
              </a:lnSpc>
              <a:defRPr/>
            </a:pPr>
            <a:r>
              <a:rPr lang="en-US" sz="2000" dirty="0" smtClean="0">
                <a:latin typeface="Arial" pitchFamily="34" charset="0"/>
                <a:cs typeface="Arial" pitchFamily="34" charset="0"/>
              </a:rPr>
              <a:t>Designs involving sharp corners, deep &amp; narrow cavities, or porous workpiece </a:t>
            </a:r>
            <a:r>
              <a:rPr lang="en-US" sz="2000" b="1" dirty="0" smtClean="0">
                <a:solidFill>
                  <a:srgbClr val="FF0000"/>
                </a:solidFill>
                <a:latin typeface="Arial" pitchFamily="34" charset="0"/>
                <a:cs typeface="Arial" pitchFamily="34" charset="0"/>
              </a:rPr>
              <a:t>should be avoided due to undercuts</a:t>
            </a:r>
            <a:r>
              <a:rPr lang="en-US" sz="2000" dirty="0" smtClean="0">
                <a:latin typeface="Arial" pitchFamily="34" charset="0"/>
                <a:cs typeface="Arial" pitchFamily="34" charset="0"/>
              </a:rPr>
              <a:t>.</a:t>
            </a:r>
          </a:p>
          <a:p>
            <a:pPr algn="just" eaLnBrk="1" hangingPunct="1">
              <a:lnSpc>
                <a:spcPct val="80000"/>
              </a:lnSpc>
              <a:defRPr/>
            </a:pPr>
            <a:endParaRPr lang="en-US" sz="2000" dirty="0" smtClean="0">
              <a:latin typeface="Arial" pitchFamily="34" charset="0"/>
              <a:cs typeface="Arial" pitchFamily="34" charset="0"/>
            </a:endParaRPr>
          </a:p>
          <a:p>
            <a:pPr algn="just" eaLnBrk="1" hangingPunct="1">
              <a:lnSpc>
                <a:spcPct val="80000"/>
              </a:lnSpc>
              <a:buNone/>
              <a:defRPr/>
            </a:pPr>
            <a:endParaRPr lang="en-US" sz="2000" dirty="0" smtClean="0">
              <a:latin typeface="Arial" pitchFamily="34" charset="0"/>
              <a:cs typeface="Arial" pitchFamily="34" charset="0"/>
            </a:endParaRPr>
          </a:p>
          <a:p>
            <a:pPr algn="just" eaLnBrk="1" hangingPunct="1">
              <a:lnSpc>
                <a:spcPct val="80000"/>
              </a:lnSpc>
              <a:defRPr/>
            </a:pPr>
            <a:r>
              <a:rPr lang="en-US" sz="2000" dirty="0" smtClean="0">
                <a:latin typeface="Arial" pitchFamily="34" charset="0"/>
                <a:cs typeface="Arial" pitchFamily="34" charset="0"/>
              </a:rPr>
              <a:t>Dimensional variations can occur, this can be minimized by proper controlling of the environment.</a:t>
            </a:r>
          </a:p>
          <a:p>
            <a:pPr algn="just" eaLnBrk="1" hangingPunct="1">
              <a:lnSpc>
                <a:spcPct val="80000"/>
              </a:lnSpc>
              <a:defRPr/>
            </a:pPr>
            <a:endParaRPr lang="en-US" sz="20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8162" cy="1143000"/>
          </a:xfrm>
        </p:spPr>
        <p:txBody>
          <a:bodyPr vert="horz" lIns="91440" tIns="45720" rIns="91440" bIns="45720" rtlCol="0" anchor="ctr">
            <a:normAutofit fontScale="90000"/>
          </a:bodyPr>
          <a:lstStyle/>
          <a:p>
            <a:pPr>
              <a:defRPr/>
            </a:pPr>
            <a:r>
              <a:rPr lang="en-US" dirty="0" smtClean="0">
                <a:latin typeface="Arial" charset="0"/>
              </a:rPr>
              <a:t>Chemical machining processes types</a:t>
            </a:r>
            <a:br>
              <a:rPr lang="en-US" dirty="0" smtClean="0">
                <a:latin typeface="Arial" charset="0"/>
              </a:rPr>
            </a:br>
            <a:r>
              <a:rPr lang="en-US" dirty="0" smtClean="0">
                <a:latin typeface="Arial" charset="0"/>
              </a:rPr>
              <a:t> </a:t>
            </a:r>
            <a:br>
              <a:rPr lang="en-US" dirty="0" smtClean="0">
                <a:latin typeface="Arial" charset="0"/>
              </a:rPr>
            </a:br>
            <a:endParaRPr lang="en-US" dirty="0" smtClean="0">
              <a:latin typeface="Arial" charset="0"/>
            </a:endParaRPr>
          </a:p>
        </p:txBody>
      </p:sp>
      <p:sp>
        <p:nvSpPr>
          <p:cNvPr id="3" name="Content Placeholder 2"/>
          <p:cNvSpPr>
            <a:spLocks noGrp="1"/>
          </p:cNvSpPr>
          <p:nvPr>
            <p:ph idx="1"/>
          </p:nvPr>
        </p:nvSpPr>
        <p:spPr>
          <a:xfrm>
            <a:off x="457200" y="1676400"/>
            <a:ext cx="8229600" cy="2392363"/>
          </a:xfrm>
        </p:spPr>
        <p:txBody>
          <a:bodyPr>
            <a:normAutofit/>
          </a:bodyPr>
          <a:lstStyle/>
          <a:p>
            <a:pPr eaLnBrk="1" hangingPunct="1">
              <a:spcAft>
                <a:spcPts val="1200"/>
              </a:spcAft>
              <a:defRPr/>
            </a:pPr>
            <a:r>
              <a:rPr lang="en-US" sz="2400" dirty="0" smtClean="0">
                <a:latin typeface="Arial" pitchFamily="34" charset="0"/>
                <a:cs typeface="Arial" pitchFamily="34" charset="0"/>
              </a:rPr>
              <a:t>Chemical milling</a:t>
            </a:r>
          </a:p>
          <a:p>
            <a:pPr eaLnBrk="1" hangingPunct="1">
              <a:spcAft>
                <a:spcPts val="1200"/>
              </a:spcAft>
              <a:defRPr/>
            </a:pPr>
            <a:r>
              <a:rPr lang="en-US" sz="2400" dirty="0" smtClean="0">
                <a:latin typeface="Arial" pitchFamily="34" charset="0"/>
                <a:cs typeface="Arial" pitchFamily="34" charset="0"/>
              </a:rPr>
              <a:t>Chemical blanking</a:t>
            </a:r>
          </a:p>
          <a:p>
            <a:pPr eaLnBrk="1" hangingPunct="1">
              <a:spcAft>
                <a:spcPts val="1200"/>
              </a:spcAft>
              <a:defRPr/>
            </a:pPr>
            <a:r>
              <a:rPr lang="en-US" sz="2400" dirty="0" smtClean="0">
                <a:latin typeface="Arial" pitchFamily="34" charset="0"/>
                <a:cs typeface="Arial" pitchFamily="34" charset="0"/>
              </a:rPr>
              <a:t>Chemical engraving</a:t>
            </a:r>
          </a:p>
          <a:p>
            <a:pPr eaLnBrk="1" hangingPunct="1">
              <a:spcAft>
                <a:spcPts val="1200"/>
              </a:spcAft>
              <a:defRPr/>
            </a:pPr>
            <a:r>
              <a:rPr lang="en-US" sz="2400" dirty="0" smtClean="0">
                <a:latin typeface="Arial" pitchFamily="34" charset="0"/>
                <a:cs typeface="Arial" pitchFamily="34" charset="0"/>
              </a:rPr>
              <a:t>Photochemical machining</a:t>
            </a:r>
          </a:p>
        </p:txBody>
      </p:sp>
      <p:sp>
        <p:nvSpPr>
          <p:cNvPr id="4" name="Slide Number Placeholder 3"/>
          <p:cNvSpPr>
            <a:spLocks noGrp="1"/>
          </p:cNvSpPr>
          <p:nvPr>
            <p:ph type="sldNum" sz="quarter" idx="12"/>
          </p:nvPr>
        </p:nvSpPr>
        <p:spPr/>
        <p:txBody>
          <a:bodyPr>
            <a:normAutofit fontScale="92500" lnSpcReduction="10000"/>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28625" y="0"/>
            <a:ext cx="8229600" cy="1143000"/>
          </a:xfrm>
        </p:spPr>
        <p:txBody>
          <a:bodyPr vert="horz" lIns="91440" tIns="45720" rIns="91440" bIns="45720" rtlCol="0" anchor="ctr">
            <a:normAutofit/>
          </a:bodyPr>
          <a:lstStyle/>
          <a:p>
            <a:pPr>
              <a:defRPr/>
            </a:pPr>
            <a:r>
              <a:rPr lang="en-US" dirty="0" smtClean="0">
                <a:latin typeface="Arial" charset="0"/>
              </a:rPr>
              <a:t>Chemical milling</a:t>
            </a:r>
          </a:p>
        </p:txBody>
      </p:sp>
      <p:sp>
        <p:nvSpPr>
          <p:cNvPr id="25603" name="Rectangle 3"/>
          <p:cNvSpPr>
            <a:spLocks noGrp="1" noChangeArrowheads="1"/>
          </p:cNvSpPr>
          <p:nvPr>
            <p:ph type="body" idx="1"/>
          </p:nvPr>
        </p:nvSpPr>
        <p:spPr>
          <a:xfrm>
            <a:off x="304800" y="1585913"/>
            <a:ext cx="8458200" cy="2452687"/>
          </a:xfrm>
        </p:spPr>
        <p:txBody>
          <a:bodyPr>
            <a:normAutofit/>
          </a:bodyPr>
          <a:lstStyle/>
          <a:p>
            <a:pPr marL="381000" indent="-381000" algn="just">
              <a:lnSpc>
                <a:spcPct val="80000"/>
              </a:lnSpc>
              <a:buFont typeface="Wingdings" pitchFamily="2" charset="2"/>
              <a:buChar char="§"/>
              <a:defRPr/>
            </a:pPr>
            <a:r>
              <a:rPr lang="en-GB" sz="1800" dirty="0" smtClean="0">
                <a:latin typeface="Arial" pitchFamily="34" charset="0"/>
                <a:cs typeface="Arial" pitchFamily="34" charset="0"/>
              </a:rPr>
              <a:t>Chemical milling is still used </a:t>
            </a:r>
            <a:r>
              <a:rPr lang="en-GB" sz="1800" dirty="0" smtClean="0">
                <a:solidFill>
                  <a:srgbClr val="FF0000"/>
                </a:solidFill>
                <a:latin typeface="Arial" pitchFamily="34" charset="0"/>
                <a:cs typeface="Arial" pitchFamily="34" charset="0"/>
              </a:rPr>
              <a:t>largely in the aircraft industry</a:t>
            </a:r>
            <a:r>
              <a:rPr lang="en-GB" sz="1800" dirty="0" smtClean="0">
                <a:latin typeface="Arial" pitchFamily="34" charset="0"/>
                <a:cs typeface="Arial" pitchFamily="34" charset="0"/>
              </a:rPr>
              <a:t>, to remove material from aircraft wing and fuselage panels for weight reduction. </a:t>
            </a:r>
          </a:p>
          <a:p>
            <a:pPr marL="381000" indent="-381000" algn="just">
              <a:lnSpc>
                <a:spcPct val="80000"/>
              </a:lnSpc>
              <a:buFont typeface="Wingdings" pitchFamily="2" charset="2"/>
              <a:buChar char="§"/>
              <a:defRPr/>
            </a:pPr>
            <a:r>
              <a:rPr lang="en-GB" sz="1800" dirty="0" smtClean="0">
                <a:latin typeface="Arial" pitchFamily="34" charset="0"/>
                <a:cs typeface="Arial" pitchFamily="34" charset="0"/>
              </a:rPr>
              <a:t>It is </a:t>
            </a:r>
            <a:r>
              <a:rPr lang="en-GB" sz="1800" dirty="0" smtClean="0">
                <a:solidFill>
                  <a:srgbClr val="FF0000"/>
                </a:solidFill>
                <a:latin typeface="Arial" pitchFamily="34" charset="0"/>
                <a:cs typeface="Arial" pitchFamily="34" charset="0"/>
              </a:rPr>
              <a:t>applicable to large parts where substantial amounts of metal are removed </a:t>
            </a:r>
            <a:r>
              <a:rPr lang="en-GB" sz="1800" dirty="0" smtClean="0">
                <a:latin typeface="Arial" pitchFamily="34" charset="0"/>
                <a:cs typeface="Arial" pitchFamily="34" charset="0"/>
              </a:rPr>
              <a:t>during the process. </a:t>
            </a:r>
          </a:p>
          <a:p>
            <a:pPr marL="381000" indent="-381000" algn="just">
              <a:lnSpc>
                <a:spcPct val="80000"/>
              </a:lnSpc>
              <a:buFont typeface="Wingdings" pitchFamily="2" charset="2"/>
              <a:buChar char="§"/>
              <a:defRPr/>
            </a:pPr>
            <a:r>
              <a:rPr lang="en-GB" sz="1800" dirty="0" smtClean="0">
                <a:latin typeface="Arial" pitchFamily="34" charset="0"/>
                <a:cs typeface="Arial" pitchFamily="34" charset="0"/>
              </a:rPr>
              <a:t>The </a:t>
            </a:r>
            <a:r>
              <a:rPr lang="en-GB" sz="1800" dirty="0" smtClean="0">
                <a:solidFill>
                  <a:srgbClr val="FF0000"/>
                </a:solidFill>
                <a:latin typeface="Arial" pitchFamily="34" charset="0"/>
                <a:cs typeface="Arial" pitchFamily="34" charset="0"/>
              </a:rPr>
              <a:t>cut and peel maskant method is employed</a:t>
            </a:r>
            <a:r>
              <a:rPr lang="en-GB" sz="1800" dirty="0" smtClean="0">
                <a:latin typeface="Arial" pitchFamily="34" charset="0"/>
                <a:cs typeface="Arial" pitchFamily="34" charset="0"/>
              </a:rPr>
              <a:t>. A </a:t>
            </a:r>
            <a:r>
              <a:rPr lang="en-GB" sz="1800" dirty="0" smtClean="0">
                <a:solidFill>
                  <a:srgbClr val="FF0000"/>
                </a:solidFill>
                <a:latin typeface="Arial" pitchFamily="34" charset="0"/>
                <a:cs typeface="Arial" pitchFamily="34" charset="0"/>
              </a:rPr>
              <a:t>template</a:t>
            </a:r>
            <a:r>
              <a:rPr lang="en-GB" sz="1800" dirty="0" smtClean="0">
                <a:latin typeface="Arial" pitchFamily="34" charset="0"/>
                <a:cs typeface="Arial" pitchFamily="34" charset="0"/>
              </a:rPr>
              <a:t> is generally used that </a:t>
            </a:r>
            <a:r>
              <a:rPr lang="en-GB" sz="1800" dirty="0" smtClean="0">
                <a:solidFill>
                  <a:srgbClr val="FF0000"/>
                </a:solidFill>
                <a:latin typeface="Arial" pitchFamily="34" charset="0"/>
                <a:cs typeface="Arial" pitchFamily="34" charset="0"/>
              </a:rPr>
              <a:t>takes into account the undercut </a:t>
            </a:r>
            <a:r>
              <a:rPr lang="en-GB" sz="1800" dirty="0" smtClean="0">
                <a:latin typeface="Arial" pitchFamily="34" charset="0"/>
                <a:cs typeface="Arial" pitchFamily="34" charset="0"/>
              </a:rPr>
              <a:t>that will result during etching. </a:t>
            </a:r>
          </a:p>
          <a:p>
            <a:pPr marL="381000" indent="-381000" algn="just">
              <a:lnSpc>
                <a:spcPct val="80000"/>
              </a:lnSpc>
              <a:buFont typeface="Wingdings" pitchFamily="2" charset="2"/>
              <a:buChar char="§"/>
              <a:defRPr/>
            </a:pPr>
            <a:r>
              <a:rPr lang="en-GB" sz="1800" dirty="0" smtClean="0">
                <a:latin typeface="Arial" pitchFamily="34" charset="0"/>
                <a:cs typeface="Arial" pitchFamily="34" charset="0"/>
              </a:rPr>
              <a:t>Chemical milling produces a surface finish that varies with different work materials. </a:t>
            </a:r>
          </a:p>
          <a:p>
            <a:pPr marL="381000" indent="-381000" algn="just">
              <a:lnSpc>
                <a:spcPct val="80000"/>
              </a:lnSpc>
              <a:buFont typeface="Wingdings" pitchFamily="2" charset="2"/>
              <a:buChar char="§"/>
              <a:defRPr/>
            </a:pPr>
            <a:r>
              <a:rPr lang="en-GB" sz="1800" dirty="0" smtClean="0">
                <a:latin typeface="Arial" pitchFamily="34" charset="0"/>
                <a:cs typeface="Arial" pitchFamily="34" charset="0"/>
              </a:rPr>
              <a:t> </a:t>
            </a:r>
            <a:r>
              <a:rPr lang="en-GB" sz="1800" b="1" dirty="0" smtClean="0">
                <a:solidFill>
                  <a:srgbClr val="00B050"/>
                </a:solidFill>
                <a:latin typeface="Arial" pitchFamily="34" charset="0"/>
                <a:cs typeface="Arial" pitchFamily="34" charset="0"/>
              </a:rPr>
              <a:t>As</a:t>
            </a:r>
            <a:r>
              <a:rPr lang="en-GB" sz="1800" dirty="0" smtClean="0">
                <a:latin typeface="Arial" pitchFamily="34" charset="0"/>
                <a:cs typeface="Arial" pitchFamily="34" charset="0"/>
              </a:rPr>
              <a:t> </a:t>
            </a:r>
            <a:r>
              <a:rPr lang="en-GB" sz="1800" b="1" dirty="0" smtClean="0">
                <a:solidFill>
                  <a:srgbClr val="00B050"/>
                </a:solidFill>
                <a:latin typeface="Arial" pitchFamily="34" charset="0"/>
                <a:cs typeface="Arial" pitchFamily="34" charset="0"/>
              </a:rPr>
              <a:t>depth increases, finish becomes worse</a:t>
            </a:r>
            <a:endParaRPr lang="en-US" sz="1800" b="1" dirty="0" smtClean="0">
              <a:solidFill>
                <a:srgbClr val="00B050"/>
              </a:solidFill>
              <a:latin typeface="Arial" pitchFamily="34" charset="0"/>
              <a:cs typeface="Arial" pitchFamily="34" charset="0"/>
            </a:endParaRPr>
          </a:p>
        </p:txBody>
      </p:sp>
      <p:pic>
        <p:nvPicPr>
          <p:cNvPr id="4" name="Picture 6" descr="F27_02"/>
          <p:cNvPicPr>
            <a:picLocks noChangeAspect="1" noChangeArrowheads="1"/>
          </p:cNvPicPr>
          <p:nvPr/>
        </p:nvPicPr>
        <p:blipFill>
          <a:blip r:embed="rId3" cstate="print"/>
          <a:srcRect/>
          <a:stretch>
            <a:fillRect/>
          </a:stretch>
        </p:blipFill>
        <p:spPr bwMode="auto">
          <a:xfrm>
            <a:off x="2209800" y="4175011"/>
            <a:ext cx="5029200" cy="2682989"/>
          </a:xfrm>
          <a:prstGeom prst="rect">
            <a:avLst/>
          </a:prstGeom>
          <a:noFill/>
        </p:spPr>
      </p:pic>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altLang="zh-CN" smtClean="0">
                <a:ea typeface="SimSun" pitchFamily="2" charset="-122"/>
              </a:rPr>
              <a:t>Chapter Outline</a:t>
            </a:r>
            <a:endParaRPr lang="en-AU" smtClean="0"/>
          </a:p>
        </p:txBody>
      </p:sp>
      <p:sp>
        <p:nvSpPr>
          <p:cNvPr id="47107" name="Rectangle 3"/>
          <p:cNvSpPr>
            <a:spLocks noGrp="1"/>
          </p:cNvSpPr>
          <p:nvPr>
            <p:ph type="body" idx="4294967295"/>
          </p:nvPr>
        </p:nvSpPr>
        <p:spPr/>
        <p:txBody>
          <a:bodyPr/>
          <a:lstStyle/>
          <a:p>
            <a:pPr marL="552450" indent="-552450">
              <a:buFont typeface="Wingdings" pitchFamily="2" charset="2"/>
              <a:buAutoNum type="arabicPeriod"/>
            </a:pPr>
            <a:r>
              <a:rPr lang="en-US" altLang="zh-CN" sz="2000" b="1" dirty="0" smtClean="0">
                <a:latin typeface="Arial" charset="0"/>
                <a:ea typeface="SimSun" pitchFamily="2" charset="-122"/>
                <a:hlinkClick r:id="rId3" action="ppaction://hlinksldjump"/>
              </a:rPr>
              <a:t>Introduction</a:t>
            </a:r>
            <a:endParaRPr lang="en-US" altLang="zh-CN" sz="2000" b="1" dirty="0" smtClean="0">
              <a:latin typeface="Arial" charset="0"/>
              <a:ea typeface="SimSun" pitchFamily="2" charset="-122"/>
            </a:endParaRPr>
          </a:p>
          <a:p>
            <a:pPr marL="552450" indent="-552450">
              <a:buFont typeface="Wingdings" pitchFamily="2" charset="2"/>
              <a:buAutoNum type="arabicPeriod"/>
            </a:pPr>
            <a:r>
              <a:rPr lang="en-US" altLang="zh-CN" sz="2000" b="1" dirty="0" smtClean="0">
                <a:latin typeface="Arial" charset="0"/>
                <a:ea typeface="SimSun" pitchFamily="2" charset="-122"/>
                <a:hlinkClick r:id="rId4" action="ppaction://hlinksldjump"/>
              </a:rPr>
              <a:t>Chemical Machining</a:t>
            </a:r>
            <a:endParaRPr lang="en-US" altLang="zh-CN" sz="2000" b="1" dirty="0" smtClean="0">
              <a:latin typeface="Arial" charset="0"/>
              <a:ea typeface="SimSun" pitchFamily="2" charset="-122"/>
            </a:endParaRPr>
          </a:p>
          <a:p>
            <a:pPr marL="552450" indent="-552450">
              <a:buFont typeface="Wingdings" pitchFamily="2" charset="2"/>
              <a:buAutoNum type="arabicPeriod"/>
            </a:pPr>
            <a:r>
              <a:rPr lang="en-US" altLang="zh-CN" sz="2000" b="1" dirty="0" smtClean="0">
                <a:latin typeface="Arial" charset="0"/>
                <a:ea typeface="SimSun" pitchFamily="2" charset="-122"/>
                <a:hlinkClick r:id="rId5" action="ppaction://hlinksldjump"/>
              </a:rPr>
              <a:t>Electrochemical Machining</a:t>
            </a:r>
            <a:endParaRPr lang="en-US" altLang="zh-CN" sz="2000" b="1" dirty="0" smtClean="0">
              <a:latin typeface="Arial" charset="0"/>
              <a:ea typeface="SimSun" pitchFamily="2" charset="-122"/>
            </a:endParaRPr>
          </a:p>
          <a:p>
            <a:pPr marL="552450" indent="-552450">
              <a:buFont typeface="Wingdings" pitchFamily="2" charset="2"/>
              <a:buAutoNum type="arabicPeriod"/>
            </a:pPr>
            <a:r>
              <a:rPr lang="en-US" altLang="zh-CN" sz="2000" b="1" dirty="0" smtClean="0">
                <a:latin typeface="Arial" charset="0"/>
                <a:ea typeface="SimSun" pitchFamily="2" charset="-122"/>
                <a:hlinkClick r:id="rId6" action="ppaction://hlinksldjump"/>
              </a:rPr>
              <a:t>Electrical-discharge Machining</a:t>
            </a:r>
            <a:endParaRPr lang="en-US" altLang="zh-CN" sz="2000" b="1" dirty="0" smtClean="0">
              <a:latin typeface="Arial" charset="0"/>
              <a:ea typeface="SimSun" pitchFamily="2" charset="-122"/>
            </a:endParaRPr>
          </a:p>
          <a:p>
            <a:pPr marL="552450" indent="-552450">
              <a:buFont typeface="Wingdings" pitchFamily="2" charset="2"/>
              <a:buAutoNum type="arabicPeriod"/>
            </a:pPr>
            <a:r>
              <a:rPr lang="en-US" altLang="zh-CN" sz="2000" b="1" dirty="0" smtClean="0">
                <a:latin typeface="Arial" charset="0"/>
                <a:ea typeface="SimSun" pitchFamily="2" charset="-122"/>
                <a:hlinkClick r:id="rId7" action="ppaction://hlinksldjump"/>
              </a:rPr>
              <a:t>Laser-beam Machining</a:t>
            </a:r>
            <a:endParaRPr lang="en-US" altLang="zh-CN" sz="2000" b="1" dirty="0" smtClean="0">
              <a:latin typeface="Arial" charset="0"/>
              <a:ea typeface="SimSun" pitchFamily="2" charset="-122"/>
            </a:endParaRPr>
          </a:p>
          <a:p>
            <a:pPr marL="552450" indent="-552450">
              <a:buFont typeface="Wingdings" pitchFamily="2" charset="2"/>
              <a:buAutoNum type="arabicPeriod"/>
            </a:pPr>
            <a:r>
              <a:rPr lang="en-US" altLang="zh-CN" sz="2000" b="1" dirty="0" smtClean="0">
                <a:latin typeface="Arial" charset="0"/>
                <a:ea typeface="SimSun" pitchFamily="2" charset="-122"/>
                <a:hlinkClick r:id="rId8" action="ppaction://hlinksldjump"/>
              </a:rPr>
              <a:t>Electron-beam Machining</a:t>
            </a:r>
            <a:endParaRPr lang="en-US" altLang="zh-CN" sz="2000" b="1" dirty="0" smtClean="0">
              <a:latin typeface="Arial" charset="0"/>
              <a:ea typeface="SimSun" pitchFamily="2" charset="-122"/>
            </a:endParaRPr>
          </a:p>
          <a:p>
            <a:pPr marL="552450" indent="-552450">
              <a:buFont typeface="Wingdings" pitchFamily="2" charset="2"/>
              <a:buAutoNum type="arabicPeriod"/>
            </a:pPr>
            <a:r>
              <a:rPr lang="en-US" altLang="zh-CN" sz="2000" b="1" dirty="0" smtClean="0">
                <a:latin typeface="Arial" charset="0"/>
                <a:ea typeface="SimSun" pitchFamily="2" charset="-122"/>
                <a:hlinkClick r:id="rId9" action="ppaction://hlinksldjump"/>
              </a:rPr>
              <a:t>Water-jet Machining</a:t>
            </a:r>
          </a:p>
          <a:p>
            <a:pPr marL="552450" indent="-552450">
              <a:buFont typeface="Wingdings" pitchFamily="2" charset="2"/>
              <a:buAutoNum type="arabicPeriod"/>
            </a:pPr>
            <a:r>
              <a:rPr lang="en-US" altLang="zh-CN" sz="2000" b="1" dirty="0" smtClean="0">
                <a:latin typeface="Arial" charset="0"/>
                <a:ea typeface="SimSun" pitchFamily="2" charset="-122"/>
                <a:hlinkClick r:id="rId10" action="ppaction://hlinksldjump"/>
              </a:rPr>
              <a:t>Ultrasonic machining</a:t>
            </a:r>
            <a:endParaRPr lang="en-US" altLang="zh-CN" sz="2000" b="1" dirty="0">
              <a:latin typeface="Arial" charset="0"/>
              <a:ea typeface="SimSun" pitchFamily="2" charset="-122"/>
            </a:endParaRPr>
          </a:p>
        </p:txBody>
      </p:sp>
      <p:sp>
        <p:nvSpPr>
          <p:cNvPr id="47108"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371600" y="4046537"/>
            <a:ext cx="6502732" cy="2811463"/>
          </a:xfrm>
          <a:prstGeom prst="rect">
            <a:avLst/>
          </a:prstGeom>
          <a:noFill/>
          <a:ln w="9525">
            <a:noFill/>
            <a:miter lim="800000"/>
            <a:headEnd/>
            <a:tailEnd/>
          </a:ln>
        </p:spPr>
      </p:pic>
      <p:sp>
        <p:nvSpPr>
          <p:cNvPr id="39938" name="Rectangle 2"/>
          <p:cNvSpPr>
            <a:spLocks noGrp="1" noRot="1" noChangeArrowheads="1"/>
          </p:cNvSpPr>
          <p:nvPr>
            <p:ph type="title"/>
          </p:nvPr>
        </p:nvSpPr>
        <p:spPr>
          <a:xfrm>
            <a:off x="457200" y="-76200"/>
            <a:ext cx="8229600" cy="1143000"/>
          </a:xfrm>
        </p:spPr>
        <p:txBody>
          <a:bodyPr vert="horz" lIns="91440" tIns="45720" rIns="91440" bIns="45720" rtlCol="0" anchor="ctr">
            <a:normAutofit/>
          </a:bodyPr>
          <a:lstStyle/>
          <a:p>
            <a:pPr>
              <a:defRPr/>
            </a:pPr>
            <a:r>
              <a:rPr lang="en-US" dirty="0" smtClean="0">
                <a:latin typeface="Arial" charset="0"/>
              </a:rPr>
              <a:t>Chemical blanking</a:t>
            </a:r>
          </a:p>
        </p:txBody>
      </p:sp>
      <p:sp>
        <p:nvSpPr>
          <p:cNvPr id="39939" name="Rectangle 3"/>
          <p:cNvSpPr>
            <a:spLocks noGrp="1" noChangeArrowheads="1"/>
          </p:cNvSpPr>
          <p:nvPr>
            <p:ph type="body" idx="1"/>
          </p:nvPr>
        </p:nvSpPr>
        <p:spPr>
          <a:xfrm>
            <a:off x="457200" y="1570037"/>
            <a:ext cx="8229600" cy="3459163"/>
          </a:xfrm>
        </p:spPr>
        <p:txBody>
          <a:bodyPr>
            <a:normAutofit/>
          </a:bodyPr>
          <a:lstStyle/>
          <a:p>
            <a:pPr algn="just">
              <a:buFont typeface="Wingdings" pitchFamily="2" charset="2"/>
              <a:buChar char="§"/>
              <a:defRPr/>
            </a:pPr>
            <a:r>
              <a:rPr lang="en-US" sz="1600" dirty="0" smtClean="0">
                <a:latin typeface="Arial" pitchFamily="34" charset="0"/>
                <a:cs typeface="Arial" pitchFamily="34" charset="0"/>
              </a:rPr>
              <a:t>Chemical blanking is </a:t>
            </a:r>
            <a:r>
              <a:rPr lang="en-US" sz="1600" dirty="0" smtClean="0">
                <a:solidFill>
                  <a:srgbClr val="FF0000"/>
                </a:solidFill>
                <a:latin typeface="Arial" pitchFamily="34" charset="0"/>
                <a:cs typeface="Arial" pitchFamily="34" charset="0"/>
              </a:rPr>
              <a:t>used to </a:t>
            </a:r>
            <a:r>
              <a:rPr lang="en-US" sz="1600" b="1" dirty="0" smtClean="0">
                <a:solidFill>
                  <a:srgbClr val="00B050"/>
                </a:solidFill>
                <a:latin typeface="Arial" pitchFamily="34" charset="0"/>
                <a:cs typeface="Arial" pitchFamily="34" charset="0"/>
              </a:rPr>
              <a:t>etch entirely through a metal part</a:t>
            </a:r>
            <a:r>
              <a:rPr lang="en-US" sz="1600" dirty="0" smtClean="0">
                <a:latin typeface="Arial" pitchFamily="34" charset="0"/>
                <a:cs typeface="Arial" pitchFamily="34" charset="0"/>
              </a:rPr>
              <a:t>. </a:t>
            </a:r>
            <a:r>
              <a:rPr lang="en-US" sz="1600" dirty="0" smtClean="0">
                <a:solidFill>
                  <a:srgbClr val="FF0000"/>
                </a:solidFill>
                <a:latin typeface="Arial" pitchFamily="34" charset="0"/>
                <a:cs typeface="Arial" pitchFamily="34" charset="0"/>
              </a:rPr>
              <a:t>Applied for thickness </a:t>
            </a:r>
            <a:r>
              <a:rPr lang="en-GB" sz="1600" dirty="0" smtClean="0">
                <a:solidFill>
                  <a:srgbClr val="FF0000"/>
                </a:solidFill>
                <a:latin typeface="Arial" pitchFamily="34" charset="0"/>
                <a:cs typeface="Arial" pitchFamily="34" charset="0"/>
              </a:rPr>
              <a:t>down to 0.025 </a:t>
            </a:r>
            <a:r>
              <a:rPr lang="en-GB" sz="1600" dirty="0" smtClean="0">
                <a:latin typeface="Arial" pitchFamily="34" charset="0"/>
                <a:cs typeface="Arial" pitchFamily="34" charset="0"/>
              </a:rPr>
              <a:t>mm thick and/or </a:t>
            </a:r>
            <a:r>
              <a:rPr lang="en-GB" sz="1600" dirty="0" smtClean="0">
                <a:solidFill>
                  <a:srgbClr val="FF0000"/>
                </a:solidFill>
                <a:latin typeface="Arial" pitchFamily="34" charset="0"/>
                <a:cs typeface="Arial" pitchFamily="34" charset="0"/>
              </a:rPr>
              <a:t>for intricate cutting patterns</a:t>
            </a:r>
            <a:r>
              <a:rPr lang="en-GB" sz="1600" dirty="0" smtClean="0">
                <a:latin typeface="Arial" pitchFamily="34" charset="0"/>
                <a:cs typeface="Arial" pitchFamily="34" charset="0"/>
              </a:rPr>
              <a:t>.</a:t>
            </a:r>
          </a:p>
          <a:p>
            <a:pPr algn="just">
              <a:buFont typeface="Wingdings" pitchFamily="2" charset="2"/>
              <a:buChar char="§"/>
              <a:defRPr/>
            </a:pPr>
            <a:r>
              <a:rPr lang="en-GB" sz="1600" b="1" dirty="0" smtClean="0">
                <a:solidFill>
                  <a:srgbClr val="00B050"/>
                </a:solidFill>
                <a:latin typeface="Arial" pitchFamily="34" charset="0"/>
                <a:cs typeface="Arial" pitchFamily="34" charset="0"/>
              </a:rPr>
              <a:t>Conventional punch-and-die methods do not work </a:t>
            </a:r>
            <a:r>
              <a:rPr lang="en-GB" sz="1600" dirty="0" smtClean="0">
                <a:latin typeface="Arial" pitchFamily="34" charset="0"/>
                <a:cs typeface="Arial" pitchFamily="34" charset="0"/>
              </a:rPr>
              <a:t>because the stamping forces damage the sheet metal, or the tooling cost would be prohibitive, or both.</a:t>
            </a:r>
          </a:p>
          <a:p>
            <a:pPr algn="just">
              <a:buFont typeface="Wingdings" pitchFamily="2" charset="2"/>
              <a:buChar char="§"/>
              <a:defRPr/>
            </a:pPr>
            <a:r>
              <a:rPr lang="en-GB" sz="1600" dirty="0" smtClean="0">
                <a:latin typeface="Arial" pitchFamily="34" charset="0"/>
                <a:cs typeface="Arial" pitchFamily="34" charset="0"/>
              </a:rPr>
              <a:t>Also, </a:t>
            </a:r>
            <a:r>
              <a:rPr lang="en-GB" sz="1600" dirty="0" smtClean="0">
                <a:solidFill>
                  <a:srgbClr val="FF0000"/>
                </a:solidFill>
                <a:latin typeface="Arial" pitchFamily="34" charset="0"/>
                <a:cs typeface="Arial" pitchFamily="34" charset="0"/>
              </a:rPr>
              <a:t>hardened materials can be processed </a:t>
            </a:r>
            <a:r>
              <a:rPr lang="en-GB" sz="1600" dirty="0" smtClean="0">
                <a:latin typeface="Arial" pitchFamily="34" charset="0"/>
                <a:cs typeface="Arial" pitchFamily="34" charset="0"/>
              </a:rPr>
              <a:t>by </a:t>
            </a:r>
            <a:r>
              <a:rPr lang="en-GB" sz="1600" dirty="0" smtClean="0">
                <a:solidFill>
                  <a:srgbClr val="FF0000"/>
                </a:solidFill>
                <a:latin typeface="Arial" pitchFamily="34" charset="0"/>
                <a:cs typeface="Arial" pitchFamily="34" charset="0"/>
              </a:rPr>
              <a:t>chemical blanking where mechanical methods would surely fracture the work</a:t>
            </a:r>
            <a:r>
              <a:rPr lang="en-GB" sz="1600" dirty="0" smtClean="0">
                <a:latin typeface="Arial" pitchFamily="34" charset="0"/>
                <a:cs typeface="Arial" pitchFamily="34" charset="0"/>
              </a:rPr>
              <a:t>. </a:t>
            </a:r>
            <a:endParaRPr lang="en-US" sz="1600" dirty="0" smtClean="0">
              <a:latin typeface="Arial" pitchFamily="34" charset="0"/>
              <a:cs typeface="Arial" pitchFamily="34" charset="0"/>
            </a:endParaRPr>
          </a:p>
          <a:p>
            <a:pPr algn="just" eaLnBrk="1" hangingPunct="1">
              <a:buFont typeface="Wingdings" pitchFamily="2" charset="2"/>
              <a:buChar char="§"/>
              <a:defRPr/>
            </a:pPr>
            <a:r>
              <a:rPr lang="en-US" sz="1600" dirty="0" smtClean="0">
                <a:latin typeface="Arial" pitchFamily="34" charset="0"/>
                <a:cs typeface="Arial" pitchFamily="34" charset="0"/>
              </a:rPr>
              <a:t>In chemical blanking, </a:t>
            </a:r>
            <a:r>
              <a:rPr lang="en-US" sz="1600" b="1" dirty="0" smtClean="0">
                <a:solidFill>
                  <a:srgbClr val="00B050"/>
                </a:solidFill>
                <a:latin typeface="Arial" pitchFamily="34" charset="0"/>
                <a:cs typeface="Arial" pitchFamily="34" charset="0"/>
              </a:rPr>
              <a:t>holes and slots </a:t>
            </a:r>
            <a:r>
              <a:rPr lang="en-US" sz="1600" dirty="0" smtClean="0">
                <a:latin typeface="Arial" pitchFamily="34" charset="0"/>
                <a:cs typeface="Arial" pitchFamily="34" charset="0"/>
              </a:rPr>
              <a:t>that penetrate entirely through the material are produced, </a:t>
            </a:r>
            <a:r>
              <a:rPr lang="en-US" sz="1600" b="1" dirty="0" smtClean="0">
                <a:solidFill>
                  <a:srgbClr val="00B050"/>
                </a:solidFill>
                <a:latin typeface="Arial" pitchFamily="34" charset="0"/>
                <a:cs typeface="Arial" pitchFamily="34" charset="0"/>
              </a:rPr>
              <a:t>usually in thin sheet materials</a:t>
            </a:r>
            <a:r>
              <a:rPr lang="en-US" sz="1600" dirty="0" smtClean="0">
                <a:latin typeface="Arial" pitchFamily="34" charset="0"/>
                <a:cs typeface="Arial" pitchFamily="34" charset="0"/>
              </a:rPr>
              <a:t>.</a:t>
            </a:r>
          </a:p>
          <a:p>
            <a:pPr algn="just" eaLnBrk="1" hangingPunct="1">
              <a:buFont typeface="Wingdings" pitchFamily="2" charset="2"/>
              <a:buChar char="§"/>
              <a:defRPr/>
            </a:pPr>
            <a:r>
              <a:rPr lang="en-US" altLang="en-US" sz="1600" dirty="0" smtClean="0">
                <a:latin typeface="Arial" pitchFamily="34" charset="0"/>
                <a:cs typeface="Arial" pitchFamily="34" charset="0"/>
              </a:rPr>
              <a:t>Very cheap and  efficient.</a:t>
            </a:r>
          </a:p>
          <a:p>
            <a:pPr eaLnBrk="1" hangingPunct="1">
              <a:defRPr/>
            </a:pPr>
            <a:endParaRPr lang="en-US" sz="16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533400" y="5638800"/>
            <a:ext cx="8229600" cy="1143000"/>
          </a:xfrm>
        </p:spPr>
        <p:txBody>
          <a:bodyPr>
            <a:normAutofit/>
          </a:bodyPr>
          <a:lstStyle/>
          <a:p>
            <a:pPr eaLnBrk="1" hangingPunct="1">
              <a:defRPr/>
            </a:pPr>
            <a:r>
              <a:rPr lang="en-US" sz="1600" dirty="0" smtClean="0">
                <a:latin typeface="Arial" pitchFamily="34" charset="0"/>
                <a:cs typeface="Arial" pitchFamily="34" charset="0"/>
              </a:rPr>
              <a:t>Parts profiled by chemical blanking process</a:t>
            </a:r>
          </a:p>
        </p:txBody>
      </p:sp>
      <p:pic>
        <p:nvPicPr>
          <p:cNvPr id="14339" name="Picture 4" descr="opr068GE"/>
          <p:cNvPicPr>
            <a:picLocks noChangeAspect="1" noChangeArrowheads="1"/>
          </p:cNvPicPr>
          <p:nvPr/>
        </p:nvPicPr>
        <p:blipFill>
          <a:blip r:embed="rId2" cstate="print"/>
          <a:srcRect/>
          <a:stretch>
            <a:fillRect/>
          </a:stretch>
        </p:blipFill>
        <p:spPr bwMode="auto">
          <a:xfrm>
            <a:off x="357188" y="974725"/>
            <a:ext cx="8496300" cy="4892675"/>
          </a:xfrm>
          <a:prstGeom prst="rect">
            <a:avLst/>
          </a:prstGeom>
          <a:noFill/>
          <a:ln w="9525">
            <a:noFill/>
            <a:miter lim="800000"/>
            <a:headEnd/>
            <a:tailEnd/>
          </a:ln>
        </p:spPr>
      </p:pic>
      <p:sp>
        <p:nvSpPr>
          <p:cNvPr id="4" name="Rectangle 2"/>
          <p:cNvSpPr txBox="1">
            <a:spLocks noRot="1" noChangeArrowheads="1"/>
          </p:cNvSpPr>
          <p:nvPr/>
        </p:nvSpPr>
        <p:spPr>
          <a:xfrm>
            <a:off x="457200" y="-136525"/>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248EA"/>
                </a:solidFill>
                <a:effectLst/>
                <a:uLnTx/>
                <a:uFillTx/>
                <a:latin typeface="Arial" charset="0"/>
                <a:ea typeface="+mn-ea"/>
                <a:cs typeface="+mn-cs"/>
              </a:rPr>
              <a:t>Chemical blanking</a:t>
            </a: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vert="horz" lIns="91440" tIns="45720" rIns="91440" bIns="45720" rtlCol="0" anchor="ctr">
            <a:normAutofit/>
          </a:bodyPr>
          <a:lstStyle/>
          <a:p>
            <a:pPr>
              <a:defRPr/>
            </a:pPr>
            <a:r>
              <a:rPr lang="en-US" dirty="0" smtClean="0">
                <a:latin typeface="Arial" pitchFamily="34" charset="0"/>
                <a:cs typeface="Arial" pitchFamily="34" charset="0"/>
              </a:rPr>
              <a:t>Chemical Engraving</a:t>
            </a:r>
          </a:p>
        </p:txBody>
      </p:sp>
      <p:sp>
        <p:nvSpPr>
          <p:cNvPr id="31747" name="Rectangle 3"/>
          <p:cNvSpPr>
            <a:spLocks noGrp="1" noChangeArrowheads="1"/>
          </p:cNvSpPr>
          <p:nvPr>
            <p:ph type="body" idx="1"/>
          </p:nvPr>
        </p:nvSpPr>
        <p:spPr>
          <a:xfrm>
            <a:off x="457200" y="1676400"/>
            <a:ext cx="8229600" cy="4953000"/>
          </a:xfrm>
        </p:spPr>
        <p:txBody>
          <a:bodyPr/>
          <a:lstStyle/>
          <a:p>
            <a:pPr algn="just">
              <a:lnSpc>
                <a:spcPct val="90000"/>
              </a:lnSpc>
              <a:spcAft>
                <a:spcPts val="1200"/>
              </a:spcAft>
              <a:defRPr/>
            </a:pPr>
            <a:r>
              <a:rPr lang="en-US" sz="2000" dirty="0" smtClean="0">
                <a:latin typeface="Arial" pitchFamily="34" charset="0"/>
                <a:cs typeface="Arial" pitchFamily="34" charset="0"/>
              </a:rPr>
              <a:t>Chemical Engraving is the practice of </a:t>
            </a:r>
            <a:r>
              <a:rPr lang="en-US" sz="2000" dirty="0" smtClean="0">
                <a:solidFill>
                  <a:srgbClr val="FF0000"/>
                </a:solidFill>
                <a:latin typeface="Arial" pitchFamily="34" charset="0"/>
                <a:cs typeface="Arial" pitchFamily="34" charset="0"/>
              </a:rPr>
              <a:t>carving a design on to a hard, usually flat surface</a:t>
            </a:r>
            <a:r>
              <a:rPr lang="en-US" sz="2000" dirty="0" smtClean="0">
                <a:latin typeface="Arial" pitchFamily="34" charset="0"/>
                <a:cs typeface="Arial" pitchFamily="34" charset="0"/>
              </a:rPr>
              <a:t>, by cutting grooves into it. </a:t>
            </a:r>
          </a:p>
          <a:p>
            <a:pPr algn="just">
              <a:lnSpc>
                <a:spcPct val="90000"/>
              </a:lnSpc>
              <a:spcAft>
                <a:spcPts val="1200"/>
              </a:spcAft>
              <a:defRPr/>
            </a:pPr>
            <a:r>
              <a:rPr lang="en-US" sz="2000" dirty="0" smtClean="0">
                <a:latin typeface="Arial" pitchFamily="34" charset="0"/>
                <a:cs typeface="Arial" pitchFamily="34" charset="0"/>
              </a:rPr>
              <a:t>The </a:t>
            </a:r>
            <a:r>
              <a:rPr lang="en-US" sz="2000" dirty="0" smtClean="0">
                <a:solidFill>
                  <a:srgbClr val="FF0000"/>
                </a:solidFill>
                <a:latin typeface="Arial" pitchFamily="34" charset="0"/>
                <a:cs typeface="Arial" pitchFamily="34" charset="0"/>
              </a:rPr>
              <a:t>result may be a decorated object in itself</a:t>
            </a:r>
            <a:r>
              <a:rPr lang="en-US" sz="2000" dirty="0" smtClean="0">
                <a:latin typeface="Arial" pitchFamily="34" charset="0"/>
                <a:cs typeface="Arial" pitchFamily="34" charset="0"/>
              </a:rPr>
              <a:t>, as when </a:t>
            </a:r>
            <a:r>
              <a:rPr lang="en-US" sz="2000" dirty="0" smtClean="0">
                <a:latin typeface="Arial" pitchFamily="34" charset="0"/>
                <a:cs typeface="Arial" pitchFamily="34" charset="0"/>
                <a:hlinkClick r:id="rId3" tooltip="Silver"/>
              </a:rPr>
              <a:t>silver</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4" tooltip="Gold"/>
              </a:rPr>
              <a:t>gold</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5" tooltip="Steel"/>
              </a:rPr>
              <a:t>steel</a:t>
            </a:r>
            <a:r>
              <a:rPr lang="en-US" sz="2000" dirty="0" smtClean="0">
                <a:latin typeface="Arial" pitchFamily="34" charset="0"/>
                <a:cs typeface="Arial" pitchFamily="34" charset="0"/>
              </a:rPr>
              <a:t> are engraved, or may provide a printing plate, of </a:t>
            </a:r>
            <a:r>
              <a:rPr lang="en-US" sz="2000" dirty="0" smtClean="0">
                <a:latin typeface="Arial" pitchFamily="34" charset="0"/>
                <a:cs typeface="Arial" pitchFamily="34" charset="0"/>
                <a:hlinkClick r:id="rId6" tooltip="Copper"/>
              </a:rPr>
              <a:t>copper</a:t>
            </a:r>
            <a:r>
              <a:rPr lang="en-US" sz="2000" dirty="0" smtClean="0">
                <a:latin typeface="Arial" pitchFamily="34" charset="0"/>
                <a:cs typeface="Arial" pitchFamily="34" charset="0"/>
              </a:rPr>
              <a:t> or another metal, </a:t>
            </a:r>
            <a:r>
              <a:rPr lang="en-US" sz="2000" dirty="0" smtClean="0">
                <a:solidFill>
                  <a:srgbClr val="FF0000"/>
                </a:solidFill>
                <a:latin typeface="Arial" pitchFamily="34" charset="0"/>
                <a:cs typeface="Arial" pitchFamily="34" charset="0"/>
              </a:rPr>
              <a:t>for printing images</a:t>
            </a:r>
            <a:r>
              <a:rPr lang="en-US" sz="2000" dirty="0" smtClean="0">
                <a:latin typeface="Arial" pitchFamily="34" charset="0"/>
                <a:cs typeface="Arial" pitchFamily="34" charset="0"/>
              </a:rPr>
              <a:t> on paper as prints or illustrations; these images.</a:t>
            </a:r>
          </a:p>
        </p:txBody>
      </p:sp>
      <p:pic>
        <p:nvPicPr>
          <p:cNvPr id="41986" name="Picture 2" descr="http://4grain.cz/data/images/stranky/normal/14.jpg"/>
          <p:cNvPicPr>
            <a:picLocks noChangeAspect="1" noChangeArrowheads="1"/>
          </p:cNvPicPr>
          <p:nvPr/>
        </p:nvPicPr>
        <p:blipFill>
          <a:blip r:embed="rId7" cstate="print"/>
          <a:srcRect/>
          <a:stretch>
            <a:fillRect/>
          </a:stretch>
        </p:blipFill>
        <p:spPr bwMode="auto">
          <a:xfrm>
            <a:off x="3048000" y="3505200"/>
            <a:ext cx="3124200" cy="3124200"/>
          </a:xfrm>
          <a:prstGeom prst="rect">
            <a:avLst/>
          </a:prstGeom>
          <a:noFill/>
        </p:spPr>
      </p:pic>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latin typeface="Arial" pitchFamily="34" charset="0"/>
                <a:cs typeface="Arial" pitchFamily="34" charset="0"/>
              </a:rPr>
              <a:t>Photo Chemical Machining</a:t>
            </a:r>
          </a:p>
        </p:txBody>
      </p:sp>
      <p:sp>
        <p:nvSpPr>
          <p:cNvPr id="3" name="Content Placeholder 2"/>
          <p:cNvSpPr>
            <a:spLocks noGrp="1"/>
          </p:cNvSpPr>
          <p:nvPr>
            <p:ph idx="1"/>
          </p:nvPr>
        </p:nvSpPr>
        <p:spPr>
          <a:xfrm>
            <a:off x="500063" y="1500188"/>
            <a:ext cx="8262937" cy="5572125"/>
          </a:xfrm>
        </p:spPr>
        <p:txBody>
          <a:bodyPr/>
          <a:lstStyle/>
          <a:p>
            <a:pPr>
              <a:spcBef>
                <a:spcPts val="0"/>
              </a:spcBef>
              <a:spcAft>
                <a:spcPts val="1200"/>
              </a:spcAft>
              <a:defRPr/>
            </a:pPr>
            <a:r>
              <a:rPr lang="en-GB" sz="2000" dirty="0" smtClean="0">
                <a:latin typeface="Arial" pitchFamily="34" charset="0"/>
                <a:cs typeface="Arial" pitchFamily="34" charset="0"/>
              </a:rPr>
              <a:t>Photochemical machining (PCM) is chemical machining in which the </a:t>
            </a:r>
            <a:r>
              <a:rPr lang="en-GB" sz="2000" dirty="0" err="1" smtClean="0">
                <a:solidFill>
                  <a:srgbClr val="FF0000"/>
                </a:solidFill>
                <a:latin typeface="Arial" pitchFamily="34" charset="0"/>
                <a:cs typeface="Arial" pitchFamily="34" charset="0"/>
              </a:rPr>
              <a:t>photoresist</a:t>
            </a:r>
            <a:r>
              <a:rPr lang="en-GB" sz="2000" dirty="0" smtClean="0">
                <a:solidFill>
                  <a:srgbClr val="FF0000"/>
                </a:solidFill>
                <a:latin typeface="Arial" pitchFamily="34" charset="0"/>
                <a:cs typeface="Arial" pitchFamily="34" charset="0"/>
              </a:rPr>
              <a:t> method of masking is used</a:t>
            </a:r>
            <a:r>
              <a:rPr lang="en-GB" sz="2000" dirty="0" smtClean="0">
                <a:latin typeface="Arial" pitchFamily="34" charset="0"/>
                <a:cs typeface="Arial" pitchFamily="34" charset="0"/>
              </a:rPr>
              <a:t>.</a:t>
            </a:r>
            <a:endParaRPr lang="en-US" sz="2000" dirty="0" smtClean="0">
              <a:latin typeface="Arial" pitchFamily="34" charset="0"/>
              <a:cs typeface="Arial" pitchFamily="34" charset="0"/>
            </a:endParaRPr>
          </a:p>
          <a:p>
            <a:pPr eaLnBrk="1" hangingPunct="1">
              <a:spcBef>
                <a:spcPts val="0"/>
              </a:spcBef>
              <a:spcAft>
                <a:spcPts val="1200"/>
              </a:spcAft>
              <a:defRPr/>
            </a:pPr>
            <a:r>
              <a:rPr lang="en-US" sz="2000" dirty="0" smtClean="0">
                <a:latin typeface="Arial" pitchFamily="34" charset="0"/>
                <a:cs typeface="Arial" pitchFamily="34" charset="0"/>
              </a:rPr>
              <a:t>Photochemical machining (PCM) is also</a:t>
            </a:r>
            <a:r>
              <a:rPr lang="en-US" sz="2000" dirty="0" smtClean="0">
                <a:solidFill>
                  <a:srgbClr val="FF0000"/>
                </a:solidFill>
                <a:latin typeface="Arial" pitchFamily="34" charset="0"/>
                <a:cs typeface="Arial" pitchFamily="34" charset="0"/>
              </a:rPr>
              <a:t> known as photochemical milling or photo etching</a:t>
            </a:r>
            <a:r>
              <a:rPr lang="en-US" sz="2000" dirty="0" smtClean="0">
                <a:latin typeface="Arial" pitchFamily="34" charset="0"/>
                <a:cs typeface="Arial" pitchFamily="34" charset="0"/>
              </a:rPr>
              <a:t>.</a:t>
            </a:r>
          </a:p>
          <a:p>
            <a:pPr>
              <a:spcBef>
                <a:spcPts val="0"/>
              </a:spcBef>
              <a:spcAft>
                <a:spcPts val="1200"/>
              </a:spcAft>
              <a:defRPr/>
            </a:pPr>
            <a:r>
              <a:rPr lang="en-GB" sz="2000" dirty="0" smtClean="0">
                <a:latin typeface="Arial" pitchFamily="34" charset="0"/>
                <a:cs typeface="Arial" pitchFamily="34" charset="0"/>
              </a:rPr>
              <a:t>The term can, therefore, be </a:t>
            </a:r>
            <a:r>
              <a:rPr lang="en-GB" sz="2000" dirty="0" smtClean="0">
                <a:solidFill>
                  <a:srgbClr val="FF0000"/>
                </a:solidFill>
                <a:latin typeface="Arial" pitchFamily="34" charset="0"/>
                <a:cs typeface="Arial" pitchFamily="34" charset="0"/>
              </a:rPr>
              <a:t>applied correctly to chemical blanking and chemical engraving </a:t>
            </a:r>
            <a:r>
              <a:rPr lang="en-GB" sz="2000" dirty="0" smtClean="0">
                <a:latin typeface="Arial" pitchFamily="34" charset="0"/>
                <a:cs typeface="Arial" pitchFamily="34" charset="0"/>
              </a:rPr>
              <a:t>when these methods use the photographic resist method.</a:t>
            </a:r>
            <a:endParaRPr lang="en-US" sz="2000" dirty="0" smtClean="0">
              <a:latin typeface="Arial" pitchFamily="34" charset="0"/>
              <a:cs typeface="Arial" pitchFamily="34" charset="0"/>
            </a:endParaRPr>
          </a:p>
          <a:p>
            <a:pPr eaLnBrk="1" hangingPunct="1">
              <a:spcBef>
                <a:spcPts val="0"/>
              </a:spcBef>
              <a:spcAft>
                <a:spcPts val="1200"/>
              </a:spcAft>
              <a:defRPr/>
            </a:pPr>
            <a:r>
              <a:rPr lang="en-US" sz="2000" dirty="0" smtClean="0">
                <a:latin typeface="Arial" pitchFamily="34" charset="0"/>
                <a:cs typeface="Arial" pitchFamily="34" charset="0"/>
              </a:rPr>
              <a:t>It involves fabricating sheet metal components using </a:t>
            </a:r>
            <a:r>
              <a:rPr lang="en-US" sz="2000" dirty="0" smtClean="0">
                <a:solidFill>
                  <a:srgbClr val="FF0000"/>
                </a:solidFill>
                <a:latin typeface="Arial" pitchFamily="34" charset="0"/>
                <a:cs typeface="Arial" pitchFamily="34" charset="0"/>
                <a:hlinkClick r:id="rId2" tooltip="Photoresist"/>
              </a:rPr>
              <a:t>photo resist</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masks</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and etchants to corrosively machine away selected areas.</a:t>
            </a:r>
          </a:p>
          <a:p>
            <a:pPr eaLnBrk="1" hangingPunct="1">
              <a:spcBef>
                <a:spcPts val="0"/>
              </a:spcBef>
              <a:spcAft>
                <a:spcPts val="1200"/>
              </a:spcAft>
              <a:defRPr/>
            </a:pPr>
            <a:r>
              <a:rPr lang="en-US" sz="2000" dirty="0" smtClean="0">
                <a:latin typeface="Arial" pitchFamily="34" charset="0"/>
                <a:cs typeface="Arial" pitchFamily="34" charset="0"/>
              </a:rPr>
              <a:t>PCM </a:t>
            </a:r>
            <a:r>
              <a:rPr lang="en-US" sz="2000" dirty="0" smtClean="0">
                <a:solidFill>
                  <a:srgbClr val="FF0000"/>
                </a:solidFill>
                <a:latin typeface="Arial" pitchFamily="34" charset="0"/>
                <a:cs typeface="Arial" pitchFamily="34" charset="0"/>
              </a:rPr>
              <a:t>can be used on virtually any commercially available metal </a:t>
            </a:r>
            <a:r>
              <a:rPr lang="en-US" sz="2000" dirty="0" smtClean="0">
                <a:latin typeface="Arial" pitchFamily="34" charset="0"/>
                <a:cs typeface="Arial" pitchFamily="34" charset="0"/>
              </a:rPr>
              <a:t>or alloy, of any hardness. Metals include </a:t>
            </a:r>
            <a:r>
              <a:rPr lang="en-US" sz="2000" dirty="0" err="1" smtClean="0">
                <a:latin typeface="Arial" pitchFamily="34" charset="0"/>
                <a:cs typeface="Arial" pitchFamily="34" charset="0"/>
                <a:hlinkClick r:id="rId3" tooltip="Aluminium"/>
              </a:rPr>
              <a:t>aluminium</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4" tooltip="Brass"/>
              </a:rPr>
              <a:t>brass</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5" tooltip="Copper"/>
              </a:rPr>
              <a:t>copper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hlinkClick r:id="rId6" tooltip="Inconel"/>
              </a:rPr>
              <a:t>inconel</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7" tooltip="Nickel"/>
              </a:rPr>
              <a:t>nickel</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8" tooltip="Silver"/>
              </a:rPr>
              <a:t>silver</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9" tooltip="Steel"/>
              </a:rPr>
              <a:t>steel</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10" tooltip="Stainless steel"/>
              </a:rPr>
              <a:t>stainless steel</a:t>
            </a:r>
            <a:r>
              <a:rPr lang="en-US" sz="2000" dirty="0" smtClean="0">
                <a:latin typeface="Arial" pitchFamily="34" charset="0"/>
                <a:cs typeface="Arial" pitchFamily="34" charset="0"/>
              </a:rPr>
              <a:t>, </a:t>
            </a:r>
            <a:r>
              <a:rPr lang="en-US" sz="2000" dirty="0" smtClean="0">
                <a:latin typeface="Arial" pitchFamily="34" charset="0"/>
                <a:cs typeface="Arial" pitchFamily="34" charset="0"/>
                <a:hlinkClick r:id="rId11" tooltip="Zinc"/>
              </a:rPr>
              <a:t>zinc</a:t>
            </a:r>
            <a:r>
              <a:rPr lang="en-US" sz="2000" dirty="0" smtClean="0">
                <a:latin typeface="Arial" pitchFamily="34" charset="0"/>
                <a:cs typeface="Arial" pitchFamily="34" charset="0"/>
              </a:rPr>
              <a:t> and </a:t>
            </a:r>
            <a:r>
              <a:rPr lang="en-US" sz="2000" dirty="0" smtClean="0">
                <a:latin typeface="Arial" pitchFamily="34" charset="0"/>
                <a:cs typeface="Arial" pitchFamily="34" charset="0"/>
                <a:hlinkClick r:id="rId12" tooltip="Titanium"/>
              </a:rPr>
              <a:t>titanium</a:t>
            </a:r>
            <a:r>
              <a:rPr lang="en-US" sz="2000" dirty="0" smtClean="0">
                <a:latin typeface="Arial" pitchFamily="34" charset="0"/>
                <a:cs typeface="Arial" pitchFamily="34" charset="0"/>
              </a:rPr>
              <a:t>.</a:t>
            </a:r>
          </a:p>
          <a:p>
            <a:pPr eaLnBrk="1" hangingPunct="1">
              <a:spcBef>
                <a:spcPts val="0"/>
              </a:spcBef>
              <a:spcAft>
                <a:spcPts val="1200"/>
              </a:spcAft>
              <a:buNone/>
              <a:defRPr/>
            </a:pPr>
            <a:endParaRPr lang="en-US" sz="2000" dirty="0" smtClean="0">
              <a:latin typeface="Arial" pitchFamily="34" charset="0"/>
              <a:cs typeface="Arial" pitchFamily="34" charset="0"/>
            </a:endParaRPr>
          </a:p>
          <a:p>
            <a:pPr eaLnBrk="1" hangingPunct="1">
              <a:spcBef>
                <a:spcPts val="0"/>
              </a:spcBef>
              <a:spcAft>
                <a:spcPts val="1200"/>
              </a:spcAft>
              <a:buFont typeface="Wingdings" pitchFamily="2" charset="2"/>
              <a:buNone/>
              <a:defRPr/>
            </a:pPr>
            <a:r>
              <a:rPr lang="en-US" sz="2000" dirty="0" smtClean="0">
                <a:latin typeface="Arial" pitchFamily="34" charset="0"/>
                <a:cs typeface="Arial" pitchFamily="34" charset="0"/>
              </a:rPr>
              <a:t>            </a:t>
            </a:r>
          </a:p>
          <a:p>
            <a:pPr eaLnBrk="1" hangingPunct="1">
              <a:spcBef>
                <a:spcPts val="0"/>
              </a:spcBef>
              <a:spcAft>
                <a:spcPts val="1200"/>
              </a:spcAft>
              <a:defRPr/>
            </a:pPr>
            <a:endParaRPr lang="en-US" sz="2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fontScale="92500" lnSpcReduction="10000"/>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pPr marL="495300" indent="-495300">
              <a:lnSpc>
                <a:spcPct val="110000"/>
              </a:lnSpc>
              <a:defRPr/>
            </a:pPr>
            <a:r>
              <a:rPr lang="en-US" dirty="0" smtClean="0">
                <a:latin typeface="Arial" pitchFamily="34" charset="0"/>
                <a:cs typeface="Arial" pitchFamily="34" charset="0"/>
              </a:rPr>
              <a:t>Photo Chemical Machining</a:t>
            </a:r>
          </a:p>
        </p:txBody>
      </p:sp>
      <p:pic>
        <p:nvPicPr>
          <p:cNvPr id="7170" name="Picture 2"/>
          <p:cNvPicPr>
            <a:picLocks noChangeAspect="1" noChangeArrowheads="1"/>
          </p:cNvPicPr>
          <p:nvPr/>
        </p:nvPicPr>
        <p:blipFill>
          <a:blip r:embed="rId2" cstate="print"/>
          <a:srcRect/>
          <a:stretch>
            <a:fillRect/>
          </a:stretch>
        </p:blipFill>
        <p:spPr bwMode="auto">
          <a:xfrm>
            <a:off x="1752600" y="1098168"/>
            <a:ext cx="6096000" cy="560743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92500" lnSpcReduction="10000"/>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91440" tIns="45720" rIns="91440" bIns="45720" rtlCol="0" anchor="ctr">
            <a:normAutofit/>
          </a:bodyPr>
          <a:lstStyle/>
          <a:p>
            <a:pPr marL="495300" indent="-495300">
              <a:lnSpc>
                <a:spcPct val="110000"/>
              </a:lnSpc>
              <a:defRPr/>
            </a:pPr>
            <a:r>
              <a:rPr lang="en-US" dirty="0" smtClean="0">
                <a:latin typeface="Arial" pitchFamily="34" charset="0"/>
                <a:cs typeface="Arial" pitchFamily="34" charset="0"/>
              </a:rPr>
              <a:t>Process parameters</a:t>
            </a:r>
          </a:p>
        </p:txBody>
      </p:sp>
      <mc:AlternateContent xmlns:mc="http://schemas.openxmlformats.org/markup-compatibility/2006" xmlns:a14="http://schemas.microsoft.com/office/drawing/2010/main">
        <mc:Choice Requires="a14">
          <p:sp>
            <p:nvSpPr>
              <p:cNvPr id="4" name="Rectangle 3"/>
              <p:cNvSpPr/>
              <p:nvPr/>
            </p:nvSpPr>
            <p:spPr>
              <a:xfrm>
                <a:off x="457200" y="1676400"/>
                <a:ext cx="8001000" cy="5016758"/>
              </a:xfrm>
              <a:prstGeom prst="rect">
                <a:avLst/>
              </a:prstGeom>
            </p:spPr>
            <p:txBody>
              <a:bodyPr wrap="square">
                <a:spAutoFit/>
              </a:bodyPr>
              <a:lstStyle/>
              <a:p>
                <a:pPr>
                  <a:spcAft>
                    <a:spcPts val="1200"/>
                  </a:spcAft>
                </a:pPr>
                <a:r>
                  <a:rPr lang="en-GB" sz="2000" dirty="0" smtClean="0">
                    <a:solidFill>
                      <a:srgbClr val="FF0000"/>
                    </a:solidFill>
                    <a:latin typeface="Arial" pitchFamily="34" charset="0"/>
                    <a:cs typeface="Arial" pitchFamily="34" charset="0"/>
                  </a:rPr>
                  <a:t>Chemical machining process parameters include</a:t>
                </a:r>
                <a:r>
                  <a:rPr lang="en-GB" sz="2000" dirty="0" smtClean="0">
                    <a:latin typeface="Arial" pitchFamily="34" charset="0"/>
                    <a:cs typeface="Arial" pitchFamily="34" charset="0"/>
                  </a:rPr>
                  <a:t>:</a:t>
                </a:r>
              </a:p>
              <a:p>
                <a:pPr>
                  <a:spcAft>
                    <a:spcPts val="1200"/>
                  </a:spcAft>
                  <a:buFont typeface="Arial" pitchFamily="34" charset="0"/>
                  <a:buChar char="•"/>
                </a:pPr>
                <a:r>
                  <a:rPr lang="en-GB" sz="2000" dirty="0" smtClean="0">
                    <a:latin typeface="Arial" pitchFamily="34" charset="0"/>
                    <a:cs typeface="Arial" pitchFamily="34" charset="0"/>
                  </a:rPr>
                  <a:t> Reagent/etching solution type</a:t>
                </a:r>
              </a:p>
              <a:p>
                <a:pPr>
                  <a:spcAft>
                    <a:spcPts val="1200"/>
                  </a:spcAft>
                  <a:buFont typeface="Arial" pitchFamily="34" charset="0"/>
                  <a:buChar char="•"/>
                </a:pPr>
                <a:r>
                  <a:rPr lang="en-GB" sz="2000" dirty="0" smtClean="0">
                    <a:latin typeface="Arial" pitchFamily="34" charset="0"/>
                    <a:cs typeface="Arial" pitchFamily="34" charset="0"/>
                  </a:rPr>
                  <a:t> Solution concentration and properties</a:t>
                </a:r>
              </a:p>
              <a:p>
                <a:pPr>
                  <a:spcAft>
                    <a:spcPts val="1200"/>
                  </a:spcAft>
                  <a:buFont typeface="Arial" pitchFamily="34" charset="0"/>
                  <a:buChar char="•"/>
                </a:pPr>
                <a:r>
                  <a:rPr lang="en-GB" sz="2000" dirty="0" smtClean="0">
                    <a:latin typeface="Arial" pitchFamily="34" charset="0"/>
                    <a:cs typeface="Arial" pitchFamily="34" charset="0"/>
                  </a:rPr>
                  <a:t> Mixing and circulation</a:t>
                </a:r>
              </a:p>
              <a:p>
                <a:pPr>
                  <a:spcAft>
                    <a:spcPts val="1200"/>
                  </a:spcAft>
                  <a:buFont typeface="Arial" pitchFamily="34" charset="0"/>
                  <a:buChar char="•"/>
                </a:pPr>
                <a:r>
                  <a:rPr lang="en-GB" sz="2000" dirty="0" smtClean="0">
                    <a:latin typeface="Arial" pitchFamily="34" charset="0"/>
                    <a:cs typeface="Arial" pitchFamily="34" charset="0"/>
                  </a:rPr>
                  <a:t> Operating temperature</a:t>
                </a:r>
              </a:p>
              <a:p>
                <a:pPr>
                  <a:spcAft>
                    <a:spcPts val="1200"/>
                  </a:spcAft>
                  <a:buFont typeface="Arial" pitchFamily="34" charset="0"/>
                  <a:buChar char="•"/>
                </a:pPr>
                <a:endParaRPr lang="en-GB" sz="2000" dirty="0" smtClean="0">
                  <a:latin typeface="Arial" pitchFamily="34" charset="0"/>
                  <a:cs typeface="Arial" pitchFamily="34" charset="0"/>
                </a:endParaRPr>
              </a:p>
              <a:p>
                <a:pPr>
                  <a:spcAft>
                    <a:spcPts val="1200"/>
                  </a:spcAft>
                </a:pPr>
                <a:r>
                  <a:rPr lang="en-GB" sz="2000" dirty="0" smtClean="0">
                    <a:solidFill>
                      <a:srgbClr val="FF0000"/>
                    </a:solidFill>
                    <a:latin typeface="Arial" pitchFamily="34" charset="0"/>
                    <a:cs typeface="Arial" pitchFamily="34" charset="0"/>
                  </a:rPr>
                  <a:t>These parameters will affect the following</a:t>
                </a:r>
              </a:p>
              <a:p>
                <a:pPr>
                  <a:spcAft>
                    <a:spcPts val="1200"/>
                  </a:spcAft>
                </a:pPr>
                <a:r>
                  <a:rPr lang="en-GB" sz="2000" dirty="0" smtClean="0">
                    <a:latin typeface="Arial" pitchFamily="34" charset="0"/>
                    <a:cs typeface="Arial" pitchFamily="34" charset="0"/>
                  </a:rPr>
                  <a:t>1. </a:t>
                </a:r>
                <a:r>
                  <a:rPr lang="en-GB" sz="2000" dirty="0" smtClean="0">
                    <a:latin typeface="Arial" pitchFamily="34" charset="0"/>
                    <a:cs typeface="Arial" pitchFamily="34" charset="0"/>
                    <a:hlinkClick r:id="rId2" action="ppaction://hlinksldjump"/>
                  </a:rPr>
                  <a:t>Etch factor</a:t>
                </a:r>
                <a:r>
                  <a:rPr lang="en-GB" sz="2000" dirty="0" smtClean="0">
                    <a:latin typeface="Arial" pitchFamily="34" charset="0"/>
                    <a:cs typeface="Arial" pitchFamily="34" charset="0"/>
                  </a:rPr>
                  <a:t> (</a:t>
                </a:r>
                <a14:m>
                  <m:oMath xmlns:m="http://schemas.openxmlformats.org/officeDocument/2006/math">
                    <m:r>
                      <a:rPr lang="en-GB" sz="2000" i="1" dirty="0" smtClean="0">
                        <a:latin typeface="Cambria Math"/>
                        <a:cs typeface="Arial" pitchFamily="34" charset="0"/>
                      </a:rPr>
                      <m:t>𝑑</m:t>
                    </m:r>
                    <m:r>
                      <a:rPr lang="en-GB" sz="2000" i="1" dirty="0" smtClean="0">
                        <a:latin typeface="Cambria Math"/>
                        <a:cs typeface="Arial" pitchFamily="34" charset="0"/>
                      </a:rPr>
                      <m:t>/</m:t>
                    </m:r>
                    <m:r>
                      <a:rPr lang="en-GB" sz="2000" i="1" dirty="0" smtClean="0">
                        <a:latin typeface="Cambria Math"/>
                        <a:cs typeface="Arial" pitchFamily="34" charset="0"/>
                      </a:rPr>
                      <m:t>𝑇</m:t>
                    </m:r>
                  </m:oMath>
                </a14:m>
                <a:r>
                  <a:rPr lang="en-GB" sz="2000" dirty="0" smtClean="0">
                    <a:latin typeface="Arial" pitchFamily="34" charset="0"/>
                    <a:cs typeface="Arial" pitchFamily="34" charset="0"/>
                  </a:rPr>
                  <a:t> )</a:t>
                </a:r>
              </a:p>
              <a:p>
                <a:pPr>
                  <a:spcAft>
                    <a:spcPts val="1200"/>
                  </a:spcAft>
                </a:pPr>
                <a:r>
                  <a:rPr lang="en-GB" sz="2000" dirty="0" smtClean="0">
                    <a:latin typeface="Arial" pitchFamily="34" charset="0"/>
                    <a:cs typeface="Arial" pitchFamily="34" charset="0"/>
                  </a:rPr>
                  <a:t>2. Etching and machining rate</a:t>
                </a:r>
              </a:p>
              <a:p>
                <a:pPr>
                  <a:spcAft>
                    <a:spcPts val="1200"/>
                  </a:spcAft>
                </a:pPr>
                <a:r>
                  <a:rPr lang="en-GB" sz="2000" dirty="0" smtClean="0">
                    <a:latin typeface="Arial" pitchFamily="34" charset="0"/>
                    <a:cs typeface="Arial" pitchFamily="34" charset="0"/>
                  </a:rPr>
                  <a:t>3. Production tolerance</a:t>
                </a:r>
              </a:p>
              <a:p>
                <a:pPr>
                  <a:spcAft>
                    <a:spcPts val="1200"/>
                  </a:spcAft>
                </a:pPr>
                <a:r>
                  <a:rPr lang="en-GB" sz="2000" dirty="0" smtClean="0">
                    <a:latin typeface="Arial" pitchFamily="34" charset="0"/>
                    <a:cs typeface="Arial" pitchFamily="34" charset="0"/>
                  </a:rPr>
                  <a:t>4. Surface finish</a:t>
                </a:r>
                <a:endParaRPr lang="en-GB" sz="2000" dirty="0">
                  <a:latin typeface="Arial" pitchFamily="34" charset="0"/>
                  <a:cs typeface="Arial"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 y="1676400"/>
                <a:ext cx="8001000" cy="5016758"/>
              </a:xfrm>
              <a:prstGeom prst="rect">
                <a:avLst/>
              </a:prstGeom>
              <a:blipFill rotWithShape="1">
                <a:blip r:embed="rId3"/>
                <a:stretch>
                  <a:fillRect l="-762" t="-486" b="-133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normAutofit fontScale="92500" lnSpcReduction="10000"/>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26</a:t>
            </a:fld>
            <a:endParaRPr lang="en-US" smtClean="0">
              <a:latin typeface="Times New Roman" charset="0"/>
            </a:endParaRPr>
          </a:p>
        </p:txBody>
      </p:sp>
      <p:sp>
        <p:nvSpPr>
          <p:cNvPr id="3076" name="Rectangle 3"/>
          <p:cNvSpPr>
            <a:spLocks noGrp="1" noChangeArrowheads="1"/>
          </p:cNvSpPr>
          <p:nvPr>
            <p:ph type="title"/>
          </p:nvPr>
        </p:nvSpPr>
        <p:spPr>
          <a:xfrm>
            <a:off x="685800" y="228600"/>
            <a:ext cx="8077200" cy="838200"/>
          </a:xfrm>
        </p:spPr>
        <p:txBody>
          <a:bodyPr/>
          <a:lstStyle/>
          <a:p>
            <a:pPr eaLnBrk="1" hangingPunct="1"/>
            <a:r>
              <a:rPr lang="en-US" sz="3600" b="1" dirty="0" smtClean="0">
                <a:latin typeface="Arial" charset="0"/>
              </a:rPr>
              <a:t>Advantages and disadvantages of Chemical machining</a:t>
            </a:r>
          </a:p>
        </p:txBody>
      </p:sp>
      <p:sp>
        <p:nvSpPr>
          <p:cNvPr id="7" name="Rectangle 2"/>
          <p:cNvSpPr>
            <a:spLocks noChangeArrowheads="1"/>
          </p:cNvSpPr>
          <p:nvPr/>
        </p:nvSpPr>
        <p:spPr bwMode="auto">
          <a:xfrm>
            <a:off x="228600" y="1447800"/>
            <a:ext cx="8610600" cy="5257800"/>
          </a:xfrm>
          <a:prstGeom prst="rect">
            <a:avLst/>
          </a:prstGeom>
          <a:noFill/>
          <a:ln w="9525">
            <a:noFill/>
            <a:miter lim="800000"/>
            <a:headEnd/>
            <a:tailEnd/>
          </a:ln>
        </p:spPr>
        <p:txBody>
          <a:bodyPr/>
          <a:lstStyle/>
          <a:p>
            <a:pPr>
              <a:lnSpc>
                <a:spcPct val="110000"/>
              </a:lnSpc>
              <a:spcBef>
                <a:spcPct val="20000"/>
              </a:spcBef>
            </a:pPr>
            <a:r>
              <a:rPr lang="en-GB" sz="2400" b="1" dirty="0" smtClean="0">
                <a:solidFill>
                  <a:srgbClr val="00B050"/>
                </a:solidFill>
                <a:latin typeface="Arial" charset="0"/>
              </a:rPr>
              <a:t>Advantages</a:t>
            </a:r>
            <a:endParaRPr lang="en-GB" sz="2400" dirty="0" smtClean="0">
              <a:latin typeface="Arial" charset="0"/>
            </a:endParaRPr>
          </a:p>
          <a:p>
            <a:pPr marL="495300" indent="-495300">
              <a:lnSpc>
                <a:spcPct val="110000"/>
              </a:lnSpc>
              <a:spcBef>
                <a:spcPct val="20000"/>
              </a:spcBef>
              <a:buFont typeface="Wingdings" pitchFamily="2" charset="2"/>
              <a:buChar char="§"/>
            </a:pPr>
            <a:r>
              <a:rPr lang="en-GB" sz="2400" dirty="0" smtClean="0">
                <a:latin typeface="Arial" charset="0"/>
              </a:rPr>
              <a:t>Removing speed of material is </a:t>
            </a:r>
            <a:r>
              <a:rPr lang="en-GB" sz="2400" dirty="0" smtClean="0">
                <a:solidFill>
                  <a:srgbClr val="FF0000"/>
                </a:solidFill>
                <a:latin typeface="Arial" charset="0"/>
              </a:rPr>
              <a:t>independent of hardness and toughness</a:t>
            </a:r>
          </a:p>
          <a:p>
            <a:pPr marL="495300" indent="-495300">
              <a:lnSpc>
                <a:spcPct val="110000"/>
              </a:lnSpc>
              <a:spcBef>
                <a:spcPct val="20000"/>
              </a:spcBef>
              <a:buFont typeface="Wingdings" pitchFamily="2" charset="2"/>
              <a:buChar char="§"/>
            </a:pPr>
            <a:r>
              <a:rPr lang="en-GB" sz="2400" dirty="0" smtClean="0">
                <a:latin typeface="Arial" charset="0"/>
              </a:rPr>
              <a:t>Surfaces with a </a:t>
            </a:r>
            <a:r>
              <a:rPr lang="en-GB" sz="2400" dirty="0" smtClean="0">
                <a:solidFill>
                  <a:srgbClr val="FF0000"/>
                </a:solidFill>
                <a:latin typeface="Arial" charset="0"/>
              </a:rPr>
              <a:t>complicated shape with high accuracy and quality</a:t>
            </a:r>
            <a:endParaRPr lang="en-GB" sz="2400" dirty="0" smtClean="0">
              <a:latin typeface="Arial" charset="0"/>
            </a:endParaRPr>
          </a:p>
          <a:p>
            <a:pPr marL="495300" indent="-495300">
              <a:lnSpc>
                <a:spcPct val="110000"/>
              </a:lnSpc>
              <a:spcBef>
                <a:spcPct val="20000"/>
              </a:spcBef>
              <a:buFont typeface="Wingdings" pitchFamily="2" charset="2"/>
              <a:buChar char="§"/>
            </a:pPr>
            <a:r>
              <a:rPr lang="en-GB" sz="2400" dirty="0" smtClean="0">
                <a:latin typeface="Arial" charset="0"/>
              </a:rPr>
              <a:t>No heat and mechanically (stress) affected zone,</a:t>
            </a:r>
          </a:p>
          <a:p>
            <a:pPr marL="495300" indent="-495300">
              <a:lnSpc>
                <a:spcPct val="110000"/>
              </a:lnSpc>
              <a:spcBef>
                <a:spcPct val="20000"/>
              </a:spcBef>
              <a:buFont typeface="Wingdings" pitchFamily="2" charset="2"/>
              <a:buChar char="§"/>
            </a:pPr>
            <a:r>
              <a:rPr lang="en-GB" sz="2400" dirty="0" smtClean="0">
                <a:latin typeface="Arial" charset="0"/>
              </a:rPr>
              <a:t>Large areas – </a:t>
            </a:r>
            <a:r>
              <a:rPr lang="en-GB" sz="2400" dirty="0" smtClean="0">
                <a:solidFill>
                  <a:srgbClr val="FF0000"/>
                </a:solidFill>
                <a:latin typeface="Arial" charset="0"/>
              </a:rPr>
              <a:t>more economical than milling</a:t>
            </a:r>
          </a:p>
          <a:p>
            <a:pPr marL="495300" indent="-495300">
              <a:lnSpc>
                <a:spcPct val="110000"/>
              </a:lnSpc>
              <a:spcBef>
                <a:spcPct val="20000"/>
              </a:spcBef>
              <a:buFont typeface="Wingdings" pitchFamily="2" charset="2"/>
              <a:buChar char="§"/>
            </a:pPr>
            <a:r>
              <a:rPr lang="en-GB" sz="2400" dirty="0" smtClean="0">
                <a:solidFill>
                  <a:srgbClr val="FF0000"/>
                </a:solidFill>
                <a:latin typeface="Arial" charset="0"/>
              </a:rPr>
              <a:t>Eliminates cost of hard tooling </a:t>
            </a:r>
          </a:p>
          <a:p>
            <a:pPr marL="495300" indent="-495300">
              <a:lnSpc>
                <a:spcPct val="110000"/>
              </a:lnSpc>
              <a:spcBef>
                <a:spcPct val="20000"/>
              </a:spcBef>
              <a:buFont typeface="Wingdings" pitchFamily="2" charset="2"/>
              <a:buChar char="§"/>
            </a:pPr>
            <a:r>
              <a:rPr lang="en-GB" sz="2400" dirty="0" smtClean="0">
                <a:latin typeface="Arial" charset="0"/>
              </a:rPr>
              <a:t>Stress and </a:t>
            </a:r>
            <a:r>
              <a:rPr lang="en-GB" sz="2400" dirty="0" smtClean="0">
                <a:solidFill>
                  <a:srgbClr val="FF0000"/>
                </a:solidFill>
                <a:latin typeface="Arial" charset="0"/>
              </a:rPr>
              <a:t>burr-free </a:t>
            </a:r>
            <a:r>
              <a:rPr lang="en-GB" sz="2400" dirty="0" smtClean="0">
                <a:latin typeface="Arial" charset="0"/>
              </a:rPr>
              <a:t>components</a:t>
            </a:r>
          </a:p>
          <a:p>
            <a:pPr marL="495300" indent="-495300">
              <a:lnSpc>
                <a:spcPct val="110000"/>
              </a:lnSpc>
              <a:spcBef>
                <a:spcPct val="20000"/>
              </a:spcBef>
              <a:buFont typeface="Wingdings" pitchFamily="2" charset="2"/>
              <a:buChar char="§"/>
            </a:pPr>
            <a:r>
              <a:rPr lang="en-GB" sz="2400" dirty="0" smtClean="0">
                <a:solidFill>
                  <a:srgbClr val="FF0000"/>
                </a:solidFill>
                <a:latin typeface="Arial" charset="0"/>
              </a:rPr>
              <a:t>Complex components </a:t>
            </a:r>
            <a:r>
              <a:rPr lang="en-GB" sz="2400" dirty="0" smtClean="0">
                <a:latin typeface="Arial" charset="0"/>
              </a:rPr>
              <a:t>can be easily machined </a:t>
            </a:r>
          </a:p>
          <a:p>
            <a:pPr marL="495300" indent="-495300">
              <a:lnSpc>
                <a:spcPct val="110000"/>
              </a:lnSpc>
              <a:spcBef>
                <a:spcPct val="20000"/>
              </a:spcBef>
              <a:buFont typeface="Wingdings" pitchFamily="2" charset="2"/>
              <a:buChar char="§"/>
            </a:pPr>
            <a:r>
              <a:rPr lang="en-US" sz="2400" dirty="0" smtClean="0">
                <a:solidFill>
                  <a:prstClr val="black"/>
                </a:solidFill>
                <a:latin typeface="Arial" charset="0"/>
              </a:rPr>
              <a:t>Easy </a:t>
            </a:r>
            <a:r>
              <a:rPr lang="en-US" sz="2400" dirty="0" smtClean="0">
                <a:solidFill>
                  <a:srgbClr val="FF0000"/>
                </a:solidFill>
                <a:latin typeface="Arial" charset="0"/>
              </a:rPr>
              <a:t>weight reduction</a:t>
            </a:r>
            <a:endParaRPr lang="en-GB" sz="2400" dirty="0" smtClean="0">
              <a:solidFill>
                <a:srgbClr val="FF0000"/>
              </a:solidFill>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26</a:t>
            </a:fld>
            <a:endParaRPr lang="en-US" altLang="zh-C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252413" y="1482850"/>
            <a:ext cx="8358187" cy="2419124"/>
          </a:xfrm>
          <a:prstGeom prst="rect">
            <a:avLst/>
          </a:prstGeom>
          <a:noFill/>
          <a:ln w="9525">
            <a:noFill/>
            <a:miter lim="800000"/>
            <a:headEnd/>
            <a:tailEnd/>
          </a:ln>
        </p:spPr>
        <p:txBody>
          <a:bodyPr anchor="ctr">
            <a:spAutoFit/>
          </a:bodyPr>
          <a:lstStyle/>
          <a:p>
            <a:pPr lvl="0">
              <a:lnSpc>
                <a:spcPct val="110000"/>
              </a:lnSpc>
              <a:spcBef>
                <a:spcPct val="20000"/>
              </a:spcBef>
            </a:pPr>
            <a:r>
              <a:rPr lang="en-GB" sz="2400" b="1" dirty="0" smtClean="0">
                <a:solidFill>
                  <a:srgbClr val="00B050"/>
                </a:solidFill>
                <a:latin typeface="Arial" charset="0"/>
              </a:rPr>
              <a:t>Advantages (contd.)</a:t>
            </a:r>
            <a:endParaRPr lang="en-GB" sz="2400" dirty="0" smtClean="0">
              <a:solidFill>
                <a:prstClr val="black"/>
              </a:solidFill>
              <a:latin typeface="Arial" charset="0"/>
            </a:endParaRPr>
          </a:p>
          <a:p>
            <a:pPr marL="495300" indent="-495300">
              <a:lnSpc>
                <a:spcPct val="110000"/>
              </a:lnSpc>
              <a:spcBef>
                <a:spcPct val="20000"/>
              </a:spcBef>
              <a:buFont typeface="Wingdings" pitchFamily="2" charset="2"/>
              <a:buChar char="§"/>
            </a:pPr>
            <a:r>
              <a:rPr lang="en-US" sz="2400" dirty="0" smtClean="0">
                <a:solidFill>
                  <a:srgbClr val="FF0000"/>
                </a:solidFill>
                <a:latin typeface="Arial" charset="0"/>
              </a:rPr>
              <a:t>Low capital cost </a:t>
            </a:r>
            <a:r>
              <a:rPr lang="en-US" sz="2400" dirty="0" smtClean="0">
                <a:solidFill>
                  <a:prstClr val="black"/>
                </a:solidFill>
                <a:latin typeface="Arial" charset="0"/>
              </a:rPr>
              <a:t>of equipment</a:t>
            </a:r>
          </a:p>
          <a:p>
            <a:pPr marL="495300" indent="-495300">
              <a:lnSpc>
                <a:spcPct val="110000"/>
              </a:lnSpc>
              <a:spcBef>
                <a:spcPct val="20000"/>
              </a:spcBef>
              <a:buFont typeface="Wingdings" pitchFamily="2" charset="2"/>
              <a:buChar char="§"/>
            </a:pPr>
            <a:r>
              <a:rPr lang="en-US" sz="2400" dirty="0" smtClean="0">
                <a:solidFill>
                  <a:srgbClr val="FF0000"/>
                </a:solidFill>
                <a:latin typeface="Arial" charset="0"/>
              </a:rPr>
              <a:t>Easy and quick design changes</a:t>
            </a:r>
          </a:p>
          <a:p>
            <a:pPr marL="495300" indent="-495300">
              <a:lnSpc>
                <a:spcPct val="110000"/>
              </a:lnSpc>
              <a:spcBef>
                <a:spcPct val="20000"/>
              </a:spcBef>
              <a:buFont typeface="Wingdings" pitchFamily="2" charset="2"/>
              <a:buChar char="§"/>
            </a:pPr>
            <a:r>
              <a:rPr lang="en-US" sz="2400" dirty="0" smtClean="0">
                <a:solidFill>
                  <a:prstClr val="black"/>
                </a:solidFill>
                <a:latin typeface="Arial" charset="0"/>
              </a:rPr>
              <a:t>Requirement of </a:t>
            </a:r>
            <a:r>
              <a:rPr lang="en-US" sz="2400" dirty="0" smtClean="0">
                <a:solidFill>
                  <a:srgbClr val="FF0000"/>
                </a:solidFill>
                <a:latin typeface="Arial" charset="0"/>
              </a:rPr>
              <a:t>less skilled worker</a:t>
            </a:r>
          </a:p>
          <a:p>
            <a:pPr marL="495300" indent="-495300">
              <a:lnSpc>
                <a:spcPct val="110000"/>
              </a:lnSpc>
              <a:spcBef>
                <a:spcPct val="20000"/>
              </a:spcBef>
              <a:buFont typeface="Wingdings" pitchFamily="2" charset="2"/>
              <a:buChar char="§"/>
            </a:pPr>
            <a:r>
              <a:rPr lang="en-US" sz="2400" dirty="0" smtClean="0">
                <a:solidFill>
                  <a:prstClr val="black"/>
                </a:solidFill>
                <a:latin typeface="Arial" charset="0"/>
              </a:rPr>
              <a:t>Using </a:t>
            </a:r>
            <a:r>
              <a:rPr lang="en-US" sz="2400" dirty="0" smtClean="0">
                <a:solidFill>
                  <a:srgbClr val="FF0000"/>
                </a:solidFill>
                <a:latin typeface="Arial" charset="0"/>
              </a:rPr>
              <a:t>decorative part production</a:t>
            </a:r>
          </a:p>
        </p:txBody>
      </p:sp>
      <p:sp>
        <p:nvSpPr>
          <p:cNvPr id="3" name="Rectangle 3"/>
          <p:cNvSpPr>
            <a:spLocks noGrp="1" noChangeArrowheads="1"/>
          </p:cNvSpPr>
          <p:nvPr>
            <p:ph type="title"/>
          </p:nvPr>
        </p:nvSpPr>
        <p:spPr>
          <a:xfrm>
            <a:off x="685800" y="228600"/>
            <a:ext cx="8077200" cy="838200"/>
          </a:xfrm>
        </p:spPr>
        <p:txBody>
          <a:bodyPr/>
          <a:lstStyle/>
          <a:p>
            <a:pPr eaLnBrk="1" hangingPunct="1"/>
            <a:r>
              <a:rPr lang="en-US" sz="3600" b="1" dirty="0" smtClean="0">
                <a:latin typeface="Arial" charset="0"/>
              </a:rPr>
              <a:t>Advantages and disadvantages of Chemical machining</a:t>
            </a:r>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27</a:t>
            </a:fld>
            <a:endParaRPr lang="en-US" altLang="zh-C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28</a:t>
            </a:fld>
            <a:endParaRPr lang="en-US" smtClean="0">
              <a:latin typeface="Times New Roman" charset="0"/>
            </a:endParaRPr>
          </a:p>
        </p:txBody>
      </p:sp>
      <p:sp>
        <p:nvSpPr>
          <p:cNvPr id="7" name="Rectangle 2"/>
          <p:cNvSpPr>
            <a:spLocks noChangeArrowheads="1"/>
          </p:cNvSpPr>
          <p:nvPr/>
        </p:nvSpPr>
        <p:spPr bwMode="auto">
          <a:xfrm>
            <a:off x="304800" y="1600200"/>
            <a:ext cx="8534400" cy="44958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FF0000"/>
                </a:solidFill>
                <a:latin typeface="Arial" charset="0"/>
              </a:rPr>
              <a:t>Disadvantages</a:t>
            </a:r>
            <a:r>
              <a:rPr lang="en-GB" sz="2400" dirty="0" smtClean="0">
                <a:latin typeface="Arial" charset="0"/>
              </a:rPr>
              <a:t>:</a:t>
            </a:r>
          </a:p>
          <a:p>
            <a:pPr marL="495300" indent="-495300">
              <a:lnSpc>
                <a:spcPct val="110000"/>
              </a:lnSpc>
              <a:spcBef>
                <a:spcPct val="20000"/>
              </a:spcBef>
            </a:pPr>
            <a:r>
              <a:rPr lang="en-GB" sz="2400" dirty="0" smtClean="0">
                <a:latin typeface="Arial" charset="0"/>
              </a:rPr>
              <a:t>The main limitations of this process are:</a:t>
            </a:r>
          </a:p>
          <a:p>
            <a:pPr marL="495300" indent="-495300">
              <a:lnSpc>
                <a:spcPct val="110000"/>
              </a:lnSpc>
              <a:spcBef>
                <a:spcPct val="20000"/>
              </a:spcBef>
            </a:pPr>
            <a:r>
              <a:rPr lang="en-GB" sz="2400" dirty="0" smtClean="0">
                <a:latin typeface="Arial" charset="0"/>
              </a:rPr>
              <a:t>1. Difficult to get </a:t>
            </a:r>
            <a:r>
              <a:rPr lang="en-GB" sz="2400" dirty="0" smtClean="0">
                <a:solidFill>
                  <a:srgbClr val="FF0000"/>
                </a:solidFill>
                <a:latin typeface="Arial" charset="0"/>
              </a:rPr>
              <a:t>sharp corner</a:t>
            </a:r>
          </a:p>
          <a:p>
            <a:pPr marL="495300" indent="-495300">
              <a:lnSpc>
                <a:spcPct val="110000"/>
              </a:lnSpc>
              <a:spcBef>
                <a:spcPct val="20000"/>
              </a:spcBef>
            </a:pPr>
            <a:r>
              <a:rPr lang="en-GB" sz="2400" dirty="0" smtClean="0">
                <a:latin typeface="Arial" charset="0"/>
              </a:rPr>
              <a:t>2. Difficult to chemically machine </a:t>
            </a:r>
            <a:r>
              <a:rPr lang="en-GB" sz="2400" dirty="0" smtClean="0">
                <a:solidFill>
                  <a:srgbClr val="FF0000"/>
                </a:solidFill>
                <a:latin typeface="Arial" charset="0"/>
              </a:rPr>
              <a:t>thick material</a:t>
            </a:r>
          </a:p>
          <a:p>
            <a:pPr marL="361950" indent="-361950">
              <a:lnSpc>
                <a:spcPct val="110000"/>
              </a:lnSpc>
              <a:spcBef>
                <a:spcPct val="20000"/>
              </a:spcBef>
            </a:pPr>
            <a:r>
              <a:rPr lang="en-GB" sz="2400" dirty="0" smtClean="0">
                <a:latin typeface="Arial" charset="0"/>
              </a:rPr>
              <a:t>3. </a:t>
            </a:r>
            <a:r>
              <a:rPr lang="en-GB" sz="2400" dirty="0" smtClean="0">
                <a:solidFill>
                  <a:srgbClr val="FF0000"/>
                </a:solidFill>
                <a:latin typeface="Arial" charset="0"/>
              </a:rPr>
              <a:t>Scribing</a:t>
            </a:r>
            <a:r>
              <a:rPr lang="en-GB" sz="2400" dirty="0" smtClean="0">
                <a:latin typeface="Arial" charset="0"/>
              </a:rPr>
              <a:t> </a:t>
            </a:r>
            <a:r>
              <a:rPr lang="en-GB" sz="2400" dirty="0" smtClean="0">
                <a:solidFill>
                  <a:srgbClr val="FF0000"/>
                </a:solidFill>
                <a:latin typeface="Arial" charset="0"/>
              </a:rPr>
              <a:t>accuracy is very limited</a:t>
            </a:r>
            <a:r>
              <a:rPr lang="en-GB" sz="2400" dirty="0" smtClean="0">
                <a:latin typeface="Arial" charset="0"/>
              </a:rPr>
              <a:t>, causes less dimensional accuracy</a:t>
            </a:r>
          </a:p>
          <a:p>
            <a:pPr marL="495300" indent="-495300">
              <a:lnSpc>
                <a:spcPct val="110000"/>
              </a:lnSpc>
              <a:spcBef>
                <a:spcPct val="20000"/>
              </a:spcBef>
            </a:pPr>
            <a:r>
              <a:rPr lang="en-GB" sz="2400" dirty="0" smtClean="0">
                <a:latin typeface="Arial" charset="0"/>
              </a:rPr>
              <a:t>4. </a:t>
            </a:r>
            <a:r>
              <a:rPr lang="en-GB" sz="2400" dirty="0" smtClean="0">
                <a:solidFill>
                  <a:srgbClr val="FF0000"/>
                </a:solidFill>
                <a:latin typeface="Arial" charset="0"/>
              </a:rPr>
              <a:t>Etchants are very dangerous </a:t>
            </a:r>
            <a:r>
              <a:rPr lang="en-GB" sz="2400" dirty="0" smtClean="0">
                <a:latin typeface="Arial" charset="0"/>
              </a:rPr>
              <a:t>for workers</a:t>
            </a:r>
          </a:p>
          <a:p>
            <a:pPr marL="495300" indent="-495300">
              <a:lnSpc>
                <a:spcPct val="110000"/>
              </a:lnSpc>
              <a:spcBef>
                <a:spcPct val="20000"/>
              </a:spcBef>
            </a:pPr>
            <a:r>
              <a:rPr lang="en-GB" sz="2400" dirty="0" smtClean="0">
                <a:latin typeface="Arial" charset="0"/>
              </a:rPr>
              <a:t>5. Etchant </a:t>
            </a:r>
            <a:r>
              <a:rPr lang="en-GB" sz="2400" dirty="0" smtClean="0">
                <a:solidFill>
                  <a:srgbClr val="FF0000"/>
                </a:solidFill>
                <a:latin typeface="Arial" charset="0"/>
              </a:rPr>
              <a:t>disposals are very expensive</a:t>
            </a:r>
          </a:p>
          <a:p>
            <a:pPr marL="361950" indent="-361950">
              <a:lnSpc>
                <a:spcPct val="110000"/>
              </a:lnSpc>
              <a:spcBef>
                <a:spcPct val="20000"/>
              </a:spcBef>
            </a:pPr>
            <a:r>
              <a:rPr lang="en-GB" sz="2400" dirty="0" smtClean="0">
                <a:latin typeface="Arial" charset="0"/>
              </a:rPr>
              <a:t>6. </a:t>
            </a:r>
            <a:r>
              <a:rPr lang="en-GB" sz="2400" dirty="0" smtClean="0">
                <a:solidFill>
                  <a:srgbClr val="FF0000"/>
                </a:solidFill>
                <a:latin typeface="Arial" charset="0"/>
              </a:rPr>
              <a:t>Environmental laws </a:t>
            </a:r>
            <a:r>
              <a:rPr lang="en-GB" sz="2400" dirty="0" smtClean="0">
                <a:latin typeface="Arial" charset="0"/>
              </a:rPr>
              <a:t>have important effects when chemical machining is used</a:t>
            </a:r>
          </a:p>
          <a:p>
            <a:pPr marL="495300" indent="-495300">
              <a:lnSpc>
                <a:spcPct val="110000"/>
              </a:lnSpc>
              <a:spcBef>
                <a:spcPct val="20000"/>
              </a:spcBef>
            </a:pPr>
            <a:endParaRPr lang="en-GB" sz="2400" dirty="0" smtClean="0">
              <a:latin typeface="Arial" charset="0"/>
            </a:endParaRPr>
          </a:p>
          <a:p>
            <a:pPr marL="495300" indent="-495300">
              <a:lnSpc>
                <a:spcPct val="110000"/>
              </a:lnSpc>
              <a:spcBef>
                <a:spcPct val="20000"/>
              </a:spcBef>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pPr>
            <a:endParaRPr lang="en-GB" sz="2400" dirty="0" smtClean="0">
              <a:latin typeface="Arial" charset="0"/>
            </a:endParaRPr>
          </a:p>
        </p:txBody>
      </p:sp>
      <p:sp>
        <p:nvSpPr>
          <p:cNvPr id="4" name="Rectangle 3"/>
          <p:cNvSpPr>
            <a:spLocks noGrp="1" noChangeArrowheads="1"/>
          </p:cNvSpPr>
          <p:nvPr>
            <p:ph type="title"/>
          </p:nvPr>
        </p:nvSpPr>
        <p:spPr>
          <a:xfrm>
            <a:off x="685800" y="228600"/>
            <a:ext cx="8077200" cy="838200"/>
          </a:xfrm>
        </p:spPr>
        <p:txBody>
          <a:bodyPr/>
          <a:lstStyle/>
          <a:p>
            <a:pPr eaLnBrk="1" hangingPunct="1"/>
            <a:r>
              <a:rPr lang="en-US" sz="3600" b="1" dirty="0" smtClean="0">
                <a:latin typeface="Arial" charset="0"/>
              </a:rPr>
              <a:t>Advantages and disadvantages of Chemical machining</a:t>
            </a:r>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28</a:t>
            </a:fld>
            <a:endParaRPr lang="en-US" altLang="zh-C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92500" lnSpcReduction="10000"/>
          </a:bodyPr>
          <a:lstStyle/>
          <a:p>
            <a:fld id="{B6F15528-21DE-4FAA-801E-634DDDAF4B2B}" type="slidenum">
              <a:rPr lang="en-US" smtClean="0"/>
              <a:pPr/>
              <a:t>29</a:t>
            </a:fld>
            <a:endParaRPr lang="en-US"/>
          </a:p>
        </p:txBody>
      </p:sp>
      <p:sp>
        <p:nvSpPr>
          <p:cNvPr id="9" name="Content Placeholder 8"/>
          <p:cNvSpPr>
            <a:spLocks noGrp="1"/>
          </p:cNvSpPr>
          <p:nvPr>
            <p:ph idx="1"/>
          </p:nvPr>
        </p:nvSpPr>
        <p:spPr>
          <a:xfrm>
            <a:off x="457200" y="1600200"/>
            <a:ext cx="5181600" cy="4525963"/>
          </a:xfrm>
        </p:spPr>
        <p:txBody>
          <a:bodyPr>
            <a:normAutofit/>
          </a:bodyPr>
          <a:lstStyle/>
          <a:p>
            <a:pPr>
              <a:lnSpc>
                <a:spcPct val="110000"/>
              </a:lnSpc>
              <a:spcBef>
                <a:spcPct val="20000"/>
              </a:spcBef>
              <a:buFont typeface="Wingdings" panose="05000000000000000000" pitchFamily="2" charset="2"/>
              <a:buChar char="q"/>
            </a:pPr>
            <a:r>
              <a:rPr lang="en-CA" sz="2400" dirty="0">
                <a:latin typeface="Arial" charset="0"/>
              </a:rPr>
              <a:t>Computer &amp; Telecommunications </a:t>
            </a:r>
          </a:p>
          <a:p>
            <a:pPr>
              <a:lnSpc>
                <a:spcPct val="110000"/>
              </a:lnSpc>
              <a:spcBef>
                <a:spcPct val="20000"/>
              </a:spcBef>
              <a:buFont typeface="Wingdings" panose="05000000000000000000" pitchFamily="2" charset="2"/>
              <a:buChar char="q"/>
            </a:pPr>
            <a:r>
              <a:rPr lang="en-CA" sz="2400" dirty="0" smtClean="0">
                <a:latin typeface="Arial" charset="0"/>
              </a:rPr>
              <a:t>Electronics/micro-electronics </a:t>
            </a:r>
            <a:endParaRPr lang="en-CA" sz="2400" dirty="0">
              <a:latin typeface="Arial" charset="0"/>
            </a:endParaRPr>
          </a:p>
          <a:p>
            <a:pPr>
              <a:lnSpc>
                <a:spcPct val="110000"/>
              </a:lnSpc>
              <a:spcBef>
                <a:spcPct val="20000"/>
              </a:spcBef>
              <a:buFont typeface="Wingdings" panose="05000000000000000000" pitchFamily="2" charset="2"/>
              <a:buChar char="q"/>
            </a:pPr>
            <a:r>
              <a:rPr lang="en-CA" sz="2400" dirty="0">
                <a:latin typeface="Arial" charset="0"/>
              </a:rPr>
              <a:t>Medical &amp; Instrumentation</a:t>
            </a:r>
          </a:p>
          <a:p>
            <a:pPr>
              <a:lnSpc>
                <a:spcPct val="110000"/>
              </a:lnSpc>
              <a:spcBef>
                <a:spcPct val="20000"/>
              </a:spcBef>
              <a:buFont typeface="Wingdings" panose="05000000000000000000" pitchFamily="2" charset="2"/>
              <a:buChar char="q"/>
            </a:pPr>
            <a:r>
              <a:rPr lang="en-CA" sz="2400" dirty="0">
                <a:latin typeface="Arial" charset="0"/>
              </a:rPr>
              <a:t>Micro </a:t>
            </a:r>
            <a:r>
              <a:rPr lang="en-CA" sz="2400" dirty="0" smtClean="0">
                <a:latin typeface="Arial" charset="0"/>
              </a:rPr>
              <a:t>Fluidics</a:t>
            </a:r>
            <a:endParaRPr lang="en-CA" sz="2400" dirty="0">
              <a:latin typeface="Arial" charset="0"/>
            </a:endParaRPr>
          </a:p>
          <a:p>
            <a:pPr>
              <a:lnSpc>
                <a:spcPct val="110000"/>
              </a:lnSpc>
              <a:spcBef>
                <a:spcPct val="20000"/>
              </a:spcBef>
              <a:buFont typeface="Wingdings" panose="05000000000000000000" pitchFamily="2" charset="2"/>
              <a:buChar char="q"/>
            </a:pPr>
            <a:r>
              <a:rPr lang="en-CA" sz="2400" dirty="0">
                <a:latin typeface="Arial" charset="0"/>
              </a:rPr>
              <a:t>Ornaments &amp; </a:t>
            </a:r>
            <a:r>
              <a:rPr lang="en-US" sz="2400" dirty="0" smtClean="0">
                <a:latin typeface="Arial" charset="0"/>
              </a:rPr>
              <a:t>Jewelries</a:t>
            </a:r>
            <a:r>
              <a:rPr lang="en-CA" sz="2400" dirty="0" smtClean="0">
                <a:latin typeface="Arial" charset="0"/>
              </a:rPr>
              <a:t>  </a:t>
            </a:r>
            <a:endParaRPr lang="en-CA" sz="2400" dirty="0">
              <a:latin typeface="Arial" charset="0"/>
            </a:endParaRPr>
          </a:p>
          <a:p>
            <a:pPr>
              <a:lnSpc>
                <a:spcPct val="110000"/>
              </a:lnSpc>
              <a:spcBef>
                <a:spcPct val="20000"/>
              </a:spcBef>
              <a:buFont typeface="Wingdings" panose="05000000000000000000" pitchFamily="2" charset="2"/>
              <a:buChar char="q"/>
            </a:pPr>
            <a:r>
              <a:rPr lang="en-GB" sz="2400" dirty="0">
                <a:latin typeface="Arial" charset="0"/>
              </a:rPr>
              <a:t>Elimination of the recast layer from parts machined by EDM</a:t>
            </a:r>
            <a:endParaRPr lang="en-CA" sz="2400" dirty="0">
              <a:latin typeface="Arial" charset="0"/>
            </a:endParaRPr>
          </a:p>
          <a:p>
            <a:endParaRPr lang="en-CA" dirty="0"/>
          </a:p>
        </p:txBody>
      </p:sp>
      <p:pic>
        <p:nvPicPr>
          <p:cNvPr id="10" name="Picture 9" descr="DSC00208.JPG">
            <a:hlinkClick r:id="rId3"/>
          </p:cNvPr>
          <p:cNvPicPr>
            <a:picLocks noChangeAspect="1"/>
          </p:cNvPicPr>
          <p:nvPr/>
        </p:nvPicPr>
        <p:blipFill>
          <a:blip r:embed="rId4" cstate="print"/>
          <a:stretch>
            <a:fillRect/>
          </a:stretch>
        </p:blipFill>
        <p:spPr>
          <a:xfrm rot="5400000">
            <a:off x="5260975" y="2206625"/>
            <a:ext cx="4241800" cy="3181350"/>
          </a:xfrm>
          <a:prstGeom prst="rect">
            <a:avLst/>
          </a:prstGeom>
        </p:spPr>
      </p:pic>
      <p:sp>
        <p:nvSpPr>
          <p:cNvPr id="12" name="Rectangle 3"/>
          <p:cNvSpPr>
            <a:spLocks noGrp="1" noChangeArrowheads="1"/>
          </p:cNvSpPr>
          <p:nvPr>
            <p:ph type="title"/>
          </p:nvPr>
        </p:nvSpPr>
        <p:spPr>
          <a:xfrm>
            <a:off x="685800" y="152400"/>
            <a:ext cx="7772400" cy="838200"/>
          </a:xfrm>
        </p:spPr>
        <p:txBody>
          <a:bodyPr/>
          <a:lstStyle/>
          <a:p>
            <a:pPr eaLnBrk="1" hangingPunct="1"/>
            <a:r>
              <a:rPr lang="en-US" b="1" dirty="0" smtClean="0">
                <a:latin typeface="Arial" charset="0"/>
              </a:rPr>
              <a:t>Applications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r>
              <a:rPr lang="en-US" altLang="zh-CN" b="1" smtClean="0">
                <a:ea typeface="SimSun" pitchFamily="2" charset="-122"/>
              </a:rPr>
              <a:t>Introduction</a:t>
            </a:r>
            <a:endParaRPr lang="en-AU" b="1" smtClean="0"/>
          </a:p>
        </p:txBody>
      </p:sp>
      <p:sp>
        <p:nvSpPr>
          <p:cNvPr id="50179" name="Rectangle 3"/>
          <p:cNvSpPr>
            <a:spLocks noGrp="1"/>
          </p:cNvSpPr>
          <p:nvPr>
            <p:ph type="body" idx="4294967295"/>
          </p:nvPr>
        </p:nvSpPr>
        <p:spPr>
          <a:xfrm>
            <a:off x="612775" y="1600200"/>
            <a:ext cx="8153400" cy="4953000"/>
          </a:xfrm>
        </p:spPr>
        <p:txBody>
          <a:bodyPr/>
          <a:lstStyle/>
          <a:p>
            <a:pPr marL="0" indent="0">
              <a:lnSpc>
                <a:spcPct val="90000"/>
              </a:lnSpc>
              <a:buNone/>
            </a:pPr>
            <a:r>
              <a:rPr lang="en-US" sz="2000" b="1" dirty="0" smtClean="0">
                <a:solidFill>
                  <a:srgbClr val="FF0000"/>
                </a:solidFill>
                <a:latin typeface="Arial" charset="0"/>
              </a:rPr>
              <a:t>Why Advanced (non-conventional) machining processes are required</a:t>
            </a:r>
          </a:p>
          <a:p>
            <a:pPr marL="457200" indent="-457200">
              <a:lnSpc>
                <a:spcPct val="90000"/>
              </a:lnSpc>
            </a:pPr>
            <a:r>
              <a:rPr lang="en-US" sz="2000" dirty="0" smtClean="0">
                <a:latin typeface="Arial" charset="0"/>
              </a:rPr>
              <a:t>Machining processes </a:t>
            </a:r>
            <a:r>
              <a:rPr lang="en-AU" sz="2000" dirty="0" smtClean="0">
                <a:latin typeface="Arial" charset="0"/>
              </a:rPr>
              <a:t>involve material removal by mechanical means </a:t>
            </a:r>
            <a:r>
              <a:rPr lang="en-AU" sz="2000" dirty="0" smtClean="0">
                <a:latin typeface="Arial" charset="0"/>
                <a:sym typeface="Symbol"/>
              </a:rPr>
              <a:t></a:t>
            </a:r>
            <a:r>
              <a:rPr lang="en-AU" sz="2000" dirty="0" smtClean="0">
                <a:latin typeface="Arial" charset="0"/>
              </a:rPr>
              <a:t> chip formation, abrasion, or microchipping</a:t>
            </a:r>
          </a:p>
          <a:p>
            <a:pPr marL="457200" indent="-457200">
              <a:lnSpc>
                <a:spcPct val="90000"/>
              </a:lnSpc>
            </a:pPr>
            <a:r>
              <a:rPr lang="en-AU" sz="2000" dirty="0" smtClean="0">
                <a:latin typeface="Arial" charset="0"/>
              </a:rPr>
              <a:t>Situations where mechanical methods are not satisfactory, economical or possible:</a:t>
            </a:r>
          </a:p>
          <a:p>
            <a:pPr>
              <a:lnSpc>
                <a:spcPct val="90000"/>
              </a:lnSpc>
              <a:buFont typeface="Wingdings" panose="05000000000000000000" pitchFamily="2" charset="2"/>
              <a:buChar char="§"/>
            </a:pPr>
            <a:r>
              <a:rPr lang="en-AU" sz="2000" dirty="0" smtClean="0">
                <a:latin typeface="Arial" charset="0"/>
              </a:rPr>
              <a:t>Very high</a:t>
            </a:r>
            <a:r>
              <a:rPr lang="en-AU" sz="2000" b="1" dirty="0" smtClean="0">
                <a:latin typeface="Arial" charset="0"/>
              </a:rPr>
              <a:t> strength </a:t>
            </a:r>
            <a:r>
              <a:rPr lang="en-AU" sz="2000" dirty="0" smtClean="0">
                <a:latin typeface="Arial" charset="0"/>
              </a:rPr>
              <a:t>and </a:t>
            </a:r>
            <a:r>
              <a:rPr lang="en-AU" sz="2000" b="1" dirty="0" smtClean="0">
                <a:latin typeface="Arial" charset="0"/>
              </a:rPr>
              <a:t>hardness </a:t>
            </a:r>
          </a:p>
          <a:p>
            <a:pPr>
              <a:lnSpc>
                <a:spcPct val="90000"/>
              </a:lnSpc>
              <a:buFont typeface="Wingdings" panose="05000000000000000000" pitchFamily="2" charset="2"/>
              <a:buChar char="§"/>
            </a:pPr>
            <a:r>
              <a:rPr lang="en-AU" sz="2000" dirty="0" smtClean="0">
                <a:latin typeface="Arial" charset="0"/>
              </a:rPr>
              <a:t>Material is too </a:t>
            </a:r>
            <a:r>
              <a:rPr lang="en-AU" sz="2000" b="1" dirty="0" smtClean="0">
                <a:latin typeface="Arial" charset="0"/>
              </a:rPr>
              <a:t>brittle</a:t>
            </a:r>
          </a:p>
          <a:p>
            <a:pPr>
              <a:lnSpc>
                <a:spcPct val="90000"/>
              </a:lnSpc>
              <a:buFont typeface="Wingdings" panose="05000000000000000000" pitchFamily="2" charset="2"/>
              <a:buChar char="§"/>
            </a:pPr>
            <a:r>
              <a:rPr lang="en-AU" sz="2000" dirty="0" smtClean="0">
                <a:latin typeface="Arial" charset="0"/>
              </a:rPr>
              <a:t>Workpiece is too </a:t>
            </a:r>
            <a:r>
              <a:rPr lang="en-AU" sz="2000" b="1" dirty="0" smtClean="0">
                <a:latin typeface="Arial" charset="0"/>
              </a:rPr>
              <a:t>flexible</a:t>
            </a:r>
          </a:p>
          <a:p>
            <a:pPr>
              <a:lnSpc>
                <a:spcPct val="90000"/>
              </a:lnSpc>
              <a:buFont typeface="Wingdings" panose="05000000000000000000" pitchFamily="2" charset="2"/>
              <a:buChar char="§"/>
            </a:pPr>
            <a:r>
              <a:rPr lang="en-AU" sz="2000" dirty="0" smtClean="0">
                <a:latin typeface="Arial" charset="0"/>
              </a:rPr>
              <a:t>Workpiece is too </a:t>
            </a:r>
            <a:r>
              <a:rPr lang="en-AU" sz="2000" b="1" dirty="0" smtClean="0">
                <a:latin typeface="Arial" charset="0"/>
              </a:rPr>
              <a:t>thin</a:t>
            </a:r>
          </a:p>
          <a:p>
            <a:pPr>
              <a:lnSpc>
                <a:spcPct val="90000"/>
              </a:lnSpc>
              <a:buFont typeface="Wingdings" panose="05000000000000000000" pitchFamily="2" charset="2"/>
              <a:buChar char="§"/>
            </a:pPr>
            <a:r>
              <a:rPr lang="en-AU" sz="2000" b="1" dirty="0" smtClean="0">
                <a:latin typeface="Arial" charset="0"/>
              </a:rPr>
              <a:t>Shape </a:t>
            </a:r>
            <a:r>
              <a:rPr lang="en-AU" sz="2000" dirty="0" smtClean="0">
                <a:latin typeface="Arial" charset="0"/>
              </a:rPr>
              <a:t>of the part is </a:t>
            </a:r>
            <a:r>
              <a:rPr lang="en-AU" sz="2000" i="1" dirty="0" smtClean="0">
                <a:latin typeface="Arial" charset="0"/>
              </a:rPr>
              <a:t>complex</a:t>
            </a:r>
          </a:p>
          <a:p>
            <a:pPr>
              <a:lnSpc>
                <a:spcPct val="90000"/>
              </a:lnSpc>
              <a:buFont typeface="Wingdings" panose="05000000000000000000" pitchFamily="2" charset="2"/>
              <a:buChar char="§"/>
            </a:pPr>
            <a:r>
              <a:rPr lang="en-AU" sz="2000" b="1" dirty="0" smtClean="0">
                <a:latin typeface="Arial" charset="0"/>
              </a:rPr>
              <a:t>Surface finish </a:t>
            </a:r>
            <a:r>
              <a:rPr lang="en-AU" sz="2000" dirty="0" smtClean="0">
                <a:latin typeface="Arial" charset="0"/>
              </a:rPr>
              <a:t>and </a:t>
            </a:r>
            <a:r>
              <a:rPr lang="en-AU" sz="2000" b="1" dirty="0" smtClean="0">
                <a:latin typeface="Arial" charset="0"/>
              </a:rPr>
              <a:t>dimensional </a:t>
            </a:r>
            <a:br>
              <a:rPr lang="en-AU" sz="2000" b="1" dirty="0" smtClean="0">
                <a:latin typeface="Arial" charset="0"/>
              </a:rPr>
            </a:br>
            <a:r>
              <a:rPr lang="en-AU" sz="2000" b="1" dirty="0" smtClean="0">
                <a:latin typeface="Arial" charset="0"/>
              </a:rPr>
              <a:t>tolerance </a:t>
            </a:r>
            <a:r>
              <a:rPr lang="en-AU" sz="2000" dirty="0" smtClean="0">
                <a:latin typeface="Arial" charset="0"/>
              </a:rPr>
              <a:t>requirements</a:t>
            </a:r>
          </a:p>
          <a:p>
            <a:pPr>
              <a:lnSpc>
                <a:spcPct val="90000"/>
              </a:lnSpc>
              <a:buFont typeface="Wingdings" panose="05000000000000000000" pitchFamily="2" charset="2"/>
              <a:buChar char="§"/>
            </a:pPr>
            <a:r>
              <a:rPr lang="en-AU" sz="2000" b="1" dirty="0" smtClean="0">
                <a:latin typeface="Arial" charset="0"/>
              </a:rPr>
              <a:t>Temperature rise </a:t>
            </a:r>
            <a:r>
              <a:rPr lang="en-AU" sz="2000" dirty="0" smtClean="0">
                <a:latin typeface="Arial" charset="0"/>
              </a:rPr>
              <a:t>during processing</a:t>
            </a:r>
          </a:p>
        </p:txBody>
      </p:sp>
      <p:pic>
        <p:nvPicPr>
          <p:cNvPr id="50191" name="Picture 15"/>
          <p:cNvPicPr>
            <a:picLocks noChangeAspect="1" noChangeArrowheads="1"/>
          </p:cNvPicPr>
          <p:nvPr/>
        </p:nvPicPr>
        <p:blipFill rotWithShape="1">
          <a:blip r:embed="rId3" cstate="print"/>
          <a:srcRect t="2000"/>
          <a:stretch/>
        </p:blipFill>
        <p:spPr bwMode="auto">
          <a:xfrm>
            <a:off x="6705600" y="3200400"/>
            <a:ext cx="2214563" cy="1633537"/>
          </a:xfrm>
          <a:prstGeom prst="rect">
            <a:avLst/>
          </a:prstGeom>
          <a:noFill/>
          <a:ln w="9525">
            <a:noFill/>
            <a:miter lim="800000"/>
            <a:headEnd/>
            <a:tailEnd/>
          </a:ln>
          <a:effectLst/>
        </p:spPr>
      </p:pic>
      <p:pic>
        <p:nvPicPr>
          <p:cNvPr id="50192" name="Picture 16"/>
          <p:cNvPicPr>
            <a:picLocks noChangeAspect="1" noChangeArrowheads="1"/>
          </p:cNvPicPr>
          <p:nvPr/>
        </p:nvPicPr>
        <p:blipFill>
          <a:blip r:embed="rId4" cstate="print"/>
          <a:srcRect/>
          <a:stretch>
            <a:fillRect/>
          </a:stretch>
        </p:blipFill>
        <p:spPr bwMode="auto">
          <a:xfrm>
            <a:off x="6101129" y="4833937"/>
            <a:ext cx="2585671" cy="2008512"/>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3</a:t>
            </a:fld>
            <a:endParaRPr lang="en-US" altLang="zh-C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381000" y="5001161"/>
            <a:ext cx="8534400" cy="1323439"/>
          </a:xfrm>
          <a:prstGeom prst="rect">
            <a:avLst/>
          </a:prstGeom>
          <a:noFill/>
          <a:ln w="9525">
            <a:noFill/>
            <a:miter lim="800000"/>
            <a:headEnd/>
            <a:tailEnd/>
          </a:ln>
          <a:effectLst/>
        </p:spPr>
        <p:txBody>
          <a:bodyPr>
            <a:spAutoFit/>
          </a:bodyPr>
          <a:lstStyle/>
          <a:p>
            <a:pPr>
              <a:spcBef>
                <a:spcPct val="50000"/>
              </a:spcBef>
            </a:pPr>
            <a:r>
              <a:rPr lang="en-US" sz="1600" dirty="0" smtClean="0"/>
              <a:t>(a</a:t>
            </a:r>
            <a:r>
              <a:rPr lang="en-US" sz="1600" dirty="0"/>
              <a:t>)  </a:t>
            </a:r>
            <a:r>
              <a:rPr lang="en-US" sz="1600" dirty="0">
                <a:solidFill>
                  <a:srgbClr val="FF0000"/>
                </a:solidFill>
              </a:rPr>
              <a:t>Missile skin-panel section contoured by chemical milling </a:t>
            </a:r>
            <a:r>
              <a:rPr lang="en-US" sz="1600" dirty="0"/>
              <a:t>to </a:t>
            </a:r>
            <a:r>
              <a:rPr lang="en-US" sz="1600" dirty="0">
                <a:solidFill>
                  <a:srgbClr val="FF0000"/>
                </a:solidFill>
              </a:rPr>
              <a:t>improve the stiffness-to-weight ratio </a:t>
            </a:r>
            <a:r>
              <a:rPr lang="en-US" sz="1600" dirty="0"/>
              <a:t>of the part.  (b)  </a:t>
            </a:r>
            <a:r>
              <a:rPr lang="en-US" sz="1600" dirty="0">
                <a:solidFill>
                  <a:srgbClr val="FF0000"/>
                </a:solidFill>
              </a:rPr>
              <a:t>Weight reduction of space-launch vehicles </a:t>
            </a:r>
            <a:r>
              <a:rPr lang="en-US" sz="1600" dirty="0"/>
              <a:t>by the chemical milling of aluminum-alloy plates.  These panels are chemically milled after the plates first have been formed into shape by a process such as roll </a:t>
            </a:r>
            <a:r>
              <a:rPr lang="en-US" sz="1600" dirty="0" smtClean="0"/>
              <a:t>forming.  </a:t>
            </a:r>
            <a:r>
              <a:rPr lang="en-US" sz="1600" dirty="0"/>
              <a:t>The design of the chemically machined rib patterns can be modified readily at minimal cost.</a:t>
            </a:r>
          </a:p>
        </p:txBody>
      </p:sp>
      <p:pic>
        <p:nvPicPr>
          <p:cNvPr id="62470" name="Picture 6" descr="F27_02"/>
          <p:cNvPicPr>
            <a:picLocks noChangeAspect="1" noChangeArrowheads="1"/>
          </p:cNvPicPr>
          <p:nvPr/>
        </p:nvPicPr>
        <p:blipFill>
          <a:blip r:embed="rId3" cstate="print"/>
          <a:srcRect/>
          <a:stretch>
            <a:fillRect/>
          </a:stretch>
        </p:blipFill>
        <p:spPr bwMode="auto">
          <a:xfrm>
            <a:off x="1447800" y="1462087"/>
            <a:ext cx="6400800" cy="3414713"/>
          </a:xfrm>
          <a:prstGeom prst="rect">
            <a:avLst/>
          </a:prstGeom>
          <a:noFill/>
        </p:spPr>
      </p:pic>
      <p:sp>
        <p:nvSpPr>
          <p:cNvPr id="8" name="Rectangle 3"/>
          <p:cNvSpPr>
            <a:spLocks noGrp="1" noChangeArrowheads="1"/>
          </p:cNvSpPr>
          <p:nvPr>
            <p:ph type="title"/>
          </p:nvPr>
        </p:nvSpPr>
        <p:spPr>
          <a:xfrm>
            <a:off x="685800" y="0"/>
            <a:ext cx="7772400" cy="838200"/>
          </a:xfrm>
        </p:spPr>
        <p:txBody>
          <a:bodyPr/>
          <a:lstStyle/>
          <a:p>
            <a:pPr eaLnBrk="1" hangingPunct="1"/>
            <a:r>
              <a:rPr lang="en-US" b="1" dirty="0" smtClean="0">
                <a:latin typeface="Arial" charset="0"/>
              </a:rPr>
              <a:t>Applications</a:t>
            </a: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5237"/>
            <a:ext cx="6629400" cy="1143000"/>
          </a:xfrm>
        </p:spPr>
        <p:txBody>
          <a:bodyPr>
            <a:normAutofit/>
          </a:bodyPr>
          <a:lstStyle/>
          <a:p>
            <a:r>
              <a:rPr lang="en-US" sz="2800" dirty="0" smtClean="0">
                <a:latin typeface="Arial" panose="020B0604020202020204" pitchFamily="34" charset="0"/>
                <a:cs typeface="Arial" panose="020B0604020202020204" pitchFamily="34" charset="0"/>
              </a:rPr>
              <a:t>Photo Etching is an alternative to  </a:t>
            </a:r>
            <a:endParaRPr lang="en-CA"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2775" y="2179637"/>
            <a:ext cx="8153400" cy="4525963"/>
          </a:xfrm>
        </p:spPr>
        <p:txBody>
          <a:bodyPr/>
          <a:lstStyle/>
          <a:p>
            <a:pPr>
              <a:lnSpc>
                <a:spcPct val="110000"/>
              </a:lnSpc>
              <a:spcBef>
                <a:spcPct val="20000"/>
              </a:spcBef>
              <a:buFont typeface="Wingdings" panose="05000000000000000000" pitchFamily="2" charset="2"/>
              <a:buChar char="q"/>
            </a:pPr>
            <a:r>
              <a:rPr lang="en-CA" sz="2400" dirty="0">
                <a:latin typeface="Arial" charset="0"/>
              </a:rPr>
              <a:t>Laser cut </a:t>
            </a:r>
          </a:p>
          <a:p>
            <a:pPr>
              <a:lnSpc>
                <a:spcPct val="110000"/>
              </a:lnSpc>
              <a:spcBef>
                <a:spcPct val="20000"/>
              </a:spcBef>
              <a:buFont typeface="Wingdings" panose="05000000000000000000" pitchFamily="2" charset="2"/>
              <a:buChar char="q"/>
            </a:pPr>
            <a:r>
              <a:rPr lang="en-CA" sz="2400" dirty="0">
                <a:latin typeface="Arial" charset="0"/>
              </a:rPr>
              <a:t>Wire EDM</a:t>
            </a:r>
          </a:p>
          <a:p>
            <a:pPr>
              <a:lnSpc>
                <a:spcPct val="110000"/>
              </a:lnSpc>
              <a:spcBef>
                <a:spcPct val="20000"/>
              </a:spcBef>
              <a:buFont typeface="Wingdings" panose="05000000000000000000" pitchFamily="2" charset="2"/>
              <a:buChar char="q"/>
            </a:pPr>
            <a:r>
              <a:rPr lang="en-CA" sz="2400" dirty="0">
                <a:latin typeface="Arial" charset="0"/>
              </a:rPr>
              <a:t>Stamping </a:t>
            </a:r>
            <a:r>
              <a:rPr lang="en-CA" sz="2400" dirty="0" smtClean="0">
                <a:latin typeface="Arial" charset="0"/>
              </a:rPr>
              <a:t>/ punching </a:t>
            </a:r>
            <a:endParaRPr lang="en-CA" sz="2400" dirty="0">
              <a:latin typeface="Arial" charset="0"/>
            </a:endParaRPr>
          </a:p>
        </p:txBody>
      </p:sp>
      <p:sp>
        <p:nvSpPr>
          <p:cNvPr id="5" name="Slide Number Placeholder 4"/>
          <p:cNvSpPr>
            <a:spLocks noGrp="1"/>
          </p:cNvSpPr>
          <p:nvPr>
            <p:ph type="sldNum" sz="quarter" idx="12"/>
          </p:nvPr>
        </p:nvSpPr>
        <p:spPr/>
        <p:txBody>
          <a:bodyPr>
            <a:normAutofit fontScale="92500" lnSpcReduction="10000"/>
          </a:bodyPr>
          <a:lstStyle/>
          <a:p>
            <a:fld id="{B6F15528-21DE-4FAA-801E-634DDDAF4B2B}" type="slidenum">
              <a:rPr lang="en-US" smtClean="0"/>
              <a:pPr/>
              <a:t>31</a:t>
            </a:fld>
            <a:endParaRPr lang="en-US"/>
          </a:p>
        </p:txBody>
      </p:sp>
      <p:pic>
        <p:nvPicPr>
          <p:cNvPr id="8" name="Picture 7" descr="DSC00279.JPG">
            <a:hlinkClick r:id="rId3"/>
          </p:cNvPr>
          <p:cNvPicPr>
            <a:picLocks noChangeAspect="1"/>
          </p:cNvPicPr>
          <p:nvPr/>
        </p:nvPicPr>
        <p:blipFill>
          <a:blip r:embed="rId4" cstate="print"/>
          <a:stretch>
            <a:fillRect/>
          </a:stretch>
        </p:blipFill>
        <p:spPr>
          <a:xfrm>
            <a:off x="4419600" y="2408237"/>
            <a:ext cx="4343400" cy="3257550"/>
          </a:xfrm>
          <a:prstGeom prst="rect">
            <a:avLst/>
          </a:prstGeom>
        </p:spPr>
      </p:pic>
      <p:pic>
        <p:nvPicPr>
          <p:cNvPr id="9" name="Picture 8" descr="DSC00228.JPG">
            <a:hlinkClick r:id="rId3"/>
          </p:cNvPr>
          <p:cNvPicPr>
            <a:picLocks noChangeAspect="1"/>
          </p:cNvPicPr>
          <p:nvPr/>
        </p:nvPicPr>
        <p:blipFill>
          <a:blip r:embed="rId5" cstate="print"/>
          <a:stretch>
            <a:fillRect/>
          </a:stretch>
        </p:blipFill>
        <p:spPr>
          <a:xfrm>
            <a:off x="762000" y="4313237"/>
            <a:ext cx="2870200" cy="2152650"/>
          </a:xfrm>
          <a:prstGeom prst="rect">
            <a:avLst/>
          </a:prstGeom>
        </p:spPr>
      </p:pic>
      <p:sp>
        <p:nvSpPr>
          <p:cNvPr id="10" name="TextBox 9"/>
          <p:cNvSpPr txBox="1"/>
          <p:nvPr/>
        </p:nvSpPr>
        <p:spPr>
          <a:xfrm>
            <a:off x="7315200" y="5761037"/>
            <a:ext cx="1295400" cy="369332"/>
          </a:xfrm>
          <a:prstGeom prst="rect">
            <a:avLst/>
          </a:prstGeom>
          <a:noFill/>
        </p:spPr>
        <p:txBody>
          <a:bodyPr wrap="square" rtlCol="0">
            <a:spAutoFit/>
          </a:bodyPr>
          <a:lstStyle/>
          <a:p>
            <a:r>
              <a:rPr lang="en-CA" dirty="0" smtClean="0"/>
              <a:t>Pin holes </a:t>
            </a:r>
            <a:endParaRPr lang="en-CA" dirty="0"/>
          </a:p>
        </p:txBody>
      </p:sp>
      <p:sp>
        <p:nvSpPr>
          <p:cNvPr id="11" name="TextBox 10"/>
          <p:cNvSpPr txBox="1"/>
          <p:nvPr/>
        </p:nvSpPr>
        <p:spPr>
          <a:xfrm>
            <a:off x="3733800" y="6142037"/>
            <a:ext cx="1143000" cy="369332"/>
          </a:xfrm>
          <a:prstGeom prst="rect">
            <a:avLst/>
          </a:prstGeom>
          <a:noFill/>
        </p:spPr>
        <p:txBody>
          <a:bodyPr wrap="square" rtlCol="0">
            <a:spAutoFit/>
          </a:bodyPr>
          <a:lstStyle/>
          <a:p>
            <a:r>
              <a:rPr lang="en-CA" dirty="0" smtClean="0"/>
              <a:t>Flat Shield </a:t>
            </a:r>
            <a:endParaRPr lang="en-CA" dirty="0"/>
          </a:p>
        </p:txBody>
      </p:sp>
      <p:sp>
        <p:nvSpPr>
          <p:cNvPr id="12" name="Rectangle 3"/>
          <p:cNvSpPr txBox="1">
            <a:spLocks noChangeArrowheads="1"/>
          </p:cNvSpPr>
          <p:nvPr/>
        </p:nvSpPr>
        <p:spPr>
          <a:xfrm>
            <a:off x="685800" y="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248EA"/>
                </a:solidFill>
                <a:effectLst/>
                <a:uLnTx/>
                <a:uFillTx/>
                <a:latin typeface="Arial" charset="0"/>
                <a:ea typeface="+mn-ea"/>
                <a:cs typeface="+mn-cs"/>
              </a:rPr>
              <a:t>Applications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32</a:t>
            </a:fld>
            <a:endParaRPr lang="en-US" smtClean="0">
              <a:latin typeface="Times New Roman" charset="0"/>
            </a:endParaRPr>
          </a:p>
        </p:txBody>
      </p:sp>
      <p:sp>
        <p:nvSpPr>
          <p:cNvPr id="7" name="Rectangle 2"/>
          <p:cNvSpPr>
            <a:spLocks noChangeArrowheads="1"/>
          </p:cNvSpPr>
          <p:nvPr/>
        </p:nvSpPr>
        <p:spPr bwMode="auto">
          <a:xfrm>
            <a:off x="228600" y="1066800"/>
            <a:ext cx="8610600" cy="52578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1430360" y="2069068"/>
            <a:ext cx="2660103" cy="31908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06960" y="2069068"/>
            <a:ext cx="2913040" cy="3133725"/>
          </a:xfrm>
          <a:prstGeom prst="rect">
            <a:avLst/>
          </a:prstGeom>
          <a:noFill/>
          <a:ln w="9525">
            <a:noFill/>
            <a:miter lim="800000"/>
            <a:headEnd/>
            <a:tailEnd/>
          </a:ln>
        </p:spPr>
      </p:pic>
      <p:sp>
        <p:nvSpPr>
          <p:cNvPr id="9" name="TextBox 8"/>
          <p:cNvSpPr txBox="1"/>
          <p:nvPr/>
        </p:nvSpPr>
        <p:spPr>
          <a:xfrm>
            <a:off x="2039960" y="5269468"/>
            <a:ext cx="1524000" cy="369332"/>
          </a:xfrm>
          <a:prstGeom prst="rect">
            <a:avLst/>
          </a:prstGeom>
          <a:noFill/>
        </p:spPr>
        <p:txBody>
          <a:bodyPr wrap="square" rtlCol="0">
            <a:spAutoFit/>
          </a:bodyPr>
          <a:lstStyle/>
          <a:p>
            <a:r>
              <a:rPr lang="en-GB" dirty="0" smtClean="0"/>
              <a:t>Encoder disc</a:t>
            </a:r>
            <a:endParaRPr lang="en-GB" dirty="0"/>
          </a:p>
        </p:txBody>
      </p:sp>
      <p:sp>
        <p:nvSpPr>
          <p:cNvPr id="10" name="TextBox 9"/>
          <p:cNvSpPr txBox="1"/>
          <p:nvPr/>
        </p:nvSpPr>
        <p:spPr>
          <a:xfrm>
            <a:off x="5172036" y="5253702"/>
            <a:ext cx="2362200" cy="369332"/>
          </a:xfrm>
          <a:prstGeom prst="rect">
            <a:avLst/>
          </a:prstGeom>
          <a:noFill/>
        </p:spPr>
        <p:txBody>
          <a:bodyPr wrap="square" rtlCol="0">
            <a:spAutoFit/>
          </a:bodyPr>
          <a:lstStyle/>
          <a:p>
            <a:r>
              <a:rPr lang="en-GB" dirty="0" smtClean="0"/>
              <a:t>Micro holes and slots</a:t>
            </a:r>
            <a:endParaRPr lang="en-GB" dirty="0"/>
          </a:p>
        </p:txBody>
      </p:sp>
      <p:sp>
        <p:nvSpPr>
          <p:cNvPr id="11" name="Rectangle 3"/>
          <p:cNvSpPr txBox="1">
            <a:spLocks noChangeArrowheads="1"/>
          </p:cNvSpPr>
          <p:nvPr/>
        </p:nvSpPr>
        <p:spPr>
          <a:xfrm>
            <a:off x="685800" y="76200"/>
            <a:ext cx="7772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3248EA"/>
                </a:solidFill>
                <a:effectLst/>
                <a:uLnTx/>
                <a:uFillTx/>
                <a:latin typeface="Arial" charset="0"/>
                <a:ea typeface="+mn-ea"/>
                <a:cs typeface="+mn-cs"/>
              </a:rPr>
              <a:t>Applications</a:t>
            </a:r>
          </a:p>
        </p:txBody>
      </p:sp>
      <p:sp>
        <p:nvSpPr>
          <p:cNvPr id="12"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32</a:t>
            </a:fld>
            <a:endParaRPr lang="en-US" altLang="zh-C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p:cNvSpPr>
          <p:nvPr>
            <p:ph type="title" idx="4294967295"/>
          </p:nvPr>
        </p:nvSpPr>
        <p:spPr/>
        <p:txBody>
          <a:bodyPr/>
          <a:lstStyle/>
          <a:p>
            <a:r>
              <a:rPr lang="en-US" b="1" smtClean="0"/>
              <a:t>Electrochemical Machining</a:t>
            </a:r>
            <a:endParaRPr lang="en-AU" b="1" smtClean="0"/>
          </a:p>
        </p:txBody>
      </p:sp>
      <p:sp>
        <p:nvSpPr>
          <p:cNvPr id="788483" name="Rectangle 3"/>
          <p:cNvSpPr>
            <a:spLocks noGrp="1"/>
          </p:cNvSpPr>
          <p:nvPr>
            <p:ph type="body" idx="4294967295"/>
          </p:nvPr>
        </p:nvSpPr>
        <p:spPr>
          <a:xfrm>
            <a:off x="612775" y="1600200"/>
            <a:ext cx="8153400" cy="4953000"/>
          </a:xfrm>
        </p:spPr>
        <p:txBody>
          <a:bodyPr/>
          <a:lstStyle/>
          <a:p>
            <a:pPr marL="457200" indent="-457200"/>
            <a:r>
              <a:rPr lang="en-AU" sz="2400" dirty="0" smtClean="0">
                <a:latin typeface="Arial" charset="0"/>
              </a:rPr>
              <a:t>The reverse of electroplating</a:t>
            </a:r>
          </a:p>
          <a:p>
            <a:pPr marL="457200" indent="-457200"/>
            <a:r>
              <a:rPr lang="en-AU" sz="2400" dirty="0" smtClean="0">
                <a:latin typeface="Arial" charset="0"/>
              </a:rPr>
              <a:t>An </a:t>
            </a:r>
            <a:r>
              <a:rPr lang="en-AU" sz="2400" b="1" dirty="0" smtClean="0">
                <a:latin typeface="Arial" charset="0"/>
              </a:rPr>
              <a:t>electrolyte </a:t>
            </a:r>
            <a:r>
              <a:rPr lang="en-AU" sz="2400" dirty="0" smtClean="0">
                <a:latin typeface="Arial" charset="0"/>
              </a:rPr>
              <a:t>acts as current carrier and </a:t>
            </a:r>
            <a:r>
              <a:rPr lang="en-AU" sz="2400" dirty="0" smtClean="0">
                <a:solidFill>
                  <a:srgbClr val="00B050"/>
                </a:solidFill>
                <a:latin typeface="Arial" charset="0"/>
              </a:rPr>
              <a:t>the high rate of electrolyte movement in the tool washes metal ions away from the workpiece</a:t>
            </a:r>
            <a:r>
              <a:rPr lang="en-AU" sz="2400" dirty="0" smtClean="0">
                <a:latin typeface="Arial" charset="0"/>
              </a:rPr>
              <a:t> (</a:t>
            </a:r>
            <a:r>
              <a:rPr lang="en-AU" sz="2400" i="1" dirty="0" smtClean="0">
                <a:latin typeface="Arial" charset="0"/>
              </a:rPr>
              <a:t>anode</a:t>
            </a:r>
            <a:r>
              <a:rPr lang="en-AU" sz="2400" dirty="0" smtClean="0">
                <a:latin typeface="Arial" charset="0"/>
              </a:rPr>
              <a:t>) before they have a chance to plate onto the tool (</a:t>
            </a:r>
            <a:r>
              <a:rPr lang="en-AU" sz="2400" i="1" dirty="0" smtClean="0">
                <a:latin typeface="Arial" charset="0"/>
              </a:rPr>
              <a:t>cathode)</a:t>
            </a:r>
          </a:p>
          <a:p>
            <a:pPr marL="457200" indent="-457200"/>
            <a:r>
              <a:rPr lang="en-AU" sz="2400" dirty="0" smtClean="0">
                <a:latin typeface="Arial" charset="0"/>
              </a:rPr>
              <a:t>The </a:t>
            </a:r>
            <a:r>
              <a:rPr lang="en-AU" sz="2400" i="1" dirty="0" smtClean="0">
                <a:latin typeface="Arial" charset="0"/>
              </a:rPr>
              <a:t>material-removal rate </a:t>
            </a:r>
            <a:r>
              <a:rPr lang="en-AU" sz="2400" dirty="0" smtClean="0">
                <a:latin typeface="Arial" charset="0"/>
              </a:rPr>
              <a:t>(MRR) in electrochemical machining is</a:t>
            </a:r>
          </a:p>
        </p:txBody>
      </p:sp>
      <p:sp>
        <p:nvSpPr>
          <p:cNvPr id="788484"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pic>
        <p:nvPicPr>
          <p:cNvPr id="788485" name="Picture 5"/>
          <p:cNvPicPr>
            <a:picLocks noChangeAspect="1" noChangeArrowheads="1"/>
          </p:cNvPicPr>
          <p:nvPr/>
        </p:nvPicPr>
        <p:blipFill>
          <a:blip r:embed="rId4" cstate="print"/>
          <a:srcRect/>
          <a:stretch>
            <a:fillRect/>
          </a:stretch>
        </p:blipFill>
        <p:spPr bwMode="auto">
          <a:xfrm>
            <a:off x="3733800" y="4191000"/>
            <a:ext cx="4572000" cy="2190750"/>
          </a:xfrm>
          <a:prstGeom prst="rect">
            <a:avLst/>
          </a:prstGeom>
          <a:noFill/>
          <a:ln w="9525">
            <a:noFill/>
            <a:miter lim="800000"/>
            <a:headEnd/>
            <a:tailEnd/>
          </a:ln>
          <a:effectLst/>
        </p:spPr>
      </p:pic>
      <p:graphicFrame>
        <p:nvGraphicFramePr>
          <p:cNvPr id="788486" name="Object 6"/>
          <p:cNvGraphicFramePr>
            <a:graphicFrameLocks noChangeAspect="1"/>
          </p:cNvGraphicFramePr>
          <p:nvPr/>
        </p:nvGraphicFramePr>
        <p:xfrm>
          <a:off x="1752600" y="4800600"/>
          <a:ext cx="1358900" cy="333375"/>
        </p:xfrm>
        <a:graphic>
          <a:graphicData uri="http://schemas.openxmlformats.org/presentationml/2006/ole">
            <mc:AlternateContent xmlns:mc="http://schemas.openxmlformats.org/markup-compatibility/2006">
              <mc:Choice xmlns:v="urn:schemas-microsoft-com:vml" Requires="v">
                <p:oleObj spid="_x0000_s788532" name="Equation" r:id="rId5" imgW="723600" imgH="177480" progId="Equation.3">
                  <p:embed/>
                </p:oleObj>
              </mc:Choice>
              <mc:Fallback>
                <p:oleObj name="Equation" r:id="rId5" imgW="723600" imgH="1774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800600"/>
                        <a:ext cx="13589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488" name="Rectangle 8"/>
          <p:cNvSpPr>
            <a:spLocks noChangeArrowheads="1"/>
          </p:cNvSpPr>
          <p:nvPr/>
        </p:nvSpPr>
        <p:spPr bwMode="auto">
          <a:xfrm>
            <a:off x="1143000" y="5410200"/>
            <a:ext cx="2413000" cy="641350"/>
          </a:xfrm>
          <a:prstGeom prst="rect">
            <a:avLst/>
          </a:prstGeom>
          <a:noFill/>
          <a:ln w="9525">
            <a:noFill/>
            <a:miter lim="800000"/>
            <a:headEnd/>
            <a:tailEnd/>
          </a:ln>
          <a:effectLst/>
        </p:spPr>
        <p:txBody>
          <a:bodyPr wrap="none">
            <a:spAutoFit/>
          </a:bodyPr>
          <a:lstStyle/>
          <a:p>
            <a:r>
              <a:rPr lang="en-AU" i="1" dirty="0"/>
              <a:t>I </a:t>
            </a:r>
            <a:r>
              <a:rPr lang="en-AU" dirty="0"/>
              <a:t>= current in amperes</a:t>
            </a:r>
          </a:p>
          <a:p>
            <a:r>
              <a:rPr lang="en-AU" i="1" dirty="0"/>
              <a:t>C </a:t>
            </a:r>
            <a:r>
              <a:rPr lang="en-AU" dirty="0"/>
              <a:t>= material constant</a:t>
            </a:r>
          </a:p>
        </p:txBody>
      </p:sp>
      <p:pic>
        <p:nvPicPr>
          <p:cNvPr id="788489" name="Picture 9" descr="MCj04421500000[1]">
            <a:hlinkClick r:id="rId7" action="ppaction://hlinksldjump"/>
          </p:cNvPr>
          <p:cNvPicPr>
            <a:picLocks noChangeAspect="1" noChangeArrowheads="1"/>
          </p:cNvPicPr>
          <p:nvPr/>
        </p:nvPicPr>
        <p:blipFill>
          <a:blip r:embed="rId8" cstate="print"/>
          <a:srcRect/>
          <a:stretch>
            <a:fillRect/>
          </a:stretch>
        </p:blipFill>
        <p:spPr bwMode="auto">
          <a:xfrm>
            <a:off x="8305800" y="5715000"/>
            <a:ext cx="685800" cy="685800"/>
          </a:xfrm>
          <a:prstGeom prst="rect">
            <a:avLst/>
          </a:prstGeom>
          <a:noFill/>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33</a:t>
            </a:fld>
            <a:endParaRPr lang="en-US" altLang="zh-C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p:cNvSpPr>
          <p:nvPr>
            <p:ph type="title" idx="4294967295"/>
          </p:nvPr>
        </p:nvSpPr>
        <p:spPr/>
        <p:txBody>
          <a:bodyPr/>
          <a:lstStyle/>
          <a:p>
            <a:r>
              <a:rPr lang="en-US" b="1" smtClean="0"/>
              <a:t>Electrochemical Machining</a:t>
            </a:r>
            <a:endParaRPr lang="en-AU" b="1" smtClean="0"/>
          </a:p>
        </p:txBody>
      </p:sp>
      <p:sp>
        <p:nvSpPr>
          <p:cNvPr id="790531" name="Rectangle 3"/>
          <p:cNvSpPr>
            <a:spLocks noGrp="1"/>
          </p:cNvSpPr>
          <p:nvPr>
            <p:ph type="body" idx="4294967295"/>
          </p:nvPr>
        </p:nvSpPr>
        <p:spPr>
          <a:xfrm>
            <a:off x="612775" y="1600200"/>
            <a:ext cx="8153400" cy="4953000"/>
          </a:xfrm>
        </p:spPr>
        <p:txBody>
          <a:bodyPr/>
          <a:lstStyle/>
          <a:p>
            <a:pPr marL="457200" indent="-457200">
              <a:lnSpc>
                <a:spcPct val="90000"/>
              </a:lnSpc>
              <a:buFont typeface="Wingdings" pitchFamily="2" charset="2"/>
              <a:buNone/>
            </a:pPr>
            <a:r>
              <a:rPr lang="en-AU" sz="2400" b="1" dirty="0" smtClean="0">
                <a:latin typeface="Arial" charset="0"/>
              </a:rPr>
              <a:t>Process Capabilities</a:t>
            </a:r>
            <a:endParaRPr lang="en-AU" sz="2400" dirty="0" smtClean="0">
              <a:latin typeface="Arial" charset="0"/>
            </a:endParaRPr>
          </a:p>
          <a:p>
            <a:pPr marL="457200" indent="-457200">
              <a:lnSpc>
                <a:spcPct val="90000"/>
              </a:lnSpc>
            </a:pPr>
            <a:r>
              <a:rPr lang="en-AU" sz="2400" dirty="0" smtClean="0">
                <a:latin typeface="Arial" charset="0"/>
              </a:rPr>
              <a:t>Used to </a:t>
            </a:r>
            <a:r>
              <a:rPr lang="en-AU" sz="2400" dirty="0" smtClean="0">
                <a:solidFill>
                  <a:srgbClr val="00B050"/>
                </a:solidFill>
                <a:latin typeface="Arial" charset="0"/>
              </a:rPr>
              <a:t>machine complex cavities and shapes </a:t>
            </a:r>
            <a:r>
              <a:rPr lang="en-AU" sz="2400" dirty="0" smtClean="0">
                <a:latin typeface="Arial" charset="0"/>
              </a:rPr>
              <a:t>in high-strength materials</a:t>
            </a:r>
          </a:p>
          <a:p>
            <a:pPr marL="457200" indent="-457200">
              <a:lnSpc>
                <a:spcPct val="90000"/>
              </a:lnSpc>
            </a:pPr>
            <a:r>
              <a:rPr lang="en-AU" sz="2400" dirty="0" smtClean="0">
                <a:latin typeface="Arial" charset="0"/>
              </a:rPr>
              <a:t>Aerospace industry for the mass production of turbine blades, jet-engine parts and nozzles</a:t>
            </a:r>
          </a:p>
          <a:p>
            <a:pPr marL="457200" indent="-457200">
              <a:lnSpc>
                <a:spcPct val="90000"/>
              </a:lnSpc>
            </a:pPr>
            <a:r>
              <a:rPr lang="en-AU" sz="2400" dirty="0" smtClean="0">
                <a:latin typeface="Arial" charset="0"/>
              </a:rPr>
              <a:t>Modification of ECM, </a:t>
            </a:r>
            <a:r>
              <a:rPr lang="en-AU" sz="2400" i="1" dirty="0" smtClean="0">
                <a:latin typeface="Arial" charset="0"/>
              </a:rPr>
              <a:t>shaped-tube electrolytic machining </a:t>
            </a:r>
            <a:r>
              <a:rPr lang="en-AU" sz="2400" dirty="0" smtClean="0">
                <a:latin typeface="Arial" charset="0"/>
              </a:rPr>
              <a:t>(STEM), is used for</a:t>
            </a:r>
            <a:r>
              <a:rPr lang="en-AU" sz="2400" dirty="0" smtClean="0">
                <a:solidFill>
                  <a:srgbClr val="00B050"/>
                </a:solidFill>
                <a:latin typeface="Arial" charset="0"/>
              </a:rPr>
              <a:t> drilling small-diameter deep holes</a:t>
            </a:r>
          </a:p>
          <a:p>
            <a:pPr marL="457200" indent="-457200">
              <a:lnSpc>
                <a:spcPct val="90000"/>
              </a:lnSpc>
            </a:pPr>
            <a:r>
              <a:rPr lang="en-AU" sz="2400" dirty="0" smtClean="0">
                <a:latin typeface="Arial" charset="0"/>
              </a:rPr>
              <a:t>ECM process leaves a </a:t>
            </a:r>
            <a:r>
              <a:rPr lang="en-AU" sz="2400" dirty="0" smtClean="0">
                <a:solidFill>
                  <a:srgbClr val="00B050"/>
                </a:solidFill>
                <a:latin typeface="Arial" charset="0"/>
              </a:rPr>
              <a:t>burr-free, bright surface </a:t>
            </a:r>
            <a:r>
              <a:rPr lang="en-AU" sz="2400" dirty="0" smtClean="0">
                <a:latin typeface="Arial" charset="0"/>
              </a:rPr>
              <a:t>and can be used as a deburring process</a:t>
            </a:r>
          </a:p>
          <a:p>
            <a:pPr marL="457200" indent="-457200">
              <a:lnSpc>
                <a:spcPct val="90000"/>
              </a:lnSpc>
            </a:pPr>
            <a:r>
              <a:rPr lang="en-AU" sz="2400" dirty="0" smtClean="0">
                <a:latin typeface="Arial" charset="0"/>
              </a:rPr>
              <a:t>Available as </a:t>
            </a:r>
            <a:r>
              <a:rPr lang="en-AU" sz="2400" i="1" dirty="0" smtClean="0">
                <a:latin typeface="Arial" charset="0"/>
              </a:rPr>
              <a:t>numerically controlled machining </a:t>
            </a:r>
            <a:r>
              <a:rPr lang="en-US" sz="2400" i="1" dirty="0" smtClean="0">
                <a:latin typeface="Arial" charset="0"/>
              </a:rPr>
              <a:t>centers</a:t>
            </a:r>
            <a:r>
              <a:rPr lang="en-AU" sz="2400" i="1" dirty="0" smtClean="0">
                <a:latin typeface="Arial" charset="0"/>
              </a:rPr>
              <a:t>  </a:t>
            </a:r>
            <a:r>
              <a:rPr lang="en-AU" sz="2400" dirty="0" smtClean="0">
                <a:latin typeface="Arial" charset="0"/>
              </a:rPr>
              <a:t>with high production rates, high flexibility, and </a:t>
            </a:r>
            <a:r>
              <a:rPr lang="en-AU" sz="2400" dirty="0" smtClean="0">
                <a:solidFill>
                  <a:srgbClr val="00B050"/>
                </a:solidFill>
                <a:latin typeface="Arial" charset="0"/>
              </a:rPr>
              <a:t>close dimensional tolerances</a:t>
            </a:r>
          </a:p>
        </p:txBody>
      </p:sp>
      <p:sp>
        <p:nvSpPr>
          <p:cNvPr id="790532"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34</a:t>
            </a:fld>
            <a:endParaRPr lang="en-US" altLang="zh-C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p:cNvSpPr>
          <p:nvPr>
            <p:ph type="title" idx="4294967295"/>
          </p:nvPr>
        </p:nvSpPr>
        <p:spPr/>
        <p:txBody>
          <a:bodyPr/>
          <a:lstStyle/>
          <a:p>
            <a:r>
              <a:rPr lang="en-US" b="1" smtClean="0"/>
              <a:t>Electrochemical Machining</a:t>
            </a:r>
            <a:endParaRPr lang="en-AU" b="1" smtClean="0"/>
          </a:p>
        </p:txBody>
      </p:sp>
      <p:sp>
        <p:nvSpPr>
          <p:cNvPr id="792579"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smtClean="0">
                <a:latin typeface="Arial" charset="0"/>
              </a:rPr>
              <a:t>Process Capabilities</a:t>
            </a:r>
            <a:endParaRPr lang="en-AU" sz="2400" smtClean="0">
              <a:latin typeface="Arial" charset="0"/>
            </a:endParaRPr>
          </a:p>
        </p:txBody>
      </p:sp>
      <p:pic>
        <p:nvPicPr>
          <p:cNvPr id="792581" name="Picture 5"/>
          <p:cNvPicPr>
            <a:picLocks noChangeAspect="1" noChangeArrowheads="1"/>
          </p:cNvPicPr>
          <p:nvPr/>
        </p:nvPicPr>
        <p:blipFill>
          <a:blip r:embed="rId3" cstate="print"/>
          <a:srcRect/>
          <a:stretch>
            <a:fillRect/>
          </a:stretch>
        </p:blipFill>
        <p:spPr bwMode="auto">
          <a:xfrm>
            <a:off x="1219200" y="2057400"/>
            <a:ext cx="7543800" cy="4864894"/>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35</a:t>
            </a:fld>
            <a:endParaRPr lang="en-US" altLang="zh-C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p:cNvSpPr>
          <p:nvPr>
            <p:ph type="title" idx="4294967295"/>
          </p:nvPr>
        </p:nvSpPr>
        <p:spPr/>
        <p:txBody>
          <a:bodyPr/>
          <a:lstStyle/>
          <a:p>
            <a:r>
              <a:rPr lang="en-US" b="1" smtClean="0"/>
              <a:t>Electrochemical Machining</a:t>
            </a:r>
            <a:endParaRPr lang="en-AU" b="1" smtClean="0"/>
          </a:p>
        </p:txBody>
      </p:sp>
      <p:sp>
        <p:nvSpPr>
          <p:cNvPr id="795651"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smtClean="0">
                <a:solidFill>
                  <a:schemeClr val="hlink"/>
                </a:solidFill>
                <a:latin typeface="Arial" charset="0"/>
              </a:rPr>
              <a:t>CASE STUDY 27.1 </a:t>
            </a:r>
          </a:p>
          <a:p>
            <a:pPr marL="457200" indent="-457200">
              <a:buFont typeface="Wingdings" pitchFamily="2" charset="2"/>
              <a:buNone/>
            </a:pPr>
            <a:r>
              <a:rPr lang="en-AU" sz="2400" b="1" smtClean="0">
                <a:latin typeface="Arial" charset="0"/>
              </a:rPr>
              <a:t>Electrochemical Machining of a Biomedical Implant</a:t>
            </a:r>
            <a:endParaRPr lang="en-AU" sz="2400" smtClean="0">
              <a:latin typeface="Arial" charset="0"/>
            </a:endParaRPr>
          </a:p>
          <a:p>
            <a:pPr marL="457200" indent="-457200">
              <a:buFont typeface="Wingdings" pitchFamily="2" charset="2"/>
              <a:buAutoNum type="alphaLcParenR"/>
            </a:pPr>
            <a:r>
              <a:rPr lang="en-AU" sz="2400" smtClean="0">
                <a:latin typeface="Arial" charset="0"/>
              </a:rPr>
              <a:t>2 total knee-replacement systems, showing metal implants (top pieces) with an ultrahigh-molecular-weight polyethylene insert (bottom pieces)</a:t>
            </a:r>
          </a:p>
          <a:p>
            <a:pPr marL="457200" indent="-457200">
              <a:buFont typeface="Wingdings" pitchFamily="2" charset="2"/>
              <a:buAutoNum type="alphaLcParenR"/>
            </a:pPr>
            <a:r>
              <a:rPr lang="en-AU" sz="2400" smtClean="0">
                <a:latin typeface="Arial" charset="0"/>
              </a:rPr>
              <a:t>Cross section of the ECM process as applied to the metal implant</a:t>
            </a:r>
          </a:p>
        </p:txBody>
      </p:sp>
      <p:sp>
        <p:nvSpPr>
          <p:cNvPr id="795652"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pic>
        <p:nvPicPr>
          <p:cNvPr id="795653" name="Picture 5"/>
          <p:cNvPicPr>
            <a:picLocks noChangeAspect="1" noChangeArrowheads="1"/>
          </p:cNvPicPr>
          <p:nvPr/>
        </p:nvPicPr>
        <p:blipFill>
          <a:blip r:embed="rId3" cstate="print"/>
          <a:srcRect/>
          <a:stretch>
            <a:fillRect/>
          </a:stretch>
        </p:blipFill>
        <p:spPr bwMode="auto">
          <a:xfrm>
            <a:off x="2209800" y="4495800"/>
            <a:ext cx="4724400" cy="1976438"/>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36</a:t>
            </a:fld>
            <a:endParaRPr lang="en-US" altLang="zh-C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p:cNvSpPr>
          <p:nvPr>
            <p:ph type="title" idx="4294967295"/>
          </p:nvPr>
        </p:nvSpPr>
        <p:spPr/>
        <p:txBody>
          <a:bodyPr/>
          <a:lstStyle/>
          <a:p>
            <a:r>
              <a:rPr lang="en-US" sz="4000" b="1" dirty="0" smtClean="0"/>
              <a:t>Electrical-discharge (EDM) Machining</a:t>
            </a:r>
            <a:endParaRPr lang="en-AU" sz="4000" b="1" dirty="0" smtClean="0"/>
          </a:p>
        </p:txBody>
      </p:sp>
      <p:sp>
        <p:nvSpPr>
          <p:cNvPr id="805891" name="Rectangle 3"/>
          <p:cNvSpPr>
            <a:spLocks noGrp="1"/>
          </p:cNvSpPr>
          <p:nvPr>
            <p:ph type="body" idx="4294967295"/>
          </p:nvPr>
        </p:nvSpPr>
        <p:spPr>
          <a:xfrm>
            <a:off x="612775" y="1600200"/>
            <a:ext cx="8153400" cy="4953000"/>
          </a:xfrm>
        </p:spPr>
        <p:txBody>
          <a:bodyPr/>
          <a:lstStyle/>
          <a:p>
            <a:pPr marL="457200" indent="-457200"/>
            <a:r>
              <a:rPr lang="en-AU" sz="2400" dirty="0" smtClean="0">
                <a:latin typeface="Arial" charset="0"/>
              </a:rPr>
              <a:t>Process is based on the </a:t>
            </a:r>
            <a:r>
              <a:rPr lang="en-AU" sz="2400" dirty="0" smtClean="0">
                <a:solidFill>
                  <a:srgbClr val="FF0000"/>
                </a:solidFill>
                <a:latin typeface="Arial" charset="0"/>
              </a:rPr>
              <a:t>erosion of metals by spark discharges</a:t>
            </a:r>
          </a:p>
          <a:p>
            <a:pPr marL="457200" indent="-457200"/>
            <a:r>
              <a:rPr lang="en-AU" sz="2400" dirty="0" smtClean="0">
                <a:latin typeface="Arial" charset="0"/>
              </a:rPr>
              <a:t>When two current-conducting wires are allowed to touch each other, an </a:t>
            </a:r>
            <a:r>
              <a:rPr lang="en-AU" sz="2400" dirty="0">
                <a:solidFill>
                  <a:srgbClr val="00B050"/>
                </a:solidFill>
                <a:latin typeface="Arial" charset="0"/>
              </a:rPr>
              <a:t>a</a:t>
            </a:r>
            <a:r>
              <a:rPr lang="en-AU" sz="2400" dirty="0" smtClean="0">
                <a:solidFill>
                  <a:srgbClr val="00B050"/>
                </a:solidFill>
                <a:latin typeface="Arial" charset="0"/>
              </a:rPr>
              <a:t>rc</a:t>
            </a:r>
            <a:r>
              <a:rPr lang="en-AU" sz="2400" dirty="0" smtClean="0">
                <a:latin typeface="Arial" charset="0"/>
              </a:rPr>
              <a:t> is produced</a:t>
            </a:r>
          </a:p>
          <a:p>
            <a:pPr marL="457200" indent="-457200"/>
            <a:r>
              <a:rPr lang="en-AU" sz="2400" dirty="0" smtClean="0">
                <a:latin typeface="Arial" charset="0"/>
              </a:rPr>
              <a:t>At the point of contact between the two wires, a small portion of the metal is eroded away </a:t>
            </a:r>
            <a:r>
              <a:rPr lang="en-AU" sz="2400" dirty="0" smtClean="0">
                <a:latin typeface="Arial" charset="0"/>
                <a:sym typeface="Symbol"/>
              </a:rPr>
              <a:t></a:t>
            </a:r>
            <a:r>
              <a:rPr lang="en-AU" sz="2400" dirty="0" smtClean="0">
                <a:latin typeface="Arial" charset="0"/>
              </a:rPr>
              <a:t> leaves a small crater</a:t>
            </a:r>
          </a:p>
        </p:txBody>
      </p:sp>
      <p:sp>
        <p:nvSpPr>
          <p:cNvPr id="805892"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pic>
        <p:nvPicPr>
          <p:cNvPr id="805893" name="Picture 5" descr="MCj04421500000[1]">
            <a:hlinkClick r:id="rId3" action="ppaction://hlinksldjump"/>
          </p:cNvPr>
          <p:cNvPicPr>
            <a:picLocks noChangeAspect="1" noChangeArrowheads="1"/>
          </p:cNvPicPr>
          <p:nvPr/>
        </p:nvPicPr>
        <p:blipFill>
          <a:blip r:embed="rId4" cstate="print"/>
          <a:srcRect/>
          <a:stretch>
            <a:fillRect/>
          </a:stretch>
        </p:blipFill>
        <p:spPr bwMode="auto">
          <a:xfrm>
            <a:off x="8305800" y="5715000"/>
            <a:ext cx="685800" cy="685800"/>
          </a:xfrm>
          <a:prstGeom prst="rect">
            <a:avLst/>
          </a:prstGeom>
          <a:noFill/>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37</a:t>
            </a:fld>
            <a:endParaRPr lang="en-US" altLang="zh-C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a:xfrm>
            <a:off x="609600" y="152400"/>
            <a:ext cx="7772400" cy="838200"/>
          </a:xfrm>
        </p:spPr>
        <p:txBody>
          <a:bodyPr/>
          <a:lstStyle/>
          <a:p>
            <a:r>
              <a:rPr lang="en-US" sz="4000" b="1" dirty="0"/>
              <a:t>Electrical-discharge Machining</a:t>
            </a:r>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228600" y="1752600"/>
            <a:ext cx="8229600" cy="4876800"/>
          </a:xfrm>
          <a:prstGeom prst="rect">
            <a:avLst/>
          </a:prstGeom>
          <a:noFill/>
          <a:ln w="9525">
            <a:noFill/>
            <a:miter lim="800000"/>
            <a:headEnd/>
            <a:tailEnd/>
          </a:ln>
        </p:spPr>
        <p:txBody>
          <a:bodyPr/>
          <a:lstStyle/>
          <a:p>
            <a:pPr marL="495300" indent="-495300">
              <a:spcAft>
                <a:spcPts val="1800"/>
              </a:spcAft>
              <a:buFont typeface="Wingdings" pitchFamily="2" charset="2"/>
              <a:buChar char="§"/>
            </a:pPr>
            <a:r>
              <a:rPr lang="en-GB" sz="2000" dirty="0" smtClean="0">
                <a:latin typeface="Arial" charset="0"/>
              </a:rPr>
              <a:t>Electric discharge processes </a:t>
            </a:r>
            <a:r>
              <a:rPr lang="en-GB" sz="2000" dirty="0" smtClean="0">
                <a:solidFill>
                  <a:srgbClr val="FF0000"/>
                </a:solidFill>
                <a:latin typeface="Arial" charset="0"/>
              </a:rPr>
              <a:t>remove metal by a series of discrete electrical discharges (sparks) </a:t>
            </a:r>
            <a:r>
              <a:rPr lang="en-GB" sz="2000" dirty="0" smtClean="0">
                <a:latin typeface="Arial" charset="0"/>
              </a:rPr>
              <a:t>that cause localized temperatures high enough to melt or vaporize the metal in the immediate vicinity of the discharge. </a:t>
            </a:r>
          </a:p>
          <a:p>
            <a:pPr marL="495300" indent="-495300">
              <a:spcAft>
                <a:spcPts val="1800"/>
              </a:spcAft>
              <a:buFont typeface="Wingdings" pitchFamily="2" charset="2"/>
              <a:buChar char="§"/>
            </a:pPr>
            <a:r>
              <a:rPr lang="en-GB" sz="2000" dirty="0" smtClean="0">
                <a:latin typeface="Arial" charset="0"/>
              </a:rPr>
              <a:t>The </a:t>
            </a:r>
            <a:r>
              <a:rPr lang="en-GB" sz="2000" dirty="0" smtClean="0">
                <a:solidFill>
                  <a:srgbClr val="FF0000"/>
                </a:solidFill>
                <a:latin typeface="Arial" charset="0"/>
              </a:rPr>
              <a:t>two main processes </a:t>
            </a:r>
            <a:r>
              <a:rPr lang="en-GB" sz="2000" dirty="0" smtClean="0">
                <a:latin typeface="Arial" charset="0"/>
              </a:rPr>
              <a:t>in this category are </a:t>
            </a:r>
          </a:p>
          <a:p>
            <a:pPr marL="1409700" lvl="2" indent="-495300">
              <a:spcAft>
                <a:spcPts val="1800"/>
              </a:spcAft>
            </a:pPr>
            <a:r>
              <a:rPr lang="en-GB" sz="2000" dirty="0" smtClean="0">
                <a:latin typeface="Arial" charset="0"/>
              </a:rPr>
              <a:t>(1) electric discharge machining die sinking (ram type)</a:t>
            </a:r>
          </a:p>
          <a:p>
            <a:pPr marL="1409700" lvl="2" indent="-495300">
              <a:spcAft>
                <a:spcPts val="1800"/>
              </a:spcAft>
            </a:pPr>
            <a:r>
              <a:rPr lang="en-GB" sz="2000" dirty="0" smtClean="0">
                <a:latin typeface="Arial" charset="0"/>
              </a:rPr>
              <a:t>(2) wire electric discharge machining. </a:t>
            </a:r>
          </a:p>
          <a:p>
            <a:pPr marL="495300" indent="-495300">
              <a:spcAft>
                <a:spcPts val="1800"/>
              </a:spcAft>
              <a:buFont typeface="Wingdings" pitchFamily="2" charset="2"/>
              <a:buChar char="§"/>
            </a:pPr>
            <a:r>
              <a:rPr lang="en-GB" sz="2000" dirty="0" smtClean="0">
                <a:latin typeface="Arial" charset="0"/>
              </a:rPr>
              <a:t>These processes can be </a:t>
            </a:r>
            <a:r>
              <a:rPr lang="en-GB" sz="2000" dirty="0" smtClean="0">
                <a:solidFill>
                  <a:srgbClr val="FF0000"/>
                </a:solidFill>
                <a:latin typeface="Arial" charset="0"/>
              </a:rPr>
              <a:t>used only on electrically conducting work materials.</a:t>
            </a:r>
          </a:p>
          <a:p>
            <a:pPr marL="495300" indent="-495300">
              <a:spcAft>
                <a:spcPts val="1800"/>
              </a:spcAft>
              <a:buFont typeface="Wingdings" pitchFamily="2" charset="2"/>
              <a:buChar char="§"/>
            </a:pPr>
            <a:r>
              <a:rPr lang="en-GB" sz="2000" dirty="0" smtClean="0">
                <a:latin typeface="Arial" charset="0"/>
              </a:rPr>
              <a:t>Electric discharge machining (EDM) is one of the </a:t>
            </a:r>
            <a:r>
              <a:rPr lang="en-GB" sz="2000" dirty="0" smtClean="0">
                <a:solidFill>
                  <a:srgbClr val="FF0000"/>
                </a:solidFill>
                <a:latin typeface="Arial" charset="0"/>
              </a:rPr>
              <a:t>most widely used nontraditional processes.</a:t>
            </a:r>
            <a:endParaRPr lang="en-GB" sz="2000" dirty="0" smtClean="0">
              <a:latin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38</a:t>
            </a:fld>
            <a:endParaRPr lang="en-US" altLang="zh-CN"/>
          </a:p>
        </p:txBody>
      </p:sp>
    </p:spTree>
    <p:extLst>
      <p:ext uri="{BB962C8B-B14F-4D97-AF65-F5344CB8AC3E}">
        <p14:creationId xmlns:p14="http://schemas.microsoft.com/office/powerpoint/2010/main" val="170216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p:cNvSpPr>
          <p:nvPr>
            <p:ph type="title" idx="4294967295"/>
          </p:nvPr>
        </p:nvSpPr>
        <p:spPr/>
        <p:txBody>
          <a:bodyPr/>
          <a:lstStyle/>
          <a:p>
            <a:r>
              <a:rPr lang="en-US" sz="4000" b="1" smtClean="0"/>
              <a:t>Electrical-discharge Machining</a:t>
            </a:r>
            <a:endParaRPr lang="en-AU" sz="4000" b="1" smtClean="0"/>
          </a:p>
        </p:txBody>
      </p:sp>
      <p:sp>
        <p:nvSpPr>
          <p:cNvPr id="807939"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Principle of Operation</a:t>
            </a:r>
            <a:endParaRPr lang="en-AU" sz="2400" dirty="0" smtClean="0">
              <a:latin typeface="Arial" charset="0"/>
            </a:endParaRPr>
          </a:p>
          <a:p>
            <a:pPr marL="457200" indent="-457200">
              <a:spcAft>
                <a:spcPts val="600"/>
              </a:spcAft>
            </a:pPr>
            <a:r>
              <a:rPr lang="en-AU" sz="2000" dirty="0" smtClean="0">
                <a:latin typeface="Arial" charset="0"/>
              </a:rPr>
              <a:t>EDM system consists of an </a:t>
            </a:r>
            <a:r>
              <a:rPr lang="en-AU" sz="2000" i="1" dirty="0" smtClean="0">
                <a:latin typeface="Arial" charset="0"/>
              </a:rPr>
              <a:t>electrode</a:t>
            </a:r>
            <a:r>
              <a:rPr lang="en-AU" sz="2000" dirty="0" smtClean="0">
                <a:latin typeface="Arial" charset="0"/>
              </a:rPr>
              <a:t> and the workpiece, connected to a DC power supply and placed in a </a:t>
            </a:r>
            <a:r>
              <a:rPr lang="en-AU" sz="2000" b="1" dirty="0" smtClean="0">
                <a:solidFill>
                  <a:srgbClr val="00B050"/>
                </a:solidFill>
                <a:latin typeface="Arial" charset="0"/>
              </a:rPr>
              <a:t>dielectric </a:t>
            </a:r>
            <a:r>
              <a:rPr lang="en-AU" sz="2000" dirty="0" smtClean="0">
                <a:solidFill>
                  <a:srgbClr val="00B050"/>
                </a:solidFill>
                <a:latin typeface="Arial" charset="0"/>
              </a:rPr>
              <a:t>fluid</a:t>
            </a:r>
          </a:p>
          <a:p>
            <a:pPr marL="457200" indent="-457200">
              <a:spcAft>
                <a:spcPts val="600"/>
              </a:spcAft>
            </a:pPr>
            <a:r>
              <a:rPr lang="en-AU" sz="2000" dirty="0" smtClean="0">
                <a:latin typeface="Arial" charset="0"/>
              </a:rPr>
              <a:t>When the potential difference between the </a:t>
            </a:r>
            <a:r>
              <a:rPr lang="en-AU" sz="2000" i="1" dirty="0" smtClean="0">
                <a:latin typeface="Arial" charset="0"/>
              </a:rPr>
              <a:t>electrode</a:t>
            </a:r>
            <a:r>
              <a:rPr lang="en-AU" sz="2000" dirty="0" smtClean="0">
                <a:latin typeface="Arial" charset="0"/>
              </a:rPr>
              <a:t> </a:t>
            </a:r>
            <a:r>
              <a:rPr lang="en-AU" sz="2000" dirty="0">
                <a:latin typeface="Arial" charset="0"/>
              </a:rPr>
              <a:t>and the workpiece is </a:t>
            </a:r>
            <a:r>
              <a:rPr lang="en-AU" sz="2000" dirty="0" smtClean="0">
                <a:latin typeface="Arial" charset="0"/>
              </a:rPr>
              <a:t>high, the </a:t>
            </a:r>
            <a:r>
              <a:rPr lang="en-AU" sz="2000" b="1" dirty="0">
                <a:solidFill>
                  <a:srgbClr val="00B050"/>
                </a:solidFill>
                <a:latin typeface="Arial" charset="0"/>
              </a:rPr>
              <a:t>dielectric breaks down </a:t>
            </a:r>
            <a:r>
              <a:rPr lang="en-AU" sz="2000" dirty="0" smtClean="0">
                <a:latin typeface="Arial" charset="0"/>
              </a:rPr>
              <a:t>and a transient spark discharges through the fluid, removing a small amount of metal</a:t>
            </a:r>
          </a:p>
          <a:p>
            <a:pPr marL="457200" indent="-457200">
              <a:spcAft>
                <a:spcPts val="600"/>
              </a:spcAft>
            </a:pPr>
            <a:r>
              <a:rPr lang="en-AU" sz="2000" dirty="0" smtClean="0">
                <a:latin typeface="Arial" charset="0"/>
              </a:rPr>
              <a:t>Can be used on any material that is an electrical conductor</a:t>
            </a:r>
          </a:p>
          <a:p>
            <a:pPr marL="457200" indent="-457200">
              <a:spcAft>
                <a:spcPts val="600"/>
              </a:spcAft>
            </a:pPr>
            <a:r>
              <a:rPr lang="en-AU" sz="2000" dirty="0" smtClean="0">
                <a:latin typeface="Arial" charset="0"/>
              </a:rPr>
              <a:t>The material-removal rate can be estimated from</a:t>
            </a:r>
          </a:p>
        </p:txBody>
      </p:sp>
      <p:sp>
        <p:nvSpPr>
          <p:cNvPr id="807940"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graphicFrame>
        <p:nvGraphicFramePr>
          <p:cNvPr id="807942" name="Object 6"/>
          <p:cNvGraphicFramePr>
            <a:graphicFrameLocks noChangeAspect="1"/>
          </p:cNvGraphicFramePr>
          <p:nvPr>
            <p:extLst>
              <p:ext uri="{D42A27DB-BD31-4B8C-83A1-F6EECF244321}">
                <p14:modId xmlns:p14="http://schemas.microsoft.com/office/powerpoint/2010/main" val="1646555249"/>
              </p:ext>
            </p:extLst>
          </p:nvPr>
        </p:nvGraphicFramePr>
        <p:xfrm>
          <a:off x="1928813" y="5603875"/>
          <a:ext cx="2432050" cy="452438"/>
        </p:xfrm>
        <a:graphic>
          <a:graphicData uri="http://schemas.openxmlformats.org/presentationml/2006/ole">
            <mc:AlternateContent xmlns:mc="http://schemas.openxmlformats.org/markup-compatibility/2006">
              <mc:Choice xmlns:v="urn:schemas-microsoft-com:vml" Requires="v">
                <p:oleObj spid="_x0000_s807988" name="Equation" r:id="rId4" imgW="1295280" imgH="241200" progId="Equation.3">
                  <p:embed/>
                </p:oleObj>
              </mc:Choice>
              <mc:Fallback>
                <p:oleObj name="Equation" r:id="rId4" imgW="1295280" imgH="241200" progId="Equation.3">
                  <p:embed/>
                  <p:pic>
                    <p:nvPicPr>
                      <p:cNvPr id="0" name="Picture 6"/>
                      <p:cNvPicPr>
                        <a:picLocks noChangeAspect="1" noChangeArrowheads="1"/>
                      </p:cNvPicPr>
                      <p:nvPr/>
                    </p:nvPicPr>
                    <p:blipFill>
                      <a:blip r:embed="rId5"/>
                      <a:srcRect/>
                      <a:stretch>
                        <a:fillRect/>
                      </a:stretch>
                    </p:blipFill>
                    <p:spPr bwMode="auto">
                      <a:xfrm>
                        <a:off x="1928813" y="5603875"/>
                        <a:ext cx="24320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7944" name="Rectangle 8"/>
          <p:cNvSpPr>
            <a:spLocks noChangeArrowheads="1"/>
          </p:cNvSpPr>
          <p:nvPr/>
        </p:nvSpPr>
        <p:spPr bwMode="auto">
          <a:xfrm>
            <a:off x="4724400" y="5527675"/>
            <a:ext cx="2413000" cy="641350"/>
          </a:xfrm>
          <a:prstGeom prst="rect">
            <a:avLst/>
          </a:prstGeom>
          <a:noFill/>
          <a:ln w="9525">
            <a:noFill/>
            <a:miter lim="800000"/>
            <a:headEnd/>
            <a:tailEnd/>
          </a:ln>
          <a:effectLst/>
        </p:spPr>
        <p:txBody>
          <a:bodyPr wrap="none">
            <a:spAutoFit/>
          </a:bodyPr>
          <a:lstStyle/>
          <a:p>
            <a:r>
              <a:rPr lang="en-AU" i="1" dirty="0"/>
              <a:t>I </a:t>
            </a:r>
            <a:r>
              <a:rPr lang="en-AU" dirty="0"/>
              <a:t>= current in amperes</a:t>
            </a:r>
          </a:p>
          <a:p>
            <a:r>
              <a:rPr lang="en-AU" i="1" dirty="0"/>
              <a:t>T</a:t>
            </a:r>
            <a:r>
              <a:rPr lang="en-AU" i="1" baseline="-25000" dirty="0"/>
              <a:t>w</a:t>
            </a:r>
            <a:r>
              <a:rPr lang="en-AU" dirty="0"/>
              <a:t> = melting point</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39</a:t>
            </a:fld>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p:cNvSpPr>
          <p:nvPr>
            <p:ph type="title" idx="4294967295"/>
          </p:nvPr>
        </p:nvSpPr>
        <p:spPr/>
        <p:txBody>
          <a:bodyPr/>
          <a:lstStyle/>
          <a:p>
            <a:r>
              <a:rPr lang="en-US" altLang="zh-CN" b="1" smtClean="0">
                <a:ea typeface="SimSun" pitchFamily="2" charset="-122"/>
              </a:rPr>
              <a:t>Introduction</a:t>
            </a:r>
            <a:endParaRPr lang="en-AU" b="1" smtClean="0"/>
          </a:p>
        </p:txBody>
      </p:sp>
      <p:pic>
        <p:nvPicPr>
          <p:cNvPr id="778249" name="Picture 9"/>
          <p:cNvPicPr>
            <a:picLocks noChangeAspect="1" noChangeArrowheads="1"/>
          </p:cNvPicPr>
          <p:nvPr/>
        </p:nvPicPr>
        <p:blipFill>
          <a:blip r:embed="rId3" cstate="print"/>
          <a:srcRect/>
          <a:stretch>
            <a:fillRect/>
          </a:stretch>
        </p:blipFill>
        <p:spPr bwMode="auto">
          <a:xfrm>
            <a:off x="457200" y="140309"/>
            <a:ext cx="7924800" cy="6793891"/>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4</a:t>
            </a:fld>
            <a:endParaRPr lang="en-US" altLang="zh-CN"/>
          </a:p>
        </p:txBody>
      </p:sp>
      <p:pic>
        <p:nvPicPr>
          <p:cNvPr id="5" name="Picture 10" descr="MCj04421500000[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1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p:cNvSpPr>
          <p:nvPr>
            <p:ph type="title" idx="4294967295"/>
          </p:nvPr>
        </p:nvSpPr>
        <p:spPr/>
        <p:txBody>
          <a:bodyPr/>
          <a:lstStyle/>
          <a:p>
            <a:r>
              <a:rPr lang="en-US" sz="4000" b="1" dirty="0" smtClean="0"/>
              <a:t>Electrical-discharge Machining</a:t>
            </a:r>
            <a:endParaRPr lang="en-AU" sz="4000" b="1" dirty="0" smtClean="0"/>
          </a:p>
        </p:txBody>
      </p:sp>
      <p:sp>
        <p:nvSpPr>
          <p:cNvPr id="809987"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smtClean="0">
                <a:latin typeface="Arial" charset="0"/>
              </a:rPr>
              <a:t>Principle of Operation</a:t>
            </a:r>
            <a:endParaRPr lang="en-AU" sz="2400" smtClean="0">
              <a:latin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1028699" y="3505489"/>
            <a:ext cx="7734301" cy="3325662"/>
          </a:xfrm>
          <a:prstGeom prst="rect">
            <a:avLst/>
          </a:prstGeom>
          <a:noFill/>
          <a:ln w="9525">
            <a:noFill/>
            <a:miter lim="800000"/>
            <a:headEnd/>
            <a:tailEnd/>
          </a:ln>
        </p:spPr>
      </p:pic>
      <p:sp>
        <p:nvSpPr>
          <p:cNvPr id="7" name="Rectangle 2"/>
          <p:cNvSpPr>
            <a:spLocks noChangeArrowheads="1"/>
          </p:cNvSpPr>
          <p:nvPr/>
        </p:nvSpPr>
        <p:spPr bwMode="auto">
          <a:xfrm>
            <a:off x="457200" y="1981200"/>
            <a:ext cx="8686800" cy="1676689"/>
          </a:xfrm>
          <a:prstGeom prst="rect">
            <a:avLst/>
          </a:prstGeom>
          <a:noFill/>
          <a:ln w="9525">
            <a:noFill/>
            <a:miter lim="800000"/>
            <a:headEnd/>
            <a:tailEnd/>
          </a:ln>
        </p:spPr>
        <p:txBody>
          <a:bodyPr/>
          <a:lstStyle/>
          <a:p>
            <a:pPr marL="495300" indent="-495300">
              <a:spcAft>
                <a:spcPts val="600"/>
              </a:spcAft>
              <a:buFont typeface="Wingdings" pitchFamily="2" charset="2"/>
              <a:buChar char="§"/>
            </a:pPr>
            <a:r>
              <a:rPr lang="en-GB" sz="1600" dirty="0" smtClean="0">
                <a:latin typeface="Arial" charset="0"/>
              </a:rPr>
              <a:t>The </a:t>
            </a:r>
            <a:r>
              <a:rPr lang="en-GB" sz="1600" dirty="0" smtClean="0">
                <a:solidFill>
                  <a:srgbClr val="FF0000"/>
                </a:solidFill>
                <a:latin typeface="Arial" charset="0"/>
              </a:rPr>
              <a:t>sparks occur across a small gap</a:t>
            </a:r>
            <a:r>
              <a:rPr lang="en-GB" sz="1600" dirty="0" smtClean="0">
                <a:latin typeface="Arial" charset="0"/>
              </a:rPr>
              <a:t> between tool and work surface. </a:t>
            </a:r>
          </a:p>
          <a:p>
            <a:pPr marL="495300" indent="-495300">
              <a:spcAft>
                <a:spcPts val="600"/>
              </a:spcAft>
              <a:buFont typeface="Wingdings" pitchFamily="2" charset="2"/>
              <a:buChar char="§"/>
            </a:pPr>
            <a:r>
              <a:rPr lang="en-GB" sz="1600" dirty="0" smtClean="0">
                <a:latin typeface="Arial" charset="0"/>
              </a:rPr>
              <a:t>The fluid creates a path for each discharge as the fluid becomes ionized in the gap.</a:t>
            </a:r>
          </a:p>
          <a:p>
            <a:pPr marL="495300" indent="-495300">
              <a:spcAft>
                <a:spcPts val="600"/>
              </a:spcAft>
              <a:buFont typeface="Wingdings" pitchFamily="2" charset="2"/>
              <a:buChar char="§"/>
            </a:pPr>
            <a:r>
              <a:rPr lang="en-GB" sz="1600" dirty="0" smtClean="0">
                <a:latin typeface="Arial" charset="0"/>
              </a:rPr>
              <a:t>The </a:t>
            </a:r>
            <a:r>
              <a:rPr lang="en-GB" sz="1600" dirty="0" smtClean="0">
                <a:solidFill>
                  <a:srgbClr val="FF0000"/>
                </a:solidFill>
                <a:latin typeface="Arial" charset="0"/>
              </a:rPr>
              <a:t>discharges are generated by a pulsating </a:t>
            </a:r>
            <a:r>
              <a:rPr lang="en-GB" sz="1600" dirty="0" smtClean="0">
                <a:solidFill>
                  <a:srgbClr val="00B050"/>
                </a:solidFill>
                <a:latin typeface="Arial" charset="0"/>
              </a:rPr>
              <a:t>direct current (DC) </a:t>
            </a:r>
            <a:r>
              <a:rPr lang="en-GB" sz="1600" dirty="0" smtClean="0">
                <a:latin typeface="Arial" charset="0"/>
              </a:rPr>
              <a:t>power supply connected to the work and the tool.</a:t>
            </a:r>
          </a:p>
          <a:p>
            <a:pPr marL="495300" indent="-495300">
              <a:spcAft>
                <a:spcPts val="600"/>
              </a:spcAft>
              <a:buFont typeface="Wingdings" pitchFamily="2" charset="2"/>
              <a:buChar char="§"/>
            </a:pPr>
            <a:r>
              <a:rPr lang="en-GB" sz="1600" dirty="0" smtClean="0">
                <a:latin typeface="Arial" charset="0"/>
              </a:rPr>
              <a:t>The </a:t>
            </a:r>
            <a:r>
              <a:rPr lang="en-GB" sz="1600" dirty="0" smtClean="0">
                <a:solidFill>
                  <a:srgbClr val="FF0000"/>
                </a:solidFill>
                <a:latin typeface="Arial" charset="0"/>
              </a:rPr>
              <a:t>spark temperatures </a:t>
            </a:r>
            <a:r>
              <a:rPr lang="en-GB" sz="1600" dirty="0" smtClean="0">
                <a:latin typeface="Arial" charset="0"/>
              </a:rPr>
              <a:t>generated can range from </a:t>
            </a:r>
            <a:r>
              <a:rPr lang="en-GB" sz="1600" dirty="0" smtClean="0">
                <a:solidFill>
                  <a:srgbClr val="FF0000"/>
                </a:solidFill>
                <a:latin typeface="Arial" charset="0"/>
              </a:rPr>
              <a:t>8,000 to 12,000 °C</a:t>
            </a:r>
            <a:r>
              <a:rPr lang="en-GB" sz="1600" dirty="0" smtClean="0">
                <a:latin typeface="Arial" charset="0"/>
              </a:rPr>
              <a:t>.</a:t>
            </a:r>
          </a:p>
          <a:p>
            <a:pPr marL="495300" indent="-495300">
              <a:spcAft>
                <a:spcPts val="600"/>
              </a:spcAft>
              <a:buFont typeface="Wingdings" pitchFamily="2" charset="2"/>
              <a:buChar char="§"/>
            </a:pPr>
            <a:endParaRPr lang="en-GB" sz="1600" dirty="0" smtClean="0">
              <a:latin typeface="Arial" charset="0"/>
            </a:endParaRP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40</a:t>
            </a:fld>
            <a:endParaRPr lang="en-US" altLang="zh-CN" dirty="0"/>
          </a:p>
        </p:txBody>
      </p:sp>
    </p:spTree>
    <p:extLst>
      <p:ext uri="{BB962C8B-B14F-4D97-AF65-F5344CB8AC3E}">
        <p14:creationId xmlns:p14="http://schemas.microsoft.com/office/powerpoint/2010/main" val="1365776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a:xfrm>
            <a:off x="247073" y="228600"/>
            <a:ext cx="8915400" cy="838200"/>
          </a:xfrm>
        </p:spPr>
        <p:txBody>
          <a:bodyPr>
            <a:noAutofit/>
          </a:bodyPr>
          <a:lstStyle/>
          <a:p>
            <a:r>
              <a:rPr lang="en-US" sz="3600" b="1" dirty="0"/>
              <a:t>Electrical-discharge </a:t>
            </a:r>
            <a:r>
              <a:rPr lang="en-US" sz="3600" b="1" dirty="0" smtClean="0"/>
              <a:t>Machining setup</a:t>
            </a:r>
            <a:endParaRPr lang="en-US" sz="3600" b="1" dirty="0"/>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247073" y="1898073"/>
            <a:ext cx="8686800" cy="4038600"/>
          </a:xfrm>
          <a:prstGeom prst="rect">
            <a:avLst/>
          </a:prstGeom>
          <a:noFill/>
          <a:ln w="9525">
            <a:noFill/>
            <a:miter lim="800000"/>
            <a:headEnd/>
            <a:tailEnd/>
          </a:ln>
        </p:spPr>
        <p:txBody>
          <a:bodyPr/>
          <a:lstStyle/>
          <a:p>
            <a:pPr marL="495300" indent="-495300">
              <a:spcAft>
                <a:spcPts val="1800"/>
              </a:spcAft>
            </a:pPr>
            <a:r>
              <a:rPr lang="en-GB" sz="2000" dirty="0"/>
              <a:t>Electrical-discharge Machining </a:t>
            </a:r>
            <a:r>
              <a:rPr lang="en-GB" sz="2000" dirty="0" smtClean="0"/>
              <a:t>systems have </a:t>
            </a:r>
            <a:r>
              <a:rPr lang="en-GB" sz="2000" dirty="0" smtClean="0">
                <a:solidFill>
                  <a:srgbClr val="FF0000"/>
                </a:solidFill>
              </a:rPr>
              <a:t>four sub-systems</a:t>
            </a:r>
            <a:r>
              <a:rPr lang="en-GB" sz="2000" dirty="0" smtClean="0"/>
              <a:t>:</a:t>
            </a:r>
          </a:p>
          <a:p>
            <a:pPr marL="495300" indent="-495300">
              <a:spcAft>
                <a:spcPts val="1800"/>
              </a:spcAft>
              <a:buFont typeface="Wingdings" pitchFamily="2" charset="2"/>
              <a:buChar char="§"/>
            </a:pPr>
            <a:r>
              <a:rPr lang="en-GB" dirty="0" smtClean="0">
                <a:latin typeface="Arial" charset="0"/>
              </a:rPr>
              <a:t>A </a:t>
            </a:r>
            <a:r>
              <a:rPr lang="en-GB" dirty="0" smtClean="0">
                <a:solidFill>
                  <a:srgbClr val="FF0000"/>
                </a:solidFill>
                <a:latin typeface="Arial" charset="0"/>
              </a:rPr>
              <a:t>DC power supply </a:t>
            </a:r>
            <a:r>
              <a:rPr lang="en-GB" dirty="0" smtClean="0">
                <a:latin typeface="Arial" charset="0"/>
              </a:rPr>
              <a:t>to provide the electrical discharges, with </a:t>
            </a:r>
            <a:r>
              <a:rPr lang="en-GB" dirty="0" smtClean="0">
                <a:solidFill>
                  <a:srgbClr val="FF0000"/>
                </a:solidFill>
                <a:latin typeface="Arial" charset="0"/>
              </a:rPr>
              <a:t>control circuits </a:t>
            </a:r>
            <a:r>
              <a:rPr lang="en-GB" dirty="0" smtClean="0">
                <a:latin typeface="Arial" charset="0"/>
              </a:rPr>
              <a:t>for voltage, current, duration, frequency, and polarity</a:t>
            </a:r>
          </a:p>
          <a:p>
            <a:pPr marL="495300" indent="-495300">
              <a:spcAft>
                <a:spcPts val="1800"/>
              </a:spcAft>
              <a:buFont typeface="Wingdings" pitchFamily="2" charset="2"/>
              <a:buChar char="§"/>
            </a:pPr>
            <a:r>
              <a:rPr lang="en-GB" dirty="0" smtClean="0">
                <a:latin typeface="Arial" charset="0"/>
              </a:rPr>
              <a:t>A </a:t>
            </a:r>
            <a:r>
              <a:rPr lang="en-GB" dirty="0" smtClean="0">
                <a:solidFill>
                  <a:srgbClr val="FF0000"/>
                </a:solidFill>
                <a:latin typeface="Arial" charset="0"/>
              </a:rPr>
              <a:t>dielectric system </a:t>
            </a:r>
            <a:r>
              <a:rPr lang="en-GB" dirty="0" smtClean="0">
                <a:latin typeface="Arial" charset="0"/>
              </a:rPr>
              <a:t>to introduce fluid into the voltage area/discharge zone and flush away work and electrode debris; this fluid is usually a hydrocarbon or silicone based oil</a:t>
            </a:r>
          </a:p>
          <a:p>
            <a:pPr marL="495300" indent="-495300">
              <a:spcAft>
                <a:spcPts val="1800"/>
              </a:spcAft>
              <a:buFont typeface="Wingdings" pitchFamily="2" charset="2"/>
              <a:buChar char="§"/>
            </a:pPr>
            <a:r>
              <a:rPr lang="en-GB" dirty="0" smtClean="0">
                <a:latin typeface="Arial" charset="0"/>
              </a:rPr>
              <a:t>A </a:t>
            </a:r>
            <a:r>
              <a:rPr lang="en-GB" dirty="0" smtClean="0">
                <a:solidFill>
                  <a:srgbClr val="FF0000"/>
                </a:solidFill>
                <a:latin typeface="Arial" charset="0"/>
              </a:rPr>
              <a:t>consumable electrode</a:t>
            </a:r>
            <a:r>
              <a:rPr lang="en-GB" dirty="0" smtClean="0">
                <a:latin typeface="Arial" charset="0"/>
              </a:rPr>
              <a:t>, usually of copper or graphite</a:t>
            </a:r>
          </a:p>
          <a:p>
            <a:pPr marL="495300" indent="-495300">
              <a:spcAft>
                <a:spcPts val="1800"/>
              </a:spcAft>
              <a:buFont typeface="Wingdings" pitchFamily="2" charset="2"/>
              <a:buChar char="§"/>
            </a:pPr>
            <a:r>
              <a:rPr lang="en-GB" dirty="0" smtClean="0">
                <a:latin typeface="Arial" charset="0"/>
              </a:rPr>
              <a:t>A </a:t>
            </a:r>
            <a:r>
              <a:rPr lang="en-GB" dirty="0" smtClean="0">
                <a:solidFill>
                  <a:srgbClr val="FF0000"/>
                </a:solidFill>
                <a:latin typeface="Arial" charset="0"/>
              </a:rPr>
              <a:t>servo motor system </a:t>
            </a:r>
            <a:r>
              <a:rPr lang="en-GB" dirty="0" smtClean="0">
                <a:latin typeface="Arial" charset="0"/>
              </a:rPr>
              <a:t>to control </a:t>
            </a:r>
            <a:r>
              <a:rPr lang="en-GB" dirty="0" smtClean="0"/>
              <a:t>the </a:t>
            </a:r>
            <a:r>
              <a:rPr lang="en-GB" dirty="0" smtClean="0">
                <a:latin typeface="Arial" charset="0"/>
              </a:rPr>
              <a:t>feed rate of the electrode and maintain a gap of typically 0.01 to 0.5 mm</a:t>
            </a:r>
            <a:r>
              <a:rPr lang="en-GB" dirty="0"/>
              <a:t> </a:t>
            </a:r>
            <a:r>
              <a:rPr lang="en-GB" dirty="0" smtClean="0"/>
              <a:t>between the </a:t>
            </a:r>
            <a:r>
              <a:rPr lang="en-GB" dirty="0"/>
              <a:t>electrode </a:t>
            </a:r>
            <a:r>
              <a:rPr lang="en-GB" dirty="0" smtClean="0"/>
              <a:t>and the workpiece.</a:t>
            </a:r>
            <a:endParaRPr lang="en-GB" dirty="0" smtClean="0">
              <a:latin typeface="Arial" charset="0"/>
            </a:endParaRPr>
          </a:p>
        </p:txBody>
      </p:sp>
      <p:sp>
        <p:nvSpPr>
          <p:cNvPr id="6" name="Slide Number Placeholder 1"/>
          <p:cNvSpPr>
            <a:spLocks noGrp="1"/>
          </p:cNvSpPr>
          <p:nvPr>
            <p:ph type="sldNum" sz="quarter" idx="11"/>
          </p:nvPr>
        </p:nvSpPr>
        <p:spPr>
          <a:xfrm>
            <a:off x="0" y="1271588"/>
            <a:ext cx="533400" cy="244475"/>
          </a:xfrm>
        </p:spPr>
        <p:txBody>
          <a:bodyPr>
            <a:normAutofit fontScale="92500" lnSpcReduction="10000"/>
          </a:bodyPr>
          <a:lstStyle/>
          <a:p>
            <a:pPr algn="ctr"/>
            <a:fld id="{1780F746-AA17-431C-9C34-31BDE04A762C}" type="slidenum">
              <a:rPr lang="en-US" altLang="zh-CN" sz="1200" b="1">
                <a:solidFill>
                  <a:srgbClr val="FFFFFF"/>
                </a:solidFill>
                <a:ea typeface="SimSun" pitchFamily="2" charset="-122"/>
              </a:rPr>
              <a:pPr algn="ctr"/>
              <a:t>41</a:t>
            </a:fld>
            <a:endParaRPr lang="en-US" altLang="zh-CN" sz="1200" b="1" dirty="0">
              <a:solidFill>
                <a:srgbClr val="FFFFFF"/>
              </a:solidFill>
              <a:ea typeface="SimSun" pitchFamily="2" charset="-122"/>
            </a:endParaRPr>
          </a:p>
        </p:txBody>
      </p:sp>
    </p:spTree>
    <p:extLst>
      <p:ext uri="{BB962C8B-B14F-4D97-AF65-F5344CB8AC3E}">
        <p14:creationId xmlns:p14="http://schemas.microsoft.com/office/powerpoint/2010/main" val="661282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pPr algn="l"/>
            <a:r>
              <a:rPr lang="en-US" sz="4000" b="1" dirty="0"/>
              <a:t>A typical Die Sinking EDM Setup</a:t>
            </a:r>
            <a:endParaRPr lang="en-GB" sz="4000" b="1" dirty="0"/>
          </a:p>
        </p:txBody>
      </p:sp>
      <p:pic>
        <p:nvPicPr>
          <p:cNvPr id="3" name="Picture 4" descr="http://www.turnxon.com/articles/at_image/articles_2_clip_image002.jpg"/>
          <p:cNvPicPr>
            <a:picLocks noChangeAspect="1" noChangeArrowheads="1"/>
          </p:cNvPicPr>
          <p:nvPr/>
        </p:nvPicPr>
        <p:blipFill>
          <a:blip r:embed="rId3" cstate="print"/>
          <a:srcRect/>
          <a:stretch>
            <a:fillRect/>
          </a:stretch>
        </p:blipFill>
        <p:spPr bwMode="auto">
          <a:xfrm>
            <a:off x="1371600" y="1676400"/>
            <a:ext cx="5809582" cy="3733800"/>
          </a:xfrm>
          <a:prstGeom prst="rect">
            <a:avLst/>
          </a:prstGeom>
          <a:noFill/>
        </p:spPr>
      </p:pic>
      <p:sp>
        <p:nvSpPr>
          <p:cNvPr id="4" name="Rectangle 2"/>
          <p:cNvSpPr>
            <a:spLocks noChangeArrowheads="1"/>
          </p:cNvSpPr>
          <p:nvPr/>
        </p:nvSpPr>
        <p:spPr bwMode="auto">
          <a:xfrm>
            <a:off x="165536" y="5867400"/>
            <a:ext cx="8686800" cy="838200"/>
          </a:xfrm>
          <a:prstGeom prst="rect">
            <a:avLst/>
          </a:prstGeom>
          <a:noFill/>
          <a:ln w="9525">
            <a:noFill/>
            <a:miter lim="800000"/>
            <a:headEnd/>
            <a:tailEnd/>
          </a:ln>
        </p:spPr>
        <p:txBody>
          <a:bodyPr/>
          <a:lstStyle/>
          <a:p>
            <a:pPr marL="495300" indent="-495300">
              <a:spcAft>
                <a:spcPts val="600"/>
              </a:spcAft>
              <a:buFont typeface="Wingdings" pitchFamily="2" charset="2"/>
              <a:buChar char="§"/>
            </a:pPr>
            <a:r>
              <a:rPr lang="en-GB" dirty="0" smtClean="0">
                <a:latin typeface="Arial" charset="0"/>
              </a:rPr>
              <a:t>The shape of the finished work surface is produced by a </a:t>
            </a:r>
            <a:r>
              <a:rPr lang="en-GB" dirty="0" smtClean="0">
                <a:solidFill>
                  <a:srgbClr val="FF0000"/>
                </a:solidFill>
                <a:latin typeface="Arial" charset="0"/>
              </a:rPr>
              <a:t>negative shaped electrode tool.</a:t>
            </a:r>
          </a:p>
        </p:txBody>
      </p:sp>
      <p:sp>
        <p:nvSpPr>
          <p:cNvPr id="5" name="Rectangle 4"/>
          <p:cNvSpPr/>
          <p:nvPr/>
        </p:nvSpPr>
        <p:spPr>
          <a:xfrm>
            <a:off x="3151908" y="1733296"/>
            <a:ext cx="865908" cy="381323"/>
          </a:xfrm>
          <a:prstGeom prst="rect">
            <a:avLst/>
          </a:prstGeom>
        </p:spPr>
        <p:txBody>
          <a:bodyPr wrap="square">
            <a:spAutoFit/>
          </a:bodyPr>
          <a:lstStyle/>
          <a:p>
            <a:pPr algn="r">
              <a:lnSpc>
                <a:spcPts val="1100"/>
              </a:lnSpc>
            </a:pPr>
            <a:r>
              <a:rPr lang="en-GB" sz="1400" dirty="0" smtClean="0">
                <a:latin typeface="Times New Roman" panose="02020603050405020304" pitchFamily="18" charset="0"/>
                <a:cs typeface="Times New Roman" panose="02020603050405020304" pitchFamily="18" charset="0"/>
              </a:rPr>
              <a:t>Feed direction</a:t>
            </a:r>
            <a:endParaRPr lang="en-US" sz="1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normAutofit fontScale="85000" lnSpcReduction="20000"/>
          </a:bodyPr>
          <a:lstStyle/>
          <a:p>
            <a:fld id="{1916F0D9-6128-4A2B-AB82-4C46DC29A6AB}" type="slidenum">
              <a:rPr lang="en-US" altLang="zh-CN" smtClean="0"/>
              <a:pPr/>
              <a:t>42</a:t>
            </a:fld>
            <a:endParaRPr lang="en-US" altLang="zh-CN"/>
          </a:p>
        </p:txBody>
      </p:sp>
    </p:spTree>
    <p:extLst>
      <p:ext uri="{BB962C8B-B14F-4D97-AF65-F5344CB8AC3E}">
        <p14:creationId xmlns:p14="http://schemas.microsoft.com/office/powerpoint/2010/main" val="487713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r="54892"/>
          <a:stretch>
            <a:fillRect/>
          </a:stretch>
        </p:blipFill>
        <p:spPr bwMode="auto">
          <a:xfrm>
            <a:off x="4772753" y="2286000"/>
            <a:ext cx="4276651" cy="4076700"/>
          </a:xfrm>
          <a:prstGeom prst="rect">
            <a:avLst/>
          </a:prstGeom>
          <a:noFill/>
          <a:ln w="9525">
            <a:noFill/>
            <a:miter lim="800000"/>
            <a:headEnd/>
            <a:tailEnd/>
          </a:ln>
        </p:spPr>
      </p:pic>
      <p:sp>
        <p:nvSpPr>
          <p:cNvPr id="3076" name="Rectangle 3"/>
          <p:cNvSpPr>
            <a:spLocks noGrp="1" noChangeArrowheads="1"/>
          </p:cNvSpPr>
          <p:nvPr>
            <p:ph type="title"/>
          </p:nvPr>
        </p:nvSpPr>
        <p:spPr>
          <a:xfrm>
            <a:off x="638502" y="304800"/>
            <a:ext cx="7772400" cy="838200"/>
          </a:xfrm>
        </p:spPr>
        <p:txBody>
          <a:bodyPr>
            <a:normAutofit/>
          </a:bodyPr>
          <a:lstStyle/>
          <a:p>
            <a:r>
              <a:rPr lang="en-US" b="1" dirty="0"/>
              <a:t>Electrical-discharge Machining</a:t>
            </a:r>
            <a:endParaRPr lang="en-US" b="1" dirty="0" smtClean="0">
              <a:latin typeface="Arial" charset="0"/>
            </a:endParaRPr>
          </a:p>
        </p:txBody>
      </p:sp>
      <p:sp>
        <p:nvSpPr>
          <p:cNvPr id="7" name="Rectangle 2"/>
          <p:cNvSpPr>
            <a:spLocks noChangeArrowheads="1"/>
          </p:cNvSpPr>
          <p:nvPr/>
        </p:nvSpPr>
        <p:spPr bwMode="auto">
          <a:xfrm>
            <a:off x="0" y="3810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10" name="Rectangle 2"/>
          <p:cNvSpPr>
            <a:spLocks noChangeArrowheads="1"/>
          </p:cNvSpPr>
          <p:nvPr/>
        </p:nvSpPr>
        <p:spPr bwMode="auto">
          <a:xfrm>
            <a:off x="181302" y="914400"/>
            <a:ext cx="8686800" cy="2057400"/>
          </a:xfrm>
          <a:prstGeom prst="rect">
            <a:avLst/>
          </a:prstGeom>
          <a:noFill/>
          <a:ln w="9525">
            <a:noFill/>
            <a:miter lim="800000"/>
            <a:headEnd/>
            <a:tailEnd/>
          </a:ln>
        </p:spPr>
        <p:txBody>
          <a:bodyPr/>
          <a:lstStyle/>
          <a:p>
            <a:pPr marL="495300" indent="-495300">
              <a:spcAft>
                <a:spcPts val="1800"/>
              </a:spcAft>
              <a:buFont typeface="Wingdings" pitchFamily="2" charset="2"/>
              <a:buChar char="§"/>
            </a:pPr>
            <a:endParaRPr lang="en-GB" dirty="0" smtClean="0">
              <a:latin typeface="Arial" charset="0"/>
            </a:endParaRPr>
          </a:p>
          <a:p>
            <a:pPr marL="495300" indent="-495300">
              <a:spcAft>
                <a:spcPts val="1800"/>
              </a:spcAft>
              <a:buFont typeface="Wingdings" pitchFamily="2" charset="2"/>
              <a:buChar char="§"/>
            </a:pPr>
            <a:endParaRPr lang="en-GB" dirty="0" smtClean="0">
              <a:latin typeface="Arial" charset="0"/>
            </a:endParaRPr>
          </a:p>
        </p:txBody>
      </p:sp>
      <p:sp>
        <p:nvSpPr>
          <p:cNvPr id="6" name="Rectangle 2"/>
          <p:cNvSpPr>
            <a:spLocks noChangeArrowheads="1"/>
          </p:cNvSpPr>
          <p:nvPr/>
        </p:nvSpPr>
        <p:spPr bwMode="auto">
          <a:xfrm>
            <a:off x="228600" y="1881963"/>
            <a:ext cx="4314498" cy="4953000"/>
          </a:xfrm>
          <a:prstGeom prst="rect">
            <a:avLst/>
          </a:prstGeom>
          <a:noFill/>
          <a:ln w="9525">
            <a:noFill/>
            <a:miter lim="800000"/>
            <a:headEnd/>
            <a:tailEnd/>
          </a:ln>
        </p:spPr>
        <p:txBody>
          <a:bodyPr/>
          <a:lstStyle/>
          <a:p>
            <a:pPr algn="just">
              <a:spcAft>
                <a:spcPts val="1800"/>
              </a:spcAft>
            </a:pPr>
            <a:r>
              <a:rPr lang="en-GB" sz="2400" b="1" dirty="0" smtClean="0">
                <a:latin typeface="Arial" charset="0"/>
              </a:rPr>
              <a:t>Overcut </a:t>
            </a:r>
            <a:endParaRPr lang="en-GB" b="1" dirty="0" smtClean="0">
              <a:latin typeface="Arial" charset="0"/>
            </a:endParaRPr>
          </a:p>
          <a:p>
            <a:pPr marL="495300" indent="-495300" algn="just">
              <a:spcAft>
                <a:spcPts val="1800"/>
              </a:spcAft>
              <a:buFont typeface="Wingdings" pitchFamily="2" charset="2"/>
              <a:buChar char="§"/>
            </a:pPr>
            <a:r>
              <a:rPr lang="en-GB" dirty="0" smtClean="0">
                <a:latin typeface="Arial" charset="0"/>
              </a:rPr>
              <a:t>As the electrode tool penetrates into the work, overcutting occurs.</a:t>
            </a:r>
          </a:p>
          <a:p>
            <a:pPr marL="495300" indent="-495300">
              <a:spcAft>
                <a:spcPts val="1800"/>
              </a:spcAft>
              <a:buFont typeface="Wingdings" pitchFamily="2" charset="2"/>
              <a:buChar char="§"/>
            </a:pPr>
            <a:r>
              <a:rPr lang="en-GB" dirty="0" smtClean="0">
                <a:latin typeface="Arial" charset="0"/>
              </a:rPr>
              <a:t>Overcut in EDM is the distance by which the machined cavity in the </a:t>
            </a:r>
            <a:r>
              <a:rPr lang="en-GB" dirty="0" smtClean="0">
                <a:solidFill>
                  <a:srgbClr val="FF0000"/>
                </a:solidFill>
                <a:latin typeface="Arial" charset="0"/>
              </a:rPr>
              <a:t>workpiece exceeds than the size of the tool </a:t>
            </a:r>
            <a:r>
              <a:rPr lang="en-GB" dirty="0" smtClean="0">
                <a:latin typeface="Arial" charset="0"/>
              </a:rPr>
              <a:t>on each side of the tool because the </a:t>
            </a:r>
            <a:r>
              <a:rPr lang="en-GB" sz="2000" b="1" dirty="0">
                <a:solidFill>
                  <a:srgbClr val="00B050"/>
                </a:solidFill>
              </a:rPr>
              <a:t>electrical discharges occur at the sides of the tool as well as its frontal area</a:t>
            </a:r>
            <a:r>
              <a:rPr lang="en-GB" dirty="0" smtClean="0">
                <a:latin typeface="Arial" charset="0"/>
              </a:rPr>
              <a:t>.</a:t>
            </a:r>
          </a:p>
          <a:p>
            <a:pPr marL="495300" indent="-495300" algn="just">
              <a:spcAft>
                <a:spcPts val="1800"/>
              </a:spcAft>
              <a:buFont typeface="Wingdings" pitchFamily="2" charset="2"/>
              <a:buChar char="§"/>
            </a:pPr>
            <a:r>
              <a:rPr lang="en-GB" dirty="0" smtClean="0">
                <a:latin typeface="Arial" charset="0"/>
              </a:rPr>
              <a:t>Overcut is a </a:t>
            </a:r>
            <a:r>
              <a:rPr lang="en-GB" dirty="0" smtClean="0">
                <a:solidFill>
                  <a:srgbClr val="FF0000"/>
                </a:solidFill>
                <a:latin typeface="Arial" charset="0"/>
              </a:rPr>
              <a:t>function of current and frequency </a:t>
            </a:r>
            <a:r>
              <a:rPr lang="en-GB" dirty="0" smtClean="0">
                <a:latin typeface="Arial" charset="0"/>
              </a:rPr>
              <a:t>and can be equal to several hundredths of a </a:t>
            </a:r>
            <a:r>
              <a:rPr lang="en-US" dirty="0" smtClean="0">
                <a:latin typeface="Arial" charset="0"/>
              </a:rPr>
              <a:t>millimeter</a:t>
            </a:r>
            <a:r>
              <a:rPr lang="en-GB" dirty="0" smtClean="0">
                <a:latin typeface="Arial" charset="0"/>
              </a:rPr>
              <a:t>.</a:t>
            </a:r>
          </a:p>
          <a:p>
            <a:pPr marL="495300" indent="-495300" algn="just">
              <a:spcAft>
                <a:spcPts val="1800"/>
              </a:spcAft>
            </a:pPr>
            <a:endParaRPr lang="en-GB" dirty="0" smtClean="0">
              <a:latin typeface="Arial" charset="0"/>
            </a:endParaRPr>
          </a:p>
          <a:p>
            <a:pPr marL="495300" indent="-495300" algn="just">
              <a:spcAft>
                <a:spcPts val="1800"/>
              </a:spcAft>
              <a:buFont typeface="Wingdings" pitchFamily="2" charset="2"/>
              <a:buChar char="§"/>
            </a:pPr>
            <a:endParaRPr lang="en-GB" dirty="0" smtClean="0">
              <a:latin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43</a:t>
            </a:fld>
            <a:endParaRPr lang="en-US" altLang="zh-CN"/>
          </a:p>
        </p:txBody>
      </p:sp>
    </p:spTree>
    <p:extLst>
      <p:ext uri="{BB962C8B-B14F-4D97-AF65-F5344CB8AC3E}">
        <p14:creationId xmlns:p14="http://schemas.microsoft.com/office/powerpoint/2010/main" val="1128483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44</a:t>
            </a:fld>
            <a:endParaRPr lang="en-US" dirty="0" smtClean="0">
              <a:latin typeface="Times New Roman" charset="0"/>
            </a:endParaRPr>
          </a:p>
        </p:txBody>
      </p:sp>
      <p:sp>
        <p:nvSpPr>
          <p:cNvPr id="3076" name="Rectangle 3"/>
          <p:cNvSpPr>
            <a:spLocks noGrp="1" noChangeArrowheads="1"/>
          </p:cNvSpPr>
          <p:nvPr>
            <p:ph type="title"/>
          </p:nvPr>
        </p:nvSpPr>
        <p:spPr>
          <a:xfrm>
            <a:off x="609600" y="76200"/>
            <a:ext cx="7772400" cy="838200"/>
          </a:xfrm>
        </p:spPr>
        <p:txBody>
          <a:bodyPr>
            <a:normAutofit/>
          </a:bodyPr>
          <a:lstStyle/>
          <a:p>
            <a:r>
              <a:rPr lang="en-US" b="1" dirty="0"/>
              <a:t>Electrical-discharge Machining</a:t>
            </a:r>
            <a:endParaRPr lang="en-US" b="1" dirty="0" smtClean="0">
              <a:latin typeface="Arial" charset="0"/>
            </a:endParaRPr>
          </a:p>
        </p:txBody>
      </p:sp>
      <p:sp>
        <p:nvSpPr>
          <p:cNvPr id="7" name="Rectangle 2"/>
          <p:cNvSpPr>
            <a:spLocks noChangeArrowheads="1"/>
          </p:cNvSpPr>
          <p:nvPr/>
        </p:nvSpPr>
        <p:spPr bwMode="auto">
          <a:xfrm>
            <a:off x="0" y="3810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10" name="Rectangle 2"/>
          <p:cNvSpPr>
            <a:spLocks noChangeArrowheads="1"/>
          </p:cNvSpPr>
          <p:nvPr/>
        </p:nvSpPr>
        <p:spPr bwMode="auto">
          <a:xfrm>
            <a:off x="181302" y="914400"/>
            <a:ext cx="8686800" cy="2057400"/>
          </a:xfrm>
          <a:prstGeom prst="rect">
            <a:avLst/>
          </a:prstGeom>
          <a:noFill/>
          <a:ln w="9525">
            <a:noFill/>
            <a:miter lim="800000"/>
            <a:headEnd/>
            <a:tailEnd/>
          </a:ln>
        </p:spPr>
        <p:txBody>
          <a:bodyPr/>
          <a:lstStyle/>
          <a:p>
            <a:pPr marL="495300" indent="-495300">
              <a:spcAft>
                <a:spcPts val="1800"/>
              </a:spcAft>
              <a:buFont typeface="Wingdings" pitchFamily="2" charset="2"/>
              <a:buChar char="§"/>
            </a:pPr>
            <a:endParaRPr lang="en-GB" dirty="0" smtClean="0">
              <a:latin typeface="Arial" charset="0"/>
            </a:endParaRPr>
          </a:p>
          <a:p>
            <a:pPr marL="495300" indent="-495300">
              <a:spcAft>
                <a:spcPts val="1800"/>
              </a:spcAft>
              <a:buFont typeface="Wingdings" pitchFamily="2" charset="2"/>
              <a:buChar char="§"/>
            </a:pPr>
            <a:endParaRPr lang="en-GB" dirty="0" smtClean="0">
              <a:latin typeface="Arial" charset="0"/>
            </a:endParaRPr>
          </a:p>
        </p:txBody>
      </p:sp>
      <p:sp>
        <p:nvSpPr>
          <p:cNvPr id="6" name="Rectangle 2"/>
          <p:cNvSpPr>
            <a:spLocks noChangeArrowheads="1"/>
          </p:cNvSpPr>
          <p:nvPr/>
        </p:nvSpPr>
        <p:spPr bwMode="auto">
          <a:xfrm>
            <a:off x="362604" y="2286000"/>
            <a:ext cx="8686800" cy="1371600"/>
          </a:xfrm>
          <a:prstGeom prst="rect">
            <a:avLst/>
          </a:prstGeom>
          <a:noFill/>
          <a:ln w="9525">
            <a:noFill/>
            <a:miter lim="800000"/>
            <a:headEnd/>
            <a:tailEnd/>
          </a:ln>
        </p:spPr>
        <p:txBody>
          <a:bodyPr/>
          <a:lstStyle/>
          <a:p>
            <a:pPr>
              <a:spcAft>
                <a:spcPts val="1800"/>
              </a:spcAft>
            </a:pPr>
            <a:r>
              <a:rPr lang="en-US" sz="2000" b="1" dirty="0">
                <a:solidFill>
                  <a:srgbClr val="FF0000"/>
                </a:solidFill>
              </a:rPr>
              <a:t>Heat-affected </a:t>
            </a:r>
            <a:r>
              <a:rPr lang="en-US" sz="2000" b="1" dirty="0" smtClean="0">
                <a:solidFill>
                  <a:srgbClr val="FF0000"/>
                </a:solidFill>
              </a:rPr>
              <a:t>zone </a:t>
            </a:r>
            <a:r>
              <a:rPr lang="en-US" sz="2000" b="1" dirty="0" smtClean="0"/>
              <a:t>(Surface integrity issue)</a:t>
            </a:r>
            <a:endParaRPr lang="en-GB" sz="2000" b="1" dirty="0" smtClean="0"/>
          </a:p>
          <a:p>
            <a:pPr marL="495300" indent="-495300">
              <a:spcAft>
                <a:spcPts val="1800"/>
              </a:spcAft>
              <a:buFont typeface="Wingdings" pitchFamily="2" charset="2"/>
              <a:buChar char="§"/>
            </a:pPr>
            <a:r>
              <a:rPr lang="en-GB" dirty="0" smtClean="0">
                <a:latin typeface="Arial" charset="0"/>
              </a:rPr>
              <a:t>With the temperature of the discharges reaching 8,000 to 12,000 °C, metallurgical changes occur in the surface layer of the workpiece.</a:t>
            </a:r>
          </a:p>
          <a:p>
            <a:pPr marL="495300" indent="-495300">
              <a:spcAft>
                <a:spcPts val="1800"/>
              </a:spcAft>
              <a:buFont typeface="Wingdings" pitchFamily="2" charset="2"/>
              <a:buChar char="§"/>
            </a:pPr>
            <a:endParaRPr lang="en-GB" dirty="0" smtClean="0">
              <a:latin typeface="Arial" charset="0"/>
            </a:endParaRPr>
          </a:p>
          <a:p>
            <a:pPr marL="495300" indent="-495300">
              <a:spcAft>
                <a:spcPts val="1800"/>
              </a:spcAft>
              <a:buFont typeface="Wingdings" pitchFamily="2" charset="2"/>
              <a:buChar char="§"/>
            </a:pPr>
            <a:endParaRPr lang="en-GB" dirty="0" smtClean="0">
              <a:latin typeface="Arial" charset="0"/>
            </a:endParaRPr>
          </a:p>
          <a:p>
            <a:pPr marL="495300" indent="-495300">
              <a:spcAft>
                <a:spcPts val="1800"/>
              </a:spcAft>
              <a:buFont typeface="Wingdings" pitchFamily="2" charset="2"/>
              <a:buChar char="§"/>
            </a:pPr>
            <a:endParaRPr lang="en-GB" dirty="0" smtClean="0">
              <a:latin typeface="Arial" charset="0"/>
            </a:endParaRPr>
          </a:p>
        </p:txBody>
      </p:sp>
      <p:pic>
        <p:nvPicPr>
          <p:cNvPr id="52227" name="Picture 3"/>
          <p:cNvPicPr>
            <a:picLocks noChangeAspect="1" noChangeArrowheads="1"/>
          </p:cNvPicPr>
          <p:nvPr/>
        </p:nvPicPr>
        <p:blipFill>
          <a:blip r:embed="rId3" cstate="print"/>
          <a:srcRect/>
          <a:stretch>
            <a:fillRect/>
          </a:stretch>
        </p:blipFill>
        <p:spPr bwMode="auto">
          <a:xfrm>
            <a:off x="741504" y="3657086"/>
            <a:ext cx="7640496" cy="2134628"/>
          </a:xfrm>
          <a:prstGeom prst="rect">
            <a:avLst/>
          </a:prstGeom>
          <a:noFill/>
          <a:ln w="9525">
            <a:noFill/>
            <a:miter lim="800000"/>
            <a:headEnd/>
            <a:tailEnd/>
          </a:ln>
        </p:spPr>
      </p:pic>
      <p:sp>
        <p:nvSpPr>
          <p:cNvPr id="8"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44</a:t>
            </a:fld>
            <a:endParaRPr lang="en-US" altLang="zh-CN" dirty="0"/>
          </a:p>
        </p:txBody>
      </p:sp>
    </p:spTree>
    <p:extLst>
      <p:ext uri="{BB962C8B-B14F-4D97-AF65-F5344CB8AC3E}">
        <p14:creationId xmlns:p14="http://schemas.microsoft.com/office/powerpoint/2010/main" val="18300336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p:cNvSpPr>
          <p:nvPr>
            <p:ph type="title" idx="4294967295"/>
          </p:nvPr>
        </p:nvSpPr>
        <p:spPr/>
        <p:txBody>
          <a:bodyPr/>
          <a:lstStyle/>
          <a:p>
            <a:r>
              <a:rPr lang="en-US" sz="4000" b="1" dirty="0" smtClean="0"/>
              <a:t>Electrical-discharge Machining</a:t>
            </a:r>
            <a:endParaRPr lang="en-AU" sz="4000" b="1" dirty="0" smtClean="0"/>
          </a:p>
        </p:txBody>
      </p:sp>
      <p:sp>
        <p:nvSpPr>
          <p:cNvPr id="812035"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Dielectric Fluids</a:t>
            </a:r>
            <a:endParaRPr lang="en-AU" sz="2400" dirty="0" smtClean="0">
              <a:latin typeface="Arial" charset="0"/>
            </a:endParaRPr>
          </a:p>
          <a:p>
            <a:pPr marL="457200" indent="-457200"/>
            <a:r>
              <a:rPr lang="en-AU" sz="2400" dirty="0" smtClean="0">
                <a:latin typeface="Arial" charset="0"/>
              </a:rPr>
              <a:t>The functions of the dielectric fluid are to:</a:t>
            </a:r>
          </a:p>
          <a:p>
            <a:pPr marL="457200" indent="-457200">
              <a:buFont typeface="Wingdings" pitchFamily="2" charset="2"/>
              <a:buAutoNum type="arabicPeriod"/>
            </a:pPr>
            <a:r>
              <a:rPr lang="en-AU" sz="2400" dirty="0" smtClean="0">
                <a:latin typeface="Arial" charset="0"/>
              </a:rPr>
              <a:t>Act as an </a:t>
            </a:r>
            <a:r>
              <a:rPr lang="en-AU" sz="2400" dirty="0" smtClean="0">
                <a:solidFill>
                  <a:srgbClr val="FF0000"/>
                </a:solidFill>
                <a:latin typeface="Arial" charset="0"/>
              </a:rPr>
              <a:t>insulator</a:t>
            </a:r>
            <a:r>
              <a:rPr lang="en-AU" sz="2400" dirty="0" smtClean="0">
                <a:latin typeface="Arial" charset="0"/>
              </a:rPr>
              <a:t> until the potential is sufficiently high</a:t>
            </a:r>
          </a:p>
          <a:p>
            <a:pPr marL="457200" indent="-457200">
              <a:buFont typeface="Wingdings" pitchFamily="2" charset="2"/>
              <a:buAutoNum type="arabicPeriod"/>
            </a:pPr>
            <a:r>
              <a:rPr lang="en-AU" sz="2400" dirty="0" smtClean="0">
                <a:latin typeface="Arial" charset="0"/>
              </a:rPr>
              <a:t>Provide a </a:t>
            </a:r>
            <a:r>
              <a:rPr lang="en-AU" sz="2400" dirty="0" smtClean="0">
                <a:solidFill>
                  <a:srgbClr val="FF0000"/>
                </a:solidFill>
                <a:latin typeface="Arial" charset="0"/>
              </a:rPr>
              <a:t>cooling</a:t>
            </a:r>
            <a:r>
              <a:rPr lang="en-AU" sz="2400" dirty="0" smtClean="0">
                <a:latin typeface="Arial" charset="0"/>
              </a:rPr>
              <a:t> medium</a:t>
            </a:r>
          </a:p>
          <a:p>
            <a:pPr marL="457200" indent="-457200">
              <a:buFont typeface="Wingdings" pitchFamily="2" charset="2"/>
              <a:buAutoNum type="arabicPeriod"/>
            </a:pPr>
            <a:r>
              <a:rPr lang="en-AU" sz="2400" dirty="0" smtClean="0">
                <a:latin typeface="Arial" charset="0"/>
              </a:rPr>
              <a:t>Act as a </a:t>
            </a:r>
            <a:r>
              <a:rPr lang="en-AU" sz="2400" dirty="0" smtClean="0">
                <a:solidFill>
                  <a:srgbClr val="FF0000"/>
                </a:solidFill>
                <a:latin typeface="Arial" charset="0"/>
              </a:rPr>
              <a:t>flushing</a:t>
            </a:r>
            <a:r>
              <a:rPr lang="en-AU" sz="2400" dirty="0" smtClean="0">
                <a:latin typeface="Arial" charset="0"/>
              </a:rPr>
              <a:t> medium and carry away the debris in the gap</a:t>
            </a:r>
          </a:p>
          <a:p>
            <a:pPr marL="457200" indent="-457200">
              <a:buFont typeface="Wingdings" pitchFamily="2" charset="2"/>
              <a:buAutoNum type="arabicPeriod"/>
            </a:pPr>
            <a:endParaRPr lang="en-US" sz="2400" dirty="0" smtClean="0">
              <a:latin typeface="Arial" charset="0"/>
            </a:endParaRPr>
          </a:p>
          <a:p>
            <a:pPr marL="457200" indent="-457200">
              <a:buFont typeface="Wingdings" pitchFamily="2" charset="2"/>
              <a:buNone/>
            </a:pPr>
            <a:r>
              <a:rPr lang="en-AU" sz="2400" b="1" dirty="0" smtClean="0">
                <a:latin typeface="Arial" charset="0"/>
              </a:rPr>
              <a:t>Electrodes</a:t>
            </a:r>
          </a:p>
          <a:p>
            <a:pPr marL="457200" indent="-457200"/>
            <a:r>
              <a:rPr lang="en-AU" sz="2400" dirty="0" smtClean="0">
                <a:latin typeface="Arial" charset="0"/>
              </a:rPr>
              <a:t>Electrodes are made of graphite, brass, copper or copper–tungsten alloys</a:t>
            </a:r>
          </a:p>
        </p:txBody>
      </p:sp>
      <p:sp>
        <p:nvSpPr>
          <p:cNvPr id="812036"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45</a:t>
            </a:fld>
            <a:endParaRPr lang="en-US" altLang="zh-C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p:cNvSpPr>
          <p:nvPr>
            <p:ph type="title" idx="4294967295"/>
          </p:nvPr>
        </p:nvSpPr>
        <p:spPr/>
        <p:txBody>
          <a:bodyPr/>
          <a:lstStyle/>
          <a:p>
            <a:r>
              <a:rPr lang="en-US" sz="4000" b="1" smtClean="0"/>
              <a:t>Electrical-discharge Machining</a:t>
            </a:r>
            <a:endParaRPr lang="en-AU" sz="4000" b="1" smtClean="0"/>
          </a:p>
        </p:txBody>
      </p:sp>
      <p:sp>
        <p:nvSpPr>
          <p:cNvPr id="814083"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Electrodes</a:t>
            </a:r>
          </a:p>
          <a:p>
            <a:pPr marL="457200" indent="-457200"/>
            <a:r>
              <a:rPr lang="en-AU" sz="2400" dirty="0" smtClean="0">
                <a:latin typeface="Arial" charset="0"/>
              </a:rPr>
              <a:t>Can be made (shaped) by forming, casting, powder metallurgy, or CNC machining techniques</a:t>
            </a:r>
          </a:p>
          <a:p>
            <a:pPr marL="457200" indent="-457200"/>
            <a:r>
              <a:rPr lang="en-AU" sz="2400" i="1" dirty="0" smtClean="0">
                <a:solidFill>
                  <a:srgbClr val="FF0000"/>
                </a:solidFill>
                <a:latin typeface="Arial" charset="0"/>
              </a:rPr>
              <a:t>Wear ratio* </a:t>
            </a:r>
            <a:r>
              <a:rPr lang="en-AU" sz="2400" dirty="0" smtClean="0">
                <a:latin typeface="Arial" charset="0"/>
              </a:rPr>
              <a:t>is defined as the ratio of the volume of workpiece material removed to the volume of tool wear</a:t>
            </a:r>
          </a:p>
          <a:p>
            <a:pPr marL="457200" indent="-457200"/>
            <a:r>
              <a:rPr lang="en-AU" sz="2400" dirty="0" smtClean="0">
                <a:solidFill>
                  <a:srgbClr val="FF0000"/>
                </a:solidFill>
                <a:latin typeface="Arial" charset="0"/>
              </a:rPr>
              <a:t>Tool wear </a:t>
            </a:r>
            <a:r>
              <a:rPr lang="en-AU" sz="2400" dirty="0" smtClean="0">
                <a:latin typeface="Arial" charset="0"/>
              </a:rPr>
              <a:t>is related to the </a:t>
            </a:r>
            <a:r>
              <a:rPr lang="en-AU" sz="2400" dirty="0" smtClean="0">
                <a:solidFill>
                  <a:srgbClr val="FF0000"/>
                </a:solidFill>
                <a:latin typeface="Arial" charset="0"/>
              </a:rPr>
              <a:t>melting points </a:t>
            </a:r>
            <a:r>
              <a:rPr lang="en-AU" sz="2400" dirty="0" smtClean="0">
                <a:latin typeface="Arial" charset="0"/>
              </a:rPr>
              <a:t>of the materials involved</a:t>
            </a:r>
          </a:p>
          <a:p>
            <a:pPr marL="457200" indent="-457200"/>
            <a:r>
              <a:rPr lang="en-AU" sz="2400" dirty="0" smtClean="0">
                <a:latin typeface="Arial" charset="0"/>
              </a:rPr>
              <a:t>The lower the melting point of the electrode, the higher is the wear rate</a:t>
            </a:r>
          </a:p>
          <a:p>
            <a:pPr marL="457200" indent="-457200"/>
            <a:r>
              <a:rPr lang="en-AU" sz="2400" dirty="0" smtClean="0">
                <a:solidFill>
                  <a:srgbClr val="FF0000"/>
                </a:solidFill>
                <a:latin typeface="Arial" charset="0"/>
              </a:rPr>
              <a:t>Tool wear </a:t>
            </a:r>
            <a:r>
              <a:rPr lang="en-AU" sz="2400" dirty="0" smtClean="0">
                <a:latin typeface="Arial" charset="0"/>
              </a:rPr>
              <a:t>can be </a:t>
            </a:r>
            <a:r>
              <a:rPr lang="en-AU" sz="2400" dirty="0" smtClean="0">
                <a:solidFill>
                  <a:srgbClr val="FF0000"/>
                </a:solidFill>
                <a:latin typeface="Arial" charset="0"/>
              </a:rPr>
              <a:t>minimized</a:t>
            </a:r>
            <a:r>
              <a:rPr lang="en-AU" sz="2400" dirty="0" smtClean="0">
                <a:latin typeface="Arial" charset="0"/>
              </a:rPr>
              <a:t> by reversing the polarity and using </a:t>
            </a:r>
            <a:r>
              <a:rPr lang="en-AU" sz="2400" dirty="0" smtClean="0">
                <a:solidFill>
                  <a:srgbClr val="FF0000"/>
                </a:solidFill>
                <a:latin typeface="Arial" charset="0"/>
              </a:rPr>
              <a:t>copper tools</a:t>
            </a:r>
          </a:p>
        </p:txBody>
      </p:sp>
      <p:sp>
        <p:nvSpPr>
          <p:cNvPr id="814084"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46</a:t>
            </a:fld>
            <a:endParaRPr lang="en-US" altLang="zh-C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p:cNvSpPr>
          <p:nvPr>
            <p:ph type="title" idx="4294967295"/>
          </p:nvPr>
        </p:nvSpPr>
        <p:spPr/>
        <p:txBody>
          <a:bodyPr/>
          <a:lstStyle/>
          <a:p>
            <a:r>
              <a:rPr lang="en-US" sz="4000" b="1" smtClean="0"/>
              <a:t>Electrical-discharge Machining</a:t>
            </a:r>
            <a:endParaRPr lang="en-AU" sz="4000" b="1" smtClean="0"/>
          </a:p>
        </p:txBody>
      </p:sp>
      <p:sp>
        <p:nvSpPr>
          <p:cNvPr id="816131"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Process Capabilities</a:t>
            </a:r>
          </a:p>
          <a:p>
            <a:pPr marL="457200" indent="-457200"/>
            <a:r>
              <a:rPr lang="en-AU" sz="2400" dirty="0" smtClean="0">
                <a:solidFill>
                  <a:srgbClr val="00B050"/>
                </a:solidFill>
                <a:latin typeface="Arial" charset="0"/>
              </a:rPr>
              <a:t>Stepped cavities </a:t>
            </a:r>
            <a:r>
              <a:rPr lang="en-AU" sz="2400" dirty="0" smtClean="0">
                <a:latin typeface="Arial" charset="0"/>
              </a:rPr>
              <a:t>with </a:t>
            </a:r>
            <a:r>
              <a:rPr lang="en-AU" sz="2400" dirty="0" smtClean="0">
                <a:solidFill>
                  <a:srgbClr val="00B050"/>
                </a:solidFill>
                <a:latin typeface="Arial" charset="0"/>
              </a:rPr>
              <a:t>sharp corners </a:t>
            </a:r>
            <a:r>
              <a:rPr lang="en-AU" sz="2400" dirty="0" smtClean="0">
                <a:latin typeface="Arial" charset="0"/>
              </a:rPr>
              <a:t>can be produced by controlling the relative movements of the workpiece in relation to the electrode</a:t>
            </a:r>
          </a:p>
          <a:p>
            <a:pPr marL="457200" indent="-457200"/>
            <a:r>
              <a:rPr lang="en-AU" sz="2400" dirty="0" smtClean="0">
                <a:latin typeface="Arial" charset="0"/>
              </a:rPr>
              <a:t>High rates of material removal produce </a:t>
            </a:r>
            <a:r>
              <a:rPr lang="en-AU" sz="2400" dirty="0" smtClean="0">
                <a:solidFill>
                  <a:srgbClr val="FF0000"/>
                </a:solidFill>
                <a:latin typeface="Arial" charset="0"/>
              </a:rPr>
              <a:t>rough surface finish</a:t>
            </a:r>
            <a:r>
              <a:rPr lang="en-AU" sz="2400" dirty="0" smtClean="0">
                <a:latin typeface="Arial" charset="0"/>
              </a:rPr>
              <a:t> with </a:t>
            </a:r>
            <a:r>
              <a:rPr lang="en-AU" sz="2400" dirty="0" smtClean="0">
                <a:solidFill>
                  <a:srgbClr val="FF0000"/>
                </a:solidFill>
                <a:latin typeface="Arial" charset="0"/>
              </a:rPr>
              <a:t>poor surface integrity </a:t>
            </a:r>
            <a:r>
              <a:rPr lang="en-AU" sz="2400" dirty="0" smtClean="0">
                <a:latin typeface="Arial" charset="0"/>
              </a:rPr>
              <a:t>and low fatigue properties</a:t>
            </a:r>
          </a:p>
        </p:txBody>
      </p:sp>
      <p:pic>
        <p:nvPicPr>
          <p:cNvPr id="816133" name="Picture 5"/>
          <p:cNvPicPr>
            <a:picLocks noChangeAspect="1" noChangeArrowheads="1"/>
          </p:cNvPicPr>
          <p:nvPr/>
        </p:nvPicPr>
        <p:blipFill>
          <a:blip r:embed="rId3" cstate="print"/>
          <a:srcRect/>
          <a:stretch>
            <a:fillRect/>
          </a:stretch>
        </p:blipFill>
        <p:spPr bwMode="auto">
          <a:xfrm>
            <a:off x="2895600" y="4114799"/>
            <a:ext cx="3581400" cy="2725651"/>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47</a:t>
            </a:fld>
            <a:endParaRPr lang="en-US" altLang="zh-C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p:cNvSpPr>
          <p:nvPr>
            <p:ph type="title" idx="4294967295"/>
          </p:nvPr>
        </p:nvSpPr>
        <p:spPr/>
        <p:txBody>
          <a:bodyPr/>
          <a:lstStyle/>
          <a:p>
            <a:r>
              <a:rPr lang="en-US" sz="4000" b="1" dirty="0" smtClean="0"/>
              <a:t>Electrical-discharge Machining</a:t>
            </a:r>
            <a:endParaRPr lang="en-AU" sz="4000" b="1" dirty="0" smtClean="0"/>
          </a:p>
        </p:txBody>
      </p:sp>
      <p:sp>
        <p:nvSpPr>
          <p:cNvPr id="818179"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smtClean="0">
                <a:latin typeface="Arial" charset="0"/>
              </a:rPr>
              <a:t>Design Considerations for EDM</a:t>
            </a:r>
          </a:p>
          <a:p>
            <a:pPr marL="457200" indent="-457200"/>
            <a:r>
              <a:rPr lang="en-AU" sz="2400" smtClean="0">
                <a:latin typeface="Arial" charset="0"/>
              </a:rPr>
              <a:t>General design guidelines:</a:t>
            </a:r>
          </a:p>
          <a:p>
            <a:pPr marL="457200" indent="-457200">
              <a:buFont typeface="Wingdings" pitchFamily="2" charset="2"/>
              <a:buAutoNum type="arabicPeriod"/>
            </a:pPr>
            <a:r>
              <a:rPr lang="en-AU" sz="2400" smtClean="0">
                <a:latin typeface="Arial" charset="0"/>
              </a:rPr>
              <a:t>Parts should be designed so that the required electrodes can be shaped properly and economically</a:t>
            </a:r>
          </a:p>
          <a:p>
            <a:pPr marL="457200" indent="-457200">
              <a:buFont typeface="Wingdings" pitchFamily="2" charset="2"/>
              <a:buAutoNum type="arabicPeriod"/>
            </a:pPr>
            <a:r>
              <a:rPr lang="en-AU" sz="2400" smtClean="0">
                <a:latin typeface="Arial" charset="0"/>
              </a:rPr>
              <a:t>Deep slots and narrow openings should be avoided</a:t>
            </a:r>
          </a:p>
          <a:p>
            <a:pPr marL="457200" indent="-457200">
              <a:buFont typeface="Wingdings" pitchFamily="2" charset="2"/>
              <a:buAutoNum type="arabicPeriod"/>
            </a:pPr>
            <a:r>
              <a:rPr lang="en-AU" sz="2400" smtClean="0">
                <a:latin typeface="Arial" charset="0"/>
              </a:rPr>
              <a:t>The surface finish specified should not be too fine.</a:t>
            </a:r>
          </a:p>
          <a:p>
            <a:pPr marL="457200" indent="-457200">
              <a:buFont typeface="Wingdings" pitchFamily="2" charset="2"/>
              <a:buAutoNum type="arabicPeriod"/>
            </a:pPr>
            <a:r>
              <a:rPr lang="en-AU" sz="2400" smtClean="0">
                <a:latin typeface="Arial" charset="0"/>
              </a:rPr>
              <a:t>Bulk of material removal should be done by conventional processes</a:t>
            </a:r>
          </a:p>
        </p:txBody>
      </p:sp>
      <p:sp>
        <p:nvSpPr>
          <p:cNvPr id="818180"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48</a:t>
            </a:fld>
            <a:endParaRPr lang="en-US" altLang="zh-C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49</a:t>
            </a:fld>
            <a:endParaRPr lang="en-US" dirty="0" smtClean="0">
              <a:latin typeface="Times New Roman" charset="0"/>
            </a:endParaRPr>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228600" y="1524000"/>
            <a:ext cx="8229600" cy="4648200"/>
          </a:xfrm>
          <a:prstGeom prst="rect">
            <a:avLst/>
          </a:prstGeom>
          <a:noFill/>
          <a:ln w="9525">
            <a:noFill/>
            <a:miter lim="800000"/>
            <a:headEnd/>
            <a:tailEnd/>
          </a:ln>
        </p:spPr>
        <p:txBody>
          <a:bodyPr/>
          <a:lstStyle/>
          <a:p>
            <a:pPr marL="495300" indent="-495300">
              <a:spcAft>
                <a:spcPts val="1800"/>
              </a:spcAft>
              <a:buFont typeface="Wingdings" pitchFamily="2" charset="2"/>
              <a:buChar char="§"/>
            </a:pPr>
            <a:r>
              <a:rPr lang="en-GB" dirty="0" smtClean="0">
                <a:latin typeface="Arial" charset="0"/>
              </a:rPr>
              <a:t>Electric discharge wire cutting (EDWC), commonly called </a:t>
            </a:r>
            <a:r>
              <a:rPr lang="en-GB" dirty="0" smtClean="0">
                <a:solidFill>
                  <a:srgbClr val="00B050"/>
                </a:solidFill>
                <a:latin typeface="Arial" charset="0"/>
              </a:rPr>
              <a:t>wire EDM</a:t>
            </a:r>
            <a:r>
              <a:rPr lang="en-GB" dirty="0" smtClean="0">
                <a:latin typeface="Arial" charset="0"/>
              </a:rPr>
              <a:t>, is a special form of electric discharge machining that uses a small diameter wire (</a:t>
            </a:r>
            <a:r>
              <a:rPr lang="en-GB" dirty="0">
                <a:solidFill>
                  <a:srgbClr val="FF0000"/>
                </a:solidFill>
              </a:rPr>
              <a:t>0.076 to 0.30 mm</a:t>
            </a:r>
            <a:r>
              <a:rPr lang="en-GB" dirty="0"/>
              <a:t> ) as </a:t>
            </a:r>
            <a:r>
              <a:rPr lang="en-GB" dirty="0" smtClean="0">
                <a:latin typeface="Arial" charset="0"/>
              </a:rPr>
              <a:t>the electrode to cut a narrow kerf in the work.</a:t>
            </a:r>
          </a:p>
          <a:p>
            <a:pPr marL="495300" indent="-495300">
              <a:spcAft>
                <a:spcPts val="1800"/>
              </a:spcAft>
              <a:buFont typeface="Wingdings" pitchFamily="2" charset="2"/>
              <a:buChar char="§"/>
            </a:pPr>
            <a:r>
              <a:rPr lang="en-GB" dirty="0" smtClean="0">
                <a:latin typeface="Arial" charset="0"/>
              </a:rPr>
              <a:t>The cutting action in wire EDM is achieved by thermal energy from electric discharges between the electrode wire and the workpiece.</a:t>
            </a:r>
          </a:p>
          <a:p>
            <a:pPr marL="495300" indent="-495300">
              <a:spcAft>
                <a:spcPts val="1800"/>
              </a:spcAft>
              <a:buFont typeface="Wingdings" pitchFamily="2" charset="2"/>
              <a:buChar char="§"/>
            </a:pPr>
            <a:r>
              <a:rPr lang="en-GB" dirty="0" smtClean="0">
                <a:latin typeface="Arial" charset="0"/>
              </a:rPr>
              <a:t>The </a:t>
            </a:r>
            <a:r>
              <a:rPr lang="en-GB" dirty="0" smtClean="0">
                <a:solidFill>
                  <a:srgbClr val="FF0000"/>
                </a:solidFill>
                <a:latin typeface="Arial" charset="0"/>
              </a:rPr>
              <a:t>workpiece is fed past the wire to achieve the desired cutting path</a:t>
            </a:r>
            <a:r>
              <a:rPr lang="en-GB" dirty="0" smtClean="0">
                <a:latin typeface="Arial" charset="0"/>
              </a:rPr>
              <a:t>.</a:t>
            </a:r>
          </a:p>
          <a:p>
            <a:pPr marL="495300" indent="-495300">
              <a:spcAft>
                <a:spcPts val="1800"/>
              </a:spcAft>
              <a:buFont typeface="Wingdings" pitchFamily="2" charset="2"/>
              <a:buChar char="§"/>
            </a:pPr>
            <a:endParaRPr lang="en-GB" dirty="0" smtClean="0">
              <a:latin typeface="Arial" charset="0"/>
            </a:endParaRPr>
          </a:p>
        </p:txBody>
      </p:sp>
      <p:pic>
        <p:nvPicPr>
          <p:cNvPr id="54274" name="Picture 2"/>
          <p:cNvPicPr>
            <a:picLocks noChangeAspect="1" noChangeArrowheads="1"/>
          </p:cNvPicPr>
          <p:nvPr/>
        </p:nvPicPr>
        <p:blipFill>
          <a:blip r:embed="rId3" cstate="print"/>
          <a:srcRect/>
          <a:stretch>
            <a:fillRect/>
          </a:stretch>
        </p:blipFill>
        <p:spPr bwMode="auto">
          <a:xfrm>
            <a:off x="2101252" y="3802993"/>
            <a:ext cx="5170095" cy="2957460"/>
          </a:xfrm>
          <a:prstGeom prst="rect">
            <a:avLst/>
          </a:prstGeom>
          <a:noFill/>
          <a:ln w="9525">
            <a:noFill/>
            <a:miter lim="800000"/>
            <a:headEnd/>
            <a:tailEnd/>
          </a:ln>
        </p:spPr>
      </p:pic>
      <p:sp>
        <p:nvSpPr>
          <p:cNvPr id="9" name="Rectangle 2"/>
          <p:cNvSpPr>
            <a:spLocks noGrp="1"/>
          </p:cNvSpPr>
          <p:nvPr>
            <p:ph type="title" idx="4294967295"/>
          </p:nvPr>
        </p:nvSpPr>
        <p:spPr>
          <a:xfrm>
            <a:off x="609600" y="228600"/>
            <a:ext cx="8153400" cy="990600"/>
          </a:xfrm>
        </p:spPr>
        <p:txBody>
          <a:bodyPr/>
          <a:lstStyle/>
          <a:p>
            <a:r>
              <a:rPr lang="en-US" sz="4000" b="1" dirty="0" smtClean="0"/>
              <a:t>Electrical-discharge Machining:</a:t>
            </a:r>
            <a:br>
              <a:rPr lang="en-US" sz="4000" b="1" dirty="0" smtClean="0"/>
            </a:br>
            <a:r>
              <a:rPr lang="en-AU" sz="4000" b="1" dirty="0" smtClean="0"/>
              <a:t>Wire EDM</a:t>
            </a:r>
          </a:p>
        </p:txBody>
      </p:sp>
      <p:sp>
        <p:nvSpPr>
          <p:cNvPr id="10"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49</a:t>
            </a:fld>
            <a:endParaRPr lang="en-US" altLang="zh-CN" dirty="0"/>
          </a:p>
        </p:txBody>
      </p:sp>
    </p:spTree>
    <p:extLst>
      <p:ext uri="{BB962C8B-B14F-4D97-AF65-F5344CB8AC3E}">
        <p14:creationId xmlns:p14="http://schemas.microsoft.com/office/powerpoint/2010/main" val="427220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1695450"/>
            <a:ext cx="8229600" cy="4781550"/>
          </a:xfrm>
        </p:spPr>
        <p:txBody>
          <a:bodyPr>
            <a:normAutofit fontScale="92500" lnSpcReduction="20000"/>
          </a:bodyPr>
          <a:lstStyle/>
          <a:p>
            <a:pPr marL="342900" lvl="1" indent="-342900" algn="just" eaLnBrk="1" hangingPunct="1">
              <a:buClr>
                <a:schemeClr val="hlink"/>
              </a:buClr>
              <a:buFont typeface="Arial" pitchFamily="34" charset="0"/>
              <a:buChar char="•"/>
              <a:defRPr/>
            </a:pPr>
            <a:r>
              <a:rPr lang="en-US" sz="2000" dirty="0" smtClean="0">
                <a:latin typeface="Arial" pitchFamily="34" charset="0"/>
                <a:cs typeface="Arial" pitchFamily="34" charset="0"/>
              </a:rPr>
              <a:t>Chemical machining(CHM) is developed based on the </a:t>
            </a:r>
            <a:r>
              <a:rPr lang="en-US" sz="2000" dirty="0" smtClean="0">
                <a:solidFill>
                  <a:srgbClr val="FF0000"/>
                </a:solidFill>
                <a:latin typeface="Arial" pitchFamily="34" charset="0"/>
                <a:cs typeface="Arial" pitchFamily="34" charset="0"/>
              </a:rPr>
              <a:t>observation that chemicals attack metals and etch them </a:t>
            </a:r>
            <a:r>
              <a:rPr lang="en-US" sz="2000" dirty="0" smtClean="0">
                <a:latin typeface="Arial" pitchFamily="34" charset="0"/>
                <a:cs typeface="Arial" pitchFamily="34" charset="0"/>
              </a:rPr>
              <a:t>by using chemical solutions.</a:t>
            </a:r>
          </a:p>
          <a:p>
            <a:pPr algn="just" eaLnBrk="1" hangingPunct="1">
              <a:defRPr/>
            </a:pPr>
            <a:endParaRPr lang="en-US" sz="2000" dirty="0" smtClean="0">
              <a:latin typeface="Arial" pitchFamily="34" charset="0"/>
              <a:cs typeface="Arial" pitchFamily="34" charset="0"/>
            </a:endParaRPr>
          </a:p>
          <a:p>
            <a:pPr algn="just" eaLnBrk="1" hangingPunct="1">
              <a:defRPr/>
            </a:pPr>
            <a:r>
              <a:rPr lang="en-US" sz="2000" dirty="0" smtClean="0">
                <a:latin typeface="Arial" pitchFamily="34" charset="0"/>
                <a:cs typeface="Arial" pitchFamily="34" charset="0"/>
              </a:rPr>
              <a:t>CHM is the </a:t>
            </a:r>
            <a:r>
              <a:rPr lang="en-US" sz="2000" dirty="0" smtClean="0">
                <a:solidFill>
                  <a:srgbClr val="FF0000"/>
                </a:solidFill>
                <a:latin typeface="Arial" pitchFamily="34" charset="0"/>
                <a:cs typeface="Arial" pitchFamily="34" charset="0"/>
              </a:rPr>
              <a:t>removal of metal by chemical attack </a:t>
            </a:r>
            <a:r>
              <a:rPr lang="en-US" sz="2000" dirty="0" smtClean="0">
                <a:latin typeface="Arial" pitchFamily="34" charset="0"/>
                <a:cs typeface="Arial" pitchFamily="34" charset="0"/>
              </a:rPr>
              <a:t>by a corrosive liquid.</a:t>
            </a:r>
          </a:p>
          <a:p>
            <a:pPr algn="just" eaLnBrk="1" hangingPunct="1">
              <a:defRPr/>
            </a:pPr>
            <a:endParaRPr lang="en-US" sz="2000" dirty="0" smtClean="0">
              <a:latin typeface="Arial" pitchFamily="34" charset="0"/>
              <a:cs typeface="Arial" pitchFamily="34" charset="0"/>
            </a:endParaRPr>
          </a:p>
          <a:p>
            <a:pPr algn="just">
              <a:defRPr/>
            </a:pPr>
            <a:r>
              <a:rPr lang="en-GB" sz="2000" dirty="0" smtClean="0">
                <a:latin typeface="Arial" pitchFamily="34" charset="0"/>
                <a:cs typeface="Arial" pitchFamily="34" charset="0"/>
              </a:rPr>
              <a:t>The area affected by the chemical reagent is controlled by </a:t>
            </a:r>
            <a:r>
              <a:rPr lang="en-GB" sz="2000" dirty="0" smtClean="0">
                <a:solidFill>
                  <a:srgbClr val="FF0000"/>
                </a:solidFill>
                <a:latin typeface="Arial" pitchFamily="34" charset="0"/>
                <a:cs typeface="Arial" pitchFamily="34" charset="0"/>
              </a:rPr>
              <a:t>masking or by partial immersion</a:t>
            </a:r>
          </a:p>
          <a:p>
            <a:pPr algn="just" eaLnBrk="1" hangingPunct="1">
              <a:defRPr/>
            </a:pPr>
            <a:endParaRPr lang="en-US" sz="2000" dirty="0" smtClean="0">
              <a:latin typeface="Arial" pitchFamily="34" charset="0"/>
              <a:cs typeface="Arial" pitchFamily="34" charset="0"/>
            </a:endParaRPr>
          </a:p>
          <a:p>
            <a:pPr algn="just" eaLnBrk="1" hangingPunct="1">
              <a:defRPr/>
            </a:pPr>
            <a:r>
              <a:rPr lang="en-US" sz="2000" dirty="0" smtClean="0">
                <a:latin typeface="Arial" pitchFamily="34" charset="0"/>
                <a:cs typeface="Arial" pitchFamily="34" charset="0"/>
              </a:rPr>
              <a:t>The </a:t>
            </a:r>
            <a:r>
              <a:rPr lang="en-US" sz="2000" dirty="0" smtClean="0">
                <a:solidFill>
                  <a:srgbClr val="FF0000"/>
                </a:solidFill>
                <a:latin typeface="Arial" pitchFamily="34" charset="0"/>
                <a:cs typeface="Arial" pitchFamily="34" charset="0"/>
              </a:rPr>
              <a:t>areas</a:t>
            </a:r>
            <a:r>
              <a:rPr lang="en-US" sz="2000" dirty="0" smtClean="0">
                <a:latin typeface="Arial" pitchFamily="34" charset="0"/>
                <a:cs typeface="Arial" pitchFamily="34" charset="0"/>
              </a:rPr>
              <a:t> of the workpiece which are </a:t>
            </a:r>
            <a:r>
              <a:rPr lang="en-US" sz="2000" dirty="0" smtClean="0">
                <a:solidFill>
                  <a:srgbClr val="FF0000"/>
                </a:solidFill>
                <a:latin typeface="Arial" pitchFamily="34" charset="0"/>
                <a:cs typeface="Arial" pitchFamily="34" charset="0"/>
              </a:rPr>
              <a:t>not to be machined are masked</a:t>
            </a:r>
            <a:r>
              <a:rPr lang="en-US" sz="2000" dirty="0" smtClean="0">
                <a:latin typeface="Arial" pitchFamily="34" charset="0"/>
                <a:cs typeface="Arial" pitchFamily="34" charset="0"/>
              </a:rPr>
              <a:t>. </a:t>
            </a:r>
          </a:p>
          <a:p>
            <a:pPr algn="just" eaLnBrk="1" hangingPunct="1">
              <a:defRPr/>
            </a:pPr>
            <a:endParaRPr lang="en-US" sz="2000" dirty="0" smtClean="0">
              <a:latin typeface="Arial" pitchFamily="34" charset="0"/>
              <a:cs typeface="Arial" pitchFamily="34" charset="0"/>
            </a:endParaRPr>
          </a:p>
          <a:p>
            <a:pPr algn="just" eaLnBrk="1" hangingPunct="1">
              <a:defRPr/>
            </a:pPr>
            <a:r>
              <a:rPr lang="en-US" sz="2000" dirty="0" smtClean="0">
                <a:latin typeface="Arial" pitchFamily="34" charset="0"/>
                <a:cs typeface="Arial" pitchFamily="34" charset="0"/>
              </a:rPr>
              <a:t>The workpiece is </a:t>
            </a:r>
            <a:r>
              <a:rPr lang="en-US" sz="2000" dirty="0" smtClean="0">
                <a:solidFill>
                  <a:srgbClr val="FF0000"/>
                </a:solidFill>
                <a:latin typeface="Arial" pitchFamily="34" charset="0"/>
                <a:cs typeface="Arial" pitchFamily="34" charset="0"/>
              </a:rPr>
              <a:t>either immersed in or exposed to a spray of chemical reagent</a:t>
            </a:r>
            <a:r>
              <a:rPr lang="en-US" sz="2000" dirty="0" smtClean="0">
                <a:latin typeface="Arial" pitchFamily="34" charset="0"/>
                <a:cs typeface="Arial" pitchFamily="34" charset="0"/>
              </a:rPr>
              <a:t>. </a:t>
            </a:r>
          </a:p>
          <a:p>
            <a:pPr algn="just" eaLnBrk="1" hangingPunct="1">
              <a:defRPr/>
            </a:pPr>
            <a:endParaRPr lang="en-US" sz="2000" dirty="0" smtClean="0">
              <a:latin typeface="Arial" pitchFamily="34" charset="0"/>
              <a:cs typeface="Arial" pitchFamily="34" charset="0"/>
            </a:endParaRPr>
          </a:p>
          <a:p>
            <a:pPr algn="just" eaLnBrk="1" hangingPunct="1">
              <a:defRPr/>
            </a:pPr>
            <a:r>
              <a:rPr lang="en-US" sz="2000" dirty="0" smtClean="0">
                <a:latin typeface="Arial" pitchFamily="34" charset="0"/>
                <a:cs typeface="Arial" pitchFamily="34" charset="0"/>
              </a:rPr>
              <a:t>CHM was basically developed for aerospace industry to maintain strength of part at reduced weight.</a:t>
            </a:r>
          </a:p>
          <a:p>
            <a:pPr eaLnBrk="1" hangingPunct="1">
              <a:buFont typeface="Wingdings" pitchFamily="2" charset="2"/>
              <a:buNone/>
              <a:defRPr/>
            </a:pPr>
            <a:endParaRPr lang="en-US" sz="2400" dirty="0" smtClean="0">
              <a:latin typeface="Arial" pitchFamily="34" charset="0"/>
              <a:cs typeface="Arial" pitchFamily="34" charset="0"/>
            </a:endParaRPr>
          </a:p>
        </p:txBody>
      </p:sp>
      <p:sp>
        <p:nvSpPr>
          <p:cNvPr id="5" name="Rectangle 2"/>
          <p:cNvSpPr txBox="1">
            <a:spLocks/>
          </p:cNvSpPr>
          <p:nvPr/>
        </p:nvSpPr>
        <p:spPr bwMode="auto">
          <a:xfrm>
            <a:off x="762000" y="3810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Chemical Machining</a:t>
            </a:r>
            <a:endParaRPr kumimoji="0" lang="en-AU" sz="4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50</a:t>
            </a:fld>
            <a:endParaRPr lang="en-US" smtClean="0">
              <a:latin typeface="Times New Roman" charset="0"/>
            </a:endParaRPr>
          </a:p>
        </p:txBody>
      </p:sp>
      <p:sp>
        <p:nvSpPr>
          <p:cNvPr id="7" name="Rectangle 2"/>
          <p:cNvSpPr>
            <a:spLocks noChangeArrowheads="1"/>
          </p:cNvSpPr>
          <p:nvPr/>
        </p:nvSpPr>
        <p:spPr bwMode="auto">
          <a:xfrm>
            <a:off x="266700" y="1720702"/>
            <a:ext cx="8610600" cy="5105400"/>
          </a:xfrm>
          <a:prstGeom prst="rect">
            <a:avLst/>
          </a:prstGeom>
          <a:noFill/>
          <a:ln w="9525">
            <a:noFill/>
            <a:miter lim="800000"/>
            <a:headEnd/>
            <a:tailEnd/>
          </a:ln>
        </p:spPr>
        <p:txBody>
          <a:bodyPr/>
          <a:lstStyle/>
          <a:p>
            <a:pPr>
              <a:lnSpc>
                <a:spcPct val="110000"/>
              </a:lnSpc>
              <a:spcBef>
                <a:spcPct val="20000"/>
              </a:spcBef>
            </a:pPr>
            <a:r>
              <a:rPr lang="en-GB" sz="2400" b="1" dirty="0" smtClean="0">
                <a:solidFill>
                  <a:srgbClr val="00B050"/>
                </a:solidFill>
                <a:latin typeface="Arial" charset="0"/>
              </a:rPr>
              <a:t>Advantages</a:t>
            </a:r>
            <a:r>
              <a:rPr lang="en-GB" sz="2400" dirty="0" smtClean="0">
                <a:latin typeface="Arial" charset="0"/>
              </a:rPr>
              <a:t>:</a:t>
            </a:r>
          </a:p>
          <a:p>
            <a:pPr>
              <a:lnSpc>
                <a:spcPct val="110000"/>
              </a:lnSpc>
              <a:spcBef>
                <a:spcPct val="20000"/>
              </a:spcBef>
            </a:pPr>
            <a:r>
              <a:rPr lang="en-GB" sz="2400" dirty="0" smtClean="0">
                <a:latin typeface="Arial" charset="0"/>
              </a:rPr>
              <a:t>The main advantages of EDM are:</a:t>
            </a:r>
          </a:p>
          <a:p>
            <a:pPr marL="495300" indent="-495300">
              <a:lnSpc>
                <a:spcPct val="110000"/>
              </a:lnSpc>
              <a:spcBef>
                <a:spcPct val="20000"/>
              </a:spcBef>
              <a:buFont typeface="Wingdings" pitchFamily="2" charset="2"/>
              <a:buChar char="§"/>
            </a:pPr>
            <a:r>
              <a:rPr lang="en-GB" sz="2400" dirty="0" smtClean="0">
                <a:latin typeface="Arial" charset="0"/>
              </a:rPr>
              <a:t>By this process, </a:t>
            </a:r>
            <a:r>
              <a:rPr lang="en-GB" sz="2400" dirty="0" smtClean="0">
                <a:solidFill>
                  <a:srgbClr val="00B050"/>
                </a:solidFill>
                <a:latin typeface="Arial" charset="0"/>
              </a:rPr>
              <a:t>materials of any hardness </a:t>
            </a:r>
            <a:r>
              <a:rPr lang="en-GB" sz="2400" dirty="0" smtClean="0">
                <a:latin typeface="Arial" charset="0"/>
              </a:rPr>
              <a:t>can be machined</a:t>
            </a:r>
          </a:p>
          <a:p>
            <a:pPr marL="495300" indent="-495300">
              <a:lnSpc>
                <a:spcPct val="110000"/>
              </a:lnSpc>
              <a:spcBef>
                <a:spcPct val="20000"/>
              </a:spcBef>
              <a:buFont typeface="Wingdings" pitchFamily="2" charset="2"/>
              <a:buChar char="§"/>
            </a:pPr>
            <a:r>
              <a:rPr lang="en-GB" sz="2400" dirty="0" smtClean="0">
                <a:latin typeface="Arial" charset="0"/>
              </a:rPr>
              <a:t>One of the main advantages of this process is that </a:t>
            </a:r>
            <a:r>
              <a:rPr lang="en-GB" sz="2400" dirty="0" smtClean="0">
                <a:solidFill>
                  <a:srgbClr val="00B050"/>
                </a:solidFill>
                <a:latin typeface="Arial" charset="0"/>
              </a:rPr>
              <a:t>thin and fragile components</a:t>
            </a:r>
            <a:r>
              <a:rPr lang="en-GB" sz="2400" dirty="0" smtClean="0">
                <a:solidFill>
                  <a:srgbClr val="FF0000"/>
                </a:solidFill>
                <a:latin typeface="Arial" charset="0"/>
              </a:rPr>
              <a:t> </a:t>
            </a:r>
            <a:r>
              <a:rPr lang="en-GB" sz="2400" dirty="0" smtClean="0">
                <a:latin typeface="Arial" charset="0"/>
              </a:rPr>
              <a:t>can be machined without distortion</a:t>
            </a:r>
          </a:p>
          <a:p>
            <a:pPr marL="495300" indent="-495300">
              <a:lnSpc>
                <a:spcPct val="110000"/>
              </a:lnSpc>
              <a:spcBef>
                <a:spcPct val="20000"/>
              </a:spcBef>
              <a:buFont typeface="Wingdings" pitchFamily="2" charset="2"/>
              <a:buChar char="§"/>
            </a:pPr>
            <a:r>
              <a:rPr lang="en-GB" sz="2400" dirty="0" smtClean="0">
                <a:solidFill>
                  <a:srgbClr val="00B050"/>
                </a:solidFill>
                <a:latin typeface="Arial" charset="0"/>
              </a:rPr>
              <a:t>Complex internal shapes </a:t>
            </a:r>
            <a:r>
              <a:rPr lang="en-GB" sz="2400" dirty="0" smtClean="0">
                <a:latin typeface="Arial" charset="0"/>
              </a:rPr>
              <a:t>can be machined</a:t>
            </a:r>
          </a:p>
          <a:p>
            <a:pPr marL="495300" indent="-495300">
              <a:lnSpc>
                <a:spcPct val="110000"/>
              </a:lnSpc>
              <a:spcBef>
                <a:spcPct val="20000"/>
              </a:spcBef>
              <a:buFont typeface="Wingdings" pitchFamily="2" charset="2"/>
              <a:buChar char="§"/>
            </a:pPr>
            <a:r>
              <a:rPr lang="en-GB" sz="2400" dirty="0" smtClean="0">
                <a:solidFill>
                  <a:srgbClr val="00B050"/>
                </a:solidFill>
                <a:latin typeface="Arial" charset="0"/>
              </a:rPr>
              <a:t>No burrs </a:t>
            </a:r>
            <a:r>
              <a:rPr lang="en-GB" sz="2400" dirty="0" smtClean="0">
                <a:latin typeface="Arial" charset="0"/>
              </a:rPr>
              <a:t>are left in machined surface</a:t>
            </a: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p:txBody>
      </p:sp>
      <p:sp>
        <p:nvSpPr>
          <p:cNvPr id="6" name="Rectangle 2"/>
          <p:cNvSpPr txBox="1">
            <a:spLocks/>
          </p:cNvSpPr>
          <p:nvPr/>
        </p:nvSpPr>
        <p:spPr bwMode="auto">
          <a:xfrm>
            <a:off x="685800" y="3048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4000" b="1" dirty="0" smtClean="0"/>
              <a:t>Electrical-discharge Machining</a:t>
            </a:r>
            <a:endParaRPr lang="en-AU" sz="4000" b="1" dirty="0" smtClean="0"/>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50</a:t>
            </a:fld>
            <a:endParaRPr lang="en-US" altLang="zh-CN" dirty="0"/>
          </a:p>
        </p:txBody>
      </p:sp>
    </p:spTree>
    <p:extLst>
      <p:ext uri="{BB962C8B-B14F-4D97-AF65-F5344CB8AC3E}">
        <p14:creationId xmlns:p14="http://schemas.microsoft.com/office/powerpoint/2010/main" val="1465953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51</a:t>
            </a:fld>
            <a:endParaRPr lang="en-US" smtClean="0">
              <a:latin typeface="Times New Roman" charset="0"/>
            </a:endParaRPr>
          </a:p>
        </p:txBody>
      </p:sp>
      <p:sp>
        <p:nvSpPr>
          <p:cNvPr id="7" name="Rectangle 2"/>
          <p:cNvSpPr>
            <a:spLocks noChangeArrowheads="1"/>
          </p:cNvSpPr>
          <p:nvPr/>
        </p:nvSpPr>
        <p:spPr bwMode="auto">
          <a:xfrm>
            <a:off x="304800" y="1600200"/>
            <a:ext cx="8534400" cy="48768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FF0000"/>
                </a:solidFill>
                <a:latin typeface="Arial" charset="0"/>
              </a:rPr>
              <a:t>Disadvantages</a:t>
            </a:r>
            <a:r>
              <a:rPr lang="en-GB" sz="2400" dirty="0" smtClean="0">
                <a:latin typeface="Arial" charset="0"/>
              </a:rPr>
              <a:t>:</a:t>
            </a:r>
          </a:p>
          <a:p>
            <a:pPr marL="495300" indent="-495300">
              <a:lnSpc>
                <a:spcPct val="110000"/>
              </a:lnSpc>
              <a:spcBef>
                <a:spcPct val="20000"/>
              </a:spcBef>
            </a:pPr>
            <a:r>
              <a:rPr lang="en-GB" sz="2400" dirty="0" smtClean="0">
                <a:latin typeface="Arial" charset="0"/>
              </a:rPr>
              <a:t>The main limitations of this process are:</a:t>
            </a:r>
          </a:p>
          <a:p>
            <a:pPr marL="495300" indent="-495300">
              <a:lnSpc>
                <a:spcPct val="110000"/>
              </a:lnSpc>
              <a:spcBef>
                <a:spcPct val="20000"/>
              </a:spcBef>
              <a:buFont typeface="Wingdings" pitchFamily="2" charset="2"/>
              <a:buChar char="§"/>
            </a:pPr>
            <a:r>
              <a:rPr lang="en-GB" sz="2400" dirty="0" smtClean="0">
                <a:latin typeface="Arial" charset="0"/>
              </a:rPr>
              <a:t>This process can </a:t>
            </a:r>
            <a:r>
              <a:rPr lang="en-GB" sz="2400" dirty="0" smtClean="0">
                <a:solidFill>
                  <a:srgbClr val="FF0000"/>
                </a:solidFill>
                <a:latin typeface="Arial" charset="0"/>
              </a:rPr>
              <a:t>only</a:t>
            </a:r>
            <a:r>
              <a:rPr lang="en-GB" sz="2400" dirty="0" smtClean="0">
                <a:latin typeface="Arial" charset="0"/>
              </a:rPr>
              <a:t> be employed in </a:t>
            </a:r>
            <a:r>
              <a:rPr lang="en-GB" sz="2400" dirty="0" smtClean="0">
                <a:solidFill>
                  <a:srgbClr val="FF0000"/>
                </a:solidFill>
                <a:latin typeface="Arial" charset="0"/>
              </a:rPr>
              <a:t>electrically</a:t>
            </a:r>
            <a:r>
              <a:rPr lang="en-GB" sz="2400" dirty="0" smtClean="0">
                <a:latin typeface="Arial" charset="0"/>
              </a:rPr>
              <a:t> </a:t>
            </a:r>
            <a:r>
              <a:rPr lang="en-GB" sz="2400" dirty="0" smtClean="0">
                <a:solidFill>
                  <a:srgbClr val="FF0000"/>
                </a:solidFill>
                <a:latin typeface="Arial" charset="0"/>
              </a:rPr>
              <a:t>conductive materials</a:t>
            </a:r>
            <a:endParaRPr lang="en-GB" sz="2400" dirty="0" smtClean="0">
              <a:latin typeface="Arial" charset="0"/>
            </a:endParaRPr>
          </a:p>
          <a:p>
            <a:pPr marL="495300" indent="-495300">
              <a:lnSpc>
                <a:spcPct val="110000"/>
              </a:lnSpc>
              <a:spcBef>
                <a:spcPct val="20000"/>
              </a:spcBef>
              <a:buFont typeface="Wingdings" pitchFamily="2" charset="2"/>
              <a:buChar char="§"/>
            </a:pPr>
            <a:r>
              <a:rPr lang="en-GB" sz="2400" dirty="0" smtClean="0">
                <a:solidFill>
                  <a:srgbClr val="FF0000"/>
                </a:solidFill>
                <a:latin typeface="Arial" charset="0"/>
              </a:rPr>
              <a:t>Material removal rate is low </a:t>
            </a:r>
            <a:r>
              <a:rPr lang="en-GB" sz="2400" dirty="0" smtClean="0">
                <a:latin typeface="Arial" charset="0"/>
              </a:rPr>
              <a:t>compared to conventional machining processes</a:t>
            </a:r>
          </a:p>
          <a:p>
            <a:pPr marL="495300" indent="-495300">
              <a:lnSpc>
                <a:spcPct val="110000"/>
              </a:lnSpc>
              <a:spcBef>
                <a:spcPct val="20000"/>
              </a:spcBef>
              <a:buFont typeface="Wingdings" pitchFamily="2" charset="2"/>
              <a:buChar char="§"/>
            </a:pPr>
            <a:r>
              <a:rPr lang="en-GB" sz="2400" dirty="0" smtClean="0">
                <a:solidFill>
                  <a:srgbClr val="FF0000"/>
                </a:solidFill>
                <a:latin typeface="Arial" charset="0"/>
              </a:rPr>
              <a:t>Unwanted erosion </a:t>
            </a:r>
            <a:r>
              <a:rPr lang="en-GB" sz="2400" dirty="0" smtClean="0">
                <a:latin typeface="Arial" charset="0"/>
              </a:rPr>
              <a:t>and overcut of material can occur</a:t>
            </a:r>
          </a:p>
          <a:p>
            <a:pPr marL="495300" indent="-495300">
              <a:lnSpc>
                <a:spcPct val="110000"/>
              </a:lnSpc>
              <a:spcBef>
                <a:spcPct val="20000"/>
              </a:spcBef>
              <a:buFont typeface="Wingdings" pitchFamily="2" charset="2"/>
              <a:buChar char="§"/>
            </a:pPr>
            <a:r>
              <a:rPr lang="en-GB" sz="2400" dirty="0" smtClean="0">
                <a:solidFill>
                  <a:srgbClr val="FF0000"/>
                </a:solidFill>
                <a:latin typeface="Arial" charset="0"/>
              </a:rPr>
              <a:t>Rough surface finish </a:t>
            </a:r>
            <a:r>
              <a:rPr lang="en-GB" sz="2400" dirty="0" smtClean="0">
                <a:latin typeface="Arial" charset="0"/>
              </a:rPr>
              <a:t>when </a:t>
            </a:r>
            <a:r>
              <a:rPr lang="en-GB" sz="2400" dirty="0" smtClean="0">
                <a:solidFill>
                  <a:srgbClr val="FF0000"/>
                </a:solidFill>
                <a:latin typeface="Arial" charset="0"/>
              </a:rPr>
              <a:t>at high rates of material removal</a:t>
            </a:r>
          </a:p>
          <a:p>
            <a:pPr marL="495300" indent="-495300">
              <a:lnSpc>
                <a:spcPct val="110000"/>
              </a:lnSpc>
              <a:spcBef>
                <a:spcPct val="20000"/>
              </a:spcBef>
              <a:buFont typeface="Wingdings" pitchFamily="2" charset="2"/>
              <a:buChar char="§"/>
            </a:pPr>
            <a:r>
              <a:rPr lang="en-GB" sz="2400" dirty="0" smtClean="0">
                <a:solidFill>
                  <a:srgbClr val="FF0000"/>
                </a:solidFill>
                <a:latin typeface="Arial" charset="0"/>
              </a:rPr>
              <a:t>Lead time </a:t>
            </a:r>
            <a:r>
              <a:rPr lang="en-GB" sz="2400" dirty="0" smtClean="0">
                <a:latin typeface="Arial" charset="0"/>
              </a:rPr>
              <a:t>is needed to produce specific</a:t>
            </a:r>
            <a:r>
              <a:rPr lang="en-GB" sz="2400" dirty="0" smtClean="0">
                <a:solidFill>
                  <a:srgbClr val="FF0000"/>
                </a:solidFill>
                <a:latin typeface="Arial" charset="0"/>
              </a:rPr>
              <a:t>, consumable electrode shapes</a:t>
            </a: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buFont typeface="Wingdings" pitchFamily="2" charset="2"/>
              <a:buChar char="§"/>
            </a:pPr>
            <a:endParaRPr lang="en-GB" sz="2400" dirty="0" smtClean="0">
              <a:latin typeface="Arial" charset="0"/>
            </a:endParaRPr>
          </a:p>
          <a:p>
            <a:pPr marL="495300" indent="-495300">
              <a:lnSpc>
                <a:spcPct val="110000"/>
              </a:lnSpc>
              <a:spcBef>
                <a:spcPct val="20000"/>
              </a:spcBef>
            </a:pPr>
            <a:endParaRPr lang="en-GB" sz="2400" dirty="0" smtClean="0">
              <a:latin typeface="Arial" charset="0"/>
            </a:endParaRPr>
          </a:p>
        </p:txBody>
      </p:sp>
      <p:sp>
        <p:nvSpPr>
          <p:cNvPr id="4" name="Rectangle 2"/>
          <p:cNvSpPr>
            <a:spLocks noGrp="1"/>
          </p:cNvSpPr>
          <p:nvPr>
            <p:ph type="title" idx="4294967295"/>
          </p:nvPr>
        </p:nvSpPr>
        <p:spPr>
          <a:xfrm>
            <a:off x="609600" y="228600"/>
            <a:ext cx="8153400" cy="990600"/>
          </a:xfrm>
        </p:spPr>
        <p:txBody>
          <a:bodyPr/>
          <a:lstStyle/>
          <a:p>
            <a:r>
              <a:rPr lang="en-US" sz="4000" b="1" dirty="0" smtClean="0"/>
              <a:t>Electrical-discharge Machining</a:t>
            </a:r>
            <a:endParaRPr lang="en-AU" sz="4000" b="1" dirty="0" smtClean="0"/>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51</a:t>
            </a:fld>
            <a:endParaRPr lang="en-US" altLang="zh-CN" dirty="0"/>
          </a:p>
        </p:txBody>
      </p:sp>
    </p:spTree>
    <p:extLst>
      <p:ext uri="{BB962C8B-B14F-4D97-AF65-F5344CB8AC3E}">
        <p14:creationId xmlns:p14="http://schemas.microsoft.com/office/powerpoint/2010/main" val="2146287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52</a:t>
            </a:fld>
            <a:endParaRPr lang="en-US" smtClean="0">
              <a:latin typeface="Times New Roman" charset="0"/>
            </a:endParaRPr>
          </a:p>
        </p:txBody>
      </p:sp>
      <p:sp>
        <p:nvSpPr>
          <p:cNvPr id="7" name="Rectangle 2"/>
          <p:cNvSpPr>
            <a:spLocks noChangeArrowheads="1"/>
          </p:cNvSpPr>
          <p:nvPr/>
        </p:nvSpPr>
        <p:spPr bwMode="auto">
          <a:xfrm>
            <a:off x="228600" y="1600200"/>
            <a:ext cx="8534400" cy="44958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FF0000"/>
                </a:solidFill>
                <a:latin typeface="Arial" charset="0"/>
              </a:rPr>
              <a:t>Disadvantages</a:t>
            </a:r>
            <a:r>
              <a:rPr lang="en-GB" sz="2400" dirty="0" smtClean="0">
                <a:latin typeface="Arial" charset="0"/>
              </a:rPr>
              <a:t>:</a:t>
            </a:r>
          </a:p>
          <a:p>
            <a:pPr marL="495300" indent="-495300">
              <a:lnSpc>
                <a:spcPct val="110000"/>
              </a:lnSpc>
              <a:spcBef>
                <a:spcPct val="20000"/>
              </a:spcBef>
              <a:buFont typeface="Wingdings" pitchFamily="2" charset="2"/>
              <a:buChar char="§"/>
            </a:pPr>
            <a:r>
              <a:rPr lang="en-GB" sz="2400" dirty="0" smtClean="0">
                <a:latin typeface="Arial" charset="0"/>
              </a:rPr>
              <a:t>The </a:t>
            </a:r>
            <a:r>
              <a:rPr lang="en-GB" sz="2400" dirty="0" smtClean="0">
                <a:solidFill>
                  <a:srgbClr val="FF0000"/>
                </a:solidFill>
                <a:latin typeface="Arial" charset="0"/>
              </a:rPr>
              <a:t>chance of flash fire </a:t>
            </a:r>
            <a:r>
              <a:rPr lang="en-GB" sz="2400" dirty="0" smtClean="0">
                <a:latin typeface="Arial" charset="0"/>
              </a:rPr>
              <a:t>in the dielectric fluid if the level falls too low.</a:t>
            </a:r>
          </a:p>
          <a:p>
            <a:pPr marL="495300" indent="-495300">
              <a:lnSpc>
                <a:spcPct val="110000"/>
              </a:lnSpc>
              <a:spcBef>
                <a:spcPct val="20000"/>
              </a:spcBef>
              <a:buFont typeface="Wingdings" pitchFamily="2" charset="2"/>
              <a:buChar char="§"/>
            </a:pPr>
            <a:r>
              <a:rPr lang="en-GB" sz="2400" dirty="0" smtClean="0">
                <a:solidFill>
                  <a:srgbClr val="FF0000"/>
                </a:solidFill>
                <a:latin typeface="Arial" charset="0"/>
              </a:rPr>
              <a:t>Smoke can be irritating </a:t>
            </a:r>
            <a:r>
              <a:rPr lang="en-GB" sz="2400" dirty="0" smtClean="0">
                <a:latin typeface="Arial" charset="0"/>
              </a:rPr>
              <a:t>to the eyes and lungs and but can be controlled with exhaust and smoke-eating devices</a:t>
            </a:r>
          </a:p>
          <a:p>
            <a:pPr marL="495300" indent="-495300">
              <a:lnSpc>
                <a:spcPct val="110000"/>
              </a:lnSpc>
              <a:spcBef>
                <a:spcPct val="20000"/>
              </a:spcBef>
            </a:pPr>
            <a:endParaRPr lang="en-GB" sz="2400" dirty="0" smtClean="0">
              <a:latin typeface="Arial" charset="0"/>
            </a:endParaRPr>
          </a:p>
        </p:txBody>
      </p:sp>
      <p:sp>
        <p:nvSpPr>
          <p:cNvPr id="4" name="Rectangle 2"/>
          <p:cNvSpPr>
            <a:spLocks noGrp="1"/>
          </p:cNvSpPr>
          <p:nvPr>
            <p:ph type="title" idx="4294967295"/>
          </p:nvPr>
        </p:nvSpPr>
        <p:spPr>
          <a:xfrm>
            <a:off x="609600" y="228600"/>
            <a:ext cx="8153400" cy="990600"/>
          </a:xfrm>
        </p:spPr>
        <p:txBody>
          <a:bodyPr/>
          <a:lstStyle/>
          <a:p>
            <a:r>
              <a:rPr lang="en-US" sz="4000" b="1" dirty="0" smtClean="0"/>
              <a:t>Electrical-discharge Machining</a:t>
            </a:r>
            <a:endParaRPr lang="en-AU" sz="4000" b="1" dirty="0" smtClean="0"/>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52</a:t>
            </a:fld>
            <a:endParaRPr lang="en-US" altLang="zh-CN" dirty="0"/>
          </a:p>
        </p:txBody>
      </p:sp>
    </p:spTree>
    <p:extLst>
      <p:ext uri="{BB962C8B-B14F-4D97-AF65-F5344CB8AC3E}">
        <p14:creationId xmlns:p14="http://schemas.microsoft.com/office/powerpoint/2010/main" val="1322649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53</a:t>
            </a:fld>
            <a:endParaRPr lang="en-US" smtClean="0">
              <a:latin typeface="Times New Roman" charset="0"/>
            </a:endParaRPr>
          </a:p>
        </p:txBody>
      </p:sp>
      <p:sp>
        <p:nvSpPr>
          <p:cNvPr id="7" name="Rectangle 2"/>
          <p:cNvSpPr>
            <a:spLocks noChangeArrowheads="1"/>
          </p:cNvSpPr>
          <p:nvPr/>
        </p:nvSpPr>
        <p:spPr bwMode="auto">
          <a:xfrm>
            <a:off x="266700" y="1795462"/>
            <a:ext cx="8610600" cy="5257800"/>
          </a:xfrm>
          <a:prstGeom prst="rect">
            <a:avLst/>
          </a:prstGeom>
          <a:noFill/>
          <a:ln w="9525">
            <a:noFill/>
            <a:miter lim="800000"/>
            <a:headEnd/>
            <a:tailEnd/>
          </a:ln>
        </p:spPr>
        <p:txBody>
          <a:bodyPr/>
          <a:lstStyle/>
          <a:p>
            <a:pPr>
              <a:lnSpc>
                <a:spcPct val="110000"/>
              </a:lnSpc>
              <a:spcBef>
                <a:spcPct val="20000"/>
              </a:spcBef>
            </a:pPr>
            <a:r>
              <a:rPr lang="en-US" sz="2400" b="1" dirty="0"/>
              <a:t>Applications</a:t>
            </a:r>
            <a:endParaRPr lang="en-GB" sz="2000" dirty="0" smtClean="0">
              <a:solidFill>
                <a:srgbClr val="FF0000"/>
              </a:solidFill>
              <a:latin typeface="Arial" charset="0"/>
            </a:endParaRPr>
          </a:p>
          <a:p>
            <a:pPr marL="495300" indent="-495300">
              <a:lnSpc>
                <a:spcPct val="110000"/>
              </a:lnSpc>
              <a:spcBef>
                <a:spcPct val="20000"/>
              </a:spcBef>
              <a:buFont typeface="Wingdings" pitchFamily="2" charset="2"/>
              <a:buChar char="§"/>
            </a:pPr>
            <a:r>
              <a:rPr lang="en-GB" sz="2000" dirty="0" smtClean="0">
                <a:solidFill>
                  <a:srgbClr val="FF0000"/>
                </a:solidFill>
                <a:latin typeface="Arial" charset="0"/>
              </a:rPr>
              <a:t>Drilling of holes</a:t>
            </a:r>
            <a:r>
              <a:rPr lang="en-GB" sz="2000" dirty="0" smtClean="0">
                <a:latin typeface="Arial" charset="0"/>
              </a:rPr>
              <a:t>: narrow, stepped, tapered, angled.</a:t>
            </a:r>
          </a:p>
          <a:p>
            <a:pPr marL="495300" indent="-495300">
              <a:lnSpc>
                <a:spcPct val="110000"/>
              </a:lnSpc>
              <a:spcBef>
                <a:spcPct val="20000"/>
              </a:spcBef>
              <a:buFont typeface="Wingdings" pitchFamily="2" charset="2"/>
              <a:buChar char="§"/>
            </a:pPr>
            <a:r>
              <a:rPr lang="en-GB" sz="2000" dirty="0" smtClean="0">
                <a:solidFill>
                  <a:srgbClr val="FF0000"/>
                </a:solidFill>
                <a:latin typeface="Arial" charset="0"/>
              </a:rPr>
              <a:t>Sawing</a:t>
            </a:r>
            <a:r>
              <a:rPr lang="en-GB" sz="2000" dirty="0" smtClean="0">
                <a:latin typeface="Arial" charset="0"/>
              </a:rPr>
              <a:t>: The process cuts any electrically conductive material at a rate that is twice that of the conventional abrasive sawing method.</a:t>
            </a: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pic>
        <p:nvPicPr>
          <p:cNvPr id="12289" name="Picture 1"/>
          <p:cNvPicPr>
            <a:picLocks noChangeAspect="1" noChangeArrowheads="1"/>
          </p:cNvPicPr>
          <p:nvPr/>
        </p:nvPicPr>
        <p:blipFill rotWithShape="1">
          <a:blip r:embed="rId3" cstate="print"/>
          <a:srcRect t="3822" r="15975" b="8688"/>
          <a:stretch/>
        </p:blipFill>
        <p:spPr bwMode="auto">
          <a:xfrm>
            <a:off x="2895600" y="3429000"/>
            <a:ext cx="4445966" cy="3386091"/>
          </a:xfrm>
          <a:prstGeom prst="rect">
            <a:avLst/>
          </a:prstGeom>
          <a:noFill/>
          <a:ln w="9525">
            <a:noFill/>
            <a:miter lim="800000"/>
            <a:headEnd/>
            <a:tailEnd/>
          </a:ln>
        </p:spPr>
      </p:pic>
      <p:sp>
        <p:nvSpPr>
          <p:cNvPr id="6" name="Rectangle 2"/>
          <p:cNvSpPr>
            <a:spLocks noGrp="1"/>
          </p:cNvSpPr>
          <p:nvPr>
            <p:ph type="title" idx="4294967295"/>
          </p:nvPr>
        </p:nvSpPr>
        <p:spPr>
          <a:xfrm>
            <a:off x="609600" y="228600"/>
            <a:ext cx="8153400" cy="990600"/>
          </a:xfrm>
        </p:spPr>
        <p:txBody>
          <a:bodyPr/>
          <a:lstStyle/>
          <a:p>
            <a:r>
              <a:rPr lang="en-US" sz="4000" b="1" dirty="0" smtClean="0"/>
              <a:t>Electrical-discharge Machining</a:t>
            </a:r>
            <a:endParaRPr lang="en-AU" sz="4000" b="1" dirty="0" smtClean="0"/>
          </a:p>
        </p:txBody>
      </p:sp>
      <p:sp>
        <p:nvSpPr>
          <p:cNvPr id="8"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53</a:t>
            </a:fld>
            <a:endParaRPr lang="en-US" altLang="zh-CN" dirty="0"/>
          </a:p>
        </p:txBody>
      </p:sp>
    </p:spTree>
    <p:extLst>
      <p:ext uri="{BB962C8B-B14F-4D97-AF65-F5344CB8AC3E}">
        <p14:creationId xmlns:p14="http://schemas.microsoft.com/office/powerpoint/2010/main" val="3722705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8600" y="1981200"/>
            <a:ext cx="8610600" cy="4587874"/>
          </a:xfrm>
          <a:prstGeom prst="rect">
            <a:avLst/>
          </a:prstGeom>
          <a:noFill/>
          <a:ln w="9525">
            <a:noFill/>
            <a:miter lim="800000"/>
            <a:headEnd/>
            <a:tailEnd/>
          </a:ln>
        </p:spPr>
        <p:txBody>
          <a:bodyPr/>
          <a:lstStyle/>
          <a:p>
            <a:pPr>
              <a:lnSpc>
                <a:spcPct val="110000"/>
              </a:lnSpc>
              <a:spcBef>
                <a:spcPct val="20000"/>
              </a:spcBef>
            </a:pPr>
            <a:r>
              <a:rPr lang="en-US" sz="2400" b="1" dirty="0"/>
              <a:t>Applications</a:t>
            </a:r>
            <a:endParaRPr lang="en-GB" sz="2000" dirty="0">
              <a:solidFill>
                <a:srgbClr val="FF0000"/>
              </a:solidFill>
            </a:endParaRPr>
          </a:p>
          <a:p>
            <a:pPr marL="495300" indent="-495300">
              <a:lnSpc>
                <a:spcPct val="110000"/>
              </a:lnSpc>
              <a:spcBef>
                <a:spcPct val="20000"/>
              </a:spcBef>
              <a:buFont typeface="Wingdings" pitchFamily="2" charset="2"/>
              <a:buChar char="§"/>
            </a:pPr>
            <a:r>
              <a:rPr lang="en-GB" sz="2000" dirty="0" smtClean="0">
                <a:latin typeface="Arial" charset="0"/>
              </a:rPr>
              <a:t>Machining of dies and </a:t>
            </a:r>
            <a:r>
              <a:rPr lang="en-GB" sz="2000" dirty="0" err="1" smtClean="0">
                <a:latin typeface="Arial" charset="0"/>
              </a:rPr>
              <a:t>molds</a:t>
            </a:r>
            <a:endParaRPr lang="en-GB" sz="2000" dirty="0" smtClean="0">
              <a:latin typeface="Arial" charset="0"/>
            </a:endParaRPr>
          </a:p>
          <a:p>
            <a:pPr marL="495300" indent="-495300">
              <a:lnSpc>
                <a:spcPct val="110000"/>
              </a:lnSpc>
              <a:spcBef>
                <a:spcPct val="20000"/>
              </a:spcBef>
              <a:buFont typeface="Wingdings" pitchFamily="2" charset="2"/>
              <a:buChar char="§"/>
            </a:pPr>
            <a:r>
              <a:rPr lang="en-GB" sz="2000" dirty="0" smtClean="0"/>
              <a:t>Micro-machining </a:t>
            </a:r>
            <a:endParaRPr lang="en-GB" sz="2000" dirty="0"/>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pic>
        <p:nvPicPr>
          <p:cNvPr id="10245" name="Picture 5"/>
          <p:cNvPicPr>
            <a:picLocks noChangeAspect="1" noChangeArrowheads="1"/>
          </p:cNvPicPr>
          <p:nvPr/>
        </p:nvPicPr>
        <p:blipFill rotWithShape="1">
          <a:blip r:embed="rId3" cstate="print"/>
          <a:srcRect r="4260"/>
          <a:stretch/>
        </p:blipFill>
        <p:spPr bwMode="auto">
          <a:xfrm>
            <a:off x="6162928" y="1676400"/>
            <a:ext cx="2425439" cy="23622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5890143" y="4168774"/>
            <a:ext cx="2971010" cy="1905000"/>
          </a:xfrm>
          <a:prstGeom prst="rect">
            <a:avLst/>
          </a:prstGeom>
          <a:noFill/>
          <a:ln w="9525">
            <a:noFill/>
            <a:miter lim="800000"/>
            <a:headEnd/>
            <a:tailEnd/>
          </a:ln>
        </p:spPr>
      </p:pic>
      <p:pic>
        <p:nvPicPr>
          <p:cNvPr id="10" name="Picture 2" descr="http://www.turnxon.com/articles/at_image/articles_2_clip_image002_0000.jpg"/>
          <p:cNvPicPr>
            <a:picLocks noChangeAspect="1" noChangeArrowheads="1"/>
          </p:cNvPicPr>
          <p:nvPr/>
        </p:nvPicPr>
        <p:blipFill>
          <a:blip r:embed="rId5" cstate="print"/>
          <a:srcRect/>
          <a:stretch>
            <a:fillRect/>
          </a:stretch>
        </p:blipFill>
        <p:spPr bwMode="auto">
          <a:xfrm>
            <a:off x="235715" y="3673474"/>
            <a:ext cx="5532058" cy="2895600"/>
          </a:xfrm>
          <a:prstGeom prst="rect">
            <a:avLst/>
          </a:prstGeom>
          <a:noFill/>
        </p:spPr>
      </p:pic>
      <p:sp>
        <p:nvSpPr>
          <p:cNvPr id="11" name="Rectangle 2"/>
          <p:cNvSpPr>
            <a:spLocks noGrp="1"/>
          </p:cNvSpPr>
          <p:nvPr>
            <p:ph type="title" idx="4294967295"/>
          </p:nvPr>
        </p:nvSpPr>
        <p:spPr>
          <a:xfrm>
            <a:off x="609600" y="228600"/>
            <a:ext cx="8153400" cy="990600"/>
          </a:xfrm>
        </p:spPr>
        <p:txBody>
          <a:bodyPr/>
          <a:lstStyle/>
          <a:p>
            <a:r>
              <a:rPr lang="en-US" sz="4000" b="1" dirty="0" smtClean="0"/>
              <a:t>Electrical-discharge Machining</a:t>
            </a:r>
            <a:endParaRPr lang="en-AU" sz="4000" b="1" dirty="0" smtClean="0"/>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54</a:t>
            </a:fld>
            <a:endParaRPr lang="en-US" altLang="zh-CN"/>
          </a:p>
        </p:txBody>
      </p:sp>
    </p:spTree>
    <p:extLst>
      <p:ext uri="{BB962C8B-B14F-4D97-AF65-F5344CB8AC3E}">
        <p14:creationId xmlns:p14="http://schemas.microsoft.com/office/powerpoint/2010/main" val="3924376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p:cNvSpPr>
          <p:nvPr>
            <p:ph type="title" idx="4294967295"/>
          </p:nvPr>
        </p:nvSpPr>
        <p:spPr/>
        <p:txBody>
          <a:bodyPr/>
          <a:lstStyle/>
          <a:p>
            <a:r>
              <a:rPr lang="en-AU" sz="4000" b="1" dirty="0" smtClean="0"/>
              <a:t>Laser-beam Machining</a:t>
            </a:r>
          </a:p>
        </p:txBody>
      </p:sp>
      <p:sp>
        <p:nvSpPr>
          <p:cNvPr id="824323" name="Rectangle 3"/>
          <p:cNvSpPr>
            <a:spLocks noGrp="1"/>
          </p:cNvSpPr>
          <p:nvPr>
            <p:ph type="body" idx="4294967295"/>
          </p:nvPr>
        </p:nvSpPr>
        <p:spPr>
          <a:xfrm>
            <a:off x="612775" y="1600200"/>
            <a:ext cx="8153400" cy="4953000"/>
          </a:xfrm>
        </p:spPr>
        <p:txBody>
          <a:bodyPr/>
          <a:lstStyle/>
          <a:p>
            <a:pPr marL="457200" indent="-457200"/>
            <a:r>
              <a:rPr lang="en-AU" sz="2400" dirty="0" smtClean="0">
                <a:latin typeface="Arial" charset="0"/>
              </a:rPr>
              <a:t>The source of energy is a </a:t>
            </a:r>
            <a:r>
              <a:rPr lang="en-AU" sz="2400" b="1" dirty="0" smtClean="0">
                <a:latin typeface="Arial" charset="0"/>
              </a:rPr>
              <a:t>laser </a:t>
            </a:r>
            <a:r>
              <a:rPr lang="en-AU" sz="2400" dirty="0" smtClean="0">
                <a:latin typeface="Arial" charset="0"/>
              </a:rPr>
              <a:t>which </a:t>
            </a:r>
            <a:r>
              <a:rPr lang="en-AU" sz="2400" dirty="0" smtClean="0">
                <a:solidFill>
                  <a:srgbClr val="0000FF"/>
                </a:solidFill>
                <a:latin typeface="Arial" charset="0"/>
              </a:rPr>
              <a:t>focuses optical energy on the surface </a:t>
            </a:r>
            <a:r>
              <a:rPr lang="en-AU" sz="2400" dirty="0" smtClean="0">
                <a:latin typeface="Arial" charset="0"/>
              </a:rPr>
              <a:t>of the workpiece</a:t>
            </a:r>
          </a:p>
          <a:p>
            <a:pPr marL="457200" indent="-457200"/>
            <a:r>
              <a:rPr lang="en-AU" sz="2400" dirty="0" smtClean="0">
                <a:latin typeface="Arial" charset="0"/>
              </a:rPr>
              <a:t>The highly focused, high-density energy source </a:t>
            </a:r>
            <a:r>
              <a:rPr lang="en-AU" sz="2400" dirty="0" smtClean="0">
                <a:solidFill>
                  <a:srgbClr val="0000FF"/>
                </a:solidFill>
                <a:latin typeface="Arial" charset="0"/>
              </a:rPr>
              <a:t>melts and evaporates portions</a:t>
            </a:r>
            <a:r>
              <a:rPr lang="en-AU" sz="2400" dirty="0" smtClean="0">
                <a:latin typeface="Arial" charset="0"/>
              </a:rPr>
              <a:t> of the workpiece in a controlled manner</a:t>
            </a:r>
          </a:p>
        </p:txBody>
      </p:sp>
      <p:pic>
        <p:nvPicPr>
          <p:cNvPr id="824327" name="Picture 7"/>
          <p:cNvPicPr>
            <a:picLocks noChangeAspect="1" noChangeArrowheads="1"/>
          </p:cNvPicPr>
          <p:nvPr/>
        </p:nvPicPr>
        <p:blipFill rotWithShape="1">
          <a:blip r:embed="rId3" cstate="print"/>
          <a:srcRect t="2546" b="2440"/>
          <a:stretch/>
        </p:blipFill>
        <p:spPr bwMode="auto">
          <a:xfrm>
            <a:off x="2722562" y="3581400"/>
            <a:ext cx="4516438" cy="3235911"/>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55</a:t>
            </a:fld>
            <a:endParaRPr lang="en-US" altLang="zh-CN"/>
          </a:p>
        </p:txBody>
      </p:sp>
      <p:pic>
        <p:nvPicPr>
          <p:cNvPr id="7" name="Picture 10" descr="MCj04421500000[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1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80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56</a:t>
            </a:fld>
            <a:endParaRPr lang="en-US" smtClean="0">
              <a:latin typeface="Times New Roman" charset="0"/>
            </a:endParaRPr>
          </a:p>
        </p:txBody>
      </p:sp>
      <p:sp>
        <p:nvSpPr>
          <p:cNvPr id="7" name="Rectangle 2"/>
          <p:cNvSpPr>
            <a:spLocks noChangeArrowheads="1"/>
          </p:cNvSpPr>
          <p:nvPr/>
        </p:nvSpPr>
        <p:spPr bwMode="auto">
          <a:xfrm>
            <a:off x="152400" y="1600200"/>
            <a:ext cx="5867400" cy="49530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r>
              <a:rPr lang="en-GB" sz="2000" dirty="0" smtClean="0">
                <a:latin typeface="Arial" charset="0"/>
              </a:rPr>
              <a:t>The term laser stands for light amplification by stimulated emission of radiation.</a:t>
            </a:r>
          </a:p>
          <a:p>
            <a:pPr marL="495300" indent="-495300">
              <a:lnSpc>
                <a:spcPct val="110000"/>
              </a:lnSpc>
              <a:spcBef>
                <a:spcPct val="20000"/>
              </a:spcBef>
              <a:buFont typeface="Wingdings" pitchFamily="2" charset="2"/>
              <a:buChar char="§"/>
            </a:pPr>
            <a:r>
              <a:rPr lang="en-GB" sz="2000" dirty="0" smtClean="0">
                <a:latin typeface="Arial" charset="0"/>
              </a:rPr>
              <a:t>A laser light beam has several properties that distinguish it from other forms of light.</a:t>
            </a:r>
          </a:p>
          <a:p>
            <a:pPr marL="952500" lvl="1" indent="-495300">
              <a:lnSpc>
                <a:spcPct val="110000"/>
              </a:lnSpc>
              <a:spcBef>
                <a:spcPct val="20000"/>
              </a:spcBef>
              <a:buFont typeface="Wingdings" pitchFamily="2" charset="2"/>
              <a:buChar char="§"/>
            </a:pPr>
            <a:r>
              <a:rPr lang="en-GB" sz="2000" dirty="0" smtClean="0">
                <a:latin typeface="Arial" charset="0"/>
              </a:rPr>
              <a:t>It is </a:t>
            </a:r>
            <a:r>
              <a:rPr lang="en-GB" sz="2000" dirty="0" smtClean="0">
                <a:solidFill>
                  <a:srgbClr val="FF0000"/>
                </a:solidFill>
                <a:latin typeface="Arial" charset="0"/>
              </a:rPr>
              <a:t>monochromatic</a:t>
            </a:r>
            <a:r>
              <a:rPr lang="en-GB" sz="2000" dirty="0" smtClean="0">
                <a:latin typeface="Arial" charset="0"/>
              </a:rPr>
              <a:t> (the light has a single wavelength)</a:t>
            </a:r>
          </a:p>
          <a:p>
            <a:pPr marL="952500" lvl="1" indent="-495300">
              <a:lnSpc>
                <a:spcPct val="110000"/>
              </a:lnSpc>
              <a:spcBef>
                <a:spcPct val="20000"/>
              </a:spcBef>
              <a:buFont typeface="Wingdings" pitchFamily="2" charset="2"/>
              <a:buChar char="§"/>
            </a:pPr>
            <a:r>
              <a:rPr lang="en-GB" sz="2000" dirty="0" smtClean="0">
                <a:latin typeface="Arial" charset="0"/>
              </a:rPr>
              <a:t>Highly </a:t>
            </a:r>
            <a:r>
              <a:rPr lang="en-GB" sz="2000" dirty="0" smtClean="0">
                <a:solidFill>
                  <a:srgbClr val="FF0000"/>
                </a:solidFill>
                <a:latin typeface="Arial" charset="0"/>
              </a:rPr>
              <a:t>collimated</a:t>
            </a:r>
            <a:r>
              <a:rPr lang="en-GB" sz="2000" dirty="0" smtClean="0">
                <a:latin typeface="Arial" charset="0"/>
              </a:rPr>
              <a:t> (the light rays in the beam are almost perfectly parallel)</a:t>
            </a:r>
          </a:p>
          <a:p>
            <a:pPr marL="952500" lvl="1" indent="-495300">
              <a:lnSpc>
                <a:spcPct val="110000"/>
              </a:lnSpc>
              <a:spcBef>
                <a:spcPct val="20000"/>
              </a:spcBef>
              <a:buFont typeface="Wingdings" pitchFamily="2" charset="2"/>
              <a:buChar char="§"/>
            </a:pPr>
            <a:r>
              <a:rPr lang="en-GB" sz="2000" dirty="0" smtClean="0">
                <a:latin typeface="Arial" charset="0"/>
              </a:rPr>
              <a:t>Highly </a:t>
            </a:r>
            <a:r>
              <a:rPr lang="en-GB" sz="2000" dirty="0" smtClean="0">
                <a:solidFill>
                  <a:srgbClr val="FF0000"/>
                </a:solidFill>
                <a:latin typeface="Arial" charset="0"/>
              </a:rPr>
              <a:t>coherent</a:t>
            </a:r>
            <a:r>
              <a:rPr lang="en-GB" sz="2000" dirty="0" smtClean="0">
                <a:latin typeface="Arial" charset="0"/>
              </a:rPr>
              <a:t> (all waves in line)</a:t>
            </a:r>
          </a:p>
          <a:p>
            <a:pPr marL="495300" indent="-495300">
              <a:lnSpc>
                <a:spcPct val="110000"/>
              </a:lnSpc>
              <a:spcBef>
                <a:spcPct val="20000"/>
              </a:spcBef>
              <a:buFont typeface="Wingdings" pitchFamily="2" charset="2"/>
              <a:buChar char="§"/>
            </a:pPr>
            <a:r>
              <a:rPr lang="en-GB" sz="2000" dirty="0" smtClean="0">
                <a:solidFill>
                  <a:srgbClr val="FF0000"/>
                </a:solidFill>
                <a:latin typeface="Arial" charset="0"/>
              </a:rPr>
              <a:t>These properties allow the light generated by a laser to be focused</a:t>
            </a:r>
            <a:r>
              <a:rPr lang="en-GB" sz="2000" dirty="0" smtClean="0">
                <a:latin typeface="Arial" charset="0"/>
              </a:rPr>
              <a:t> using conventional optical lenses, onto a very small spot with resulting high power densities.</a:t>
            </a: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pic>
        <p:nvPicPr>
          <p:cNvPr id="5" name="Picture 2"/>
          <p:cNvPicPr>
            <a:picLocks noChangeAspect="1" noChangeArrowheads="1"/>
          </p:cNvPicPr>
          <p:nvPr/>
        </p:nvPicPr>
        <p:blipFill>
          <a:blip r:embed="rId3" cstate="print"/>
          <a:srcRect b="47778"/>
          <a:stretch>
            <a:fillRect/>
          </a:stretch>
        </p:blipFill>
        <p:spPr bwMode="auto">
          <a:xfrm rot="16200000">
            <a:off x="5118102" y="3111500"/>
            <a:ext cx="5181599" cy="2159000"/>
          </a:xfrm>
          <a:prstGeom prst="rect">
            <a:avLst/>
          </a:prstGeom>
          <a:ln w="76200">
            <a:noFill/>
            <a:headEnd/>
            <a:tailEnd/>
          </a:ln>
          <a:effectLst>
            <a:innerShdw blurRad="114300">
              <a:prstClr val="black"/>
            </a:innerShdw>
          </a:effectLst>
          <a:scene3d>
            <a:camera prst="orthographicFront" fov="0">
              <a:rot lat="0" lon="0" rev="0"/>
            </a:camera>
            <a:lightRig rig="soft" dir="t">
              <a:rot lat="0" lon="0" rev="2700000"/>
            </a:lightRig>
          </a:scene3d>
        </p:spPr>
        <p:style>
          <a:lnRef idx="0">
            <a:schemeClr val="accent3"/>
          </a:lnRef>
          <a:fillRef idx="3">
            <a:schemeClr val="accent3"/>
          </a:fillRef>
          <a:effectRef idx="3">
            <a:schemeClr val="accent3"/>
          </a:effectRef>
          <a:fontRef idx="minor">
            <a:schemeClr val="lt1"/>
          </a:fontRef>
        </p:style>
      </p:pic>
      <p:sp>
        <p:nvSpPr>
          <p:cNvPr id="8" name="Rectangle 2"/>
          <p:cNvSpPr>
            <a:spLocks noGrp="1"/>
          </p:cNvSpPr>
          <p:nvPr>
            <p:ph type="title" idx="4294967295"/>
          </p:nvPr>
        </p:nvSpPr>
        <p:spPr>
          <a:xfrm>
            <a:off x="609600" y="228600"/>
            <a:ext cx="8153400" cy="990600"/>
          </a:xfrm>
        </p:spPr>
        <p:txBody>
          <a:bodyPr/>
          <a:lstStyle/>
          <a:p>
            <a:r>
              <a:rPr lang="en-AU" sz="4000" b="1" dirty="0" smtClean="0"/>
              <a:t>Laser-beam Machining</a:t>
            </a:r>
          </a:p>
        </p:txBody>
      </p:sp>
      <p:sp>
        <p:nvSpPr>
          <p:cNvPr id="6"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56</a:t>
            </a:fld>
            <a:endParaRPr lang="en-US" altLang="zh-CN" dirty="0"/>
          </a:p>
        </p:txBody>
      </p:sp>
    </p:spTree>
    <p:extLst>
      <p:ext uri="{BB962C8B-B14F-4D97-AF65-F5344CB8AC3E}">
        <p14:creationId xmlns:p14="http://schemas.microsoft.com/office/powerpoint/2010/main" val="575028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57</a:t>
            </a:fld>
            <a:endParaRPr lang="en-US" dirty="0" smtClean="0">
              <a:latin typeface="Times New Roman" charset="0"/>
            </a:endParaRPr>
          </a:p>
        </p:txBody>
      </p:sp>
      <p:sp>
        <p:nvSpPr>
          <p:cNvPr id="7" name="Rectangle 2"/>
          <p:cNvSpPr>
            <a:spLocks noChangeArrowheads="1"/>
          </p:cNvSpPr>
          <p:nvPr/>
        </p:nvSpPr>
        <p:spPr bwMode="auto">
          <a:xfrm>
            <a:off x="152400" y="1524000"/>
            <a:ext cx="4572000" cy="51054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r>
              <a:rPr lang="en-GB" dirty="0" smtClean="0">
                <a:latin typeface="Arial" charset="0"/>
              </a:rPr>
              <a:t>A </a:t>
            </a:r>
            <a:r>
              <a:rPr lang="en-GB" dirty="0" smtClean="0">
                <a:solidFill>
                  <a:srgbClr val="FF0000"/>
                </a:solidFill>
                <a:latin typeface="Arial" charset="0"/>
              </a:rPr>
              <a:t>laser is an optical transducer </a:t>
            </a:r>
            <a:r>
              <a:rPr lang="en-GB" dirty="0" smtClean="0">
                <a:latin typeface="Arial" charset="0"/>
              </a:rPr>
              <a:t>that converts electrical energy into a highly coherent light beam.</a:t>
            </a:r>
          </a:p>
          <a:p>
            <a:pPr marL="495300" indent="-495300">
              <a:lnSpc>
                <a:spcPct val="110000"/>
              </a:lnSpc>
              <a:spcBef>
                <a:spcPct val="20000"/>
              </a:spcBef>
              <a:buFont typeface="Wingdings" pitchFamily="2" charset="2"/>
              <a:buChar char="§"/>
            </a:pPr>
            <a:r>
              <a:rPr lang="en-GB" dirty="0" smtClean="0">
                <a:latin typeface="Arial" charset="0"/>
              </a:rPr>
              <a:t>A laser machine consists of the laser, some mirrors or a </a:t>
            </a:r>
            <a:r>
              <a:rPr lang="en-US" dirty="0" smtClean="0">
                <a:latin typeface="Arial" charset="0"/>
              </a:rPr>
              <a:t>fiber</a:t>
            </a:r>
            <a:r>
              <a:rPr lang="en-GB" dirty="0" smtClean="0">
                <a:latin typeface="Arial" charset="0"/>
              </a:rPr>
              <a:t> for beam guidance, focusing optics and a positioning system</a:t>
            </a:r>
          </a:p>
          <a:p>
            <a:pPr marL="495300" indent="-495300">
              <a:lnSpc>
                <a:spcPct val="110000"/>
              </a:lnSpc>
              <a:spcBef>
                <a:spcPct val="20000"/>
              </a:spcBef>
              <a:buFont typeface="Wingdings" pitchFamily="2" charset="2"/>
              <a:buChar char="§"/>
            </a:pPr>
            <a:r>
              <a:rPr lang="en-GB" dirty="0" smtClean="0">
                <a:latin typeface="Arial" charset="0"/>
              </a:rPr>
              <a:t>The </a:t>
            </a:r>
            <a:r>
              <a:rPr lang="en-GB" dirty="0" smtClean="0">
                <a:solidFill>
                  <a:srgbClr val="FF0000"/>
                </a:solidFill>
                <a:latin typeface="Arial" charset="0"/>
              </a:rPr>
              <a:t>laser beam is focused onto the workpiece </a:t>
            </a:r>
            <a:r>
              <a:rPr lang="en-GB" dirty="0" smtClean="0">
                <a:latin typeface="Arial" charset="0"/>
              </a:rPr>
              <a:t>and can be moved relatively to it.</a:t>
            </a:r>
          </a:p>
          <a:p>
            <a:pPr marL="495300" indent="-495300">
              <a:lnSpc>
                <a:spcPct val="110000"/>
              </a:lnSpc>
              <a:spcBef>
                <a:spcPct val="20000"/>
              </a:spcBef>
              <a:buFont typeface="Wingdings" pitchFamily="2" charset="2"/>
              <a:buChar char="§"/>
            </a:pPr>
            <a:r>
              <a:rPr lang="en-GB" dirty="0" smtClean="0">
                <a:latin typeface="Arial" charset="0"/>
              </a:rPr>
              <a:t>The laser machining process is controlled by switching the laser on and off, changing the laser pulse energy and other laser parameters, and by positioning either the work-piece or the laser focus.</a:t>
            </a:r>
          </a:p>
          <a:p>
            <a:pPr marL="495300" indent="-495300">
              <a:lnSpc>
                <a:spcPct val="110000"/>
              </a:lnSpc>
              <a:spcBef>
                <a:spcPct val="20000"/>
              </a:spcBef>
            </a:pPr>
            <a:endParaRPr lang="en-GB" dirty="0" smtClean="0">
              <a:latin typeface="Arial" charset="0"/>
            </a:endParaRPr>
          </a:p>
        </p:txBody>
      </p:sp>
      <p:pic>
        <p:nvPicPr>
          <p:cNvPr id="1027" name="Picture 3"/>
          <p:cNvPicPr>
            <a:picLocks noChangeAspect="1" noChangeArrowheads="1"/>
          </p:cNvPicPr>
          <p:nvPr/>
        </p:nvPicPr>
        <p:blipFill>
          <a:blip r:embed="rId3" cstate="print"/>
          <a:srcRect/>
          <a:stretch>
            <a:fillRect/>
          </a:stretch>
        </p:blipFill>
        <p:spPr bwMode="auto">
          <a:xfrm>
            <a:off x="4676775" y="1828800"/>
            <a:ext cx="4467225" cy="4448175"/>
          </a:xfrm>
          <a:prstGeom prst="rect">
            <a:avLst/>
          </a:prstGeom>
          <a:noFill/>
          <a:ln w="9525">
            <a:noFill/>
            <a:miter lim="800000"/>
            <a:headEnd/>
            <a:tailEnd/>
          </a:ln>
        </p:spPr>
      </p:pic>
      <p:sp>
        <p:nvSpPr>
          <p:cNvPr id="9" name="Rectangle 2"/>
          <p:cNvSpPr>
            <a:spLocks noGrp="1"/>
          </p:cNvSpPr>
          <p:nvPr>
            <p:ph type="title" idx="4294967295"/>
          </p:nvPr>
        </p:nvSpPr>
        <p:spPr>
          <a:xfrm>
            <a:off x="609600" y="228600"/>
            <a:ext cx="8153400" cy="990600"/>
          </a:xfrm>
        </p:spPr>
        <p:txBody>
          <a:bodyPr/>
          <a:lstStyle/>
          <a:p>
            <a:r>
              <a:rPr lang="en-AU" sz="4000" b="1" dirty="0" smtClean="0"/>
              <a:t>Laser-beam Machining</a:t>
            </a:r>
          </a:p>
        </p:txBody>
      </p:sp>
      <p:sp>
        <p:nvSpPr>
          <p:cNvPr id="2" name="Rectangle 1"/>
          <p:cNvSpPr/>
          <p:nvPr/>
        </p:nvSpPr>
        <p:spPr>
          <a:xfrm>
            <a:off x="3320256" y="6424910"/>
            <a:ext cx="5214144" cy="646331"/>
          </a:xfrm>
          <a:prstGeom prst="rect">
            <a:avLst/>
          </a:prstGeom>
        </p:spPr>
        <p:txBody>
          <a:bodyPr wrap="square">
            <a:spAutoFit/>
          </a:bodyPr>
          <a:lstStyle/>
          <a:p>
            <a:r>
              <a:rPr lang="en-GB" dirty="0" smtClean="0">
                <a:hlinkClick r:id="rId4"/>
              </a:rPr>
              <a:t>www.youtube.com/watch?v=s3gYgMJkKM</a:t>
            </a:r>
            <a:endParaRPr lang="en-GB" dirty="0" smtClean="0"/>
          </a:p>
          <a:p>
            <a:endParaRPr lang="ar-SA" dirty="0"/>
          </a:p>
        </p:txBody>
      </p:sp>
      <p:sp>
        <p:nvSpPr>
          <p:cNvPr id="8"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57</a:t>
            </a:fld>
            <a:endParaRPr lang="en-US" altLang="zh-CN" dirty="0"/>
          </a:p>
        </p:txBody>
      </p:sp>
    </p:spTree>
    <p:extLst>
      <p:ext uri="{BB962C8B-B14F-4D97-AF65-F5344CB8AC3E}">
        <p14:creationId xmlns:p14="http://schemas.microsoft.com/office/powerpoint/2010/main" val="375387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a:xfrm>
            <a:off x="685800" y="228600"/>
            <a:ext cx="7772400" cy="838200"/>
          </a:xfrm>
        </p:spPr>
        <p:txBody>
          <a:bodyPr/>
          <a:lstStyle/>
          <a:p>
            <a:r>
              <a:rPr lang="en-AU" b="1" dirty="0" smtClean="0"/>
              <a:t>Laser-beam Machining</a:t>
            </a:r>
            <a:endParaRPr lang="en-US" b="1" dirty="0" smtClean="0">
              <a:latin typeface="Arial" charset="0"/>
            </a:endParaRPr>
          </a:p>
        </p:txBody>
      </p:sp>
      <p:sp>
        <p:nvSpPr>
          <p:cNvPr id="7" name="Rectangle 2"/>
          <p:cNvSpPr>
            <a:spLocks noChangeArrowheads="1"/>
          </p:cNvSpPr>
          <p:nvPr/>
        </p:nvSpPr>
        <p:spPr bwMode="auto">
          <a:xfrm>
            <a:off x="228600" y="1219200"/>
            <a:ext cx="4495800" cy="54102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p:txBody>
      </p:sp>
      <p:grpSp>
        <p:nvGrpSpPr>
          <p:cNvPr id="9" name="Group 8"/>
          <p:cNvGrpSpPr/>
          <p:nvPr/>
        </p:nvGrpSpPr>
        <p:grpSpPr>
          <a:xfrm>
            <a:off x="5022959" y="1552902"/>
            <a:ext cx="4105275" cy="5257800"/>
            <a:chOff x="4495800" y="990600"/>
            <a:chExt cx="4105275" cy="5257800"/>
          </a:xfrm>
        </p:grpSpPr>
        <p:pic>
          <p:nvPicPr>
            <p:cNvPr id="2050" name="Picture 2"/>
            <p:cNvPicPr>
              <a:picLocks noChangeAspect="1" noChangeArrowheads="1"/>
            </p:cNvPicPr>
            <p:nvPr/>
          </p:nvPicPr>
          <p:blipFill>
            <a:blip r:embed="rId3" cstate="print"/>
            <a:srcRect/>
            <a:stretch>
              <a:fillRect/>
            </a:stretch>
          </p:blipFill>
          <p:spPr bwMode="auto">
            <a:xfrm>
              <a:off x="4495800" y="990600"/>
              <a:ext cx="4076700" cy="33147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495800" y="4267200"/>
              <a:ext cx="4105275" cy="1981200"/>
            </a:xfrm>
            <a:prstGeom prst="rect">
              <a:avLst/>
            </a:prstGeom>
            <a:noFill/>
            <a:ln w="9525">
              <a:noFill/>
              <a:miter lim="800000"/>
              <a:headEnd/>
              <a:tailEnd/>
            </a:ln>
          </p:spPr>
        </p:pic>
      </p:grpSp>
      <p:sp>
        <p:nvSpPr>
          <p:cNvPr id="8" name="Rectangle 2"/>
          <p:cNvSpPr>
            <a:spLocks noChangeArrowheads="1"/>
          </p:cNvSpPr>
          <p:nvPr/>
        </p:nvSpPr>
        <p:spPr bwMode="auto">
          <a:xfrm>
            <a:off x="381000" y="1676400"/>
            <a:ext cx="4114800" cy="5029200"/>
          </a:xfrm>
          <a:prstGeom prst="rect">
            <a:avLst/>
          </a:prstGeom>
          <a:noFill/>
          <a:ln w="9525">
            <a:noFill/>
            <a:miter lim="800000"/>
            <a:headEnd/>
            <a:tailEnd/>
          </a:ln>
        </p:spPr>
        <p:txBody>
          <a:bodyPr/>
          <a:lstStyle/>
          <a:p>
            <a:pPr marL="495300" indent="-495300">
              <a:lnSpc>
                <a:spcPct val="110000"/>
              </a:lnSpc>
              <a:spcBef>
                <a:spcPct val="20000"/>
              </a:spcBef>
            </a:pPr>
            <a:r>
              <a:rPr lang="en-US" sz="2000" b="1" dirty="0" smtClean="0"/>
              <a:t>Material removal mechanism</a:t>
            </a:r>
            <a:endParaRPr lang="en-GB" sz="2000" b="1" dirty="0" smtClean="0">
              <a:latin typeface="Arial" charset="0"/>
            </a:endParaRPr>
          </a:p>
          <a:p>
            <a:pPr marL="495300" indent="-495300">
              <a:lnSpc>
                <a:spcPct val="110000"/>
              </a:lnSpc>
              <a:spcBef>
                <a:spcPct val="20000"/>
              </a:spcBef>
              <a:buFont typeface="Wingdings" pitchFamily="2" charset="2"/>
              <a:buChar char="§"/>
            </a:pPr>
            <a:r>
              <a:rPr lang="en-GB" sz="2000" dirty="0" smtClean="0">
                <a:latin typeface="Arial" charset="0"/>
              </a:rPr>
              <a:t>The </a:t>
            </a:r>
            <a:r>
              <a:rPr lang="en-GB" sz="2000" dirty="0" err="1" smtClean="0">
                <a:solidFill>
                  <a:srgbClr val="FF0000"/>
                </a:solidFill>
                <a:latin typeface="Arial" charset="0"/>
              </a:rPr>
              <a:t>unreflected</a:t>
            </a:r>
            <a:r>
              <a:rPr lang="en-GB" sz="2000" dirty="0" smtClean="0">
                <a:solidFill>
                  <a:srgbClr val="FF0000"/>
                </a:solidFill>
                <a:latin typeface="Arial" charset="0"/>
              </a:rPr>
              <a:t> laser light is absorbed</a:t>
            </a:r>
            <a:r>
              <a:rPr lang="en-GB" sz="2000" dirty="0" smtClean="0">
                <a:latin typeface="Arial" charset="0"/>
              </a:rPr>
              <a:t>, thus heating the surface of the specimen.</a:t>
            </a:r>
          </a:p>
          <a:p>
            <a:pPr marL="495300" indent="-495300">
              <a:lnSpc>
                <a:spcPct val="110000"/>
              </a:lnSpc>
              <a:spcBef>
                <a:spcPct val="20000"/>
              </a:spcBef>
              <a:buFont typeface="Wingdings" pitchFamily="2" charset="2"/>
              <a:buChar char="§"/>
            </a:pPr>
            <a:r>
              <a:rPr lang="en-GB" sz="2000" dirty="0" smtClean="0">
                <a:latin typeface="Arial" charset="0"/>
              </a:rPr>
              <a:t>On sufficient heat the </a:t>
            </a:r>
            <a:r>
              <a:rPr lang="en-US" sz="2000" dirty="0" smtClean="0">
                <a:latin typeface="Arial" charset="0"/>
              </a:rPr>
              <a:t>workpiece</a:t>
            </a:r>
            <a:r>
              <a:rPr lang="en-GB" sz="2000" dirty="0" smtClean="0">
                <a:latin typeface="Arial" charset="0"/>
              </a:rPr>
              <a:t> starts to melt and evaporate</a:t>
            </a:r>
          </a:p>
          <a:p>
            <a:pPr marL="495300" indent="-495300">
              <a:lnSpc>
                <a:spcPct val="110000"/>
              </a:lnSpc>
              <a:spcBef>
                <a:spcPct val="20000"/>
              </a:spcBef>
              <a:buFont typeface="Wingdings" pitchFamily="2" charset="2"/>
              <a:buChar char="§"/>
            </a:pPr>
            <a:r>
              <a:rPr lang="en-GB" sz="2000" dirty="0" smtClean="0">
                <a:latin typeface="Arial" charset="0"/>
              </a:rPr>
              <a:t>Depending on the power density and time of beam interaction, the mechanism progresses from one of heat absorption and conduction to one of melting and then vaporization</a:t>
            </a:r>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58</a:t>
            </a:fld>
            <a:endParaRPr lang="en-US" altLang="zh-CN"/>
          </a:p>
        </p:txBody>
      </p:sp>
    </p:spTree>
    <p:extLst>
      <p:ext uri="{BB962C8B-B14F-4D97-AF65-F5344CB8AC3E}">
        <p14:creationId xmlns:p14="http://schemas.microsoft.com/office/powerpoint/2010/main" val="2536006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8600" y="1219200"/>
            <a:ext cx="4495800" cy="54102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p:txBody>
      </p:sp>
      <p:sp>
        <p:nvSpPr>
          <p:cNvPr id="8" name="Rectangle 2"/>
          <p:cNvSpPr>
            <a:spLocks noChangeArrowheads="1"/>
          </p:cNvSpPr>
          <p:nvPr/>
        </p:nvSpPr>
        <p:spPr bwMode="auto">
          <a:xfrm>
            <a:off x="228600" y="1219200"/>
            <a:ext cx="1676400" cy="54102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4114799" y="1600199"/>
            <a:ext cx="4627085" cy="3429001"/>
          </a:xfrm>
          <a:prstGeom prst="rect">
            <a:avLst/>
          </a:prstGeom>
          <a:noFill/>
          <a:ln w="9525">
            <a:noFill/>
            <a:miter lim="800000"/>
            <a:headEnd/>
            <a:tailEnd/>
          </a:ln>
        </p:spPr>
      </p:pic>
      <p:sp>
        <p:nvSpPr>
          <p:cNvPr id="9" name="Rectangle 8"/>
          <p:cNvSpPr/>
          <p:nvPr/>
        </p:nvSpPr>
        <p:spPr>
          <a:xfrm>
            <a:off x="4191000" y="5057507"/>
            <a:ext cx="4953000" cy="2062103"/>
          </a:xfrm>
          <a:prstGeom prst="rect">
            <a:avLst/>
          </a:prstGeom>
        </p:spPr>
        <p:txBody>
          <a:bodyPr wrap="square">
            <a:spAutoFit/>
          </a:bodyPr>
          <a:lstStyle/>
          <a:p>
            <a:r>
              <a:rPr lang="en-GB" sz="1600" dirty="0" smtClean="0">
                <a:latin typeface="Arial" charset="0"/>
              </a:rPr>
              <a:t>Cross-sectional SEM images (scale bars are 20µm) of the laser-machined (56 J/cm</a:t>
            </a:r>
            <a:r>
              <a:rPr lang="en-GB" sz="1600" baseline="30000" dirty="0" smtClean="0">
                <a:latin typeface="Arial" charset="0"/>
              </a:rPr>
              <a:t>2</a:t>
            </a:r>
            <a:r>
              <a:rPr lang="en-GB" sz="1600" dirty="0" smtClean="0">
                <a:latin typeface="Arial" charset="0"/>
              </a:rPr>
              <a:t>)</a:t>
            </a:r>
          </a:p>
          <a:p>
            <a:r>
              <a:rPr lang="en-GB" sz="1600" dirty="0" smtClean="0">
                <a:latin typeface="Arial" charset="0"/>
              </a:rPr>
              <a:t>surfaces shows </a:t>
            </a:r>
            <a:r>
              <a:rPr lang="en-GB" sz="1600" b="1" dirty="0" smtClean="0">
                <a:solidFill>
                  <a:srgbClr val="0000FF"/>
                </a:solidFill>
                <a:latin typeface="Arial" charset="0"/>
              </a:rPr>
              <a:t>decreasing size and slope of groove walls with increasing translation distance</a:t>
            </a:r>
            <a:r>
              <a:rPr lang="en-GB" sz="1600" dirty="0" smtClean="0">
                <a:latin typeface="Arial" charset="0"/>
              </a:rPr>
              <a:t>: (a) 2µm, (b) 4µm, (c) 6µm, and (d) 8µm</a:t>
            </a:r>
          </a:p>
          <a:p>
            <a:r>
              <a:rPr lang="en-GB" sz="1600" dirty="0" smtClean="0">
                <a:latin typeface="Arial" charset="0"/>
                <a:hlinkClick r:id="rId4"/>
              </a:rPr>
              <a:t>https://www.princeton.edu/~spikelab/papers/book02.pdf</a:t>
            </a:r>
            <a:endParaRPr lang="en-GB" sz="1600" dirty="0" smtClean="0">
              <a:latin typeface="Arial" charset="0"/>
            </a:endParaRPr>
          </a:p>
          <a:p>
            <a:endParaRPr lang="en-GB" sz="1600" dirty="0" smtClean="0">
              <a:latin typeface="Arial" charset="0"/>
            </a:endParaRPr>
          </a:p>
        </p:txBody>
      </p:sp>
      <p:pic>
        <p:nvPicPr>
          <p:cNvPr id="1027" name="Picture 3"/>
          <p:cNvPicPr>
            <a:picLocks noChangeAspect="1" noChangeArrowheads="1"/>
          </p:cNvPicPr>
          <p:nvPr/>
        </p:nvPicPr>
        <p:blipFill>
          <a:blip r:embed="rId5" cstate="print"/>
          <a:srcRect l="10401" r="6388"/>
          <a:stretch>
            <a:fillRect/>
          </a:stretch>
        </p:blipFill>
        <p:spPr bwMode="auto">
          <a:xfrm>
            <a:off x="533400" y="1752600"/>
            <a:ext cx="2438400" cy="2209799"/>
          </a:xfrm>
          <a:prstGeom prst="rect">
            <a:avLst/>
          </a:prstGeom>
          <a:noFill/>
          <a:ln w="9525">
            <a:noFill/>
            <a:miter lim="800000"/>
            <a:headEnd/>
            <a:tailEnd/>
          </a:ln>
        </p:spPr>
      </p:pic>
      <p:sp>
        <p:nvSpPr>
          <p:cNvPr id="10" name="Rectangle 9"/>
          <p:cNvSpPr/>
          <p:nvPr/>
        </p:nvSpPr>
        <p:spPr>
          <a:xfrm>
            <a:off x="381000" y="4114800"/>
            <a:ext cx="3124200" cy="1323439"/>
          </a:xfrm>
          <a:prstGeom prst="rect">
            <a:avLst/>
          </a:prstGeom>
        </p:spPr>
        <p:txBody>
          <a:bodyPr wrap="square">
            <a:spAutoFit/>
          </a:bodyPr>
          <a:lstStyle/>
          <a:p>
            <a:pPr algn="just"/>
            <a:r>
              <a:rPr lang="en-GB" sz="1600" dirty="0" smtClean="0">
                <a:latin typeface="Arial" charset="0"/>
              </a:rPr>
              <a:t>A close up of one of the </a:t>
            </a:r>
            <a:r>
              <a:rPr lang="en-GB" sz="1600" dirty="0" smtClean="0">
                <a:solidFill>
                  <a:srgbClr val="FF0000"/>
                </a:solidFill>
                <a:latin typeface="Arial" charset="0"/>
              </a:rPr>
              <a:t>10µm pits </a:t>
            </a:r>
            <a:r>
              <a:rPr lang="en-GB" sz="1600" dirty="0" smtClean="0">
                <a:latin typeface="Arial" charset="0"/>
              </a:rPr>
              <a:t>showing remnants of material </a:t>
            </a:r>
            <a:r>
              <a:rPr lang="en-GB" sz="1600" dirty="0" err="1" smtClean="0">
                <a:latin typeface="Arial" charset="0"/>
              </a:rPr>
              <a:t>resolidiﬁed</a:t>
            </a:r>
            <a:r>
              <a:rPr lang="en-GB" sz="1600" dirty="0" smtClean="0">
                <a:latin typeface="Arial" charset="0"/>
              </a:rPr>
              <a:t> on the rim and ejected into the surrounding region</a:t>
            </a:r>
          </a:p>
        </p:txBody>
      </p:sp>
      <p:sp>
        <p:nvSpPr>
          <p:cNvPr id="12" name="Rectangle 3"/>
          <p:cNvSpPr>
            <a:spLocks noGrp="1" noChangeArrowheads="1"/>
          </p:cNvSpPr>
          <p:nvPr>
            <p:ph type="title"/>
          </p:nvPr>
        </p:nvSpPr>
        <p:spPr>
          <a:xfrm>
            <a:off x="685800" y="228600"/>
            <a:ext cx="7772400" cy="838200"/>
          </a:xfrm>
        </p:spPr>
        <p:txBody>
          <a:bodyPr/>
          <a:lstStyle/>
          <a:p>
            <a:r>
              <a:rPr lang="en-AU" b="1" dirty="0" smtClean="0"/>
              <a:t>Laser-beam Machining</a:t>
            </a:r>
            <a:endParaRPr lang="en-US" b="1" dirty="0" smtClean="0">
              <a:latin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59</a:t>
            </a:fld>
            <a:endParaRPr lang="en-US" altLang="zh-CN"/>
          </a:p>
        </p:txBody>
      </p:sp>
    </p:spTree>
    <p:extLst>
      <p:ext uri="{BB962C8B-B14F-4D97-AF65-F5344CB8AC3E}">
        <p14:creationId xmlns:p14="http://schemas.microsoft.com/office/powerpoint/2010/main" val="826544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676400"/>
            <a:ext cx="8229600" cy="4852987"/>
          </a:xfrm>
        </p:spPr>
        <p:txBody>
          <a:bodyPr/>
          <a:lstStyle/>
          <a:p>
            <a:pPr algn="just">
              <a:defRPr/>
            </a:pPr>
            <a:r>
              <a:rPr lang="en-US" sz="2000" dirty="0" smtClean="0">
                <a:solidFill>
                  <a:srgbClr val="FF0000"/>
                </a:solidFill>
                <a:latin typeface="Arial" pitchFamily="34" charset="0"/>
                <a:cs typeface="Arial" pitchFamily="34" charset="0"/>
              </a:rPr>
              <a:t>Strong acid or alkaline solution is used to dissolve materials selectively.</a:t>
            </a:r>
          </a:p>
          <a:p>
            <a:pPr algn="just">
              <a:defRPr/>
            </a:pPr>
            <a:endParaRPr lang="en-US" sz="2000" dirty="0" smtClean="0">
              <a:latin typeface="Arial" pitchFamily="34" charset="0"/>
              <a:cs typeface="Arial" pitchFamily="34" charset="0"/>
            </a:endParaRPr>
          </a:p>
          <a:p>
            <a:pPr algn="just" eaLnBrk="1" hangingPunct="1">
              <a:defRPr/>
            </a:pPr>
            <a:r>
              <a:rPr lang="en-US" sz="2000" dirty="0" smtClean="0">
                <a:latin typeface="Arial" pitchFamily="34" charset="0"/>
                <a:cs typeface="Arial" pitchFamily="34" charset="0"/>
              </a:rPr>
              <a:t>An </a:t>
            </a:r>
            <a:r>
              <a:rPr lang="en-US" sz="2000" dirty="0" smtClean="0">
                <a:solidFill>
                  <a:srgbClr val="FF0000"/>
                </a:solidFill>
                <a:latin typeface="Arial" pitchFamily="34" charset="0"/>
                <a:cs typeface="Arial" pitchFamily="34" charset="0"/>
              </a:rPr>
              <a:t>etchant resistant mask</a:t>
            </a:r>
            <a:r>
              <a:rPr lang="en-US" sz="2000" dirty="0" smtClean="0">
                <a:latin typeface="Arial" pitchFamily="34" charset="0"/>
                <a:cs typeface="Arial" pitchFamily="34" charset="0"/>
              </a:rPr>
              <a:t>, made typically of rubber or plastic is used to protect those regions of the component from which no material is to be removed. </a:t>
            </a:r>
          </a:p>
          <a:p>
            <a:pPr algn="just" eaLnBrk="1" hangingPunct="1">
              <a:buNone/>
              <a:defRPr/>
            </a:pPr>
            <a:endParaRPr lang="en-US" sz="2000" dirty="0" smtClean="0">
              <a:latin typeface="Arial" pitchFamily="34" charset="0"/>
              <a:cs typeface="Arial" pitchFamily="34" charset="0"/>
            </a:endParaRPr>
          </a:p>
        </p:txBody>
      </p:sp>
      <p:sp>
        <p:nvSpPr>
          <p:cNvPr id="5" name="Rectangle 2"/>
          <p:cNvSpPr txBox="1">
            <a:spLocks/>
          </p:cNvSpPr>
          <p:nvPr/>
        </p:nvSpPr>
        <p:spPr bwMode="auto">
          <a:xfrm>
            <a:off x="228600" y="381000"/>
            <a:ext cx="8915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4400" b="1" dirty="0">
                <a:solidFill>
                  <a:schemeClr val="tx2"/>
                </a:solidFill>
                <a:latin typeface="+mj-lt"/>
                <a:ea typeface="+mj-ea"/>
                <a:cs typeface="+mj-cs"/>
              </a:rPr>
              <a:t>Principle of </a:t>
            </a:r>
            <a:r>
              <a:rPr lang="en-US" sz="4400" b="1" dirty="0" smtClean="0">
                <a:solidFill>
                  <a:schemeClr val="tx2"/>
                </a:solidFill>
                <a:latin typeface="+mj-lt"/>
                <a:ea typeface="+mj-ea"/>
                <a:cs typeface="+mj-cs"/>
              </a:rPr>
              <a:t>Chemical Machining</a:t>
            </a:r>
            <a:endParaRPr lang="en-AU" sz="4400" b="1" dirty="0">
              <a:solidFill>
                <a:schemeClr val="tx2"/>
              </a:solidFill>
              <a:latin typeface="+mj-lt"/>
              <a:ea typeface="+mj-ea"/>
              <a:cs typeface="+mj-cs"/>
            </a:endParaRPr>
          </a:p>
        </p:txBody>
      </p:sp>
      <p:sp>
        <p:nvSpPr>
          <p:cNvPr id="6" name="Rectangle 3"/>
          <p:cNvSpPr>
            <a:spLocks noChangeArrowheads="1"/>
          </p:cNvSpPr>
          <p:nvPr/>
        </p:nvSpPr>
        <p:spPr bwMode="auto">
          <a:xfrm>
            <a:off x="2133600" y="6412468"/>
            <a:ext cx="5334000" cy="369332"/>
          </a:xfrm>
          <a:prstGeom prst="rect">
            <a:avLst/>
          </a:prstGeom>
          <a:noFill/>
          <a:ln w="9525">
            <a:noFill/>
            <a:miter lim="800000"/>
            <a:headEnd/>
            <a:tailEnd/>
          </a:ln>
        </p:spPr>
        <p:txBody>
          <a:bodyPr wrap="square">
            <a:spAutoFit/>
          </a:bodyPr>
          <a:lstStyle/>
          <a:p>
            <a:r>
              <a:rPr lang="en-GB" dirty="0" smtClean="0"/>
              <a:t>Schematic </a:t>
            </a:r>
            <a:r>
              <a:rPr lang="en-GB" dirty="0"/>
              <a:t>of chemical machining process </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1738054" y="3821668"/>
            <a:ext cx="6110546" cy="2590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p:cNvSpPr>
          <p:nvPr>
            <p:ph type="title" idx="4294967295"/>
          </p:nvPr>
        </p:nvSpPr>
        <p:spPr/>
        <p:txBody>
          <a:bodyPr/>
          <a:lstStyle/>
          <a:p>
            <a:r>
              <a:rPr lang="en-AU" sz="4000" b="1" smtClean="0"/>
              <a:t>Laser-beam Machining</a:t>
            </a:r>
          </a:p>
        </p:txBody>
      </p:sp>
      <p:sp>
        <p:nvSpPr>
          <p:cNvPr id="828419" name="Rectangle 3"/>
          <p:cNvSpPr>
            <a:spLocks noGrp="1"/>
          </p:cNvSpPr>
          <p:nvPr>
            <p:ph type="body" idx="4294967295"/>
          </p:nvPr>
        </p:nvSpPr>
        <p:spPr>
          <a:xfrm>
            <a:off x="612775" y="1600200"/>
            <a:ext cx="8153400" cy="4953000"/>
          </a:xfrm>
        </p:spPr>
        <p:txBody>
          <a:bodyPr/>
          <a:lstStyle/>
          <a:p>
            <a:pPr marL="457200" indent="-457200"/>
            <a:r>
              <a:rPr lang="en-AU" sz="2400" dirty="0" smtClean="0">
                <a:latin typeface="Arial" charset="0"/>
              </a:rPr>
              <a:t>The cutting depth is expressed as</a:t>
            </a:r>
          </a:p>
          <a:p>
            <a:pPr marL="457200" indent="-457200"/>
            <a:endParaRPr lang="en-US" sz="2400" dirty="0" smtClean="0">
              <a:latin typeface="Arial" charset="0"/>
            </a:endParaRPr>
          </a:p>
          <a:p>
            <a:pPr marL="457200" indent="-457200"/>
            <a:endParaRPr lang="en-US" sz="2400" dirty="0" smtClean="0">
              <a:latin typeface="Arial" charset="0"/>
            </a:endParaRPr>
          </a:p>
          <a:p>
            <a:pPr marL="457200" indent="-457200"/>
            <a:endParaRPr lang="en-US" sz="2400" dirty="0" smtClean="0">
              <a:latin typeface="Arial" charset="0"/>
            </a:endParaRPr>
          </a:p>
          <a:p>
            <a:pPr marL="457200" indent="-457200"/>
            <a:endParaRPr lang="en-AU" sz="2400" dirty="0" smtClean="0">
              <a:latin typeface="Arial" charset="0"/>
            </a:endParaRPr>
          </a:p>
        </p:txBody>
      </p:sp>
      <p:sp>
        <p:nvSpPr>
          <p:cNvPr id="828420"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graphicFrame>
        <p:nvGraphicFramePr>
          <p:cNvPr id="828423" name="Object 7"/>
          <p:cNvGraphicFramePr>
            <a:graphicFrameLocks noChangeAspect="1"/>
          </p:cNvGraphicFramePr>
          <p:nvPr/>
        </p:nvGraphicFramePr>
        <p:xfrm>
          <a:off x="2286000" y="2438400"/>
          <a:ext cx="881063" cy="738188"/>
        </p:xfrm>
        <a:graphic>
          <a:graphicData uri="http://schemas.openxmlformats.org/presentationml/2006/ole">
            <mc:AlternateContent xmlns:mc="http://schemas.openxmlformats.org/markup-compatibility/2006">
              <mc:Choice xmlns:v="urn:schemas-microsoft-com:vml" Requires="v">
                <p:oleObj spid="_x0000_s829482" name="Equation" r:id="rId4" imgW="469800" imgH="393480" progId="Equation.3">
                  <p:embed/>
                </p:oleObj>
              </mc:Choice>
              <mc:Fallback>
                <p:oleObj name="Equation" r:id="rId4" imgW="4698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38400"/>
                        <a:ext cx="881063"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8424" name="Rectangle 8"/>
          <p:cNvSpPr>
            <a:spLocks noChangeArrowheads="1"/>
          </p:cNvSpPr>
          <p:nvPr/>
        </p:nvSpPr>
        <p:spPr bwMode="auto">
          <a:xfrm>
            <a:off x="3962400" y="2133600"/>
            <a:ext cx="3200400" cy="1465263"/>
          </a:xfrm>
          <a:prstGeom prst="rect">
            <a:avLst/>
          </a:prstGeom>
          <a:noFill/>
          <a:ln w="9525">
            <a:noFill/>
            <a:miter lim="800000"/>
            <a:headEnd/>
            <a:tailEnd/>
          </a:ln>
          <a:effectLst/>
        </p:spPr>
        <p:txBody>
          <a:bodyPr>
            <a:spAutoFit/>
          </a:bodyPr>
          <a:lstStyle/>
          <a:p>
            <a:r>
              <a:rPr lang="en-AU" i="1"/>
              <a:t>t </a:t>
            </a:r>
            <a:r>
              <a:rPr lang="en-AU"/>
              <a:t>= depth</a:t>
            </a:r>
          </a:p>
          <a:p>
            <a:r>
              <a:rPr lang="en-AU" i="1"/>
              <a:t>C </a:t>
            </a:r>
            <a:r>
              <a:rPr lang="en-AU"/>
              <a:t>= constant for the process</a:t>
            </a:r>
          </a:p>
          <a:p>
            <a:r>
              <a:rPr lang="en-AU" i="1"/>
              <a:t>P </a:t>
            </a:r>
            <a:r>
              <a:rPr lang="en-AU"/>
              <a:t>= power input</a:t>
            </a:r>
          </a:p>
          <a:p>
            <a:r>
              <a:rPr lang="en-AU" i="1"/>
              <a:t>v </a:t>
            </a:r>
            <a:r>
              <a:rPr lang="en-AU"/>
              <a:t>= cutting speed</a:t>
            </a:r>
          </a:p>
          <a:p>
            <a:r>
              <a:rPr lang="en-AU" i="1"/>
              <a:t>d </a:t>
            </a:r>
            <a:r>
              <a:rPr lang="en-AU"/>
              <a:t>= laser-spot diameter</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60</a:t>
            </a:fld>
            <a:endParaRPr lang="en-US" altLang="zh-CN"/>
          </a:p>
        </p:txBody>
      </p:sp>
    </p:spTree>
    <p:extLst>
      <p:ext uri="{BB962C8B-B14F-4D97-AF65-F5344CB8AC3E}">
        <p14:creationId xmlns:p14="http://schemas.microsoft.com/office/powerpoint/2010/main" val="12789176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p:cNvSpPr>
          <p:nvPr>
            <p:ph type="title" idx="4294967295"/>
          </p:nvPr>
        </p:nvSpPr>
        <p:spPr/>
        <p:txBody>
          <a:bodyPr/>
          <a:lstStyle/>
          <a:p>
            <a:r>
              <a:rPr lang="en-AU" sz="4000" b="1" smtClean="0"/>
              <a:t>Laser-beam Machining</a:t>
            </a:r>
          </a:p>
        </p:txBody>
      </p:sp>
      <p:sp>
        <p:nvSpPr>
          <p:cNvPr id="830467"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Process Capabilities</a:t>
            </a:r>
            <a:endParaRPr lang="en-AU" sz="2400" dirty="0" smtClean="0">
              <a:latin typeface="Arial" charset="0"/>
            </a:endParaRPr>
          </a:p>
          <a:p>
            <a:pPr marL="457200" indent="-457200"/>
            <a:r>
              <a:rPr lang="en-AU" sz="2400" dirty="0" smtClean="0">
                <a:latin typeface="Arial" charset="0"/>
              </a:rPr>
              <a:t>It is used for drilling, trepanning, and cutting metals, </a:t>
            </a:r>
            <a:r>
              <a:rPr lang="en-AU" sz="2400" dirty="0" err="1" smtClean="0">
                <a:latin typeface="Arial" charset="0"/>
              </a:rPr>
              <a:t>nonmetallic</a:t>
            </a:r>
            <a:r>
              <a:rPr lang="en-AU" sz="2400" dirty="0" smtClean="0">
                <a:latin typeface="Arial" charset="0"/>
              </a:rPr>
              <a:t> materials, </a:t>
            </a:r>
            <a:r>
              <a:rPr lang="en-AU" sz="2400" dirty="0" smtClean="0">
                <a:solidFill>
                  <a:srgbClr val="0000FF"/>
                </a:solidFill>
                <a:latin typeface="Arial" charset="0"/>
              </a:rPr>
              <a:t>ceramics, and composite materials</a:t>
            </a:r>
          </a:p>
          <a:p>
            <a:pPr marL="457200" indent="-457200"/>
            <a:r>
              <a:rPr lang="en-AU" sz="2400" dirty="0" smtClean="0">
                <a:latin typeface="Arial" charset="0"/>
              </a:rPr>
              <a:t>Laser-beam machining is being used increasingly in the electronics and </a:t>
            </a:r>
            <a:r>
              <a:rPr lang="en-AU" sz="2400" dirty="0" smtClean="0">
                <a:solidFill>
                  <a:srgbClr val="0000FF"/>
                </a:solidFill>
                <a:latin typeface="Arial" charset="0"/>
              </a:rPr>
              <a:t>automotive industries</a:t>
            </a:r>
          </a:p>
          <a:p>
            <a:pPr marL="457200" indent="-457200"/>
            <a:r>
              <a:rPr lang="en-AU" sz="2400" dirty="0" smtClean="0">
                <a:latin typeface="Arial" charset="0"/>
              </a:rPr>
              <a:t>Also used for </a:t>
            </a:r>
            <a:r>
              <a:rPr lang="en-AU" sz="2400" b="1" dirty="0" smtClean="0">
                <a:latin typeface="Arial" charset="0"/>
              </a:rPr>
              <a:t>welding, </a:t>
            </a:r>
            <a:r>
              <a:rPr lang="en-AU" sz="2400" dirty="0" smtClean="0">
                <a:solidFill>
                  <a:srgbClr val="0000FF"/>
                </a:solidFill>
                <a:latin typeface="Arial" charset="0"/>
              </a:rPr>
              <a:t>small-scale and localized </a:t>
            </a:r>
            <a:r>
              <a:rPr lang="en-AU" sz="2400" b="1" dirty="0" smtClean="0">
                <a:latin typeface="Arial" charset="0"/>
              </a:rPr>
              <a:t>heat treating </a:t>
            </a:r>
            <a:r>
              <a:rPr lang="en-AU" sz="2400" dirty="0" smtClean="0">
                <a:latin typeface="Arial" charset="0"/>
              </a:rPr>
              <a:t>of metals and ceramics, and </a:t>
            </a:r>
            <a:r>
              <a:rPr lang="en-AU" sz="2400" b="1" dirty="0" smtClean="0">
                <a:latin typeface="Arial" charset="0"/>
              </a:rPr>
              <a:t>marking </a:t>
            </a:r>
            <a:r>
              <a:rPr lang="en-AU" sz="2400" dirty="0" smtClean="0">
                <a:latin typeface="Arial" charset="0"/>
              </a:rPr>
              <a:t>of parts</a:t>
            </a:r>
          </a:p>
        </p:txBody>
      </p:sp>
      <p:sp>
        <p:nvSpPr>
          <p:cNvPr id="830468"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61</a:t>
            </a:fld>
            <a:endParaRPr lang="en-US" altLang="zh-CN"/>
          </a:p>
        </p:txBody>
      </p:sp>
    </p:spTree>
    <p:extLst>
      <p:ext uri="{BB962C8B-B14F-4D97-AF65-F5344CB8AC3E}">
        <p14:creationId xmlns:p14="http://schemas.microsoft.com/office/powerpoint/2010/main" val="3520716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p:cNvSpPr>
          <p:nvPr>
            <p:ph type="title" idx="4294967295"/>
          </p:nvPr>
        </p:nvSpPr>
        <p:spPr/>
        <p:txBody>
          <a:bodyPr/>
          <a:lstStyle/>
          <a:p>
            <a:r>
              <a:rPr lang="en-AU" sz="4000" b="1" dirty="0" smtClean="0"/>
              <a:t>Laser-beam Machining</a:t>
            </a:r>
          </a:p>
        </p:txBody>
      </p:sp>
      <p:sp>
        <p:nvSpPr>
          <p:cNvPr id="832515"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Design Considerations for LBM</a:t>
            </a:r>
            <a:endParaRPr lang="en-AU" sz="2400" dirty="0" smtClean="0">
              <a:latin typeface="Arial" charset="0"/>
            </a:endParaRPr>
          </a:p>
          <a:p>
            <a:pPr marL="457200" indent="-457200"/>
            <a:r>
              <a:rPr lang="en-AU" sz="2400" dirty="0" smtClean="0">
                <a:latin typeface="Arial" charset="0"/>
              </a:rPr>
              <a:t>General design guidelines:</a:t>
            </a:r>
          </a:p>
          <a:p>
            <a:pPr marL="457200" indent="-457200">
              <a:buFont typeface="Wingdings" pitchFamily="2" charset="2"/>
              <a:buAutoNum type="arabicPeriod"/>
            </a:pPr>
            <a:r>
              <a:rPr lang="en-AU" sz="2400" dirty="0" smtClean="0">
                <a:solidFill>
                  <a:srgbClr val="0000FF"/>
                </a:solidFill>
                <a:latin typeface="Arial" charset="0"/>
              </a:rPr>
              <a:t>Sharp corners </a:t>
            </a:r>
            <a:r>
              <a:rPr lang="en-AU" sz="2400" dirty="0" smtClean="0">
                <a:latin typeface="Arial" charset="0"/>
              </a:rPr>
              <a:t>should be </a:t>
            </a:r>
            <a:r>
              <a:rPr lang="en-AU" sz="2400" dirty="0" smtClean="0">
                <a:solidFill>
                  <a:srgbClr val="0000FF"/>
                </a:solidFill>
                <a:latin typeface="Arial" charset="0"/>
              </a:rPr>
              <a:t>avoided</a:t>
            </a:r>
          </a:p>
          <a:p>
            <a:pPr marL="457200" indent="-457200">
              <a:buFont typeface="Wingdings" pitchFamily="2" charset="2"/>
              <a:buAutoNum type="arabicPeriod"/>
            </a:pPr>
            <a:r>
              <a:rPr lang="en-AU" sz="2400" dirty="0" smtClean="0">
                <a:latin typeface="Arial" charset="0"/>
              </a:rPr>
              <a:t>Deep cuts will produce </a:t>
            </a:r>
            <a:r>
              <a:rPr lang="en-AU" sz="2400" dirty="0" smtClean="0">
                <a:solidFill>
                  <a:srgbClr val="0000FF"/>
                </a:solidFill>
                <a:latin typeface="Arial" charset="0"/>
              </a:rPr>
              <a:t>tapered walls</a:t>
            </a:r>
          </a:p>
          <a:p>
            <a:pPr marL="457200" indent="-457200">
              <a:buFont typeface="Wingdings" pitchFamily="2" charset="2"/>
              <a:buAutoNum type="arabicPeriod"/>
            </a:pPr>
            <a:r>
              <a:rPr lang="en-AU" sz="2400" dirty="0" smtClean="0">
                <a:solidFill>
                  <a:srgbClr val="0000FF"/>
                </a:solidFill>
                <a:latin typeface="Arial" charset="0"/>
              </a:rPr>
              <a:t>Reflectivity</a:t>
            </a:r>
            <a:r>
              <a:rPr lang="en-AU" sz="2400" dirty="0" smtClean="0">
                <a:latin typeface="Arial" charset="0"/>
              </a:rPr>
              <a:t> of the </a:t>
            </a:r>
            <a:r>
              <a:rPr lang="en-AU" sz="2400" dirty="0" smtClean="0">
                <a:solidFill>
                  <a:srgbClr val="0000FF"/>
                </a:solidFill>
                <a:latin typeface="Arial" charset="0"/>
              </a:rPr>
              <a:t>workpiece surface</a:t>
            </a:r>
          </a:p>
          <a:p>
            <a:pPr marL="457200" indent="-457200">
              <a:buFont typeface="Wingdings" pitchFamily="2" charset="2"/>
              <a:buAutoNum type="arabicPeriod"/>
            </a:pPr>
            <a:r>
              <a:rPr lang="en-US" sz="2400" dirty="0" smtClean="0">
                <a:solidFill>
                  <a:srgbClr val="0000FF"/>
                </a:solidFill>
                <a:latin typeface="Arial" charset="0"/>
              </a:rPr>
              <a:t>A</a:t>
            </a:r>
            <a:r>
              <a:rPr lang="en-AU" sz="2400" dirty="0" err="1" smtClean="0">
                <a:solidFill>
                  <a:srgbClr val="0000FF"/>
                </a:solidFill>
                <a:latin typeface="Arial" charset="0"/>
              </a:rPr>
              <a:t>dverse</a:t>
            </a:r>
            <a:r>
              <a:rPr lang="en-AU" sz="2400" dirty="0" smtClean="0">
                <a:solidFill>
                  <a:srgbClr val="0000FF"/>
                </a:solidFill>
                <a:latin typeface="Arial" charset="0"/>
              </a:rPr>
              <a:t> effects</a:t>
            </a:r>
            <a:r>
              <a:rPr lang="en-AU" sz="2400" dirty="0" smtClean="0">
                <a:latin typeface="Arial" charset="0"/>
              </a:rPr>
              <a:t> on the properties of the machined materials</a:t>
            </a:r>
          </a:p>
        </p:txBody>
      </p:sp>
      <p:sp>
        <p:nvSpPr>
          <p:cNvPr id="832516"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62</a:t>
            </a:fld>
            <a:endParaRPr lang="en-US" altLang="zh-CN"/>
          </a:p>
        </p:txBody>
      </p:sp>
    </p:spTree>
    <p:extLst>
      <p:ext uri="{BB962C8B-B14F-4D97-AF65-F5344CB8AC3E}">
        <p14:creationId xmlns:p14="http://schemas.microsoft.com/office/powerpoint/2010/main" val="31738184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63</a:t>
            </a:fld>
            <a:endParaRPr lang="en-US" smtClean="0">
              <a:latin typeface="Times New Roman" charset="0"/>
            </a:endParaRPr>
          </a:p>
        </p:txBody>
      </p:sp>
      <p:sp>
        <p:nvSpPr>
          <p:cNvPr id="7" name="Rectangle 2"/>
          <p:cNvSpPr>
            <a:spLocks noChangeArrowheads="1"/>
          </p:cNvSpPr>
          <p:nvPr/>
        </p:nvSpPr>
        <p:spPr bwMode="auto">
          <a:xfrm>
            <a:off x="228600" y="1524000"/>
            <a:ext cx="8534400" cy="50292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00B050"/>
                </a:solidFill>
                <a:latin typeface="Arial" charset="0"/>
              </a:rPr>
              <a:t>Advantages</a:t>
            </a:r>
            <a:r>
              <a:rPr lang="en-GB" sz="2400" dirty="0" smtClean="0">
                <a:latin typeface="Arial" charset="0"/>
              </a:rPr>
              <a:t>:</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Non-contact</a:t>
            </a:r>
            <a:r>
              <a:rPr lang="en-GB" sz="2400" dirty="0" smtClean="0">
                <a:latin typeface="Arial" charset="0"/>
              </a:rPr>
              <a:t>, no cutting forces are developed</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Tool wear </a:t>
            </a:r>
            <a:r>
              <a:rPr lang="en-GB" sz="2400" dirty="0" smtClean="0">
                <a:latin typeface="Arial" charset="0"/>
              </a:rPr>
              <a:t>and breakage are not encountered</a:t>
            </a:r>
          </a:p>
          <a:p>
            <a:pPr marL="495300" indent="-495300">
              <a:lnSpc>
                <a:spcPct val="110000"/>
              </a:lnSpc>
              <a:spcBef>
                <a:spcPct val="20000"/>
              </a:spcBef>
              <a:buFont typeface="Wingdings" pitchFamily="2" charset="2"/>
              <a:buChar char="§"/>
            </a:pPr>
            <a:r>
              <a:rPr lang="en-GB" sz="2400" dirty="0" smtClean="0">
                <a:latin typeface="Arial" charset="0"/>
              </a:rPr>
              <a:t>Very small holes with a </a:t>
            </a:r>
            <a:r>
              <a:rPr lang="en-GB" sz="2400" dirty="0" smtClean="0">
                <a:solidFill>
                  <a:srgbClr val="0000FF"/>
                </a:solidFill>
                <a:latin typeface="Arial" charset="0"/>
              </a:rPr>
              <a:t>large aspect ratio </a:t>
            </a:r>
            <a:r>
              <a:rPr lang="en-GB" sz="2400" dirty="0" smtClean="0">
                <a:latin typeface="Arial" charset="0"/>
              </a:rPr>
              <a:t>can be produced</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Selective material removal </a:t>
            </a:r>
            <a:r>
              <a:rPr lang="en-GB" sz="2400" dirty="0" smtClean="0">
                <a:latin typeface="Arial" charset="0"/>
              </a:rPr>
              <a:t>can be achieved</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Machining is extremely rapid </a:t>
            </a:r>
            <a:r>
              <a:rPr lang="en-GB" sz="2400" dirty="0" smtClean="0">
                <a:latin typeface="Arial" charset="0"/>
              </a:rPr>
              <a:t>and the setup times are economical</a:t>
            </a:r>
          </a:p>
          <a:p>
            <a:pPr marL="495300" indent="-495300">
              <a:lnSpc>
                <a:spcPct val="110000"/>
              </a:lnSpc>
              <a:spcBef>
                <a:spcPct val="20000"/>
              </a:spcBef>
              <a:buFont typeface="Wingdings" pitchFamily="2" charset="2"/>
              <a:buChar char="§"/>
            </a:pPr>
            <a:r>
              <a:rPr lang="en-GB" sz="2400" dirty="0" smtClean="0">
                <a:latin typeface="Arial" charset="0"/>
              </a:rPr>
              <a:t>No solvent chemical</a:t>
            </a:r>
          </a:p>
          <a:p>
            <a:pPr marL="495300" indent="-495300">
              <a:lnSpc>
                <a:spcPct val="110000"/>
              </a:lnSpc>
              <a:spcBef>
                <a:spcPct val="20000"/>
              </a:spcBef>
              <a:buFont typeface="Wingdings" pitchFamily="2" charset="2"/>
              <a:buChar char="§"/>
            </a:pPr>
            <a:r>
              <a:rPr lang="en-GB" sz="2400" dirty="0" smtClean="0">
                <a:latin typeface="Arial" charset="0"/>
              </a:rPr>
              <a:t>Fully automated</a:t>
            </a:r>
          </a:p>
          <a:p>
            <a:pPr marL="495300" indent="-495300">
              <a:lnSpc>
                <a:spcPct val="110000"/>
              </a:lnSpc>
              <a:spcBef>
                <a:spcPct val="20000"/>
              </a:spcBef>
              <a:buFont typeface="Wingdings" pitchFamily="2" charset="2"/>
              <a:buChar char="§"/>
            </a:pPr>
            <a:r>
              <a:rPr lang="en-GB" sz="2400" dirty="0" smtClean="0">
                <a:latin typeface="Arial" charset="0"/>
              </a:rPr>
              <a:t>The operating cost is low</a:t>
            </a:r>
          </a:p>
        </p:txBody>
      </p:sp>
      <p:sp>
        <p:nvSpPr>
          <p:cNvPr id="5" name="Title 4"/>
          <p:cNvSpPr>
            <a:spLocks noGrp="1"/>
          </p:cNvSpPr>
          <p:nvPr>
            <p:ph type="title"/>
          </p:nvPr>
        </p:nvSpPr>
        <p:spPr/>
        <p:txBody>
          <a:bodyPr/>
          <a:lstStyle/>
          <a:p>
            <a:r>
              <a:rPr lang="en-AU" b="1" dirty="0" smtClean="0"/>
              <a:t>Laser-beam Machining</a:t>
            </a:r>
            <a:endParaRPr lang="en-GB" dirty="0"/>
          </a:p>
        </p:txBody>
      </p:sp>
      <p:sp>
        <p:nvSpPr>
          <p:cNvPr id="6"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63</a:t>
            </a:fld>
            <a:endParaRPr lang="en-US" altLang="zh-CN" dirty="0"/>
          </a:p>
        </p:txBody>
      </p:sp>
    </p:spTree>
    <p:extLst>
      <p:ext uri="{BB962C8B-B14F-4D97-AF65-F5344CB8AC3E}">
        <p14:creationId xmlns:p14="http://schemas.microsoft.com/office/powerpoint/2010/main" val="171528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64</a:t>
            </a:fld>
            <a:endParaRPr lang="en-US" smtClean="0">
              <a:latin typeface="Times New Roman" charset="0"/>
            </a:endParaRPr>
          </a:p>
        </p:txBody>
      </p:sp>
      <p:sp>
        <p:nvSpPr>
          <p:cNvPr id="3076" name="Rectangle 3"/>
          <p:cNvSpPr>
            <a:spLocks noGrp="1" noChangeArrowheads="1"/>
          </p:cNvSpPr>
          <p:nvPr>
            <p:ph type="title"/>
          </p:nvPr>
        </p:nvSpPr>
        <p:spPr>
          <a:xfrm>
            <a:off x="685800" y="228600"/>
            <a:ext cx="7772400" cy="838200"/>
          </a:xfrm>
        </p:spPr>
        <p:txBody>
          <a:bodyPr/>
          <a:lstStyle/>
          <a:p>
            <a:pPr eaLnBrk="1" hangingPunct="1"/>
            <a:r>
              <a:rPr lang="en-AU" b="1" dirty="0" smtClean="0"/>
              <a:t>Laser-beam Machining</a:t>
            </a:r>
            <a:endParaRPr lang="en-US" b="1" dirty="0" smtClean="0">
              <a:latin typeface="Arial" charset="0"/>
            </a:endParaRPr>
          </a:p>
        </p:txBody>
      </p:sp>
      <p:sp>
        <p:nvSpPr>
          <p:cNvPr id="7" name="Rectangle 2"/>
          <p:cNvSpPr>
            <a:spLocks noChangeArrowheads="1"/>
          </p:cNvSpPr>
          <p:nvPr/>
        </p:nvSpPr>
        <p:spPr bwMode="auto">
          <a:xfrm>
            <a:off x="228600" y="1600200"/>
            <a:ext cx="8534400" cy="38100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FF0000"/>
                </a:solidFill>
                <a:latin typeface="Arial" charset="0"/>
              </a:rPr>
              <a:t>Disadvantages</a:t>
            </a:r>
            <a:r>
              <a:rPr lang="en-GB" sz="2400" dirty="0" smtClean="0">
                <a:latin typeface="Arial" charset="0"/>
              </a:rPr>
              <a:t>:</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Recast layers </a:t>
            </a:r>
            <a:r>
              <a:rPr lang="en-GB" sz="2400" dirty="0" smtClean="0">
                <a:latin typeface="Arial" charset="0"/>
              </a:rPr>
              <a:t>on top of machined surfaces</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Heat affected zones</a:t>
            </a:r>
          </a:p>
          <a:p>
            <a:pPr marL="495300" indent="-495300">
              <a:lnSpc>
                <a:spcPct val="110000"/>
              </a:lnSpc>
              <a:spcBef>
                <a:spcPct val="20000"/>
              </a:spcBef>
              <a:buFont typeface="Wingdings" pitchFamily="2" charset="2"/>
              <a:buChar char="§"/>
            </a:pPr>
            <a:r>
              <a:rPr lang="en-GB" sz="2400" dirty="0" smtClean="0">
                <a:latin typeface="Arial" charset="0"/>
              </a:rPr>
              <a:t>Poor machining with </a:t>
            </a:r>
            <a:r>
              <a:rPr lang="en-GB" sz="2400" dirty="0" smtClean="0">
                <a:solidFill>
                  <a:srgbClr val="0000FF"/>
                </a:solidFill>
                <a:latin typeface="Arial" charset="0"/>
              </a:rPr>
              <a:t>reflective surfaces</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Not for mass metal removal</a:t>
            </a:r>
            <a:endParaRPr lang="en-GB" sz="2400" dirty="0" smtClean="0">
              <a:latin typeface="Arial" charset="0"/>
            </a:endParaRP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Tapers</a:t>
            </a:r>
            <a:r>
              <a:rPr lang="en-GB" sz="2400" dirty="0" smtClean="0">
                <a:latin typeface="Arial" charset="0"/>
              </a:rPr>
              <a:t> are normally encountered in the direct drilling of holes</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Tolerances are lose</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Expensive equipment</a:t>
            </a:r>
          </a:p>
          <a:p>
            <a:pPr marL="495300" indent="-495300">
              <a:lnSpc>
                <a:spcPct val="110000"/>
              </a:lnSpc>
              <a:spcBef>
                <a:spcPct val="20000"/>
              </a:spcBef>
              <a:buFont typeface="Wingdings" pitchFamily="2" charset="2"/>
              <a:buChar char="§"/>
            </a:pPr>
            <a:r>
              <a:rPr lang="en-GB" sz="2400" dirty="0" smtClean="0">
                <a:latin typeface="Arial" charset="0"/>
              </a:rPr>
              <a:t>Environmental </a:t>
            </a:r>
            <a:r>
              <a:rPr lang="en-GB" sz="2400" dirty="0" smtClean="0">
                <a:solidFill>
                  <a:srgbClr val="0000FF"/>
                </a:solidFill>
                <a:latin typeface="Arial" charset="0"/>
              </a:rPr>
              <a:t>hazard</a:t>
            </a:r>
          </a:p>
          <a:p>
            <a:pPr marL="495300" indent="-495300">
              <a:lnSpc>
                <a:spcPct val="110000"/>
              </a:lnSpc>
              <a:spcBef>
                <a:spcPct val="20000"/>
              </a:spcBef>
            </a:pPr>
            <a:endParaRPr lang="en-GB" sz="2400" dirty="0" smtClean="0">
              <a:latin typeface="Arial" charset="0"/>
            </a:endParaRPr>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64</a:t>
            </a:fld>
            <a:endParaRPr lang="en-US" altLang="zh-CN" dirty="0"/>
          </a:p>
        </p:txBody>
      </p:sp>
    </p:spTree>
    <p:extLst>
      <p:ext uri="{BB962C8B-B14F-4D97-AF65-F5344CB8AC3E}">
        <p14:creationId xmlns:p14="http://schemas.microsoft.com/office/powerpoint/2010/main" val="3425556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65</a:t>
            </a:fld>
            <a:endParaRPr lang="en-US" smtClean="0">
              <a:latin typeface="Times New Roman" charset="0"/>
            </a:endParaRPr>
          </a:p>
        </p:txBody>
      </p:sp>
      <p:sp>
        <p:nvSpPr>
          <p:cNvPr id="3076" name="Rectangle 3"/>
          <p:cNvSpPr>
            <a:spLocks noGrp="1" noChangeArrowheads="1"/>
          </p:cNvSpPr>
          <p:nvPr>
            <p:ph type="title"/>
          </p:nvPr>
        </p:nvSpPr>
        <p:spPr>
          <a:xfrm>
            <a:off x="762000" y="304800"/>
            <a:ext cx="7772400" cy="838200"/>
          </a:xfrm>
        </p:spPr>
        <p:txBody>
          <a:bodyPr/>
          <a:lstStyle/>
          <a:p>
            <a:pPr eaLnBrk="1" hangingPunct="1"/>
            <a:r>
              <a:rPr lang="en-AU" b="1" dirty="0" smtClean="0"/>
              <a:t>Laser-beam Machining</a:t>
            </a:r>
            <a:endParaRPr lang="en-US" b="1" dirty="0" smtClean="0">
              <a:latin typeface="Arial" charset="0"/>
            </a:endParaRPr>
          </a:p>
        </p:txBody>
      </p:sp>
      <p:sp>
        <p:nvSpPr>
          <p:cNvPr id="7" name="Rectangle 2"/>
          <p:cNvSpPr>
            <a:spLocks noChangeArrowheads="1"/>
          </p:cNvSpPr>
          <p:nvPr/>
        </p:nvSpPr>
        <p:spPr bwMode="auto">
          <a:xfrm>
            <a:off x="228600" y="1524000"/>
            <a:ext cx="8610600" cy="4800600"/>
          </a:xfrm>
          <a:prstGeom prst="rect">
            <a:avLst/>
          </a:prstGeom>
          <a:noFill/>
          <a:ln w="9525">
            <a:noFill/>
            <a:miter lim="800000"/>
            <a:headEnd/>
            <a:tailEnd/>
          </a:ln>
        </p:spPr>
        <p:txBody>
          <a:bodyPr/>
          <a:lstStyle/>
          <a:p>
            <a:pPr marL="495300" indent="-495300">
              <a:lnSpc>
                <a:spcPct val="110000"/>
              </a:lnSpc>
              <a:spcBef>
                <a:spcPts val="600"/>
              </a:spcBef>
            </a:pPr>
            <a:r>
              <a:rPr lang="en-GB" sz="2000" dirty="0" smtClean="0">
                <a:latin typeface="Arial" charset="0"/>
              </a:rPr>
              <a:t>Lasers are widely used in many industrial applications including:</a:t>
            </a:r>
          </a:p>
          <a:p>
            <a:pPr marL="952500" lvl="1" indent="-495300">
              <a:lnSpc>
                <a:spcPct val="110000"/>
              </a:lnSpc>
              <a:spcBef>
                <a:spcPts val="600"/>
              </a:spcBef>
              <a:spcAft>
                <a:spcPts val="300"/>
              </a:spcAft>
              <a:buFont typeface="Wingdings" pitchFamily="2" charset="2"/>
              <a:buChar char="q"/>
            </a:pPr>
            <a:r>
              <a:rPr lang="en-GB" dirty="0" smtClean="0">
                <a:latin typeface="Arial" charset="0"/>
              </a:rPr>
              <a:t>Ablation or cutting of plastics, </a:t>
            </a:r>
            <a:r>
              <a:rPr lang="en-GB" dirty="0" smtClean="0">
                <a:solidFill>
                  <a:srgbClr val="0000FF"/>
                </a:solidFill>
                <a:latin typeface="Arial" charset="0"/>
              </a:rPr>
              <a:t>glasses</a:t>
            </a:r>
            <a:r>
              <a:rPr lang="en-GB" dirty="0" smtClean="0">
                <a:latin typeface="Arial" charset="0"/>
              </a:rPr>
              <a:t>, </a:t>
            </a:r>
            <a:r>
              <a:rPr lang="en-GB" dirty="0" smtClean="0">
                <a:solidFill>
                  <a:srgbClr val="0000FF"/>
                </a:solidFill>
                <a:latin typeface="Arial" charset="0"/>
              </a:rPr>
              <a:t>ceramics</a:t>
            </a:r>
            <a:r>
              <a:rPr lang="en-GB" dirty="0" smtClean="0">
                <a:latin typeface="Arial" charset="0"/>
              </a:rPr>
              <a:t>, semiconductors and metals and </a:t>
            </a:r>
            <a:r>
              <a:rPr lang="en-GB" dirty="0" smtClean="0">
                <a:solidFill>
                  <a:srgbClr val="0000FF"/>
                </a:solidFill>
                <a:latin typeface="Arial" charset="0"/>
              </a:rPr>
              <a:t>composite</a:t>
            </a:r>
            <a:r>
              <a:rPr lang="en-GB" dirty="0" smtClean="0">
                <a:latin typeface="Arial" charset="0"/>
              </a:rPr>
              <a:t> materials </a:t>
            </a:r>
          </a:p>
          <a:p>
            <a:pPr marL="952500" lvl="1" indent="-495300">
              <a:lnSpc>
                <a:spcPct val="110000"/>
              </a:lnSpc>
              <a:spcBef>
                <a:spcPts val="600"/>
              </a:spcBef>
              <a:spcAft>
                <a:spcPts val="300"/>
              </a:spcAft>
              <a:buFont typeface="Wingdings" pitchFamily="2" charset="2"/>
              <a:buChar char="q"/>
            </a:pPr>
            <a:r>
              <a:rPr lang="en-GB" dirty="0" smtClean="0">
                <a:solidFill>
                  <a:srgbClr val="0000FF"/>
                </a:solidFill>
                <a:latin typeface="Arial" charset="0"/>
              </a:rPr>
              <a:t>Heat treatment</a:t>
            </a:r>
          </a:p>
          <a:p>
            <a:pPr marL="952500" lvl="1" indent="-495300">
              <a:lnSpc>
                <a:spcPct val="110000"/>
              </a:lnSpc>
              <a:spcBef>
                <a:spcPts val="600"/>
              </a:spcBef>
              <a:spcAft>
                <a:spcPts val="300"/>
              </a:spcAft>
              <a:buFont typeface="Wingdings" pitchFamily="2" charset="2"/>
              <a:buChar char="q"/>
            </a:pPr>
            <a:r>
              <a:rPr lang="en-GB" dirty="0" smtClean="0">
                <a:solidFill>
                  <a:srgbClr val="0000FF"/>
                </a:solidFill>
                <a:latin typeface="Arial" charset="0"/>
              </a:rPr>
              <a:t>Welding</a:t>
            </a:r>
          </a:p>
          <a:p>
            <a:pPr marL="952500" lvl="1" indent="-495300">
              <a:lnSpc>
                <a:spcPct val="110000"/>
              </a:lnSpc>
              <a:spcBef>
                <a:spcPts val="600"/>
              </a:spcBef>
              <a:spcAft>
                <a:spcPts val="300"/>
              </a:spcAft>
              <a:buFont typeface="Wingdings" pitchFamily="2" charset="2"/>
              <a:buChar char="q"/>
            </a:pPr>
            <a:r>
              <a:rPr lang="en-GB" dirty="0" smtClean="0">
                <a:latin typeface="Arial" charset="0"/>
              </a:rPr>
              <a:t>Texturing of sheet metals to prevent adhering</a:t>
            </a:r>
          </a:p>
          <a:p>
            <a:pPr marL="952500" lvl="1" indent="-495300">
              <a:lnSpc>
                <a:spcPct val="110000"/>
              </a:lnSpc>
              <a:spcBef>
                <a:spcPts val="600"/>
              </a:spcBef>
              <a:spcAft>
                <a:spcPts val="300"/>
              </a:spcAft>
              <a:buFont typeface="Wingdings" pitchFamily="2" charset="2"/>
              <a:buChar char="q"/>
            </a:pPr>
            <a:r>
              <a:rPr lang="en-GB" dirty="0" smtClean="0">
                <a:solidFill>
                  <a:srgbClr val="0000FF"/>
                </a:solidFill>
                <a:latin typeface="Arial" charset="0"/>
              </a:rPr>
              <a:t>Material deposition </a:t>
            </a:r>
            <a:r>
              <a:rPr lang="en-GB" dirty="0" smtClean="0">
                <a:latin typeface="Arial" charset="0"/>
              </a:rPr>
              <a:t>– cladding</a:t>
            </a:r>
          </a:p>
          <a:p>
            <a:pPr marL="952500" lvl="1" indent="-495300">
              <a:lnSpc>
                <a:spcPct val="110000"/>
              </a:lnSpc>
              <a:spcBef>
                <a:spcPts val="600"/>
              </a:spcBef>
              <a:spcAft>
                <a:spcPts val="300"/>
              </a:spcAft>
              <a:buFont typeface="Wingdings" pitchFamily="2" charset="2"/>
              <a:buChar char="q"/>
            </a:pPr>
            <a:r>
              <a:rPr lang="en-GB" dirty="0" smtClean="0">
                <a:latin typeface="Arial" charset="0"/>
              </a:rPr>
              <a:t>Micromachining</a:t>
            </a:r>
          </a:p>
          <a:p>
            <a:pPr marL="952500" lvl="1" indent="-495300">
              <a:lnSpc>
                <a:spcPct val="110000"/>
              </a:lnSpc>
              <a:spcBef>
                <a:spcPts val="600"/>
              </a:spcBef>
              <a:spcAft>
                <a:spcPts val="300"/>
              </a:spcAft>
              <a:buFont typeface="Wingdings" pitchFamily="2" charset="2"/>
              <a:buChar char="q"/>
            </a:pPr>
            <a:r>
              <a:rPr lang="en-GB" dirty="0" smtClean="0">
                <a:solidFill>
                  <a:srgbClr val="0000FF"/>
                </a:solidFill>
              </a:rPr>
              <a:t>3D printing </a:t>
            </a:r>
            <a:r>
              <a:rPr lang="en-GB" dirty="0" smtClean="0"/>
              <a:t>especially for </a:t>
            </a:r>
            <a:r>
              <a:rPr lang="en-GB" dirty="0" smtClean="0">
                <a:latin typeface="Arial" charset="0"/>
              </a:rPr>
              <a:t>metals</a:t>
            </a:r>
          </a:p>
          <a:p>
            <a:pPr marL="952500" lvl="1" indent="-495300">
              <a:lnSpc>
                <a:spcPct val="110000"/>
              </a:lnSpc>
              <a:spcBef>
                <a:spcPts val="600"/>
              </a:spcBef>
              <a:spcAft>
                <a:spcPts val="300"/>
              </a:spcAft>
              <a:buFont typeface="Wingdings" pitchFamily="2" charset="2"/>
              <a:buChar char="q"/>
            </a:pPr>
            <a:r>
              <a:rPr lang="en-GB" dirty="0" smtClean="0">
                <a:latin typeface="Arial" charset="0"/>
              </a:rPr>
              <a:t>Surgery </a:t>
            </a:r>
          </a:p>
          <a:p>
            <a:pPr marL="952500" lvl="1" indent="-495300">
              <a:lnSpc>
                <a:spcPct val="110000"/>
              </a:lnSpc>
              <a:spcBef>
                <a:spcPts val="600"/>
              </a:spcBef>
              <a:spcAft>
                <a:spcPts val="300"/>
              </a:spcAft>
              <a:buFont typeface="Wingdings" pitchFamily="2" charset="2"/>
              <a:buChar char="q"/>
            </a:pPr>
            <a:r>
              <a:rPr lang="en-GB" dirty="0" smtClean="0">
                <a:latin typeface="Arial" charset="0"/>
              </a:rPr>
              <a:t>Photo-polymerization (e.g. 3D printing and masking for chemical machining) </a:t>
            </a:r>
          </a:p>
          <a:p>
            <a:pPr marL="495300" indent="-495300">
              <a:lnSpc>
                <a:spcPct val="110000"/>
              </a:lnSpc>
              <a:spcBef>
                <a:spcPts val="600"/>
              </a:spcBef>
            </a:pPr>
            <a:endParaRPr lang="en-GB" dirty="0" smtClean="0">
              <a:latin typeface="Arial" charset="0"/>
            </a:endParaRPr>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65</a:t>
            </a:fld>
            <a:endParaRPr lang="en-US" altLang="zh-CN" dirty="0"/>
          </a:p>
        </p:txBody>
      </p:sp>
    </p:spTree>
    <p:extLst>
      <p:ext uri="{BB962C8B-B14F-4D97-AF65-F5344CB8AC3E}">
        <p14:creationId xmlns:p14="http://schemas.microsoft.com/office/powerpoint/2010/main" val="8021343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a:xfrm>
            <a:off x="685800" y="381000"/>
            <a:ext cx="7772400" cy="628650"/>
          </a:xfrm>
        </p:spPr>
        <p:txBody>
          <a:bodyPr>
            <a:normAutofit/>
          </a:bodyPr>
          <a:lstStyle/>
          <a:p>
            <a:pPr algn="ctr" eaLnBrk="1" hangingPunct="1"/>
            <a:r>
              <a:rPr lang="en-US" sz="3200" b="1" dirty="0">
                <a:solidFill>
                  <a:srgbClr val="0000FF"/>
                </a:solidFill>
              </a:rPr>
              <a:t>Applications</a:t>
            </a:r>
          </a:p>
        </p:txBody>
      </p:sp>
      <p:pic>
        <p:nvPicPr>
          <p:cNvPr id="2050" name="Picture 2"/>
          <p:cNvPicPr>
            <a:picLocks noChangeAspect="1" noChangeArrowheads="1"/>
          </p:cNvPicPr>
          <p:nvPr/>
        </p:nvPicPr>
        <p:blipFill>
          <a:blip r:embed="rId3" cstate="print"/>
          <a:srcRect/>
          <a:stretch>
            <a:fillRect/>
          </a:stretch>
        </p:blipFill>
        <p:spPr bwMode="auto">
          <a:xfrm>
            <a:off x="228600" y="1676400"/>
            <a:ext cx="8843264" cy="2590800"/>
          </a:xfrm>
          <a:prstGeom prst="rect">
            <a:avLst/>
          </a:prstGeom>
          <a:noFill/>
          <a:ln w="9525">
            <a:noFill/>
            <a:miter lim="800000"/>
            <a:headEnd/>
            <a:tailEnd/>
          </a:ln>
        </p:spPr>
      </p:pic>
      <p:sp>
        <p:nvSpPr>
          <p:cNvPr id="6" name="Rectangle 5"/>
          <p:cNvSpPr/>
          <p:nvPr/>
        </p:nvSpPr>
        <p:spPr>
          <a:xfrm>
            <a:off x="2895600" y="4507468"/>
            <a:ext cx="4038599" cy="369332"/>
          </a:xfrm>
          <a:prstGeom prst="rect">
            <a:avLst/>
          </a:prstGeom>
        </p:spPr>
        <p:txBody>
          <a:bodyPr wrap="square">
            <a:spAutoFit/>
          </a:bodyPr>
          <a:lstStyle/>
          <a:p>
            <a:r>
              <a:rPr lang="en-GB" b="1" dirty="0" smtClean="0">
                <a:solidFill>
                  <a:schemeClr val="accent6"/>
                </a:solidFill>
                <a:latin typeface="Arial" pitchFamily="34" charset="0"/>
                <a:cs typeface="Arial" pitchFamily="34" charset="0"/>
              </a:rPr>
              <a:t>Fine drilling of holes in steel</a:t>
            </a:r>
            <a:endParaRPr lang="en-GB" b="1" dirty="0">
              <a:solidFill>
                <a:schemeClr val="accent6"/>
              </a:solidFill>
            </a:endParaRPr>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66</a:t>
            </a:fld>
            <a:endParaRPr lang="en-US" altLang="zh-CN"/>
          </a:p>
        </p:txBody>
      </p:sp>
    </p:spTree>
    <p:extLst>
      <p:ext uri="{BB962C8B-B14F-4D97-AF65-F5344CB8AC3E}">
        <p14:creationId xmlns:p14="http://schemas.microsoft.com/office/powerpoint/2010/main" val="14636026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67</a:t>
            </a:fld>
            <a:endParaRPr lang="en-US" smtClean="0">
              <a:latin typeface="Times New Roman" charset="0"/>
            </a:endParaRPr>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228600" y="1676400"/>
            <a:ext cx="8229600" cy="4953000"/>
          </a:xfrm>
          <a:prstGeom prst="rect">
            <a:avLst/>
          </a:prstGeom>
          <a:noFill/>
          <a:ln w="9525">
            <a:noFill/>
            <a:miter lim="800000"/>
            <a:headEnd/>
            <a:tailEnd/>
          </a:ln>
        </p:spPr>
        <p:txBody>
          <a:bodyPr/>
          <a:lstStyle/>
          <a:p>
            <a:pPr marL="495300" indent="-495300">
              <a:lnSpc>
                <a:spcPct val="110000"/>
              </a:lnSpc>
              <a:spcBef>
                <a:spcPts val="600"/>
              </a:spcBef>
              <a:spcAft>
                <a:spcPts val="600"/>
              </a:spcAft>
              <a:buFont typeface="Wingdings" pitchFamily="2" charset="2"/>
              <a:buChar char="§"/>
            </a:pPr>
            <a:r>
              <a:rPr lang="en-GB" sz="2000" dirty="0" smtClean="0">
                <a:latin typeface="Arial" charset="0"/>
              </a:rPr>
              <a:t>Electron beam </a:t>
            </a:r>
            <a:r>
              <a:rPr lang="en-GB" sz="2400" dirty="0" smtClean="0">
                <a:latin typeface="Arial" charset="0"/>
              </a:rPr>
              <a:t>machining (EBM) is a </a:t>
            </a:r>
            <a:r>
              <a:rPr lang="en-GB" sz="2400" b="1" dirty="0" smtClean="0">
                <a:latin typeface="Arial" charset="0"/>
              </a:rPr>
              <a:t>thermal material removal </a:t>
            </a:r>
            <a:r>
              <a:rPr lang="en-GB" sz="2400" dirty="0" smtClean="0">
                <a:latin typeface="Arial" charset="0"/>
              </a:rPr>
              <a:t>process that utilizes a focused beam of </a:t>
            </a:r>
            <a:r>
              <a:rPr lang="en-GB" sz="2400" b="1" dirty="0" smtClean="0">
                <a:latin typeface="Arial" charset="0"/>
              </a:rPr>
              <a:t>high-velocity electrons </a:t>
            </a:r>
            <a:r>
              <a:rPr lang="en-GB" sz="2400" dirty="0" smtClean="0">
                <a:latin typeface="Arial" charset="0"/>
              </a:rPr>
              <a:t>to </a:t>
            </a:r>
            <a:r>
              <a:rPr lang="en-GB" sz="2400" b="1" dirty="0" smtClean="0">
                <a:latin typeface="Arial" charset="0"/>
              </a:rPr>
              <a:t>perform</a:t>
            </a:r>
            <a:r>
              <a:rPr lang="en-GB" sz="2400" dirty="0" smtClean="0">
                <a:latin typeface="Arial" charset="0"/>
              </a:rPr>
              <a:t> </a:t>
            </a:r>
            <a:r>
              <a:rPr lang="en-GB" sz="2400" b="1" dirty="0" smtClean="0">
                <a:latin typeface="Arial" charset="0"/>
              </a:rPr>
              <a:t>high-speed drilling and cutting</a:t>
            </a:r>
            <a:r>
              <a:rPr lang="en-GB" sz="2400" dirty="0" smtClean="0">
                <a:latin typeface="Arial" charset="0"/>
              </a:rPr>
              <a:t>.</a:t>
            </a:r>
          </a:p>
          <a:p>
            <a:pPr marL="495300" indent="-495300">
              <a:lnSpc>
                <a:spcPct val="110000"/>
              </a:lnSpc>
              <a:spcBef>
                <a:spcPts val="600"/>
              </a:spcBef>
              <a:spcAft>
                <a:spcPts val="600"/>
              </a:spcAft>
              <a:buFont typeface="Wingdings" pitchFamily="2" charset="2"/>
              <a:buChar char="§"/>
            </a:pPr>
            <a:r>
              <a:rPr lang="en-GB" sz="2400" dirty="0" smtClean="0">
                <a:latin typeface="Arial" charset="0"/>
              </a:rPr>
              <a:t>Material-heating action is achieved when high-velocity electrons strike the workpiece</a:t>
            </a:r>
          </a:p>
          <a:p>
            <a:pPr marL="495300" indent="-495300">
              <a:lnSpc>
                <a:spcPct val="110000"/>
              </a:lnSpc>
              <a:spcBef>
                <a:spcPts val="600"/>
              </a:spcBef>
              <a:spcAft>
                <a:spcPts val="600"/>
              </a:spcAft>
              <a:buFont typeface="Wingdings" pitchFamily="2" charset="2"/>
              <a:buChar char="§"/>
            </a:pPr>
            <a:r>
              <a:rPr lang="en-GB" sz="2400" dirty="0" smtClean="0">
                <a:latin typeface="Arial" charset="0"/>
              </a:rPr>
              <a:t>Upon impact, </a:t>
            </a:r>
            <a:r>
              <a:rPr lang="en-GB" sz="2400" b="1" dirty="0" smtClean="0">
                <a:latin typeface="Arial" charset="0"/>
              </a:rPr>
              <a:t>the kinetic energy of the electrons is converted into the heat necessary for the </a:t>
            </a:r>
            <a:r>
              <a:rPr lang="en-GB" sz="2400" b="1" dirty="0" smtClean="0">
                <a:solidFill>
                  <a:srgbClr val="0000FF"/>
                </a:solidFill>
                <a:latin typeface="Arial" charset="0"/>
              </a:rPr>
              <a:t>rapid melting </a:t>
            </a:r>
            <a:r>
              <a:rPr lang="en-GB" sz="2400" dirty="0" smtClean="0">
                <a:solidFill>
                  <a:srgbClr val="0000FF"/>
                </a:solidFill>
                <a:latin typeface="Arial" charset="0"/>
              </a:rPr>
              <a:t>and </a:t>
            </a:r>
            <a:r>
              <a:rPr lang="en-GB" sz="2400" b="1" dirty="0" smtClean="0">
                <a:solidFill>
                  <a:srgbClr val="0000FF"/>
                </a:solidFill>
                <a:latin typeface="Arial" charset="0"/>
              </a:rPr>
              <a:t>vaporization</a:t>
            </a:r>
            <a:r>
              <a:rPr lang="en-GB" sz="2400" dirty="0" smtClean="0">
                <a:solidFill>
                  <a:srgbClr val="0000FF"/>
                </a:solidFill>
                <a:latin typeface="Arial" charset="0"/>
              </a:rPr>
              <a:t> </a:t>
            </a:r>
            <a:r>
              <a:rPr lang="en-GB" sz="2400" dirty="0" smtClean="0">
                <a:latin typeface="Arial" charset="0"/>
              </a:rPr>
              <a:t>of any material.</a:t>
            </a: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p:txBody>
      </p:sp>
      <p:sp>
        <p:nvSpPr>
          <p:cNvPr id="6" name="Title 5"/>
          <p:cNvSpPr>
            <a:spLocks noGrp="1"/>
          </p:cNvSpPr>
          <p:nvPr>
            <p:ph type="title"/>
          </p:nvPr>
        </p:nvSpPr>
        <p:spPr/>
        <p:txBody>
          <a:bodyPr/>
          <a:lstStyle/>
          <a:p>
            <a:r>
              <a:rPr lang="en-US" b="1" dirty="0" smtClean="0"/>
              <a:t>Electron-beam Machining</a:t>
            </a:r>
            <a:endParaRPr lang="en-GB" dirty="0"/>
          </a:p>
        </p:txBody>
      </p:sp>
      <p:pic>
        <p:nvPicPr>
          <p:cNvPr id="9" name="Picture 10" descr="MCj04421500000[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571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67</a:t>
            </a:fld>
            <a:endParaRPr lang="en-US" altLang="zh-CN" dirty="0"/>
          </a:p>
        </p:txBody>
      </p:sp>
    </p:spTree>
    <p:extLst>
      <p:ext uri="{BB962C8B-B14F-4D97-AF65-F5344CB8AC3E}">
        <p14:creationId xmlns:p14="http://schemas.microsoft.com/office/powerpoint/2010/main" val="21772610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68</a:t>
            </a:fld>
            <a:endParaRPr lang="en-US" smtClean="0">
              <a:latin typeface="Times New Roman" charset="0"/>
            </a:endParaRPr>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6" name="Title 5"/>
          <p:cNvSpPr>
            <a:spLocks noGrp="1"/>
          </p:cNvSpPr>
          <p:nvPr>
            <p:ph type="title"/>
          </p:nvPr>
        </p:nvSpPr>
        <p:spPr/>
        <p:txBody>
          <a:bodyPr/>
          <a:lstStyle/>
          <a:p>
            <a:r>
              <a:rPr lang="en-US" b="1" dirty="0" smtClean="0"/>
              <a:t>Electron-beam Machining</a:t>
            </a:r>
            <a:endParaRPr lang="en-GB" dirty="0"/>
          </a:p>
        </p:txBody>
      </p:sp>
      <p:pic>
        <p:nvPicPr>
          <p:cNvPr id="9" name="Picture 5"/>
          <p:cNvPicPr>
            <a:picLocks noChangeAspect="1" noChangeArrowheads="1"/>
          </p:cNvPicPr>
          <p:nvPr/>
        </p:nvPicPr>
        <p:blipFill>
          <a:blip r:embed="rId3" cstate="print"/>
          <a:srcRect/>
          <a:stretch>
            <a:fillRect/>
          </a:stretch>
        </p:blipFill>
        <p:spPr bwMode="auto">
          <a:xfrm>
            <a:off x="152400" y="1600200"/>
            <a:ext cx="8305800" cy="5226214"/>
          </a:xfrm>
          <a:prstGeom prst="rect">
            <a:avLst/>
          </a:prstGeom>
          <a:noFill/>
          <a:ln w="9525">
            <a:noFill/>
            <a:miter lim="800000"/>
            <a:headEnd/>
            <a:tailEnd/>
          </a:ln>
          <a:effectLst/>
        </p:spPr>
      </p:pic>
      <p:sp>
        <p:nvSpPr>
          <p:cNvPr id="10"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68</a:t>
            </a:fld>
            <a:endParaRPr lang="en-US" altLang="zh-CN" dirty="0"/>
          </a:p>
        </p:txBody>
      </p:sp>
    </p:spTree>
    <p:extLst>
      <p:ext uri="{BB962C8B-B14F-4D97-AF65-F5344CB8AC3E}">
        <p14:creationId xmlns:p14="http://schemas.microsoft.com/office/powerpoint/2010/main" val="11339576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p:cNvSpPr>
          <p:nvPr>
            <p:ph type="title" idx="4294967295"/>
          </p:nvPr>
        </p:nvSpPr>
        <p:spPr/>
        <p:txBody>
          <a:bodyPr/>
          <a:lstStyle/>
          <a:p>
            <a:r>
              <a:rPr lang="en-US" b="1" dirty="0" smtClean="0"/>
              <a:t>Electron-beam Machining</a:t>
            </a:r>
            <a:endParaRPr lang="en-AU" b="1" dirty="0" smtClean="0"/>
          </a:p>
        </p:txBody>
      </p:sp>
      <p:sp>
        <p:nvSpPr>
          <p:cNvPr id="836611" name="Rectangle 3"/>
          <p:cNvSpPr>
            <a:spLocks noGrp="1"/>
          </p:cNvSpPr>
          <p:nvPr>
            <p:ph type="body" idx="4294967295"/>
          </p:nvPr>
        </p:nvSpPr>
        <p:spPr>
          <a:xfrm>
            <a:off x="612775" y="1600200"/>
            <a:ext cx="8153400" cy="4953000"/>
          </a:xfrm>
        </p:spPr>
        <p:txBody>
          <a:bodyPr/>
          <a:lstStyle/>
          <a:p>
            <a:pPr marL="457200" indent="-457200"/>
            <a:r>
              <a:rPr lang="en-AU" sz="2400" dirty="0" smtClean="0">
                <a:latin typeface="Arial" charset="0"/>
              </a:rPr>
              <a:t>Generally used for </a:t>
            </a:r>
            <a:r>
              <a:rPr lang="en-AU" sz="2400" dirty="0" smtClean="0">
                <a:solidFill>
                  <a:srgbClr val="0000FF"/>
                </a:solidFill>
                <a:latin typeface="Arial" charset="0"/>
              </a:rPr>
              <a:t>very accurate cutting </a:t>
            </a:r>
            <a:r>
              <a:rPr lang="en-AU" sz="2400" dirty="0" smtClean="0">
                <a:latin typeface="Arial" charset="0"/>
              </a:rPr>
              <a:t>of a wide variety of metals</a:t>
            </a:r>
          </a:p>
          <a:p>
            <a:pPr marL="457200" indent="-457200"/>
            <a:r>
              <a:rPr lang="en-AU" sz="2400" dirty="0" smtClean="0">
                <a:solidFill>
                  <a:srgbClr val="0000FF"/>
                </a:solidFill>
                <a:latin typeface="Arial" charset="0"/>
              </a:rPr>
              <a:t>Surface finish is better and kerf width is narrower </a:t>
            </a:r>
            <a:r>
              <a:rPr lang="en-AU" sz="2400" dirty="0" smtClean="0">
                <a:latin typeface="Arial" charset="0"/>
              </a:rPr>
              <a:t>than in other thermal cutting processes e.g. better than Laser machining.</a:t>
            </a:r>
          </a:p>
        </p:txBody>
      </p:sp>
      <p:sp>
        <p:nvSpPr>
          <p:cNvPr id="836612"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pic>
        <p:nvPicPr>
          <p:cNvPr id="836614" name="Picture 6" descr="MCj04421500000[1]">
            <a:hlinkClick r:id="rId3" action="ppaction://hlinksldjump"/>
          </p:cNvPr>
          <p:cNvPicPr>
            <a:picLocks noChangeAspect="1" noChangeArrowheads="1"/>
          </p:cNvPicPr>
          <p:nvPr/>
        </p:nvPicPr>
        <p:blipFill>
          <a:blip r:embed="rId4" cstate="print"/>
          <a:srcRect/>
          <a:stretch>
            <a:fillRect/>
          </a:stretch>
        </p:blipFill>
        <p:spPr bwMode="auto">
          <a:xfrm>
            <a:off x="8305800" y="5715000"/>
            <a:ext cx="685800" cy="685800"/>
          </a:xfrm>
          <a:prstGeom prst="rect">
            <a:avLst/>
          </a:prstGeom>
          <a:noFill/>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69</a:t>
            </a:fld>
            <a:endParaRPr lang="en-US" altLang="zh-CN"/>
          </a:p>
        </p:txBody>
      </p:sp>
    </p:spTree>
    <p:extLst>
      <p:ext uri="{BB962C8B-B14F-4D97-AF65-F5344CB8AC3E}">
        <p14:creationId xmlns:p14="http://schemas.microsoft.com/office/powerpoint/2010/main" val="332630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81000" y="0"/>
            <a:ext cx="8229600" cy="1143000"/>
          </a:xfrm>
        </p:spPr>
        <p:txBody>
          <a:bodyPr vert="horz" lIns="91440" tIns="45720" rIns="91440" bIns="45720" rtlCol="0" anchor="ctr">
            <a:normAutofit/>
          </a:bodyPr>
          <a:lstStyle/>
          <a:p>
            <a:pPr>
              <a:defRPr/>
            </a:pPr>
            <a:r>
              <a:rPr lang="en-US" sz="4400" dirty="0" smtClean="0">
                <a:solidFill>
                  <a:schemeClr val="tx2"/>
                </a:solidFill>
                <a:latin typeface="+mj-lt"/>
                <a:ea typeface="+mj-ea"/>
                <a:cs typeface="+mj-cs"/>
              </a:rPr>
              <a:t>Steps in chemical machining</a:t>
            </a:r>
          </a:p>
        </p:txBody>
      </p:sp>
      <p:sp>
        <p:nvSpPr>
          <p:cNvPr id="24579" name="Rectangle 3"/>
          <p:cNvSpPr>
            <a:spLocks noGrp="1" noChangeArrowheads="1"/>
          </p:cNvSpPr>
          <p:nvPr>
            <p:ph type="body" idx="1"/>
          </p:nvPr>
        </p:nvSpPr>
        <p:spPr>
          <a:xfrm>
            <a:off x="228600" y="1524000"/>
            <a:ext cx="8229600" cy="5029200"/>
          </a:xfrm>
        </p:spPr>
        <p:txBody>
          <a:bodyPr>
            <a:normAutofit/>
          </a:bodyPr>
          <a:lstStyle/>
          <a:p>
            <a:pPr algn="just" eaLnBrk="1" hangingPunct="1">
              <a:buNone/>
              <a:defRPr/>
            </a:pPr>
            <a:r>
              <a:rPr lang="en-US" sz="1800" b="1" dirty="0" smtClean="0">
                <a:latin typeface="Arial" pitchFamily="34" charset="0"/>
                <a:cs typeface="Arial" pitchFamily="34" charset="0"/>
              </a:rPr>
              <a:t>The four steps in chemical machining are as follows</a:t>
            </a:r>
            <a:r>
              <a:rPr lang="en-US" sz="1800" dirty="0" smtClean="0">
                <a:latin typeface="Arial" pitchFamily="34" charset="0"/>
                <a:cs typeface="Arial" pitchFamily="34" charset="0"/>
              </a:rPr>
              <a:t>:</a:t>
            </a:r>
          </a:p>
          <a:p>
            <a:pPr algn="just">
              <a:defRPr/>
            </a:pPr>
            <a:r>
              <a:rPr lang="en-GB" sz="1800" b="1" dirty="0" smtClean="0">
                <a:latin typeface="Arial" pitchFamily="34" charset="0"/>
                <a:cs typeface="Arial" pitchFamily="34" charset="0"/>
              </a:rPr>
              <a:t>Cleaning.</a:t>
            </a:r>
            <a:r>
              <a:rPr lang="en-GB" sz="1800" dirty="0" smtClean="0">
                <a:latin typeface="Arial" pitchFamily="34" charset="0"/>
                <a:cs typeface="Arial" pitchFamily="34" charset="0"/>
              </a:rPr>
              <a:t> The first step is a cleaning operation to ensure that </a:t>
            </a:r>
            <a:r>
              <a:rPr lang="en-GB" sz="1800" dirty="0" smtClean="0">
                <a:solidFill>
                  <a:srgbClr val="FF0000"/>
                </a:solidFill>
                <a:latin typeface="Arial" pitchFamily="34" charset="0"/>
                <a:cs typeface="Arial" pitchFamily="34" charset="0"/>
              </a:rPr>
              <a:t>material will be removed uniformly </a:t>
            </a:r>
            <a:r>
              <a:rPr lang="en-GB" sz="1800" dirty="0" smtClean="0">
                <a:latin typeface="Arial" pitchFamily="34" charset="0"/>
                <a:cs typeface="Arial" pitchFamily="34" charset="0"/>
              </a:rPr>
              <a:t>from the surfaces to be etched.</a:t>
            </a:r>
          </a:p>
          <a:p>
            <a:pPr algn="just">
              <a:defRPr/>
            </a:pPr>
            <a:r>
              <a:rPr lang="en-GB" sz="1800" b="1" dirty="0" smtClean="0">
                <a:latin typeface="Arial" pitchFamily="34" charset="0"/>
                <a:cs typeface="Arial" pitchFamily="34" charset="0"/>
              </a:rPr>
              <a:t>Masking.</a:t>
            </a:r>
            <a:r>
              <a:rPr lang="en-GB" sz="1800" dirty="0" smtClean="0">
                <a:latin typeface="Arial" pitchFamily="34" charset="0"/>
                <a:cs typeface="Arial" pitchFamily="34" charset="0"/>
              </a:rPr>
              <a:t> A </a:t>
            </a:r>
            <a:r>
              <a:rPr lang="en-GB" sz="1800" dirty="0" smtClean="0">
                <a:solidFill>
                  <a:srgbClr val="FF0000"/>
                </a:solidFill>
                <a:latin typeface="Arial" pitchFamily="34" charset="0"/>
                <a:cs typeface="Arial" pitchFamily="34" charset="0"/>
              </a:rPr>
              <a:t>protective coating </a:t>
            </a:r>
            <a:r>
              <a:rPr lang="en-GB" sz="1800" dirty="0" smtClean="0">
                <a:latin typeface="Arial" pitchFamily="34" charset="0"/>
                <a:cs typeface="Arial" pitchFamily="34" charset="0"/>
              </a:rPr>
              <a:t>called a maskant is applied to certain portions of the part surface. This maskant is made of a material that is </a:t>
            </a:r>
            <a:r>
              <a:rPr lang="en-GB" sz="1800" dirty="0" smtClean="0">
                <a:solidFill>
                  <a:srgbClr val="FF0000"/>
                </a:solidFill>
                <a:latin typeface="Arial" pitchFamily="34" charset="0"/>
                <a:cs typeface="Arial" pitchFamily="34" charset="0"/>
              </a:rPr>
              <a:t>chemically resistant to the etchant </a:t>
            </a:r>
            <a:r>
              <a:rPr lang="en-GB" sz="1800" dirty="0" smtClean="0">
                <a:latin typeface="Arial" pitchFamily="34" charset="0"/>
                <a:cs typeface="Arial" pitchFamily="34" charset="0"/>
              </a:rPr>
              <a:t>(the term resist is used for this masking material). It is therefore applied to those portions of the work surface that are not to be etched. </a:t>
            </a:r>
          </a:p>
          <a:p>
            <a:pPr algn="just">
              <a:defRPr/>
            </a:pPr>
            <a:r>
              <a:rPr lang="en-GB" sz="1800" b="1" dirty="0" smtClean="0">
                <a:latin typeface="Arial" pitchFamily="34" charset="0"/>
                <a:cs typeface="Arial" pitchFamily="34" charset="0"/>
              </a:rPr>
              <a:t>Etching.</a:t>
            </a:r>
            <a:r>
              <a:rPr lang="en-GB" sz="1800" dirty="0" smtClean="0">
                <a:latin typeface="Arial" pitchFamily="34" charset="0"/>
                <a:cs typeface="Arial" pitchFamily="34" charset="0"/>
              </a:rPr>
              <a:t> This is the </a:t>
            </a:r>
            <a:r>
              <a:rPr lang="en-GB" sz="1800" dirty="0" smtClean="0">
                <a:solidFill>
                  <a:srgbClr val="FF0000"/>
                </a:solidFill>
                <a:latin typeface="Arial" pitchFamily="34" charset="0"/>
                <a:cs typeface="Arial" pitchFamily="34" charset="0"/>
              </a:rPr>
              <a:t>material removal step</a:t>
            </a:r>
            <a:r>
              <a:rPr lang="en-GB" sz="1800" dirty="0" smtClean="0">
                <a:latin typeface="Arial" pitchFamily="34" charset="0"/>
                <a:cs typeface="Arial" pitchFamily="34" charset="0"/>
              </a:rPr>
              <a:t>. The part is immersed in an etchant that chemically attacks those portions of the part surface that are not masked. The usual method of attack is to convert the work material (e.g. a metal) into a salt that dissolves in the etchant and is thereby removed from the surface. When the desired amount of material has been removed, the part is withdrawn from the etchant and washed to stop the process.</a:t>
            </a:r>
          </a:p>
          <a:p>
            <a:pPr algn="just">
              <a:defRPr/>
            </a:pPr>
            <a:r>
              <a:rPr lang="en-GB" sz="1800" b="1" dirty="0" smtClean="0">
                <a:latin typeface="Arial" pitchFamily="34" charset="0"/>
                <a:cs typeface="Arial" pitchFamily="34" charset="0"/>
              </a:rPr>
              <a:t>Demasking.</a:t>
            </a:r>
            <a:r>
              <a:rPr lang="en-GB" sz="1800" dirty="0" smtClean="0">
                <a:latin typeface="Arial" pitchFamily="34" charset="0"/>
                <a:cs typeface="Arial" pitchFamily="34" charset="0"/>
              </a:rPr>
              <a:t> The maskant is removed from the part</a:t>
            </a:r>
            <a:endParaRPr lang="en-US" sz="18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p:cNvSpPr>
          <p:nvPr>
            <p:ph type="title" idx="4294967295"/>
          </p:nvPr>
        </p:nvSpPr>
        <p:spPr/>
        <p:txBody>
          <a:bodyPr/>
          <a:lstStyle/>
          <a:p>
            <a:r>
              <a:rPr lang="en-US" b="1" dirty="0" smtClean="0"/>
              <a:t>Electron-beam Machining</a:t>
            </a:r>
            <a:endParaRPr lang="en-AU" b="1" dirty="0" smtClean="0"/>
          </a:p>
        </p:txBody>
      </p:sp>
      <p:sp>
        <p:nvSpPr>
          <p:cNvPr id="838659" name="Rectangle 3"/>
          <p:cNvSpPr>
            <a:spLocks noGrp="1"/>
          </p:cNvSpPr>
          <p:nvPr>
            <p:ph type="body" idx="4294967295"/>
          </p:nvPr>
        </p:nvSpPr>
        <p:spPr>
          <a:xfrm>
            <a:off x="612775" y="1600200"/>
            <a:ext cx="8153400" cy="4953000"/>
          </a:xfrm>
        </p:spPr>
        <p:txBody>
          <a:bodyPr/>
          <a:lstStyle/>
          <a:p>
            <a:pPr marL="457200" indent="-457200">
              <a:buFont typeface="Wingdings" pitchFamily="2" charset="2"/>
              <a:buNone/>
            </a:pPr>
            <a:r>
              <a:rPr lang="en-AU" sz="2400" b="1" dirty="0" smtClean="0">
                <a:latin typeface="Arial" charset="0"/>
              </a:rPr>
              <a:t>Design Considerations for EBM</a:t>
            </a:r>
            <a:endParaRPr lang="en-AU" sz="2400" dirty="0" smtClean="0">
              <a:latin typeface="Arial" charset="0"/>
            </a:endParaRPr>
          </a:p>
          <a:p>
            <a:pPr marL="457200" indent="-457200"/>
            <a:r>
              <a:rPr lang="en-AU" sz="2400" dirty="0" smtClean="0">
                <a:latin typeface="Arial" charset="0"/>
              </a:rPr>
              <a:t>Guidelines for EBM:</a:t>
            </a:r>
          </a:p>
          <a:p>
            <a:pPr marL="457200" indent="-457200">
              <a:buFont typeface="Wingdings" pitchFamily="2" charset="2"/>
              <a:buAutoNum type="arabicPeriod"/>
            </a:pPr>
            <a:r>
              <a:rPr lang="en-AU" sz="2400" dirty="0" smtClean="0">
                <a:latin typeface="Arial" charset="0"/>
              </a:rPr>
              <a:t>Individual parts or batches should closely match the </a:t>
            </a:r>
            <a:r>
              <a:rPr lang="en-AU" sz="2400" dirty="0" smtClean="0">
                <a:solidFill>
                  <a:srgbClr val="FF0000"/>
                </a:solidFill>
                <a:latin typeface="Arial" charset="0"/>
              </a:rPr>
              <a:t>size of the vacuum chamber </a:t>
            </a:r>
            <a:r>
              <a:rPr lang="en-AU" sz="2400" dirty="0" smtClean="0">
                <a:latin typeface="Arial" charset="0"/>
              </a:rPr>
              <a:t>for a high production rate per cycle</a:t>
            </a:r>
          </a:p>
          <a:p>
            <a:pPr marL="457200" indent="-457200">
              <a:buFont typeface="Wingdings" pitchFamily="2" charset="2"/>
              <a:buAutoNum type="arabicPeriod"/>
            </a:pPr>
            <a:r>
              <a:rPr lang="en-AU" sz="2400" dirty="0" smtClean="0">
                <a:latin typeface="Arial" charset="0"/>
              </a:rPr>
              <a:t>Manufacture in </a:t>
            </a:r>
            <a:r>
              <a:rPr lang="en-AU" sz="2400" dirty="0" smtClean="0">
                <a:solidFill>
                  <a:srgbClr val="FF0000"/>
                </a:solidFill>
                <a:latin typeface="Arial" charset="0"/>
              </a:rPr>
              <a:t>small batches</a:t>
            </a:r>
          </a:p>
          <a:p>
            <a:pPr marL="457200" indent="-457200">
              <a:buFont typeface="Wingdings" pitchFamily="2" charset="2"/>
              <a:buAutoNum type="arabicPeriod"/>
            </a:pPr>
            <a:endParaRPr lang="en-US" sz="2400" dirty="0" smtClean="0">
              <a:latin typeface="Arial" charset="0"/>
            </a:endParaRPr>
          </a:p>
        </p:txBody>
      </p:sp>
      <p:sp>
        <p:nvSpPr>
          <p:cNvPr id="838660" name="Rectangle 4"/>
          <p:cNvSpPr>
            <a:spLocks noChangeArrowheads="1"/>
          </p:cNvSpPr>
          <p:nvPr/>
        </p:nvSpPr>
        <p:spPr bwMode="auto">
          <a:xfrm>
            <a:off x="0" y="6550025"/>
            <a:ext cx="9144000" cy="231775"/>
          </a:xfrm>
          <a:prstGeom prst="rect">
            <a:avLst/>
          </a:prstGeom>
          <a:noFill/>
          <a:ln w="9525">
            <a:noFill/>
            <a:miter lim="800000"/>
            <a:headEnd/>
            <a:tailEnd/>
          </a:ln>
          <a:effectLst/>
        </p:spPr>
        <p:txBody>
          <a:bodyPr/>
          <a:lstStyle/>
          <a:p>
            <a:pPr algn="r"/>
            <a:r>
              <a:rPr lang="en-US" altLang="zh-CN" sz="1000">
                <a:ea typeface="SimSun" pitchFamily="2" charset="-122"/>
              </a:rPr>
              <a:t>   Copyright © 2010 Pearson Education South Asia Pte Ltd</a:t>
            </a:r>
          </a:p>
        </p:txBody>
      </p:sp>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70</a:t>
            </a:fld>
            <a:endParaRPr lang="en-US" altLang="zh-CN"/>
          </a:p>
        </p:txBody>
      </p:sp>
    </p:spTree>
    <p:extLst>
      <p:ext uri="{BB962C8B-B14F-4D97-AF65-F5344CB8AC3E}">
        <p14:creationId xmlns:p14="http://schemas.microsoft.com/office/powerpoint/2010/main" val="8120601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71</a:t>
            </a:fld>
            <a:endParaRPr lang="en-US" smtClean="0">
              <a:latin typeface="Times New Roman" charset="0"/>
            </a:endParaRPr>
          </a:p>
        </p:txBody>
      </p:sp>
      <p:sp>
        <p:nvSpPr>
          <p:cNvPr id="3076" name="Rectangle 3"/>
          <p:cNvSpPr>
            <a:spLocks noGrp="1" noChangeArrowheads="1"/>
          </p:cNvSpPr>
          <p:nvPr>
            <p:ph type="title"/>
          </p:nvPr>
        </p:nvSpPr>
        <p:spPr>
          <a:xfrm>
            <a:off x="685800" y="228600"/>
            <a:ext cx="7772400" cy="838200"/>
          </a:xfrm>
        </p:spPr>
        <p:txBody>
          <a:bodyPr/>
          <a:lstStyle/>
          <a:p>
            <a:pPr eaLnBrk="1" hangingPunct="1"/>
            <a:r>
              <a:rPr lang="en-US" b="1" dirty="0" smtClean="0"/>
              <a:t>Electron-beam Machining</a:t>
            </a:r>
            <a:endParaRPr lang="en-US" b="1" dirty="0" smtClean="0">
              <a:latin typeface="Arial" charset="0"/>
            </a:endParaRPr>
          </a:p>
        </p:txBody>
      </p:sp>
      <p:sp>
        <p:nvSpPr>
          <p:cNvPr id="7" name="Rectangle 2"/>
          <p:cNvSpPr>
            <a:spLocks noChangeArrowheads="1"/>
          </p:cNvSpPr>
          <p:nvPr/>
        </p:nvSpPr>
        <p:spPr bwMode="auto">
          <a:xfrm>
            <a:off x="228600" y="1447800"/>
            <a:ext cx="8534400" cy="51054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00B050"/>
                </a:solidFill>
                <a:latin typeface="Arial" charset="0"/>
              </a:rPr>
              <a:t>Advantages</a:t>
            </a:r>
            <a:r>
              <a:rPr lang="en-GB" sz="2400" dirty="0" smtClean="0">
                <a:latin typeface="Arial" charset="0"/>
              </a:rPr>
              <a:t>:</a:t>
            </a:r>
          </a:p>
          <a:p>
            <a:pPr marL="495300" indent="-495300">
              <a:lnSpc>
                <a:spcPct val="110000"/>
              </a:lnSpc>
              <a:spcBef>
                <a:spcPct val="20000"/>
              </a:spcBef>
              <a:buFont typeface="Wingdings" pitchFamily="2" charset="2"/>
              <a:buChar char="§"/>
            </a:pPr>
            <a:r>
              <a:rPr lang="en-GB" sz="2400" dirty="0" smtClean="0">
                <a:solidFill>
                  <a:srgbClr val="0000FF"/>
                </a:solidFill>
                <a:latin typeface="Arial" charset="0"/>
              </a:rPr>
              <a:t>Large depth-to-width (100:1) ratio </a:t>
            </a:r>
            <a:r>
              <a:rPr lang="en-GB" sz="2400" dirty="0" smtClean="0">
                <a:latin typeface="Arial" charset="0"/>
              </a:rPr>
              <a:t>of material penetrated by the beam with applications of very fine hole drilling can be achieved (particularly in micro-machining)</a:t>
            </a:r>
          </a:p>
        </p:txBody>
      </p:sp>
      <p:pic>
        <p:nvPicPr>
          <p:cNvPr id="5" name="Picture 4" descr="EBM2.tif"/>
          <p:cNvPicPr>
            <a:picLocks noChangeAspect="1" noChangeArrowheads="1"/>
          </p:cNvPicPr>
          <p:nvPr/>
        </p:nvPicPr>
        <p:blipFill>
          <a:blip r:embed="rId3" cstate="print"/>
          <a:srcRect/>
          <a:stretch>
            <a:fillRect/>
          </a:stretch>
        </p:blipFill>
        <p:spPr bwMode="auto">
          <a:xfrm>
            <a:off x="2667000" y="3234773"/>
            <a:ext cx="4114800" cy="3547027"/>
          </a:xfrm>
          <a:prstGeom prst="rect">
            <a:avLst/>
          </a:prstGeom>
          <a:noFill/>
          <a:ln w="9525">
            <a:noFill/>
            <a:miter lim="800000"/>
            <a:headEnd/>
            <a:tailEnd/>
          </a:ln>
        </p:spPr>
      </p:pic>
      <p:sp>
        <p:nvSpPr>
          <p:cNvPr id="6"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71</a:t>
            </a:fld>
            <a:endParaRPr lang="en-US" altLang="zh-CN" dirty="0"/>
          </a:p>
        </p:txBody>
      </p:sp>
    </p:spTree>
    <p:extLst>
      <p:ext uri="{BB962C8B-B14F-4D97-AF65-F5344CB8AC3E}">
        <p14:creationId xmlns:p14="http://schemas.microsoft.com/office/powerpoint/2010/main" val="1102710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8600" y="1524000"/>
            <a:ext cx="8534400" cy="42672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00B050"/>
                </a:solidFill>
                <a:latin typeface="Arial" charset="0"/>
              </a:rPr>
              <a:t>Advantages (contd.)</a:t>
            </a:r>
            <a:r>
              <a:rPr lang="en-GB" sz="2400" dirty="0" smtClean="0">
                <a:latin typeface="Arial" charset="0"/>
              </a:rPr>
              <a:t>:</a:t>
            </a:r>
          </a:p>
          <a:p>
            <a:pPr marL="495300" indent="-495300">
              <a:lnSpc>
                <a:spcPct val="110000"/>
              </a:lnSpc>
              <a:spcBef>
                <a:spcPct val="20000"/>
              </a:spcBef>
              <a:buFont typeface="Wingdings" pitchFamily="2" charset="2"/>
              <a:buChar char="§"/>
            </a:pPr>
            <a:r>
              <a:rPr lang="en-US" sz="2400" dirty="0" smtClean="0">
                <a:latin typeface="Arial" charset="0"/>
              </a:rPr>
              <a:t>There is no mechanical contact between tool and workpiece; hence no tool wear and cutting forces</a:t>
            </a:r>
          </a:p>
          <a:p>
            <a:pPr marL="495300" indent="-495300">
              <a:lnSpc>
                <a:spcPct val="110000"/>
              </a:lnSpc>
              <a:spcBef>
                <a:spcPct val="20000"/>
              </a:spcBef>
              <a:buFont typeface="Wingdings" pitchFamily="2" charset="2"/>
              <a:buChar char="§"/>
            </a:pPr>
            <a:r>
              <a:rPr lang="en-GB" sz="2400" dirty="0" smtClean="0">
                <a:latin typeface="Arial" charset="0"/>
              </a:rPr>
              <a:t>10</a:t>
            </a:r>
            <a:r>
              <a:rPr lang="en-GB" sz="2400" baseline="30000" dirty="0" smtClean="0">
                <a:latin typeface="Arial" charset="0"/>
              </a:rPr>
              <a:t>4</a:t>
            </a:r>
            <a:r>
              <a:rPr lang="en-GB" sz="2400" dirty="0" smtClean="0">
                <a:latin typeface="Arial" charset="0"/>
              </a:rPr>
              <a:t> to 10</a:t>
            </a:r>
            <a:r>
              <a:rPr lang="en-GB" sz="2400" baseline="30000" dirty="0" smtClean="0">
                <a:latin typeface="Arial" charset="0"/>
              </a:rPr>
              <a:t>5</a:t>
            </a:r>
            <a:r>
              <a:rPr lang="en-GB" sz="2400" dirty="0" smtClean="0">
                <a:latin typeface="Arial" charset="0"/>
              </a:rPr>
              <a:t> holes per second can be produced in thin sheets  (µs pulses needed); e.g. 620 holes per square </a:t>
            </a:r>
            <a:r>
              <a:rPr lang="en-US" sz="2400" dirty="0" smtClean="0">
                <a:latin typeface="Arial" charset="0"/>
              </a:rPr>
              <a:t>millimeter</a:t>
            </a:r>
            <a:r>
              <a:rPr lang="en-GB" sz="2400" dirty="0" smtClean="0">
                <a:latin typeface="Arial" charset="0"/>
              </a:rPr>
              <a:t> for filter application at a rate of one hole every 10 </a:t>
            </a:r>
            <a:r>
              <a:rPr lang="en-GB" sz="2400" dirty="0" err="1" smtClean="0">
                <a:latin typeface="Arial" charset="0"/>
              </a:rPr>
              <a:t>μs</a:t>
            </a:r>
            <a:endParaRPr lang="en-GB" sz="2400" dirty="0" smtClean="0">
              <a:latin typeface="Arial" charset="0"/>
            </a:endParaRPr>
          </a:p>
          <a:p>
            <a:pPr marL="495300" indent="-495300">
              <a:lnSpc>
                <a:spcPct val="110000"/>
              </a:lnSpc>
              <a:spcBef>
                <a:spcPct val="20000"/>
              </a:spcBef>
              <a:buFont typeface="Wingdings" pitchFamily="2" charset="2"/>
              <a:buChar char="§"/>
            </a:pPr>
            <a:r>
              <a:rPr lang="en-GB" sz="2400" dirty="0" smtClean="0">
                <a:latin typeface="Arial" charset="0"/>
              </a:rPr>
              <a:t>No limitation is imposed by workpiece hardness, ductility, and surface reflectivity</a:t>
            </a:r>
          </a:p>
        </p:txBody>
      </p:sp>
      <p:sp>
        <p:nvSpPr>
          <p:cNvPr id="5" name="Title 4"/>
          <p:cNvSpPr>
            <a:spLocks noGrp="1"/>
          </p:cNvSpPr>
          <p:nvPr>
            <p:ph type="title"/>
          </p:nvPr>
        </p:nvSpPr>
        <p:spPr/>
        <p:txBody>
          <a:bodyPr/>
          <a:lstStyle/>
          <a:p>
            <a:r>
              <a:rPr lang="en-US" b="1" dirty="0" smtClean="0"/>
              <a:t>Electron-beam Machining</a:t>
            </a:r>
            <a:endParaRPr lang="en-GB" dirty="0"/>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72</a:t>
            </a:fld>
            <a:endParaRPr lang="en-US" altLang="zh-CN"/>
          </a:p>
        </p:txBody>
      </p:sp>
    </p:spTree>
    <p:extLst>
      <p:ext uri="{BB962C8B-B14F-4D97-AF65-F5344CB8AC3E}">
        <p14:creationId xmlns:p14="http://schemas.microsoft.com/office/powerpoint/2010/main" val="4004714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8600" y="1600200"/>
            <a:ext cx="8534400" cy="38100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FF0000"/>
                </a:solidFill>
                <a:latin typeface="Arial" charset="0"/>
              </a:rPr>
              <a:t>Disadvantages</a:t>
            </a:r>
            <a:r>
              <a:rPr lang="en-GB" sz="2400" dirty="0" smtClean="0">
                <a:latin typeface="Arial" charset="0"/>
              </a:rPr>
              <a:t>:</a:t>
            </a:r>
          </a:p>
          <a:p>
            <a:pPr marL="495300" indent="-495300">
              <a:lnSpc>
                <a:spcPct val="110000"/>
              </a:lnSpc>
              <a:spcBef>
                <a:spcPct val="20000"/>
              </a:spcBef>
              <a:buFont typeface="Wingdings" pitchFamily="2" charset="2"/>
              <a:buChar char="§"/>
            </a:pPr>
            <a:r>
              <a:rPr lang="en-GB" sz="2400" dirty="0" smtClean="0">
                <a:latin typeface="Arial" charset="0"/>
              </a:rPr>
              <a:t>Environmental hazard:  the interaction of the electron beam with the workpiece produces hazardous x-rays</a:t>
            </a:r>
          </a:p>
          <a:p>
            <a:pPr marL="495300" indent="-495300">
              <a:lnSpc>
                <a:spcPct val="110000"/>
              </a:lnSpc>
              <a:spcBef>
                <a:spcPct val="20000"/>
              </a:spcBef>
              <a:buFont typeface="Wingdings" pitchFamily="2" charset="2"/>
              <a:buChar char="§"/>
            </a:pPr>
            <a:r>
              <a:rPr lang="en-GB" sz="2400" dirty="0" smtClean="0">
                <a:latin typeface="Arial" charset="0"/>
              </a:rPr>
              <a:t>EBM is best suited for small parts only due to the restriction of vacuum</a:t>
            </a:r>
          </a:p>
          <a:p>
            <a:pPr marL="495300" indent="-495300">
              <a:lnSpc>
                <a:spcPct val="110000"/>
              </a:lnSpc>
              <a:spcBef>
                <a:spcPct val="20000"/>
              </a:spcBef>
              <a:buFont typeface="Wingdings" pitchFamily="2" charset="2"/>
              <a:buChar char="§"/>
            </a:pPr>
            <a:r>
              <a:rPr lang="en-US" sz="2400" dirty="0" smtClean="0">
                <a:latin typeface="Arial" charset="0"/>
              </a:rPr>
              <a:t>Rate of material removal is low</a:t>
            </a:r>
          </a:p>
          <a:p>
            <a:pPr marL="495300" indent="-495300">
              <a:lnSpc>
                <a:spcPct val="110000"/>
              </a:lnSpc>
              <a:spcBef>
                <a:spcPct val="20000"/>
              </a:spcBef>
              <a:buFont typeface="Wingdings" pitchFamily="2" charset="2"/>
              <a:buChar char="§"/>
            </a:pPr>
            <a:r>
              <a:rPr lang="en-US" sz="2400" dirty="0" smtClean="0">
                <a:latin typeface="Arial" charset="0"/>
              </a:rPr>
              <a:t>Cost of equipment is high</a:t>
            </a:r>
          </a:p>
          <a:p>
            <a:pPr marL="495300" indent="-495300">
              <a:lnSpc>
                <a:spcPct val="110000"/>
              </a:lnSpc>
              <a:spcBef>
                <a:spcPct val="20000"/>
              </a:spcBef>
              <a:buFont typeface="Wingdings" pitchFamily="2" charset="2"/>
              <a:buChar char="§"/>
            </a:pPr>
            <a:r>
              <a:rPr lang="en-GB" sz="2400" dirty="0" smtClean="0">
                <a:latin typeface="Arial" charset="0"/>
              </a:rPr>
              <a:t>Need for auxiliary backing material</a:t>
            </a:r>
          </a:p>
          <a:p>
            <a:pPr marL="495300" indent="-495300">
              <a:lnSpc>
                <a:spcPct val="110000"/>
              </a:lnSpc>
              <a:spcBef>
                <a:spcPct val="20000"/>
              </a:spcBef>
            </a:pPr>
            <a:endParaRPr lang="en-GB" sz="2400" dirty="0" smtClean="0">
              <a:latin typeface="Arial" charset="0"/>
            </a:endParaRPr>
          </a:p>
        </p:txBody>
      </p:sp>
      <p:sp>
        <p:nvSpPr>
          <p:cNvPr id="4" name="Title 4"/>
          <p:cNvSpPr>
            <a:spLocks noGrp="1"/>
          </p:cNvSpPr>
          <p:nvPr>
            <p:ph type="title"/>
          </p:nvPr>
        </p:nvSpPr>
        <p:spPr>
          <a:xfrm>
            <a:off x="609600" y="228600"/>
            <a:ext cx="8153400" cy="990600"/>
          </a:xfrm>
        </p:spPr>
        <p:txBody>
          <a:bodyPr/>
          <a:lstStyle/>
          <a:p>
            <a:r>
              <a:rPr lang="en-US" b="1" dirty="0" smtClean="0"/>
              <a:t>Electron-beam Machining</a:t>
            </a:r>
            <a:endParaRPr lang="en-GB" dirty="0"/>
          </a:p>
        </p:txBody>
      </p:sp>
      <p:sp>
        <p:nvSpPr>
          <p:cNvPr id="2" name="Slide Number Placeholder 1"/>
          <p:cNvSpPr>
            <a:spLocks noGrp="1"/>
          </p:cNvSpPr>
          <p:nvPr>
            <p:ph type="sldNum" sz="quarter" idx="12"/>
          </p:nvPr>
        </p:nvSpPr>
        <p:spPr/>
        <p:txBody>
          <a:bodyPr>
            <a:normAutofit fontScale="85000" lnSpcReduction="20000"/>
          </a:bodyPr>
          <a:lstStyle/>
          <a:p>
            <a:fld id="{1916F0D9-6128-4A2B-AB82-4C46DC29A6AB}" type="slidenum">
              <a:rPr lang="en-US" altLang="zh-CN" smtClean="0"/>
              <a:pPr/>
              <a:t>73</a:t>
            </a:fld>
            <a:endParaRPr lang="en-US" altLang="zh-CN"/>
          </a:p>
        </p:txBody>
      </p:sp>
    </p:spTree>
    <p:extLst>
      <p:ext uri="{BB962C8B-B14F-4D97-AF65-F5344CB8AC3E}">
        <p14:creationId xmlns:p14="http://schemas.microsoft.com/office/powerpoint/2010/main" val="6553355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8600" y="1600200"/>
            <a:ext cx="8610600" cy="4724400"/>
          </a:xfrm>
          <a:prstGeom prst="rect">
            <a:avLst/>
          </a:prstGeom>
          <a:noFill/>
          <a:ln w="9525">
            <a:noFill/>
            <a:miter lim="800000"/>
            <a:headEnd/>
            <a:tailEnd/>
          </a:ln>
        </p:spPr>
        <p:txBody>
          <a:bodyPr/>
          <a:lstStyle/>
          <a:p>
            <a:pPr marL="495300" indent="-495300">
              <a:lnSpc>
                <a:spcPct val="110000"/>
              </a:lnSpc>
              <a:spcBef>
                <a:spcPct val="20000"/>
              </a:spcBef>
            </a:pPr>
            <a:r>
              <a:rPr lang="en-GB" sz="2400" b="1" dirty="0" smtClean="0">
                <a:solidFill>
                  <a:srgbClr val="FF0000"/>
                </a:solidFill>
                <a:latin typeface="Arial" charset="0"/>
              </a:rPr>
              <a:t>Applications:</a:t>
            </a:r>
            <a:r>
              <a:rPr lang="en-GB" sz="2000" b="1" dirty="0" smtClean="0">
                <a:solidFill>
                  <a:srgbClr val="FF0000"/>
                </a:solidFill>
                <a:latin typeface="Arial" charset="0"/>
              </a:rPr>
              <a:t> </a:t>
            </a:r>
            <a:r>
              <a:rPr lang="en-GB" sz="2400" dirty="0" smtClean="0">
                <a:latin typeface="Arial" charset="0"/>
              </a:rPr>
              <a:t>EBM is widely used in many industrial applications including:</a:t>
            </a:r>
            <a:endParaRPr lang="en-GB" sz="2000" dirty="0" smtClean="0">
              <a:latin typeface="Arial" charset="0"/>
            </a:endParaRPr>
          </a:p>
          <a:p>
            <a:pPr marL="952500" lvl="1" indent="-495300">
              <a:lnSpc>
                <a:spcPct val="110000"/>
              </a:lnSpc>
              <a:spcBef>
                <a:spcPts val="0"/>
              </a:spcBef>
              <a:buFont typeface="Wingdings" pitchFamily="2" charset="2"/>
              <a:buChar char="q"/>
            </a:pPr>
            <a:r>
              <a:rPr lang="en-GB" sz="2000" dirty="0" smtClean="0">
                <a:solidFill>
                  <a:srgbClr val="0000FF"/>
                </a:solidFill>
                <a:latin typeface="Arial" charset="0"/>
              </a:rPr>
              <a:t>Drilling of holes </a:t>
            </a:r>
            <a:r>
              <a:rPr lang="en-GB" sz="2000" dirty="0" smtClean="0">
                <a:latin typeface="Arial" charset="0"/>
              </a:rPr>
              <a:t>in pressure differential </a:t>
            </a:r>
            <a:r>
              <a:rPr lang="en-GB" sz="2000" dirty="0">
                <a:solidFill>
                  <a:srgbClr val="0000FF"/>
                </a:solidFill>
              </a:rPr>
              <a:t>devices</a:t>
            </a:r>
            <a:r>
              <a:rPr lang="en-GB" sz="2000" dirty="0" smtClean="0">
                <a:solidFill>
                  <a:srgbClr val="0000FF"/>
                </a:solidFill>
                <a:latin typeface="Arial" charset="0"/>
              </a:rPr>
              <a:t> used in nuclear reactors, air craft engines</a:t>
            </a:r>
          </a:p>
          <a:p>
            <a:pPr marL="952500" lvl="1" indent="-495300">
              <a:lnSpc>
                <a:spcPct val="110000"/>
              </a:lnSpc>
              <a:spcBef>
                <a:spcPts val="0"/>
              </a:spcBef>
              <a:buFont typeface="Wingdings" pitchFamily="2" charset="2"/>
              <a:buChar char="q"/>
            </a:pPr>
            <a:r>
              <a:rPr lang="en-GB" sz="2000" dirty="0" smtClean="0">
                <a:solidFill>
                  <a:srgbClr val="0000FF"/>
                </a:solidFill>
                <a:latin typeface="Arial" charset="0"/>
              </a:rPr>
              <a:t>Machining of wire drawing dies </a:t>
            </a:r>
            <a:r>
              <a:rPr lang="en-GB" sz="2000" dirty="0" smtClean="0">
                <a:latin typeface="Arial" charset="0"/>
              </a:rPr>
              <a:t>having small cross sectional area</a:t>
            </a:r>
          </a:p>
          <a:p>
            <a:pPr marL="952500" lvl="1" indent="-495300">
              <a:lnSpc>
                <a:spcPct val="110000"/>
              </a:lnSpc>
              <a:spcBef>
                <a:spcPts val="0"/>
              </a:spcBef>
              <a:buFont typeface="Wingdings" pitchFamily="2" charset="2"/>
              <a:buChar char="q"/>
            </a:pPr>
            <a:r>
              <a:rPr lang="en-GB" sz="2000" dirty="0" smtClean="0">
                <a:solidFill>
                  <a:srgbClr val="0000FF"/>
                </a:solidFill>
                <a:latin typeface="Arial" charset="0"/>
              </a:rPr>
              <a:t>Welding</a:t>
            </a:r>
          </a:p>
          <a:p>
            <a:pPr marL="952500" lvl="1" indent="-495300">
              <a:lnSpc>
                <a:spcPct val="110000"/>
              </a:lnSpc>
              <a:spcBef>
                <a:spcPts val="0"/>
              </a:spcBef>
              <a:buFont typeface="Wingdings" pitchFamily="2" charset="2"/>
              <a:buChar char="q"/>
            </a:pPr>
            <a:r>
              <a:rPr lang="en-GB" sz="2000" dirty="0" smtClean="0">
                <a:latin typeface="Arial" charset="0"/>
              </a:rPr>
              <a:t>Slotting of sheets</a:t>
            </a:r>
          </a:p>
          <a:p>
            <a:pPr marL="952500" lvl="1" indent="-495300">
              <a:lnSpc>
                <a:spcPct val="110000"/>
              </a:lnSpc>
              <a:spcBef>
                <a:spcPts val="0"/>
              </a:spcBef>
              <a:buFont typeface="Wingdings" pitchFamily="2" charset="2"/>
              <a:buChar char="q"/>
            </a:pPr>
            <a:r>
              <a:rPr lang="en-GB" sz="2000" dirty="0" smtClean="0">
                <a:solidFill>
                  <a:srgbClr val="0000FF"/>
                </a:solidFill>
              </a:rPr>
              <a:t>3D printing </a:t>
            </a:r>
            <a:r>
              <a:rPr lang="en-GB" sz="2000" dirty="0" smtClean="0"/>
              <a:t>of metals</a:t>
            </a: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952500" lvl="1" indent="-495300">
              <a:lnSpc>
                <a:spcPct val="110000"/>
              </a:lnSpc>
              <a:spcBef>
                <a:spcPct val="20000"/>
              </a:spcBef>
              <a:buFont typeface="Wingdings" pitchFamily="2" charset="2"/>
              <a:buChar char="q"/>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pic>
        <p:nvPicPr>
          <p:cNvPr id="2" name="Picture 2"/>
          <p:cNvPicPr>
            <a:picLocks noChangeAspect="1" noChangeArrowheads="1"/>
          </p:cNvPicPr>
          <p:nvPr/>
        </p:nvPicPr>
        <p:blipFill>
          <a:blip r:embed="rId3" cstate="print"/>
          <a:srcRect/>
          <a:stretch>
            <a:fillRect/>
          </a:stretch>
        </p:blipFill>
        <p:spPr bwMode="auto">
          <a:xfrm>
            <a:off x="1447800" y="4419600"/>
            <a:ext cx="2819400" cy="2380827"/>
          </a:xfrm>
          <a:prstGeom prst="rect">
            <a:avLst/>
          </a:prstGeom>
          <a:noFill/>
          <a:ln w="9525">
            <a:noFill/>
            <a:miter lim="800000"/>
            <a:headEnd/>
            <a:tailEnd/>
          </a:ln>
        </p:spPr>
      </p:pic>
      <p:sp>
        <p:nvSpPr>
          <p:cNvPr id="6" name="Rectangle 5"/>
          <p:cNvSpPr/>
          <p:nvPr/>
        </p:nvSpPr>
        <p:spPr>
          <a:xfrm>
            <a:off x="4267200" y="4618672"/>
            <a:ext cx="2971800" cy="1477328"/>
          </a:xfrm>
          <a:prstGeom prst="rect">
            <a:avLst/>
          </a:prstGeom>
        </p:spPr>
        <p:txBody>
          <a:bodyPr wrap="square">
            <a:spAutoFit/>
          </a:bodyPr>
          <a:lstStyle/>
          <a:p>
            <a:r>
              <a:rPr lang="en-GB" i="1" dirty="0" smtClean="0">
                <a:latin typeface="Arial" pitchFamily="34" charset="0"/>
                <a:cs typeface="Arial" pitchFamily="34" charset="0"/>
              </a:rPr>
              <a:t>A scanning electron micrograph shows a typical array of holes drilled via electron beam in a gold film</a:t>
            </a:r>
            <a:endParaRPr lang="en-GB" dirty="0">
              <a:latin typeface="Arial" pitchFamily="34" charset="0"/>
              <a:cs typeface="Arial" pitchFamily="34" charset="0"/>
            </a:endParaRPr>
          </a:p>
        </p:txBody>
      </p:sp>
      <p:sp>
        <p:nvSpPr>
          <p:cNvPr id="8" name="Rectangle 7"/>
          <p:cNvSpPr/>
          <p:nvPr/>
        </p:nvSpPr>
        <p:spPr>
          <a:xfrm>
            <a:off x="4267200" y="6100870"/>
            <a:ext cx="3733800" cy="1061829"/>
          </a:xfrm>
          <a:prstGeom prst="rect">
            <a:avLst/>
          </a:prstGeom>
        </p:spPr>
        <p:txBody>
          <a:bodyPr wrap="square">
            <a:spAutoFit/>
          </a:bodyPr>
          <a:lstStyle/>
          <a:p>
            <a:pPr marL="495300" indent="-495300">
              <a:lnSpc>
                <a:spcPct val="110000"/>
              </a:lnSpc>
              <a:spcBef>
                <a:spcPct val="20000"/>
              </a:spcBef>
            </a:pPr>
            <a:r>
              <a:rPr lang="en-US" dirty="0" smtClean="0">
                <a:latin typeface="Times New Roman" charset="0"/>
                <a:hlinkClick r:id="rId4"/>
              </a:rPr>
              <a:t>http://www.photonics.com/Article.aspx?AID=50060</a:t>
            </a:r>
            <a:endParaRPr lang="en-US" dirty="0" smtClean="0">
              <a:latin typeface="Times New Roman" charset="0"/>
            </a:endParaRPr>
          </a:p>
          <a:p>
            <a:pPr marL="495300" indent="-495300">
              <a:lnSpc>
                <a:spcPct val="110000"/>
              </a:lnSpc>
              <a:spcBef>
                <a:spcPct val="20000"/>
              </a:spcBef>
            </a:pPr>
            <a:endParaRPr lang="en-US" dirty="0" smtClean="0">
              <a:latin typeface="Times New Roman" charset="0"/>
            </a:endParaRPr>
          </a:p>
        </p:txBody>
      </p:sp>
      <p:sp>
        <p:nvSpPr>
          <p:cNvPr id="9" name="Title 4"/>
          <p:cNvSpPr>
            <a:spLocks noGrp="1"/>
          </p:cNvSpPr>
          <p:nvPr>
            <p:ph type="title"/>
          </p:nvPr>
        </p:nvSpPr>
        <p:spPr>
          <a:xfrm>
            <a:off x="609600" y="228600"/>
            <a:ext cx="8153400" cy="990600"/>
          </a:xfrm>
        </p:spPr>
        <p:txBody>
          <a:bodyPr/>
          <a:lstStyle/>
          <a:p>
            <a:r>
              <a:rPr lang="en-US" b="1" dirty="0" smtClean="0"/>
              <a:t>Electron-beam Machining</a:t>
            </a:r>
            <a:endParaRPr lang="en-GB" dirty="0"/>
          </a:p>
        </p:txBody>
      </p:sp>
      <p:sp>
        <p:nvSpPr>
          <p:cNvPr id="3" name="Slide Number Placeholder 2"/>
          <p:cNvSpPr>
            <a:spLocks noGrp="1"/>
          </p:cNvSpPr>
          <p:nvPr>
            <p:ph type="sldNum" sz="quarter" idx="12"/>
          </p:nvPr>
        </p:nvSpPr>
        <p:spPr/>
        <p:txBody>
          <a:bodyPr>
            <a:normAutofit fontScale="85000" lnSpcReduction="20000"/>
          </a:bodyPr>
          <a:lstStyle/>
          <a:p>
            <a:fld id="{1916F0D9-6128-4A2B-AB82-4C46DC29A6AB}" type="slidenum">
              <a:rPr lang="en-US" altLang="zh-CN" smtClean="0"/>
              <a:pPr/>
              <a:t>74</a:t>
            </a:fld>
            <a:endParaRPr lang="en-US" altLang="zh-CN"/>
          </a:p>
        </p:txBody>
      </p:sp>
    </p:spTree>
    <p:extLst>
      <p:ext uri="{BB962C8B-B14F-4D97-AF65-F5344CB8AC3E}">
        <p14:creationId xmlns:p14="http://schemas.microsoft.com/office/powerpoint/2010/main" val="28176656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75</a:t>
            </a:fld>
            <a:endParaRPr lang="en-US" smtClean="0">
              <a:latin typeface="Times New Roman" charset="0"/>
            </a:endParaRPr>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381000" y="1676400"/>
            <a:ext cx="8229600" cy="54102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r>
              <a:rPr lang="en-GB" sz="2000" dirty="0" smtClean="0">
                <a:latin typeface="Arial" charset="0"/>
              </a:rPr>
              <a:t>A plasma is defined as a </a:t>
            </a:r>
            <a:r>
              <a:rPr lang="en-GB" sz="2000" dirty="0" smtClean="0">
                <a:solidFill>
                  <a:srgbClr val="FF0000"/>
                </a:solidFill>
                <a:latin typeface="Arial" charset="0"/>
              </a:rPr>
              <a:t>superheated, electrically ionized </a:t>
            </a:r>
            <a:r>
              <a:rPr lang="en-GB" sz="2000" dirty="0" smtClean="0">
                <a:latin typeface="Arial" charset="0"/>
              </a:rPr>
              <a:t>gas</a:t>
            </a:r>
          </a:p>
          <a:p>
            <a:pPr marL="495300" indent="-495300">
              <a:lnSpc>
                <a:spcPct val="110000"/>
              </a:lnSpc>
              <a:spcBef>
                <a:spcPct val="20000"/>
              </a:spcBef>
              <a:buFont typeface="Wingdings" pitchFamily="2" charset="2"/>
              <a:buChar char="§"/>
            </a:pPr>
            <a:r>
              <a:rPr lang="en-GB" sz="2000" dirty="0"/>
              <a:t>A </a:t>
            </a:r>
            <a:r>
              <a:rPr lang="en-GB" sz="2000" dirty="0">
                <a:solidFill>
                  <a:srgbClr val="0000FF"/>
                </a:solidFill>
              </a:rPr>
              <a:t>plasma is generated by subjecting a flow of the gas to the electron bombardment </a:t>
            </a:r>
            <a:r>
              <a:rPr lang="en-GB" sz="2000" dirty="0"/>
              <a:t>of an electric arc.</a:t>
            </a:r>
          </a:p>
          <a:p>
            <a:pPr marL="495300" indent="-495300">
              <a:lnSpc>
                <a:spcPct val="110000"/>
              </a:lnSpc>
              <a:spcBef>
                <a:spcPct val="20000"/>
              </a:spcBef>
              <a:buFont typeface="Wingdings" pitchFamily="2" charset="2"/>
              <a:buChar char="§"/>
            </a:pPr>
            <a:r>
              <a:rPr lang="en-GB" sz="2000" dirty="0" smtClean="0">
                <a:latin typeface="Arial" charset="0"/>
              </a:rPr>
              <a:t>Plasma beam machining (PBM) or plasma arc cutting (PAC) uses a plasma stream operating at </a:t>
            </a:r>
            <a:r>
              <a:rPr lang="en-GB" sz="2000" dirty="0" smtClean="0">
                <a:solidFill>
                  <a:srgbClr val="FF0000"/>
                </a:solidFill>
                <a:latin typeface="Arial" charset="0"/>
              </a:rPr>
              <a:t>temperatures in the range 10,000 to 14,000 </a:t>
            </a:r>
            <a:r>
              <a:rPr lang="en-GB" sz="2000" baseline="30000" dirty="0" err="1" smtClean="0">
                <a:solidFill>
                  <a:srgbClr val="FF0000"/>
                </a:solidFill>
                <a:latin typeface="Arial" charset="0"/>
              </a:rPr>
              <a:t>o</a:t>
            </a:r>
            <a:r>
              <a:rPr lang="en-GB" sz="2000" dirty="0" err="1" smtClean="0">
                <a:solidFill>
                  <a:srgbClr val="FF0000"/>
                </a:solidFill>
                <a:latin typeface="Arial" charset="0"/>
              </a:rPr>
              <a:t>C</a:t>
            </a:r>
            <a:r>
              <a:rPr lang="en-GB" sz="2000" dirty="0" smtClean="0">
                <a:latin typeface="Arial" charset="0"/>
              </a:rPr>
              <a:t>  to cut metal by melting</a:t>
            </a:r>
          </a:p>
          <a:p>
            <a:pPr marL="495300" indent="-495300">
              <a:lnSpc>
                <a:spcPct val="110000"/>
              </a:lnSpc>
              <a:spcBef>
                <a:spcPct val="20000"/>
              </a:spcBef>
              <a:buFont typeface="Wingdings" pitchFamily="2" charset="2"/>
              <a:buChar char="§"/>
            </a:pPr>
            <a:r>
              <a:rPr lang="en-GB" sz="2000" dirty="0" smtClean="0">
                <a:latin typeface="Arial" charset="0"/>
              </a:rPr>
              <a:t>Plasma cutting is a process that is </a:t>
            </a:r>
            <a:r>
              <a:rPr lang="en-GB" sz="2000" dirty="0" smtClean="0">
                <a:solidFill>
                  <a:srgbClr val="FF0000"/>
                </a:solidFill>
                <a:latin typeface="Arial" charset="0"/>
              </a:rPr>
              <a:t>used to cut ferrous </a:t>
            </a:r>
            <a:r>
              <a:rPr lang="en-GB" sz="2000" dirty="0" smtClean="0">
                <a:latin typeface="Arial" charset="0"/>
              </a:rPr>
              <a:t>(stainless steel, cast iron, etc.) and </a:t>
            </a:r>
            <a:r>
              <a:rPr lang="en-GB" sz="2000" dirty="0" smtClean="0">
                <a:solidFill>
                  <a:srgbClr val="FF0000"/>
                </a:solidFill>
                <a:latin typeface="Arial" charset="0"/>
              </a:rPr>
              <a:t>non-ferrous metal </a:t>
            </a:r>
            <a:r>
              <a:rPr lang="en-GB" sz="2000" dirty="0" smtClean="0">
                <a:latin typeface="Arial" charset="0"/>
              </a:rPr>
              <a:t>(</a:t>
            </a:r>
            <a:r>
              <a:rPr lang="en-GB" sz="2000" dirty="0" err="1" smtClean="0">
                <a:latin typeface="Arial" charset="0"/>
              </a:rPr>
              <a:t>aluminum</a:t>
            </a:r>
            <a:r>
              <a:rPr lang="en-GB" sz="2000" dirty="0" smtClean="0">
                <a:latin typeface="Arial" charset="0"/>
              </a:rPr>
              <a:t>, copper, tool steel, die steel, lead, nickel, tin, titanium and zinc, and alloys such as brass, etc.)</a:t>
            </a:r>
          </a:p>
          <a:p>
            <a:pPr marL="495300" indent="-495300">
              <a:lnSpc>
                <a:spcPct val="110000"/>
              </a:lnSpc>
              <a:spcBef>
                <a:spcPct val="20000"/>
              </a:spcBef>
              <a:buFont typeface="Wingdings" pitchFamily="2" charset="2"/>
              <a:buChar char="§"/>
            </a:pPr>
            <a:r>
              <a:rPr lang="en-GB" sz="2000" dirty="0" smtClean="0">
                <a:latin typeface="Arial" charset="0"/>
              </a:rPr>
              <a:t>Can be used to </a:t>
            </a:r>
            <a:r>
              <a:rPr lang="en-GB" sz="2000" dirty="0" smtClean="0">
                <a:solidFill>
                  <a:srgbClr val="FF0000"/>
                </a:solidFill>
                <a:latin typeface="Arial" charset="0"/>
              </a:rPr>
              <a:t>machine non-conductive materials </a:t>
            </a:r>
            <a:r>
              <a:rPr lang="en-GB" sz="2000" dirty="0" smtClean="0">
                <a:latin typeface="Arial" charset="0"/>
              </a:rPr>
              <a:t>as well</a:t>
            </a: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p:txBody>
      </p:sp>
      <p:sp>
        <p:nvSpPr>
          <p:cNvPr id="6" name="Title 4"/>
          <p:cNvSpPr>
            <a:spLocks noGrp="1"/>
          </p:cNvSpPr>
          <p:nvPr>
            <p:ph type="title"/>
          </p:nvPr>
        </p:nvSpPr>
        <p:spPr>
          <a:xfrm>
            <a:off x="609600" y="228600"/>
            <a:ext cx="8153400" cy="990600"/>
          </a:xfrm>
        </p:spPr>
        <p:txBody>
          <a:bodyPr/>
          <a:lstStyle/>
          <a:p>
            <a:r>
              <a:rPr lang="en-US" b="1" dirty="0"/>
              <a:t>Electron-beam </a:t>
            </a:r>
            <a:r>
              <a:rPr lang="en-US" b="1" dirty="0" smtClean="0"/>
              <a:t>Machining:</a:t>
            </a:r>
            <a:br>
              <a:rPr lang="en-US" b="1" dirty="0" smtClean="0"/>
            </a:br>
            <a:r>
              <a:rPr lang="en-US" b="1" dirty="0" smtClean="0"/>
              <a:t>Plasma </a:t>
            </a:r>
            <a:r>
              <a:rPr lang="en-US" b="1" dirty="0"/>
              <a:t>machining</a:t>
            </a:r>
            <a:endParaRPr lang="en-GB" b="1" dirty="0"/>
          </a:p>
        </p:txBody>
      </p:sp>
      <p:sp>
        <p:nvSpPr>
          <p:cNvPr id="9"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75</a:t>
            </a:fld>
            <a:endParaRPr lang="en-US" altLang="zh-CN" dirty="0"/>
          </a:p>
        </p:txBody>
      </p:sp>
    </p:spTree>
    <p:extLst>
      <p:ext uri="{BB962C8B-B14F-4D97-AF65-F5344CB8AC3E}">
        <p14:creationId xmlns:p14="http://schemas.microsoft.com/office/powerpoint/2010/main" val="4140802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76</a:t>
            </a:fld>
            <a:endParaRPr lang="en-US" dirty="0" smtClean="0">
              <a:latin typeface="Times New Roman" charset="0"/>
            </a:endParaRPr>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228600" y="990600"/>
            <a:ext cx="8229600" cy="14478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solidFill>
                <a:srgbClr val="FF0000"/>
              </a:solidFill>
              <a:latin typeface="Arial" charset="0"/>
            </a:endParaRPr>
          </a:p>
        </p:txBody>
      </p:sp>
      <p:pic>
        <p:nvPicPr>
          <p:cNvPr id="9" name="Picture 2"/>
          <p:cNvPicPr>
            <a:picLocks noChangeAspect="1" noChangeArrowheads="1"/>
          </p:cNvPicPr>
          <p:nvPr/>
        </p:nvPicPr>
        <p:blipFill>
          <a:blip r:embed="rId3" cstate="print"/>
          <a:srcRect l="48333" r="3333" b="6854"/>
          <a:stretch>
            <a:fillRect/>
          </a:stretch>
        </p:blipFill>
        <p:spPr bwMode="auto">
          <a:xfrm>
            <a:off x="4648200" y="1728355"/>
            <a:ext cx="4419600" cy="4724400"/>
          </a:xfrm>
          <a:prstGeom prst="rect">
            <a:avLst/>
          </a:prstGeom>
          <a:noFill/>
          <a:ln w="9525">
            <a:noFill/>
            <a:miter lim="800000"/>
            <a:headEnd/>
            <a:tailEnd/>
          </a:ln>
        </p:spPr>
      </p:pic>
      <p:sp>
        <p:nvSpPr>
          <p:cNvPr id="10" name="Rectangle 2"/>
          <p:cNvSpPr>
            <a:spLocks noChangeArrowheads="1"/>
          </p:cNvSpPr>
          <p:nvPr/>
        </p:nvSpPr>
        <p:spPr bwMode="auto">
          <a:xfrm>
            <a:off x="228600" y="1523999"/>
            <a:ext cx="4191000" cy="5089525"/>
          </a:xfrm>
          <a:prstGeom prst="rect">
            <a:avLst/>
          </a:prstGeom>
          <a:noFill/>
          <a:ln w="9525">
            <a:noFill/>
            <a:miter lim="800000"/>
            <a:headEnd/>
            <a:tailEnd/>
          </a:ln>
        </p:spPr>
        <p:txBody>
          <a:bodyPr/>
          <a:lstStyle/>
          <a:p>
            <a:pPr marL="495300" indent="-495300" algn="just">
              <a:lnSpc>
                <a:spcPct val="110000"/>
              </a:lnSpc>
              <a:spcBef>
                <a:spcPct val="20000"/>
              </a:spcBef>
              <a:buFont typeface="Wingdings" pitchFamily="2" charset="2"/>
              <a:buChar char="§"/>
            </a:pPr>
            <a:r>
              <a:rPr lang="en-GB" sz="1500" dirty="0" smtClean="0">
                <a:latin typeface="Arial" charset="0"/>
              </a:rPr>
              <a:t>In plasma machining a </a:t>
            </a:r>
            <a:r>
              <a:rPr lang="en-GB" sz="1500" dirty="0" smtClean="0">
                <a:solidFill>
                  <a:srgbClr val="FF0000"/>
                </a:solidFill>
                <a:latin typeface="Arial" charset="0"/>
              </a:rPr>
              <a:t>continuous arc </a:t>
            </a:r>
            <a:r>
              <a:rPr lang="en-GB" sz="1500" dirty="0" smtClean="0">
                <a:latin typeface="Arial" charset="0"/>
              </a:rPr>
              <a:t>is generated between a hot tungsten cathode and the copper anode.</a:t>
            </a:r>
          </a:p>
          <a:p>
            <a:pPr marL="495300" indent="-495300" algn="just">
              <a:lnSpc>
                <a:spcPct val="110000"/>
              </a:lnSpc>
              <a:spcBef>
                <a:spcPct val="20000"/>
              </a:spcBef>
              <a:buFont typeface="Wingdings" pitchFamily="2" charset="2"/>
              <a:buChar char="§"/>
            </a:pPr>
            <a:r>
              <a:rPr lang="en-GB" sz="1500" dirty="0" smtClean="0">
                <a:latin typeface="Arial" charset="0"/>
              </a:rPr>
              <a:t>The gas is forced to flow through this arc.</a:t>
            </a:r>
          </a:p>
          <a:p>
            <a:pPr marL="495300" indent="-495300" algn="just">
              <a:lnSpc>
                <a:spcPct val="110000"/>
              </a:lnSpc>
              <a:spcBef>
                <a:spcPct val="20000"/>
              </a:spcBef>
              <a:buFont typeface="Wingdings" pitchFamily="2" charset="2"/>
              <a:buChar char="§"/>
            </a:pPr>
            <a:r>
              <a:rPr lang="en-GB" sz="1500" dirty="0" smtClean="0">
                <a:latin typeface="Arial" charset="0"/>
              </a:rPr>
              <a:t>The Torch serves as the holder for the consumable nozzle and electrode, and provides cooling (either gas or water assisted) to these parts. The nozzle and electrode constrict and maintain the plasma jet.</a:t>
            </a:r>
          </a:p>
          <a:p>
            <a:pPr marL="495300" indent="-495300" algn="just">
              <a:lnSpc>
                <a:spcPct val="110000"/>
              </a:lnSpc>
              <a:spcBef>
                <a:spcPct val="20000"/>
              </a:spcBef>
              <a:buFont typeface="Wingdings" pitchFamily="2" charset="2"/>
              <a:buChar char="§"/>
            </a:pPr>
            <a:r>
              <a:rPr lang="en-GB" sz="1500" dirty="0" smtClean="0">
                <a:latin typeface="Arial" charset="0"/>
              </a:rPr>
              <a:t>The plasma arc </a:t>
            </a:r>
            <a:r>
              <a:rPr lang="en-GB" sz="1500" dirty="0" smtClean="0">
                <a:solidFill>
                  <a:srgbClr val="0000FF"/>
                </a:solidFill>
                <a:latin typeface="Arial" charset="0"/>
              </a:rPr>
              <a:t>process is started by initiating a low current pilot arc between the electrode and the constricting  nozzle or anode.</a:t>
            </a:r>
            <a:r>
              <a:rPr lang="en-GB" sz="1500" dirty="0" smtClean="0">
                <a:latin typeface="Arial" charset="0"/>
              </a:rPr>
              <a:t> This ionizes the plasma gas flowing through the nozzle. </a:t>
            </a:r>
            <a:r>
              <a:rPr lang="en-GB" sz="1500" dirty="0" smtClean="0">
                <a:solidFill>
                  <a:srgbClr val="0000FF"/>
                </a:solidFill>
                <a:latin typeface="Arial" charset="0"/>
              </a:rPr>
              <a:t>The ionized gas and the high temperature of the plasma gas provides a low resistance path</a:t>
            </a:r>
            <a:r>
              <a:rPr lang="en-GB" sz="1500" dirty="0" smtClean="0">
                <a:latin typeface="Arial" charset="0"/>
              </a:rPr>
              <a:t> to start an arc between the electrode and the workpiece.</a:t>
            </a:r>
          </a:p>
          <a:p>
            <a:pPr marL="495300" indent="-495300" algn="just">
              <a:lnSpc>
                <a:spcPct val="110000"/>
              </a:lnSpc>
              <a:spcBef>
                <a:spcPct val="20000"/>
              </a:spcBef>
              <a:buFont typeface="Wingdings" pitchFamily="2" charset="2"/>
              <a:buChar char="§"/>
            </a:pPr>
            <a:endParaRPr lang="en-GB" sz="1500" dirty="0" smtClean="0">
              <a:latin typeface="Arial" charset="0"/>
            </a:endParaRPr>
          </a:p>
          <a:p>
            <a:pPr marL="495300" indent="-495300" algn="just">
              <a:lnSpc>
                <a:spcPct val="110000"/>
              </a:lnSpc>
              <a:spcBef>
                <a:spcPct val="20000"/>
              </a:spcBef>
              <a:buFont typeface="Wingdings" pitchFamily="2" charset="2"/>
              <a:buChar char="§"/>
            </a:pPr>
            <a:endParaRPr lang="en-GB" sz="1500" dirty="0" smtClean="0">
              <a:latin typeface="Arial" charset="0"/>
            </a:endParaRPr>
          </a:p>
        </p:txBody>
      </p:sp>
      <p:sp>
        <p:nvSpPr>
          <p:cNvPr id="2" name="Title 1"/>
          <p:cNvSpPr>
            <a:spLocks noGrp="1"/>
          </p:cNvSpPr>
          <p:nvPr>
            <p:ph type="title"/>
          </p:nvPr>
        </p:nvSpPr>
        <p:spPr/>
        <p:txBody>
          <a:bodyPr/>
          <a:lstStyle/>
          <a:p>
            <a:r>
              <a:rPr lang="en-US" b="1" dirty="0"/>
              <a:t>Electron-beam Machining:</a:t>
            </a:r>
            <a:br>
              <a:rPr lang="en-US" b="1" dirty="0"/>
            </a:br>
            <a:r>
              <a:rPr lang="en-US" b="1" dirty="0"/>
              <a:t>Plasma machining</a:t>
            </a:r>
            <a:endParaRPr lang="en-US" dirty="0"/>
          </a:p>
        </p:txBody>
      </p:sp>
    </p:spTree>
    <p:extLst>
      <p:ext uri="{BB962C8B-B14F-4D97-AF65-F5344CB8AC3E}">
        <p14:creationId xmlns:p14="http://schemas.microsoft.com/office/powerpoint/2010/main" val="18719815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pload.wikimedia.org/wikipedia/en/b/bc/Non-transferred_DC_plasma_torch.png"/>
          <p:cNvPicPr>
            <a:picLocks noChangeAspect="1" noChangeArrowheads="1"/>
          </p:cNvPicPr>
          <p:nvPr/>
        </p:nvPicPr>
        <p:blipFill rotWithShape="1">
          <a:blip r:embed="rId3" cstate="print"/>
          <a:srcRect t="6495" b="7012"/>
          <a:stretch/>
        </p:blipFill>
        <p:spPr bwMode="auto">
          <a:xfrm>
            <a:off x="880918" y="3810000"/>
            <a:ext cx="7848600" cy="2819400"/>
          </a:xfrm>
          <a:prstGeom prst="rect">
            <a:avLst/>
          </a:prstGeom>
          <a:noFill/>
        </p:spPr>
      </p:pic>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228600" y="990600"/>
            <a:ext cx="8229600" cy="14478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solidFill>
                <a:srgbClr val="FF0000"/>
              </a:solidFill>
              <a:latin typeface="Arial" charset="0"/>
            </a:endParaRPr>
          </a:p>
        </p:txBody>
      </p:sp>
      <p:sp>
        <p:nvSpPr>
          <p:cNvPr id="9" name="Rectangle 8"/>
          <p:cNvSpPr/>
          <p:nvPr/>
        </p:nvSpPr>
        <p:spPr>
          <a:xfrm>
            <a:off x="499918" y="1585883"/>
            <a:ext cx="8229600" cy="2046714"/>
          </a:xfrm>
          <a:prstGeom prst="rect">
            <a:avLst/>
          </a:prstGeom>
        </p:spPr>
        <p:txBody>
          <a:bodyPr wrap="square">
            <a:spAutoFit/>
          </a:bodyPr>
          <a:lstStyle/>
          <a:p>
            <a:pPr marL="285750" indent="-285750">
              <a:spcBef>
                <a:spcPts val="600"/>
              </a:spcBef>
              <a:buFont typeface="Arial" panose="020B0604020202020204" pitchFamily="34" charset="0"/>
              <a:buChar char="•"/>
            </a:pPr>
            <a:r>
              <a:rPr lang="en-GB" sz="1600" dirty="0" smtClean="0"/>
              <a:t>After the gas flow stabilizes, the </a:t>
            </a:r>
            <a:r>
              <a:rPr lang="en-GB" sz="1600" dirty="0" smtClean="0">
                <a:solidFill>
                  <a:srgbClr val="FF0000"/>
                </a:solidFill>
              </a:rPr>
              <a:t>circuit between the electrode and anode is activated. </a:t>
            </a:r>
          </a:p>
          <a:p>
            <a:pPr marL="285750" indent="-285750">
              <a:spcBef>
                <a:spcPts val="600"/>
              </a:spcBef>
              <a:buFont typeface="Arial" panose="020B0604020202020204" pitchFamily="34" charset="0"/>
              <a:buChar char="•"/>
            </a:pPr>
            <a:r>
              <a:rPr lang="en-GB" sz="1600" dirty="0" smtClean="0"/>
              <a:t>The high voltage breaks down between the electrode and nozzle inside the torch in such a way that the </a:t>
            </a:r>
            <a:r>
              <a:rPr lang="en-GB" sz="1600" dirty="0" smtClean="0">
                <a:solidFill>
                  <a:srgbClr val="FF0000"/>
                </a:solidFill>
              </a:rPr>
              <a:t>gas must pass through this arc before exiting the nozzle</a:t>
            </a:r>
            <a:r>
              <a:rPr lang="en-GB" sz="1600" dirty="0" smtClean="0"/>
              <a:t>.</a:t>
            </a:r>
          </a:p>
          <a:p>
            <a:pPr marL="285750" indent="-285750">
              <a:spcBef>
                <a:spcPts val="600"/>
              </a:spcBef>
              <a:buFont typeface="Arial" panose="020B0604020202020204" pitchFamily="34" charset="0"/>
              <a:buChar char="•"/>
            </a:pPr>
            <a:r>
              <a:rPr lang="en-GB" sz="1600" dirty="0" smtClean="0"/>
              <a:t>Energy transferred from the arc to the gas causes the </a:t>
            </a:r>
            <a:r>
              <a:rPr lang="en-GB" sz="1600" dirty="0" smtClean="0">
                <a:solidFill>
                  <a:srgbClr val="FF0000"/>
                </a:solidFill>
              </a:rPr>
              <a:t>gas to become ionized</a:t>
            </a:r>
            <a:r>
              <a:rPr lang="en-GB" sz="1600" dirty="0" smtClean="0"/>
              <a:t>, </a:t>
            </a:r>
            <a:r>
              <a:rPr lang="en-GB" sz="1600" b="1" dirty="0" smtClean="0">
                <a:solidFill>
                  <a:srgbClr val="0000FF"/>
                </a:solidFill>
              </a:rPr>
              <a:t>therefore electrically conductive</a:t>
            </a:r>
            <a:r>
              <a:rPr lang="en-GB" sz="1600" dirty="0" smtClean="0"/>
              <a:t>. </a:t>
            </a:r>
          </a:p>
          <a:p>
            <a:pPr marL="285750" indent="-285750">
              <a:spcBef>
                <a:spcPts val="600"/>
              </a:spcBef>
              <a:buFont typeface="Arial" panose="020B0604020202020204" pitchFamily="34" charset="0"/>
              <a:buChar char="•"/>
            </a:pPr>
            <a:r>
              <a:rPr lang="en-GB" sz="1600" dirty="0" smtClean="0"/>
              <a:t>This </a:t>
            </a:r>
            <a:r>
              <a:rPr lang="en-GB" sz="1600" dirty="0" smtClean="0">
                <a:solidFill>
                  <a:srgbClr val="FF0000"/>
                </a:solidFill>
              </a:rPr>
              <a:t>electrically conductive gas creates a current path </a:t>
            </a:r>
            <a:r>
              <a:rPr lang="en-GB" sz="1600" dirty="0" smtClean="0"/>
              <a:t>between the electrode and the nozzle, and a resulting plasma arc is formed.</a:t>
            </a:r>
            <a:endParaRPr lang="en-GB" sz="1600" dirty="0"/>
          </a:p>
        </p:txBody>
      </p:sp>
      <p:sp>
        <p:nvSpPr>
          <p:cNvPr id="2" name="Title 1"/>
          <p:cNvSpPr>
            <a:spLocks noGrp="1"/>
          </p:cNvSpPr>
          <p:nvPr>
            <p:ph type="title"/>
          </p:nvPr>
        </p:nvSpPr>
        <p:spPr/>
        <p:txBody>
          <a:bodyPr/>
          <a:lstStyle/>
          <a:p>
            <a:r>
              <a:rPr lang="en-US" b="1" dirty="0"/>
              <a:t>Electron-beam Machining:</a:t>
            </a:r>
            <a:br>
              <a:rPr lang="en-US" b="1" dirty="0"/>
            </a:br>
            <a:r>
              <a:rPr lang="en-US" b="1" dirty="0"/>
              <a:t>Plasma machining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916F0D9-6128-4A2B-AB82-4C46DC29A6AB}" type="slidenum">
              <a:rPr lang="en-US" altLang="zh-CN" smtClean="0"/>
              <a:pPr/>
              <a:t>77</a:t>
            </a:fld>
            <a:endParaRPr lang="en-US" altLang="zh-CN" dirty="0"/>
          </a:p>
        </p:txBody>
      </p:sp>
    </p:spTree>
    <p:extLst>
      <p:ext uri="{BB962C8B-B14F-4D97-AF65-F5344CB8AC3E}">
        <p14:creationId xmlns:p14="http://schemas.microsoft.com/office/powerpoint/2010/main" val="2572096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78</a:t>
            </a:fld>
            <a:endParaRPr lang="en-US" dirty="0" smtClean="0">
              <a:latin typeface="Times New Roman" charset="0"/>
            </a:endParaRPr>
          </a:p>
        </p:txBody>
      </p:sp>
      <p:sp>
        <p:nvSpPr>
          <p:cNvPr id="7" name="Rectangle 2"/>
          <p:cNvSpPr>
            <a:spLocks noChangeArrowheads="1"/>
          </p:cNvSpPr>
          <p:nvPr/>
        </p:nvSpPr>
        <p:spPr bwMode="auto">
          <a:xfrm>
            <a:off x="152400" y="457200"/>
            <a:ext cx="8610600" cy="48006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pPr>
            <a:endParaRPr lang="en-GB" sz="2000" dirty="0" smtClean="0">
              <a:latin typeface="Arial" charset="0"/>
            </a:endParaRPr>
          </a:p>
        </p:txBody>
      </p:sp>
      <p:sp>
        <p:nvSpPr>
          <p:cNvPr id="8" name="Rectangle 2"/>
          <p:cNvSpPr>
            <a:spLocks noChangeArrowheads="1"/>
          </p:cNvSpPr>
          <p:nvPr/>
        </p:nvSpPr>
        <p:spPr bwMode="auto">
          <a:xfrm>
            <a:off x="228600" y="990600"/>
            <a:ext cx="8229600" cy="14478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solidFill>
                <a:srgbClr val="FF0000"/>
              </a:solidFill>
              <a:latin typeface="Arial" charset="0"/>
            </a:endParaRPr>
          </a:p>
        </p:txBody>
      </p:sp>
      <p:sp>
        <p:nvSpPr>
          <p:cNvPr id="10" name="Rectangle 9"/>
          <p:cNvSpPr/>
          <p:nvPr/>
        </p:nvSpPr>
        <p:spPr>
          <a:xfrm>
            <a:off x="632691" y="1949363"/>
            <a:ext cx="8153400" cy="241604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GB" dirty="0" smtClean="0"/>
              <a:t>The </a:t>
            </a:r>
            <a:r>
              <a:rPr lang="en-GB" dirty="0" smtClean="0">
                <a:solidFill>
                  <a:srgbClr val="FF0000"/>
                </a:solidFill>
              </a:rPr>
              <a:t>temperature of the plasma arc melts the metal</a:t>
            </a:r>
            <a:r>
              <a:rPr lang="en-GB" dirty="0" smtClean="0"/>
              <a:t>, pierces through the workpiece. </a:t>
            </a:r>
          </a:p>
          <a:p>
            <a:pPr marL="285750" indent="-285750">
              <a:spcBef>
                <a:spcPts val="600"/>
              </a:spcBef>
              <a:spcAft>
                <a:spcPts val="600"/>
              </a:spcAft>
              <a:buFont typeface="Arial" panose="020B0604020202020204" pitchFamily="34" charset="0"/>
              <a:buChar char="•"/>
            </a:pPr>
            <a:r>
              <a:rPr lang="en-GB" dirty="0" smtClean="0"/>
              <a:t>The </a:t>
            </a:r>
            <a:r>
              <a:rPr lang="en-GB" dirty="0" smtClean="0">
                <a:solidFill>
                  <a:srgbClr val="FF0000"/>
                </a:solidFill>
              </a:rPr>
              <a:t>high velocity gas flow removes the molten material </a:t>
            </a:r>
            <a:r>
              <a:rPr lang="en-GB" dirty="0" smtClean="0"/>
              <a:t>from the bottom of the cut kerf. </a:t>
            </a:r>
          </a:p>
          <a:p>
            <a:pPr marL="285750" indent="-285750">
              <a:spcBef>
                <a:spcPts val="600"/>
              </a:spcBef>
              <a:spcAft>
                <a:spcPts val="600"/>
              </a:spcAft>
              <a:buFont typeface="Arial" panose="020B0604020202020204" pitchFamily="34" charset="0"/>
              <a:buChar char="•"/>
            </a:pPr>
            <a:r>
              <a:rPr lang="en-GB" dirty="0" smtClean="0"/>
              <a:t>At this time, torch motion is initiated and the cutting process begins.</a:t>
            </a:r>
          </a:p>
          <a:p>
            <a:r>
              <a:rPr lang="en-GB" dirty="0" smtClean="0"/>
              <a:t/>
            </a:r>
            <a:br>
              <a:rPr lang="en-GB" dirty="0" smtClean="0"/>
            </a:br>
            <a:endParaRPr lang="en-GB" dirty="0"/>
          </a:p>
        </p:txBody>
      </p:sp>
      <p:sp>
        <p:nvSpPr>
          <p:cNvPr id="2" name="Title 1"/>
          <p:cNvSpPr>
            <a:spLocks noGrp="1"/>
          </p:cNvSpPr>
          <p:nvPr>
            <p:ph type="title"/>
          </p:nvPr>
        </p:nvSpPr>
        <p:spPr/>
        <p:txBody>
          <a:bodyPr/>
          <a:lstStyle/>
          <a:p>
            <a:r>
              <a:rPr lang="en-US" b="1" dirty="0"/>
              <a:t>Electron-beam Machining:</a:t>
            </a:r>
            <a:br>
              <a:rPr lang="en-US" b="1" dirty="0"/>
            </a:br>
            <a:r>
              <a:rPr lang="en-US" b="1" dirty="0"/>
              <a:t>Plasma machining</a:t>
            </a:r>
            <a:endParaRPr lang="en-US" dirty="0"/>
          </a:p>
        </p:txBody>
      </p:sp>
      <p:sp>
        <p:nvSpPr>
          <p:cNvPr id="9"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78</a:t>
            </a:fld>
            <a:endParaRPr lang="en-US" altLang="zh-CN" dirty="0"/>
          </a:p>
        </p:txBody>
      </p:sp>
    </p:spTree>
    <p:extLst>
      <p:ext uri="{BB962C8B-B14F-4D97-AF65-F5344CB8AC3E}">
        <p14:creationId xmlns:p14="http://schemas.microsoft.com/office/powerpoint/2010/main" val="3271266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79</a:t>
            </a:fld>
            <a:endParaRPr lang="en-US" smtClean="0">
              <a:latin typeface="Times New Roman" charset="0"/>
            </a:endParaRPr>
          </a:p>
        </p:txBody>
      </p:sp>
      <p:sp>
        <p:nvSpPr>
          <p:cNvPr id="7" name="Rectangle 2"/>
          <p:cNvSpPr>
            <a:spLocks noChangeArrowheads="1"/>
          </p:cNvSpPr>
          <p:nvPr/>
        </p:nvSpPr>
        <p:spPr bwMode="auto">
          <a:xfrm>
            <a:off x="228600" y="1219200"/>
            <a:ext cx="4495800" cy="54102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p:txBody>
      </p:sp>
      <p:sp>
        <p:nvSpPr>
          <p:cNvPr id="8" name="Rectangle 2"/>
          <p:cNvSpPr>
            <a:spLocks noChangeArrowheads="1"/>
          </p:cNvSpPr>
          <p:nvPr/>
        </p:nvSpPr>
        <p:spPr bwMode="auto">
          <a:xfrm>
            <a:off x="304800" y="914400"/>
            <a:ext cx="8382000" cy="1524000"/>
          </a:xfrm>
          <a:prstGeom prst="rect">
            <a:avLst/>
          </a:prstGeom>
          <a:noFill/>
          <a:ln w="9525">
            <a:noFill/>
            <a:miter lim="800000"/>
            <a:headEnd/>
            <a:tailEnd/>
          </a:ln>
        </p:spPr>
        <p:txBody>
          <a:bodyPr/>
          <a:lstStyle/>
          <a:p>
            <a:pPr marL="495300" indent="-495300">
              <a:lnSpc>
                <a:spcPct val="110000"/>
              </a:lnSpc>
              <a:spcBef>
                <a:spcPct val="20000"/>
              </a:spcBef>
              <a:buFont typeface="Wingdings" pitchFamily="2" charset="2"/>
              <a:buChar char="§"/>
            </a:pPr>
            <a:endParaRPr lang="en-GB" sz="2000" dirty="0" smtClean="0">
              <a:latin typeface="Arial" charset="0"/>
            </a:endParaRPr>
          </a:p>
        </p:txBody>
      </p:sp>
      <p:pic>
        <p:nvPicPr>
          <p:cNvPr id="45058" name="Picture 2"/>
          <p:cNvPicPr>
            <a:picLocks noChangeAspect="1" noChangeArrowheads="1"/>
          </p:cNvPicPr>
          <p:nvPr/>
        </p:nvPicPr>
        <p:blipFill>
          <a:blip r:embed="rId3" cstate="print"/>
          <a:srcRect/>
          <a:stretch>
            <a:fillRect/>
          </a:stretch>
        </p:blipFill>
        <p:spPr bwMode="auto">
          <a:xfrm>
            <a:off x="1766909" y="2868811"/>
            <a:ext cx="5610182" cy="2945012"/>
          </a:xfrm>
          <a:prstGeom prst="rect">
            <a:avLst/>
          </a:prstGeom>
          <a:noFill/>
          <a:ln w="9525">
            <a:noFill/>
            <a:miter lim="800000"/>
            <a:headEnd/>
            <a:tailEnd/>
          </a:ln>
        </p:spPr>
      </p:pic>
      <p:cxnSp>
        <p:nvCxnSpPr>
          <p:cNvPr id="10" name="Straight Connector 9"/>
          <p:cNvCxnSpPr/>
          <p:nvPr/>
        </p:nvCxnSpPr>
        <p:spPr>
          <a:xfrm>
            <a:off x="1981200" y="5562600"/>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2922388"/>
            <a:ext cx="472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5000" y="4038600"/>
            <a:ext cx="472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1860202"/>
            <a:ext cx="2887329" cy="461665"/>
          </a:xfrm>
          <a:prstGeom prst="rect">
            <a:avLst/>
          </a:prstGeom>
        </p:spPr>
        <p:txBody>
          <a:bodyPr wrap="none">
            <a:spAutoFit/>
          </a:bodyPr>
          <a:lstStyle/>
          <a:p>
            <a:r>
              <a:rPr lang="en-US" sz="2400" b="1" dirty="0"/>
              <a:t>Process capability</a:t>
            </a:r>
          </a:p>
        </p:txBody>
      </p:sp>
      <p:sp>
        <p:nvSpPr>
          <p:cNvPr id="12" name="Title 1"/>
          <p:cNvSpPr>
            <a:spLocks noGrp="1"/>
          </p:cNvSpPr>
          <p:nvPr>
            <p:ph type="title"/>
          </p:nvPr>
        </p:nvSpPr>
        <p:spPr>
          <a:xfrm>
            <a:off x="609600" y="228600"/>
            <a:ext cx="8153400" cy="990600"/>
          </a:xfrm>
        </p:spPr>
        <p:txBody>
          <a:bodyPr/>
          <a:lstStyle/>
          <a:p>
            <a:r>
              <a:rPr lang="en-US" b="1" dirty="0"/>
              <a:t>Electron-beam Machining:</a:t>
            </a:r>
            <a:br>
              <a:rPr lang="en-US" b="1" dirty="0"/>
            </a:br>
            <a:r>
              <a:rPr lang="en-US" b="1" dirty="0"/>
              <a:t>Plasma machining</a:t>
            </a:r>
            <a:endParaRPr lang="en-US" dirty="0"/>
          </a:p>
        </p:txBody>
      </p:sp>
      <p:sp>
        <p:nvSpPr>
          <p:cNvPr id="14"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79</a:t>
            </a:fld>
            <a:endParaRPr lang="en-US" altLang="zh-CN" dirty="0"/>
          </a:p>
        </p:txBody>
      </p:sp>
    </p:spTree>
    <p:extLst>
      <p:ext uri="{BB962C8B-B14F-4D97-AF65-F5344CB8AC3E}">
        <p14:creationId xmlns:p14="http://schemas.microsoft.com/office/powerpoint/2010/main" val="4231721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28600"/>
            <a:ext cx="8229600" cy="1143000"/>
          </a:xfrm>
        </p:spPr>
        <p:txBody>
          <a:bodyPr vert="horz" lIns="91440" tIns="45720" rIns="91440" bIns="45720" rtlCol="0" anchor="ctr">
            <a:normAutofit/>
          </a:bodyPr>
          <a:lstStyle/>
          <a:p>
            <a:pPr>
              <a:defRPr/>
            </a:pPr>
            <a:r>
              <a:rPr lang="en-US" sz="4400" dirty="0" smtClean="0">
                <a:solidFill>
                  <a:schemeClr val="tx2"/>
                </a:solidFill>
                <a:latin typeface="+mj-lt"/>
                <a:ea typeface="+mj-ea"/>
                <a:cs typeface="+mj-cs"/>
              </a:rPr>
              <a:t>Steps in chemical machining</a:t>
            </a:r>
          </a:p>
        </p:txBody>
      </p:sp>
      <p:pic>
        <p:nvPicPr>
          <p:cNvPr id="1026" name="Picture 2"/>
          <p:cNvPicPr>
            <a:picLocks noChangeAspect="1" noChangeArrowheads="1"/>
          </p:cNvPicPr>
          <p:nvPr/>
        </p:nvPicPr>
        <p:blipFill>
          <a:blip r:embed="rId3" cstate="print"/>
          <a:srcRect/>
          <a:stretch>
            <a:fillRect/>
          </a:stretch>
        </p:blipFill>
        <p:spPr bwMode="auto">
          <a:xfrm>
            <a:off x="28904" y="1981200"/>
            <a:ext cx="9116332" cy="2209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80</a:t>
            </a:fld>
            <a:endParaRPr lang="en-US" smtClean="0">
              <a:latin typeface="Times New Roman" charset="0"/>
            </a:endParaRPr>
          </a:p>
        </p:txBody>
      </p:sp>
      <p:sp>
        <p:nvSpPr>
          <p:cNvPr id="7" name="Rectangle 2"/>
          <p:cNvSpPr>
            <a:spLocks noChangeArrowheads="1"/>
          </p:cNvSpPr>
          <p:nvPr/>
        </p:nvSpPr>
        <p:spPr bwMode="auto">
          <a:xfrm>
            <a:off x="228600" y="1524000"/>
            <a:ext cx="5181600" cy="5029200"/>
          </a:xfrm>
          <a:prstGeom prst="rect">
            <a:avLst/>
          </a:prstGeom>
          <a:noFill/>
          <a:ln w="9525">
            <a:noFill/>
            <a:miter lim="800000"/>
            <a:headEnd/>
            <a:tailEnd/>
          </a:ln>
        </p:spPr>
        <p:txBody>
          <a:bodyPr/>
          <a:lstStyle/>
          <a:p>
            <a:pPr marL="495300" indent="-495300">
              <a:lnSpc>
                <a:spcPct val="110000"/>
              </a:lnSpc>
              <a:spcBef>
                <a:spcPct val="20000"/>
              </a:spcBef>
            </a:pPr>
            <a:r>
              <a:rPr lang="en-GB" sz="2000" b="1" dirty="0" smtClean="0">
                <a:solidFill>
                  <a:srgbClr val="00B050"/>
                </a:solidFill>
                <a:latin typeface="Arial" charset="0"/>
              </a:rPr>
              <a:t>Advantages</a:t>
            </a:r>
            <a:r>
              <a:rPr lang="en-GB" sz="2000" dirty="0" smtClean="0">
                <a:latin typeface="Arial" charset="0"/>
              </a:rPr>
              <a:t>:</a:t>
            </a:r>
          </a:p>
          <a:p>
            <a:pPr marL="495300" indent="-495300">
              <a:lnSpc>
                <a:spcPct val="110000"/>
              </a:lnSpc>
              <a:spcBef>
                <a:spcPct val="20000"/>
              </a:spcBef>
              <a:buFont typeface="Wingdings" pitchFamily="2" charset="2"/>
              <a:buChar char="§"/>
            </a:pPr>
            <a:r>
              <a:rPr lang="en-GB" sz="2000" dirty="0" smtClean="0">
                <a:latin typeface="Arial" charset="0"/>
              </a:rPr>
              <a:t>Very </a:t>
            </a:r>
            <a:r>
              <a:rPr lang="en-GB" sz="2000" dirty="0" smtClean="0">
                <a:solidFill>
                  <a:srgbClr val="0000FF"/>
                </a:solidFill>
                <a:latin typeface="Arial" charset="0"/>
              </a:rPr>
              <a:t>high material removal </a:t>
            </a:r>
            <a:r>
              <a:rPr lang="en-GB" sz="2000" dirty="0" smtClean="0">
                <a:latin typeface="Arial" charset="0"/>
              </a:rPr>
              <a:t>rates up to 150 cm</a:t>
            </a:r>
            <a:r>
              <a:rPr lang="en-GB" sz="2000" baseline="30000" dirty="0" smtClean="0">
                <a:latin typeface="Arial" charset="0"/>
              </a:rPr>
              <a:t>3</a:t>
            </a:r>
            <a:r>
              <a:rPr lang="en-GB" sz="2000" dirty="0" smtClean="0">
                <a:latin typeface="Arial" charset="0"/>
              </a:rPr>
              <a:t>/min</a:t>
            </a:r>
          </a:p>
          <a:p>
            <a:pPr marL="495300" indent="-495300">
              <a:lnSpc>
                <a:spcPct val="110000"/>
              </a:lnSpc>
              <a:spcBef>
                <a:spcPct val="20000"/>
              </a:spcBef>
              <a:buFont typeface="Wingdings" pitchFamily="2" charset="2"/>
              <a:buChar char="§"/>
            </a:pPr>
            <a:r>
              <a:rPr lang="en-GB" sz="2000" dirty="0" smtClean="0">
                <a:latin typeface="Arial" charset="0"/>
              </a:rPr>
              <a:t>Can be used to </a:t>
            </a:r>
            <a:r>
              <a:rPr lang="en-GB" sz="2000" dirty="0" smtClean="0">
                <a:solidFill>
                  <a:srgbClr val="0000FF"/>
                </a:solidFill>
                <a:latin typeface="Arial" charset="0"/>
              </a:rPr>
              <a:t>cut any material </a:t>
            </a:r>
            <a:r>
              <a:rPr lang="en-GB" sz="2000" dirty="0" smtClean="0">
                <a:latin typeface="Arial" charset="0"/>
              </a:rPr>
              <a:t>(usually metals)</a:t>
            </a:r>
          </a:p>
          <a:p>
            <a:pPr marL="495300" indent="-495300">
              <a:lnSpc>
                <a:spcPct val="110000"/>
              </a:lnSpc>
              <a:spcBef>
                <a:spcPct val="20000"/>
              </a:spcBef>
              <a:buFont typeface="Wingdings" pitchFamily="2" charset="2"/>
              <a:buChar char="§"/>
            </a:pPr>
            <a:r>
              <a:rPr lang="en-GB" sz="2000" dirty="0" smtClean="0">
                <a:latin typeface="Arial" charset="0"/>
              </a:rPr>
              <a:t>Requires no complicated chemical analysis required as in case of oxyacetylene welding</a:t>
            </a:r>
          </a:p>
          <a:p>
            <a:pPr marL="495300" indent="-495300">
              <a:lnSpc>
                <a:spcPct val="110000"/>
              </a:lnSpc>
              <a:spcBef>
                <a:spcPct val="20000"/>
              </a:spcBef>
              <a:buFont typeface="Wingdings" pitchFamily="2" charset="2"/>
              <a:buChar char="§"/>
            </a:pPr>
            <a:r>
              <a:rPr lang="en-GB" sz="2000" dirty="0" smtClean="0">
                <a:latin typeface="Arial" charset="0"/>
              </a:rPr>
              <a:t>Needs less energy to operate i.e. </a:t>
            </a:r>
            <a:r>
              <a:rPr lang="en-GB" sz="2000" dirty="0">
                <a:solidFill>
                  <a:srgbClr val="0000FF"/>
                </a:solidFill>
              </a:rPr>
              <a:t>l</a:t>
            </a:r>
            <a:r>
              <a:rPr lang="en-GB" sz="2000" dirty="0" smtClean="0">
                <a:solidFill>
                  <a:srgbClr val="0000FF"/>
                </a:solidFill>
                <a:latin typeface="Arial" charset="0"/>
              </a:rPr>
              <a:t>ow power consumption</a:t>
            </a:r>
          </a:p>
          <a:p>
            <a:pPr marL="495300" indent="-495300">
              <a:lnSpc>
                <a:spcPct val="110000"/>
              </a:lnSpc>
              <a:spcBef>
                <a:spcPct val="20000"/>
              </a:spcBef>
              <a:buFont typeface="Wingdings" pitchFamily="2" charset="2"/>
              <a:buChar char="§"/>
            </a:pPr>
            <a:r>
              <a:rPr lang="en-GB" sz="2000" dirty="0" smtClean="0">
                <a:solidFill>
                  <a:srgbClr val="0000FF"/>
                </a:solidFill>
                <a:latin typeface="Arial" charset="0"/>
              </a:rPr>
              <a:t>No vacuum chamber </a:t>
            </a:r>
            <a:r>
              <a:rPr lang="en-GB" sz="2000" dirty="0" smtClean="0">
                <a:latin typeface="Arial" charset="0"/>
              </a:rPr>
              <a:t>required</a:t>
            </a:r>
          </a:p>
          <a:p>
            <a:pPr marL="495300" indent="-495300">
              <a:lnSpc>
                <a:spcPct val="110000"/>
              </a:lnSpc>
              <a:spcBef>
                <a:spcPct val="20000"/>
              </a:spcBef>
              <a:buFont typeface="Wingdings" pitchFamily="2" charset="2"/>
              <a:buChar char="§"/>
            </a:pPr>
            <a:r>
              <a:rPr lang="en-GB" sz="2000" dirty="0" smtClean="0">
                <a:solidFill>
                  <a:srgbClr val="FF0000"/>
                </a:solidFill>
                <a:latin typeface="Arial" charset="0"/>
              </a:rPr>
              <a:t>Torch can be mounted on robotic arms</a:t>
            </a:r>
          </a:p>
          <a:p>
            <a:pPr marL="495300" indent="-495300">
              <a:lnSpc>
                <a:spcPct val="110000"/>
              </a:lnSpc>
              <a:spcBef>
                <a:spcPct val="20000"/>
              </a:spcBef>
              <a:buFont typeface="Wingdings" pitchFamily="2" charset="2"/>
              <a:buChar char="§"/>
            </a:pPr>
            <a:endParaRPr lang="en-GB" sz="2000" dirty="0" smtClean="0">
              <a:latin typeface="Arial" charset="0"/>
            </a:endParaRPr>
          </a:p>
          <a:p>
            <a:pPr marL="495300" indent="-495300">
              <a:lnSpc>
                <a:spcPct val="110000"/>
              </a:lnSpc>
              <a:spcBef>
                <a:spcPct val="20000"/>
              </a:spcBef>
              <a:buFont typeface="Wingdings" pitchFamily="2" charset="2"/>
              <a:buChar char="§"/>
            </a:pPr>
            <a:endParaRPr lang="en-GB" sz="2000" dirty="0" smtClean="0">
              <a:latin typeface="Arial" charset="0"/>
            </a:endParaRPr>
          </a:p>
        </p:txBody>
      </p:sp>
      <p:pic>
        <p:nvPicPr>
          <p:cNvPr id="9218" name="Picture 2" descr="File:Robotworx-plasma-cutting-robot.jpg"/>
          <p:cNvPicPr>
            <a:picLocks noChangeAspect="1" noChangeArrowheads="1"/>
          </p:cNvPicPr>
          <p:nvPr/>
        </p:nvPicPr>
        <p:blipFill>
          <a:blip r:embed="rId3" cstate="print"/>
          <a:srcRect/>
          <a:stretch>
            <a:fillRect/>
          </a:stretch>
        </p:blipFill>
        <p:spPr bwMode="auto">
          <a:xfrm>
            <a:off x="5470627" y="2216150"/>
            <a:ext cx="3520973" cy="4184650"/>
          </a:xfrm>
          <a:prstGeom prst="rect">
            <a:avLst/>
          </a:prstGeom>
          <a:noFill/>
        </p:spPr>
      </p:pic>
      <p:sp>
        <p:nvSpPr>
          <p:cNvPr id="8" name="Title 1"/>
          <p:cNvSpPr>
            <a:spLocks noGrp="1"/>
          </p:cNvSpPr>
          <p:nvPr>
            <p:ph type="title"/>
          </p:nvPr>
        </p:nvSpPr>
        <p:spPr/>
        <p:txBody>
          <a:bodyPr/>
          <a:lstStyle/>
          <a:p>
            <a:r>
              <a:rPr lang="en-US" b="1" dirty="0"/>
              <a:t>Electron-beam Machining:</a:t>
            </a:r>
            <a:br>
              <a:rPr lang="en-US" b="1" dirty="0"/>
            </a:br>
            <a:r>
              <a:rPr lang="en-US" b="1" dirty="0"/>
              <a:t>Plasma machining</a:t>
            </a:r>
            <a:endParaRPr lang="en-US" dirty="0"/>
          </a:p>
        </p:txBody>
      </p:sp>
      <p:sp>
        <p:nvSpPr>
          <p:cNvPr id="6"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80</a:t>
            </a:fld>
            <a:endParaRPr lang="en-US" altLang="zh-CN" dirty="0"/>
          </a:p>
        </p:txBody>
      </p:sp>
    </p:spTree>
    <p:extLst>
      <p:ext uri="{BB962C8B-B14F-4D97-AF65-F5344CB8AC3E}">
        <p14:creationId xmlns:p14="http://schemas.microsoft.com/office/powerpoint/2010/main" val="38359454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81</a:t>
            </a:fld>
            <a:endParaRPr lang="en-US" smtClean="0">
              <a:latin typeface="Times New Roman" charset="0"/>
            </a:endParaRPr>
          </a:p>
        </p:txBody>
      </p:sp>
      <p:sp>
        <p:nvSpPr>
          <p:cNvPr id="7" name="Rectangle 2"/>
          <p:cNvSpPr>
            <a:spLocks noChangeArrowheads="1"/>
          </p:cNvSpPr>
          <p:nvPr/>
        </p:nvSpPr>
        <p:spPr bwMode="auto">
          <a:xfrm>
            <a:off x="304800" y="1600200"/>
            <a:ext cx="8534400" cy="4800600"/>
          </a:xfrm>
          <a:prstGeom prst="rect">
            <a:avLst/>
          </a:prstGeom>
          <a:noFill/>
          <a:ln w="9525">
            <a:noFill/>
            <a:miter lim="800000"/>
            <a:headEnd/>
            <a:tailEnd/>
          </a:ln>
        </p:spPr>
        <p:txBody>
          <a:bodyPr/>
          <a:lstStyle/>
          <a:p>
            <a:pPr marL="495300" indent="-495300">
              <a:lnSpc>
                <a:spcPct val="110000"/>
              </a:lnSpc>
              <a:spcBef>
                <a:spcPct val="20000"/>
              </a:spcBef>
            </a:pPr>
            <a:r>
              <a:rPr lang="en-GB" sz="2000" b="1" dirty="0" smtClean="0">
                <a:solidFill>
                  <a:srgbClr val="FF0000"/>
                </a:solidFill>
              </a:rPr>
              <a:t>Disadvantages</a:t>
            </a:r>
            <a:r>
              <a:rPr lang="en-GB" sz="2000" dirty="0" smtClean="0"/>
              <a:t>:</a:t>
            </a:r>
          </a:p>
          <a:p>
            <a:pPr marL="495300" indent="-495300">
              <a:lnSpc>
                <a:spcPct val="110000"/>
              </a:lnSpc>
              <a:spcBef>
                <a:spcPts val="600"/>
              </a:spcBef>
              <a:spcAft>
                <a:spcPts val="1200"/>
              </a:spcAft>
              <a:buFont typeface="Wingdings" pitchFamily="2" charset="2"/>
              <a:buChar char="§"/>
            </a:pPr>
            <a:r>
              <a:rPr lang="en-GB" sz="2000" dirty="0"/>
              <a:t>Severe </a:t>
            </a:r>
            <a:r>
              <a:rPr lang="en-GB" sz="2000" dirty="0">
                <a:solidFill>
                  <a:srgbClr val="FF0000"/>
                </a:solidFill>
              </a:rPr>
              <a:t>heat affected zones</a:t>
            </a:r>
          </a:p>
          <a:p>
            <a:pPr marL="495300" indent="-495300">
              <a:lnSpc>
                <a:spcPct val="110000"/>
              </a:lnSpc>
              <a:spcBef>
                <a:spcPts val="600"/>
              </a:spcBef>
              <a:spcAft>
                <a:spcPts val="1200"/>
              </a:spcAft>
              <a:buFont typeface="Wingdings" pitchFamily="2" charset="2"/>
              <a:buChar char="§"/>
            </a:pPr>
            <a:r>
              <a:rPr lang="en-GB" sz="2000" dirty="0" smtClean="0"/>
              <a:t>Thick recrystallized (</a:t>
            </a:r>
            <a:r>
              <a:rPr lang="en-GB" sz="2000" dirty="0" smtClean="0">
                <a:solidFill>
                  <a:srgbClr val="FF0000"/>
                </a:solidFill>
              </a:rPr>
              <a:t>recast layer</a:t>
            </a:r>
            <a:r>
              <a:rPr lang="en-GB" sz="2000" dirty="0" smtClean="0"/>
              <a:t>) top machined surface and microstructure changes</a:t>
            </a:r>
          </a:p>
          <a:p>
            <a:pPr marL="495300" indent="-495300">
              <a:lnSpc>
                <a:spcPct val="110000"/>
              </a:lnSpc>
              <a:spcBef>
                <a:spcPts val="600"/>
              </a:spcBef>
              <a:spcAft>
                <a:spcPts val="1200"/>
              </a:spcAft>
              <a:buFont typeface="Wingdings" pitchFamily="2" charset="2"/>
              <a:buChar char="§"/>
            </a:pPr>
            <a:r>
              <a:rPr lang="en-GB" sz="2000" dirty="0" smtClean="0">
                <a:solidFill>
                  <a:srgbClr val="FF0000"/>
                </a:solidFill>
              </a:rPr>
              <a:t>Toxic fumes </a:t>
            </a:r>
            <a:r>
              <a:rPr lang="en-GB" sz="2000" dirty="0" smtClean="0"/>
              <a:t>are produced</a:t>
            </a:r>
          </a:p>
          <a:p>
            <a:pPr marL="495300" indent="-495300">
              <a:lnSpc>
                <a:spcPct val="110000"/>
              </a:lnSpc>
              <a:spcBef>
                <a:spcPts val="600"/>
              </a:spcBef>
              <a:spcAft>
                <a:spcPts val="1200"/>
              </a:spcAft>
              <a:buFont typeface="Wingdings" pitchFamily="2" charset="2"/>
              <a:buChar char="§"/>
            </a:pPr>
            <a:r>
              <a:rPr lang="en-GB" sz="2000" dirty="0" smtClean="0"/>
              <a:t>Need to </a:t>
            </a:r>
            <a:r>
              <a:rPr lang="en-GB" sz="2000" dirty="0" smtClean="0">
                <a:solidFill>
                  <a:srgbClr val="FF0000"/>
                </a:solidFill>
              </a:rPr>
              <a:t>frequently replace the nozzle </a:t>
            </a:r>
            <a:r>
              <a:rPr lang="en-GB" sz="2000" dirty="0" smtClean="0"/>
              <a:t>surrounding the electrode</a:t>
            </a:r>
          </a:p>
          <a:p>
            <a:pPr marL="495300" indent="-495300">
              <a:lnSpc>
                <a:spcPct val="110000"/>
              </a:lnSpc>
              <a:spcBef>
                <a:spcPts val="600"/>
              </a:spcBef>
              <a:spcAft>
                <a:spcPts val="1200"/>
              </a:spcAft>
              <a:buFont typeface="Wingdings" pitchFamily="2" charset="2"/>
              <a:buChar char="§"/>
            </a:pPr>
            <a:r>
              <a:rPr lang="en-GB" sz="2000" dirty="0" smtClean="0"/>
              <a:t>More chances of </a:t>
            </a:r>
            <a:r>
              <a:rPr lang="en-GB" sz="2000" dirty="0" smtClean="0">
                <a:solidFill>
                  <a:srgbClr val="FF0000"/>
                </a:solidFill>
              </a:rPr>
              <a:t>electrical hazards </a:t>
            </a:r>
            <a:r>
              <a:rPr lang="en-GB" sz="2000" dirty="0" smtClean="0"/>
              <a:t>are associated with this process (especially in hand operated plasma)</a:t>
            </a:r>
          </a:p>
          <a:p>
            <a:pPr marL="495300" indent="-495300">
              <a:lnSpc>
                <a:spcPct val="110000"/>
              </a:lnSpc>
              <a:spcBef>
                <a:spcPts val="600"/>
              </a:spcBef>
              <a:spcAft>
                <a:spcPts val="1200"/>
              </a:spcAft>
              <a:buFont typeface="Wingdings" pitchFamily="2" charset="2"/>
              <a:buChar char="§"/>
            </a:pPr>
            <a:r>
              <a:rPr lang="en-GB" sz="2000" dirty="0" smtClean="0"/>
              <a:t>Unpleasant, disturbing and </a:t>
            </a:r>
            <a:r>
              <a:rPr lang="en-GB" sz="2000" dirty="0" smtClean="0">
                <a:solidFill>
                  <a:srgbClr val="FF0000"/>
                </a:solidFill>
              </a:rPr>
              <a:t>damaging noise</a:t>
            </a:r>
          </a:p>
          <a:p>
            <a:pPr marL="495300" indent="-495300">
              <a:lnSpc>
                <a:spcPct val="110000"/>
              </a:lnSpc>
              <a:spcBef>
                <a:spcPct val="20000"/>
              </a:spcBef>
              <a:buFont typeface="Wingdings" pitchFamily="2" charset="2"/>
              <a:buChar char="§"/>
            </a:pPr>
            <a:endParaRPr lang="en-GB" sz="2000" dirty="0" smtClean="0"/>
          </a:p>
          <a:p>
            <a:pPr marL="495300" indent="-495300">
              <a:lnSpc>
                <a:spcPct val="110000"/>
              </a:lnSpc>
              <a:spcBef>
                <a:spcPct val="20000"/>
              </a:spcBef>
              <a:buFont typeface="Wingdings" pitchFamily="2" charset="2"/>
              <a:buChar char="§"/>
            </a:pPr>
            <a:endParaRPr lang="en-GB" sz="2000" dirty="0" smtClean="0"/>
          </a:p>
          <a:p>
            <a:pPr marL="495300" indent="-495300">
              <a:lnSpc>
                <a:spcPct val="110000"/>
              </a:lnSpc>
              <a:spcBef>
                <a:spcPct val="20000"/>
              </a:spcBef>
            </a:pPr>
            <a:endParaRPr lang="en-GB" sz="2000" dirty="0" smtClean="0"/>
          </a:p>
        </p:txBody>
      </p:sp>
      <p:sp>
        <p:nvSpPr>
          <p:cNvPr id="4" name="Title 1"/>
          <p:cNvSpPr>
            <a:spLocks noGrp="1"/>
          </p:cNvSpPr>
          <p:nvPr>
            <p:ph type="title"/>
          </p:nvPr>
        </p:nvSpPr>
        <p:spPr>
          <a:xfrm>
            <a:off x="609600" y="228600"/>
            <a:ext cx="8153400" cy="990600"/>
          </a:xfrm>
        </p:spPr>
        <p:txBody>
          <a:bodyPr/>
          <a:lstStyle/>
          <a:p>
            <a:r>
              <a:rPr lang="en-US" b="1" dirty="0"/>
              <a:t>Electron-beam Machining:</a:t>
            </a:r>
            <a:br>
              <a:rPr lang="en-US" b="1" dirty="0"/>
            </a:br>
            <a:r>
              <a:rPr lang="en-US" b="1" dirty="0"/>
              <a:t>Plasma machining</a:t>
            </a:r>
            <a:endParaRPr lang="en-US" dirty="0"/>
          </a:p>
        </p:txBody>
      </p:sp>
      <p:sp>
        <p:nvSpPr>
          <p:cNvPr id="5"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81</a:t>
            </a:fld>
            <a:endParaRPr lang="en-US" altLang="zh-CN" dirty="0"/>
          </a:p>
        </p:txBody>
      </p:sp>
    </p:spTree>
    <p:extLst>
      <p:ext uri="{BB962C8B-B14F-4D97-AF65-F5344CB8AC3E}">
        <p14:creationId xmlns:p14="http://schemas.microsoft.com/office/powerpoint/2010/main" val="34149114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8600" y="1905000"/>
            <a:ext cx="5029200" cy="4708524"/>
          </a:xfrm>
          <a:prstGeom prst="rect">
            <a:avLst/>
          </a:prstGeom>
          <a:noFill/>
          <a:ln w="9525">
            <a:noFill/>
            <a:miter lim="800000"/>
            <a:headEnd/>
            <a:tailEnd/>
          </a:ln>
        </p:spPr>
        <p:txBody>
          <a:bodyPr/>
          <a:lstStyle/>
          <a:p>
            <a:pPr marL="495300" indent="-495300" algn="just">
              <a:lnSpc>
                <a:spcPct val="110000"/>
              </a:lnSpc>
              <a:spcBef>
                <a:spcPct val="20000"/>
              </a:spcBef>
              <a:buFont typeface="Wingdings" pitchFamily="2" charset="2"/>
              <a:buChar char="§"/>
            </a:pPr>
            <a:r>
              <a:rPr lang="en-GB" dirty="0"/>
              <a:t>It can </a:t>
            </a:r>
            <a:r>
              <a:rPr lang="en-GB" dirty="0">
                <a:solidFill>
                  <a:srgbClr val="0000FF"/>
                </a:solidFill>
              </a:rPr>
              <a:t>cut all electrically conductive </a:t>
            </a:r>
            <a:r>
              <a:rPr lang="en-GB" dirty="0"/>
              <a:t>metals like S.S, C.S, Copper, </a:t>
            </a:r>
            <a:r>
              <a:rPr lang="en-US" dirty="0" smtClean="0"/>
              <a:t>Aluminum</a:t>
            </a:r>
            <a:r>
              <a:rPr lang="en-GB" dirty="0" smtClean="0"/>
              <a:t>, Inconel, Titanium, etc. </a:t>
            </a:r>
            <a:r>
              <a:rPr lang="en-GB" dirty="0">
                <a:solidFill>
                  <a:srgbClr val="0000FF"/>
                </a:solidFill>
              </a:rPr>
              <a:t>and also </a:t>
            </a:r>
            <a:r>
              <a:rPr lang="en-GB" dirty="0" smtClean="0">
                <a:solidFill>
                  <a:srgbClr val="0000FF"/>
                </a:solidFill>
              </a:rPr>
              <a:t>non-conductive </a:t>
            </a:r>
            <a:r>
              <a:rPr lang="en-GB" dirty="0">
                <a:solidFill>
                  <a:srgbClr val="0000FF"/>
                </a:solidFill>
              </a:rPr>
              <a:t>materials </a:t>
            </a:r>
            <a:r>
              <a:rPr lang="en-GB" dirty="0"/>
              <a:t>as well e.g. Ceramics.</a:t>
            </a:r>
          </a:p>
          <a:p>
            <a:pPr marL="495300" indent="-495300" algn="just">
              <a:lnSpc>
                <a:spcPct val="110000"/>
              </a:lnSpc>
              <a:spcBef>
                <a:spcPct val="20000"/>
              </a:spcBef>
              <a:buFont typeface="Wingdings" pitchFamily="2" charset="2"/>
              <a:buChar char="§"/>
            </a:pPr>
            <a:r>
              <a:rPr lang="en-GB" dirty="0"/>
              <a:t>Cut bulk metal, painted or rusted plates.</a:t>
            </a:r>
          </a:p>
          <a:p>
            <a:pPr marL="495300" indent="-495300" algn="just">
              <a:lnSpc>
                <a:spcPct val="110000"/>
              </a:lnSpc>
              <a:spcBef>
                <a:spcPct val="20000"/>
              </a:spcBef>
              <a:buFont typeface="Wingdings" pitchFamily="2" charset="2"/>
              <a:buChar char="§"/>
            </a:pPr>
            <a:r>
              <a:rPr lang="en-GB" dirty="0">
                <a:solidFill>
                  <a:srgbClr val="0000FF"/>
                </a:solidFill>
              </a:rPr>
              <a:t>Turning and milling of hard to machine </a:t>
            </a:r>
            <a:r>
              <a:rPr lang="en-GB" dirty="0" smtClean="0">
                <a:solidFill>
                  <a:srgbClr val="0000FF"/>
                </a:solidFill>
              </a:rPr>
              <a:t>materials</a:t>
            </a:r>
          </a:p>
          <a:p>
            <a:pPr marL="495300" indent="-495300" algn="just">
              <a:lnSpc>
                <a:spcPct val="110000"/>
              </a:lnSpc>
              <a:spcBef>
                <a:spcPct val="20000"/>
              </a:spcBef>
              <a:buFont typeface="Wingdings" pitchFamily="2" charset="2"/>
              <a:buChar char="§"/>
            </a:pPr>
            <a:r>
              <a:rPr lang="en-GB" dirty="0" smtClean="0"/>
              <a:t>A large number of parts can also be produced from one </a:t>
            </a:r>
            <a:r>
              <a:rPr lang="en-GB" dirty="0" smtClean="0">
                <a:solidFill>
                  <a:srgbClr val="0000FF"/>
                </a:solidFill>
              </a:rPr>
              <a:t>large sheet </a:t>
            </a:r>
            <a:r>
              <a:rPr lang="en-GB" dirty="0" smtClean="0"/>
              <a:t>thus </a:t>
            </a:r>
            <a:r>
              <a:rPr lang="en-GB" dirty="0" smtClean="0">
                <a:solidFill>
                  <a:srgbClr val="0000FF"/>
                </a:solidFill>
              </a:rPr>
              <a:t>eliminating shearing operations.</a:t>
            </a:r>
          </a:p>
          <a:p>
            <a:pPr marL="495300" indent="-495300" algn="just">
              <a:lnSpc>
                <a:spcPct val="110000"/>
              </a:lnSpc>
              <a:spcBef>
                <a:spcPct val="20000"/>
              </a:spcBef>
              <a:buFont typeface="Wingdings" pitchFamily="2" charset="2"/>
              <a:buChar char="§"/>
            </a:pPr>
            <a:r>
              <a:rPr lang="en-GB" dirty="0" smtClean="0"/>
              <a:t>Welding</a:t>
            </a:r>
          </a:p>
          <a:p>
            <a:pPr marL="495300" indent="-495300" algn="just">
              <a:lnSpc>
                <a:spcPct val="110000"/>
              </a:lnSpc>
              <a:spcBef>
                <a:spcPct val="20000"/>
              </a:spcBef>
              <a:buFont typeface="Wingdings" pitchFamily="2" charset="2"/>
              <a:buChar char="§"/>
            </a:pPr>
            <a:endParaRPr lang="en-GB" dirty="0" smtClean="0"/>
          </a:p>
          <a:p>
            <a:pPr marL="495300" indent="-495300" algn="just">
              <a:lnSpc>
                <a:spcPct val="110000"/>
              </a:lnSpc>
              <a:spcBef>
                <a:spcPct val="20000"/>
              </a:spcBef>
            </a:pPr>
            <a:endParaRPr lang="en-GB" dirty="0" smtClean="0"/>
          </a:p>
        </p:txBody>
      </p:sp>
      <p:pic>
        <p:nvPicPr>
          <p:cNvPr id="2" name="Picture 2" descr="01-plasma arc welding - plasma arc cutting process"/>
          <p:cNvPicPr>
            <a:picLocks noChangeAspect="1" noChangeArrowheads="1"/>
          </p:cNvPicPr>
          <p:nvPr/>
        </p:nvPicPr>
        <p:blipFill>
          <a:blip r:embed="rId3" cstate="print"/>
          <a:srcRect/>
          <a:stretch>
            <a:fillRect/>
          </a:stretch>
        </p:blipFill>
        <p:spPr bwMode="auto">
          <a:xfrm>
            <a:off x="5358823" y="2261848"/>
            <a:ext cx="3752850" cy="2943903"/>
          </a:xfrm>
          <a:prstGeom prst="rect">
            <a:avLst/>
          </a:prstGeom>
          <a:noFill/>
        </p:spPr>
      </p:pic>
      <p:sp>
        <p:nvSpPr>
          <p:cNvPr id="8" name="Title 1"/>
          <p:cNvSpPr>
            <a:spLocks noGrp="1"/>
          </p:cNvSpPr>
          <p:nvPr>
            <p:ph type="title"/>
          </p:nvPr>
        </p:nvSpPr>
        <p:spPr/>
        <p:txBody>
          <a:bodyPr/>
          <a:lstStyle/>
          <a:p>
            <a:r>
              <a:rPr lang="en-US" b="1" dirty="0"/>
              <a:t>Electron-beam Machining:</a:t>
            </a:r>
            <a:br>
              <a:rPr lang="en-US" b="1" dirty="0"/>
            </a:br>
            <a:r>
              <a:rPr lang="en-US" b="1" dirty="0"/>
              <a:t>Plasma machining</a:t>
            </a:r>
            <a:endParaRPr lang="en-US" dirty="0"/>
          </a:p>
        </p:txBody>
      </p:sp>
      <p:sp>
        <p:nvSpPr>
          <p:cNvPr id="6" name="Rectangle 5"/>
          <p:cNvSpPr/>
          <p:nvPr/>
        </p:nvSpPr>
        <p:spPr>
          <a:xfrm>
            <a:off x="2214386" y="5581471"/>
            <a:ext cx="6548614" cy="646331"/>
          </a:xfrm>
          <a:prstGeom prst="rect">
            <a:avLst/>
          </a:prstGeom>
        </p:spPr>
        <p:txBody>
          <a:bodyPr wrap="square">
            <a:spAutoFit/>
          </a:bodyPr>
          <a:lstStyle/>
          <a:p>
            <a:r>
              <a:rPr lang="en-GB" dirty="0" smtClean="0">
                <a:hlinkClick r:id="rId4"/>
              </a:rPr>
              <a:t>https://www.youtube.com/watch?v=CILxSlricyc</a:t>
            </a:r>
            <a:endParaRPr lang="en-GB" dirty="0" smtClean="0"/>
          </a:p>
          <a:p>
            <a:r>
              <a:rPr lang="en-GB" dirty="0" smtClean="0">
                <a:hlinkClick r:id="rId5"/>
              </a:rPr>
              <a:t>https://www.youtube.com/watch?v=DYTkHZWIyqQ</a:t>
            </a:r>
            <a:endParaRPr lang="en-GB" dirty="0"/>
          </a:p>
        </p:txBody>
      </p:sp>
      <p:sp>
        <p:nvSpPr>
          <p:cNvPr id="9" name="Slide Number Placeholder 2"/>
          <p:cNvSpPr>
            <a:spLocks noGrp="1"/>
          </p:cNvSpPr>
          <p:nvPr>
            <p:ph type="sldNum" sz="quarter" idx="12"/>
          </p:nvPr>
        </p:nvSpPr>
        <p:spPr>
          <a:xfrm>
            <a:off x="0" y="1271588"/>
            <a:ext cx="533400" cy="244475"/>
          </a:xfrm>
        </p:spPr>
        <p:txBody>
          <a:bodyPr>
            <a:normAutofit fontScale="85000" lnSpcReduction="20000"/>
          </a:bodyPr>
          <a:lstStyle/>
          <a:p>
            <a:fld id="{1916F0D9-6128-4A2B-AB82-4C46DC29A6AB}" type="slidenum">
              <a:rPr lang="en-US" altLang="zh-CN" smtClean="0"/>
              <a:pPr/>
              <a:t>82</a:t>
            </a:fld>
            <a:endParaRPr lang="en-US" altLang="zh-CN" dirty="0"/>
          </a:p>
        </p:txBody>
      </p:sp>
    </p:spTree>
    <p:extLst>
      <p:ext uri="{BB962C8B-B14F-4D97-AF65-F5344CB8AC3E}">
        <p14:creationId xmlns:p14="http://schemas.microsoft.com/office/powerpoint/2010/main" val="2921362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400" dirty="0">
                <a:solidFill>
                  <a:schemeClr val="tx2"/>
                </a:solidFill>
                <a:latin typeface="+mj-lt"/>
                <a:ea typeface="+mj-ea"/>
                <a:cs typeface="+mj-cs"/>
              </a:rPr>
              <a:t>Water-jet Machining</a:t>
            </a:r>
          </a:p>
        </p:txBody>
      </p:sp>
      <p:sp>
        <p:nvSpPr>
          <p:cNvPr id="3" name="Content Placeholder 2"/>
          <p:cNvSpPr>
            <a:spLocks noGrp="1"/>
          </p:cNvSpPr>
          <p:nvPr>
            <p:ph idx="1"/>
          </p:nvPr>
        </p:nvSpPr>
        <p:spPr>
          <a:xfrm>
            <a:off x="457200" y="1752600"/>
            <a:ext cx="5867400" cy="4525963"/>
          </a:xfrm>
        </p:spPr>
        <p:txBody>
          <a:bodyPr>
            <a:normAutofit/>
          </a:bodyPr>
          <a:lstStyle/>
          <a:p>
            <a:r>
              <a:rPr lang="en-US" sz="1800" dirty="0" smtClean="0">
                <a:latin typeface="Arial" panose="020B0604020202020204" pitchFamily="34" charset="0"/>
                <a:cs typeface="Arial" panose="020B0604020202020204" pitchFamily="34" charset="0"/>
              </a:rPr>
              <a:t>Waterjets </a:t>
            </a:r>
            <a:r>
              <a:rPr lang="en-US" sz="1800" dirty="0">
                <a:latin typeface="Arial" panose="020B0604020202020204" pitchFamily="34" charset="0"/>
                <a:cs typeface="Arial" panose="020B0604020202020204" pitchFamily="34" charset="0"/>
              </a:rPr>
              <a:t>are created by converting high pressure water into high velocity jet.</a:t>
            </a:r>
          </a:p>
          <a:p>
            <a:r>
              <a:rPr lang="en-US" sz="1800" dirty="0">
                <a:latin typeface="Arial" panose="020B0604020202020204" pitchFamily="34" charset="0"/>
                <a:cs typeface="Arial" panose="020B0604020202020204" pitchFamily="34" charset="0"/>
              </a:rPr>
              <a:t>Usually done by passing high pressure water through a narrow cross-section called orifice (</a:t>
            </a:r>
            <a:r>
              <a:rPr lang="en-US" sz="1800" dirty="0" err="1">
                <a:latin typeface="Arial" panose="020B0604020202020204" pitchFamily="34" charset="0"/>
                <a:cs typeface="Arial" panose="020B0604020202020204" pitchFamily="34" charset="0"/>
              </a:rPr>
              <a:t>Venturi</a:t>
            </a:r>
            <a:r>
              <a:rPr lang="en-US" sz="1800" dirty="0">
                <a:latin typeface="Arial" panose="020B0604020202020204" pitchFamily="34" charset="0"/>
                <a:cs typeface="Arial" panose="020B0604020202020204" pitchFamily="34" charset="0"/>
              </a:rPr>
              <a:t> effect</a:t>
            </a:r>
            <a:r>
              <a:rPr lang="en-US" sz="1800" dirty="0" smtClean="0">
                <a:latin typeface="Arial" panose="020B0604020202020204" pitchFamily="34" charset="0"/>
                <a:cs typeface="Arial" panose="020B0604020202020204" pitchFamily="34" charset="0"/>
              </a:rPr>
              <a:t>)</a:t>
            </a:r>
            <a:endParaRPr lang="en-GB" sz="1800" dirty="0" smtClean="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Abrasive </a:t>
            </a:r>
            <a:r>
              <a:rPr lang="en-GB" sz="1800" dirty="0" err="1">
                <a:latin typeface="Arial" panose="020B0604020202020204" pitchFamily="34" charset="0"/>
                <a:cs typeface="Arial" panose="020B0604020202020204" pitchFamily="34" charset="0"/>
              </a:rPr>
              <a:t>waterjets</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(AWJ) are created by adding </a:t>
            </a:r>
            <a:r>
              <a:rPr lang="en-GB" sz="1800" dirty="0" smtClean="0">
                <a:solidFill>
                  <a:srgbClr val="FF0000"/>
                </a:solidFill>
                <a:latin typeface="Arial" panose="020B0604020202020204" pitchFamily="34" charset="0"/>
                <a:cs typeface="Arial" panose="020B0604020202020204" pitchFamily="34" charset="0"/>
              </a:rPr>
              <a:t>abrasives</a:t>
            </a:r>
            <a:r>
              <a:rPr lang="en-GB" sz="1800" dirty="0" smtClean="0">
                <a:latin typeface="Arial" panose="020B0604020202020204" pitchFamily="34" charset="0"/>
                <a:cs typeface="Arial" panose="020B0604020202020204" pitchFamily="34" charset="0"/>
              </a:rPr>
              <a:t> into the high velocity waterjet.</a:t>
            </a:r>
          </a:p>
          <a:p>
            <a:r>
              <a:rPr lang="en-GB" sz="1800" dirty="0" smtClean="0">
                <a:latin typeface="Arial" panose="020B0604020202020204" pitchFamily="34" charset="0"/>
                <a:cs typeface="Arial" panose="020B0604020202020204" pitchFamily="34" charset="0"/>
              </a:rPr>
              <a:t>Abrasive particles are accelerated to high velocities (300 m/s – 600 m/s) by momentum transfer from the waterjet.</a:t>
            </a:r>
          </a:p>
          <a:p>
            <a:r>
              <a:rPr lang="en-GB" sz="1800" dirty="0" smtClean="0">
                <a:latin typeface="Arial" panose="020B0604020202020204" pitchFamily="34" charset="0"/>
                <a:cs typeface="Arial" panose="020B0604020202020204" pitchFamily="34" charset="0"/>
              </a:rPr>
              <a:t>To optimize the momentum transfer efficiency between water and abrasive (grit) particles a suitable length of nozzle is applied (e.g. 75mm)</a:t>
            </a:r>
            <a:endParaRPr lang="en-GB" sz="1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srcRect/>
          <a:stretch>
            <a:fillRect/>
          </a:stretch>
        </p:blipFill>
        <p:spPr bwMode="auto">
          <a:xfrm>
            <a:off x="6629400" y="1981200"/>
            <a:ext cx="2293347" cy="29718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254" y="5562601"/>
            <a:ext cx="3954292" cy="124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descr="MCj04421500000[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2900" y="381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a:spLocks noGrp="1"/>
          </p:cNvSpPr>
          <p:nvPr>
            <p:ph type="sldNum" sz="quarter" idx="12"/>
          </p:nvPr>
        </p:nvSpPr>
        <p:spPr>
          <a:xfrm>
            <a:off x="0" y="1271588"/>
            <a:ext cx="533400" cy="244475"/>
          </a:xfrm>
        </p:spPr>
        <p:txBody>
          <a:bodyPr>
            <a:normAutofit fontScale="92500" lnSpcReduction="10000"/>
          </a:bodyPr>
          <a:lstStyle/>
          <a:p>
            <a:fld id="{1916F0D9-6128-4A2B-AB82-4C46DC29A6AB}" type="slidenum">
              <a:rPr lang="en-US" altLang="zh-CN" smtClean="0"/>
              <a:pPr/>
              <a:t>83</a:t>
            </a:fld>
            <a:endParaRPr lang="en-US" altLang="zh-CN" dirty="0"/>
          </a:p>
        </p:txBody>
      </p:sp>
    </p:spTree>
    <p:extLst>
      <p:ext uri="{BB962C8B-B14F-4D97-AF65-F5344CB8AC3E}">
        <p14:creationId xmlns:p14="http://schemas.microsoft.com/office/powerpoint/2010/main" val="39048264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400" dirty="0">
                <a:solidFill>
                  <a:schemeClr val="tx2"/>
                </a:solidFill>
                <a:latin typeface="+mj-lt"/>
                <a:ea typeface="+mj-ea"/>
                <a:cs typeface="+mj-cs"/>
              </a:rPr>
              <a:t>Water-jet Machining</a:t>
            </a:r>
            <a:endParaRPr lang="en-US" sz="4400" dirty="0">
              <a:solidFill>
                <a:schemeClr val="tx2"/>
              </a:solidFill>
              <a:latin typeface="+mj-lt"/>
              <a:ea typeface="+mj-ea"/>
              <a:cs typeface="+mj-cs"/>
            </a:endParaRPr>
          </a:p>
        </p:txBody>
      </p:sp>
      <p:sp>
        <p:nvSpPr>
          <p:cNvPr id="3" name="Content Placeholder 2"/>
          <p:cNvSpPr>
            <a:spLocks noGrp="1"/>
          </p:cNvSpPr>
          <p:nvPr>
            <p:ph idx="1"/>
          </p:nvPr>
        </p:nvSpPr>
        <p:spPr>
          <a:xfrm>
            <a:off x="612775" y="1600200"/>
            <a:ext cx="5102225" cy="5029200"/>
          </a:xfrm>
        </p:spPr>
        <p:txBody>
          <a:bodyPr/>
          <a:lstStyle/>
          <a:p>
            <a:r>
              <a:rPr lang="en-GB" sz="2000" dirty="0">
                <a:latin typeface="Arial" panose="020B0604020202020204" pitchFamily="34" charset="0"/>
                <a:cs typeface="Arial" panose="020B0604020202020204" pitchFamily="34" charset="0"/>
              </a:rPr>
              <a:t>Cutting head consists of Orifice, abrasive inlet, mixing chamber and a nozzle (focussing tube).</a:t>
            </a:r>
          </a:p>
          <a:p>
            <a:r>
              <a:rPr lang="en-GB" sz="2000" dirty="0">
                <a:latin typeface="Arial" panose="020B0604020202020204" pitchFamily="34" charset="0"/>
                <a:cs typeface="Arial" panose="020B0604020202020204" pitchFamily="34" charset="0"/>
              </a:rPr>
              <a:t>Abrasive </a:t>
            </a:r>
            <a:r>
              <a:rPr lang="en-GB" sz="2000" dirty="0" smtClean="0">
                <a:latin typeface="Arial" panose="020B0604020202020204" pitchFamily="34" charset="0"/>
                <a:cs typeface="Arial" panose="020B0604020202020204" pitchFamily="34" charset="0"/>
              </a:rPr>
              <a:t>particles </a:t>
            </a:r>
            <a:r>
              <a:rPr lang="en-GB" sz="2000" dirty="0">
                <a:latin typeface="Arial" panose="020B0604020202020204" pitchFamily="34" charset="0"/>
                <a:cs typeface="Arial" panose="020B0604020202020204" pitchFamily="34" charset="0"/>
              </a:rPr>
              <a:t>are delivered from the abrasive metering system into the cutting head at the abrasive inlet port.</a:t>
            </a:r>
          </a:p>
          <a:p>
            <a:r>
              <a:rPr lang="en-GB" sz="2000" dirty="0">
                <a:latin typeface="Arial" panose="020B0604020202020204" pitchFamily="34" charset="0"/>
                <a:cs typeface="Arial" panose="020B0604020202020204" pitchFamily="34" charset="0"/>
              </a:rPr>
              <a:t>Particle are mixed with </a:t>
            </a:r>
            <a:r>
              <a:rPr lang="en-GB" sz="2000" dirty="0" smtClean="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waterjet</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in the mixing </a:t>
            </a:r>
            <a:r>
              <a:rPr lang="en-GB" sz="2000" dirty="0" smtClean="0">
                <a:latin typeface="Arial" panose="020B0604020202020204" pitchFamily="34" charset="0"/>
                <a:cs typeface="Arial" panose="020B0604020202020204" pitchFamily="34" charset="0"/>
              </a:rPr>
              <a:t>chamber</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Particles are accelerated and a coherency is achieved while the abrasive, water droplets and air </a:t>
            </a:r>
            <a:r>
              <a:rPr lang="en-GB" sz="2000" dirty="0" smtClean="0">
                <a:latin typeface="Arial" panose="020B0604020202020204" pitchFamily="34" charset="0"/>
                <a:cs typeface="Arial" panose="020B0604020202020204" pitchFamily="34" charset="0"/>
              </a:rPr>
              <a:t>flow </a:t>
            </a:r>
            <a:r>
              <a:rPr lang="en-GB" sz="2000" dirty="0">
                <a:latin typeface="Arial" panose="020B0604020202020204" pitchFamily="34" charset="0"/>
                <a:cs typeface="Arial" panose="020B0604020202020204" pitchFamily="34" charset="0"/>
              </a:rPr>
              <a:t>down the length of the nozzle.</a:t>
            </a:r>
          </a:p>
          <a:p>
            <a:r>
              <a:rPr lang="en-GB" sz="2000" dirty="0">
                <a:latin typeface="Arial" panose="020B0604020202020204" pitchFamily="34" charset="0"/>
                <a:cs typeface="Arial" panose="020B0604020202020204" pitchFamily="34" charset="0"/>
              </a:rPr>
              <a:t>Thus a three phase mixture is formed usually termed as AWJ.</a:t>
            </a:r>
          </a:p>
          <a:p>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srcRect r="63559" b="9449"/>
          <a:stretch/>
        </p:blipFill>
        <p:spPr bwMode="auto">
          <a:xfrm>
            <a:off x="5638800" y="1752599"/>
            <a:ext cx="3455792" cy="426720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92500" lnSpcReduction="10000"/>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32563716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62200" y="1752600"/>
            <a:ext cx="4406630" cy="4255363"/>
            <a:chOff x="4542849" y="1873075"/>
            <a:chExt cx="4406630" cy="4255363"/>
          </a:xfrm>
        </p:grpSpPr>
        <p:sp>
          <p:nvSpPr>
            <p:cNvPr id="5" name="Rektangel 23"/>
            <p:cNvSpPr/>
            <p:nvPr/>
          </p:nvSpPr>
          <p:spPr>
            <a:xfrm>
              <a:off x="4542849" y="1873075"/>
              <a:ext cx="4406630" cy="4255363"/>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 name="Grupp 22"/>
            <p:cNvGrpSpPr/>
            <p:nvPr/>
          </p:nvGrpSpPr>
          <p:grpSpPr>
            <a:xfrm>
              <a:off x="4698492" y="1989856"/>
              <a:ext cx="4182809" cy="4067262"/>
              <a:chOff x="238261" y="463550"/>
              <a:chExt cx="7611927" cy="5755559"/>
            </a:xfrm>
          </p:grpSpPr>
          <p:sp>
            <p:nvSpPr>
              <p:cNvPr id="8" name="Rectangle 2"/>
              <p:cNvSpPr>
                <a:spLocks noChangeArrowheads="1"/>
              </p:cNvSpPr>
              <p:nvPr/>
            </p:nvSpPr>
            <p:spPr bwMode="auto">
              <a:xfrm>
                <a:off x="2063750" y="5797550"/>
                <a:ext cx="4330700" cy="3683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AutoShape 3"/>
              <p:cNvSpPr>
                <a:spLocks noChangeArrowheads="1"/>
              </p:cNvSpPr>
              <p:nvPr/>
            </p:nvSpPr>
            <p:spPr bwMode="auto">
              <a:xfrm>
                <a:off x="2063750" y="4959350"/>
                <a:ext cx="5778500" cy="825500"/>
              </a:xfrm>
              <a:prstGeom prst="parallelogram">
                <a:avLst>
                  <a:gd name="adj" fmla="val 177269"/>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Line 4"/>
              <p:cNvSpPr>
                <a:spLocks noChangeShapeType="1"/>
              </p:cNvSpPr>
              <p:nvPr/>
            </p:nvSpPr>
            <p:spPr bwMode="auto">
              <a:xfrm flipV="1">
                <a:off x="6407150" y="5403850"/>
                <a:ext cx="143510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Line 5"/>
              <p:cNvSpPr>
                <a:spLocks noChangeShapeType="1"/>
              </p:cNvSpPr>
              <p:nvPr/>
            </p:nvSpPr>
            <p:spPr bwMode="auto">
              <a:xfrm>
                <a:off x="7848600" y="49593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Freeform 6"/>
              <p:cNvSpPr>
                <a:spLocks/>
              </p:cNvSpPr>
              <p:nvPr/>
            </p:nvSpPr>
            <p:spPr bwMode="auto">
              <a:xfrm>
                <a:off x="6400800" y="4953000"/>
                <a:ext cx="1449388" cy="1220788"/>
              </a:xfrm>
              <a:custGeom>
                <a:avLst/>
                <a:gdLst>
                  <a:gd name="T0" fmla="*/ 912 w 913"/>
                  <a:gd name="T1" fmla="*/ 0 h 769"/>
                  <a:gd name="T2" fmla="*/ 0 w 913"/>
                  <a:gd name="T3" fmla="*/ 528 h 769"/>
                  <a:gd name="T4" fmla="*/ 0 w 913"/>
                  <a:gd name="T5" fmla="*/ 768 h 769"/>
                  <a:gd name="T6" fmla="*/ 912 w 913"/>
                  <a:gd name="T7" fmla="*/ 288 h 769"/>
                  <a:gd name="T8" fmla="*/ 912 w 913"/>
                  <a:gd name="T9" fmla="*/ 0 h 769"/>
                </a:gdLst>
                <a:ahLst/>
                <a:cxnLst>
                  <a:cxn ang="0">
                    <a:pos x="T0" y="T1"/>
                  </a:cxn>
                  <a:cxn ang="0">
                    <a:pos x="T2" y="T3"/>
                  </a:cxn>
                  <a:cxn ang="0">
                    <a:pos x="T4" y="T5"/>
                  </a:cxn>
                  <a:cxn ang="0">
                    <a:pos x="T6" y="T7"/>
                  </a:cxn>
                  <a:cxn ang="0">
                    <a:pos x="T8" y="T9"/>
                  </a:cxn>
                </a:cxnLst>
                <a:rect l="0" t="0" r="r" b="b"/>
                <a:pathLst>
                  <a:path w="913" h="769">
                    <a:moveTo>
                      <a:pt x="912" y="0"/>
                    </a:moveTo>
                    <a:lnTo>
                      <a:pt x="0" y="528"/>
                    </a:lnTo>
                    <a:lnTo>
                      <a:pt x="0" y="768"/>
                    </a:lnTo>
                    <a:lnTo>
                      <a:pt x="912" y="288"/>
                    </a:lnTo>
                    <a:lnTo>
                      <a:pt x="912" y="0"/>
                    </a:lnTo>
                  </a:path>
                </a:pathLst>
              </a:custGeom>
              <a:solidFill>
                <a:schemeClr val="bg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AutoShape 7"/>
              <p:cNvSpPr>
                <a:spLocks noChangeArrowheads="1"/>
              </p:cNvSpPr>
              <p:nvPr/>
            </p:nvSpPr>
            <p:spPr bwMode="auto">
              <a:xfrm rot="10800000" flipH="1" flipV="1">
                <a:off x="4425950" y="3206750"/>
                <a:ext cx="368300" cy="105410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Rectangle 8"/>
              <p:cNvSpPr>
                <a:spLocks noChangeArrowheads="1"/>
              </p:cNvSpPr>
              <p:nvPr/>
            </p:nvSpPr>
            <p:spPr bwMode="auto">
              <a:xfrm>
                <a:off x="4197350" y="2139950"/>
                <a:ext cx="825500" cy="10541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AutoShape 9"/>
              <p:cNvSpPr>
                <a:spLocks noChangeArrowheads="1"/>
              </p:cNvSpPr>
              <p:nvPr/>
            </p:nvSpPr>
            <p:spPr bwMode="auto">
              <a:xfrm rot="16200000" flipH="1">
                <a:off x="3892550" y="920750"/>
                <a:ext cx="1435100" cy="520700"/>
              </a:xfrm>
              <a:prstGeom prst="rightArrow">
                <a:avLst>
                  <a:gd name="adj1" fmla="val 50000"/>
                  <a:gd name="adj2" fmla="val 13781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Rectangle 10"/>
              <p:cNvSpPr>
                <a:spLocks noChangeArrowheads="1"/>
              </p:cNvSpPr>
              <p:nvPr/>
            </p:nvSpPr>
            <p:spPr bwMode="auto">
              <a:xfrm>
                <a:off x="5411789" y="671514"/>
                <a:ext cx="2054226" cy="1302969"/>
              </a:xfrm>
              <a:prstGeom prst="rect">
                <a:avLst/>
              </a:prstGeom>
              <a:solidFill>
                <a:schemeClr val="accent1">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dirty="0"/>
                  <a:t>High </a:t>
                </a:r>
                <a:r>
                  <a:rPr lang="en-US" dirty="0" smtClean="0"/>
                  <a:t>pressure  </a:t>
                </a:r>
                <a:endParaRPr lang="en-US" dirty="0"/>
              </a:p>
              <a:p>
                <a:pPr algn="ctr"/>
                <a:r>
                  <a:rPr lang="en-US" dirty="0"/>
                  <a:t>water in</a:t>
                </a:r>
              </a:p>
            </p:txBody>
          </p:sp>
          <p:sp>
            <p:nvSpPr>
              <p:cNvPr id="17" name="AutoShape 11"/>
              <p:cNvSpPr>
                <a:spLocks noChangeArrowheads="1"/>
              </p:cNvSpPr>
              <p:nvPr/>
            </p:nvSpPr>
            <p:spPr bwMode="auto">
              <a:xfrm>
                <a:off x="2520950" y="2444750"/>
                <a:ext cx="1435100" cy="520700"/>
              </a:xfrm>
              <a:prstGeom prst="rightArrow">
                <a:avLst>
                  <a:gd name="adj1" fmla="val 50000"/>
                  <a:gd name="adj2" fmla="val 13781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Rectangle 12"/>
              <p:cNvSpPr>
                <a:spLocks noChangeArrowheads="1"/>
              </p:cNvSpPr>
              <p:nvPr/>
            </p:nvSpPr>
            <p:spPr bwMode="auto">
              <a:xfrm>
                <a:off x="238261" y="2211388"/>
                <a:ext cx="2282687" cy="910990"/>
              </a:xfrm>
              <a:prstGeom prst="rect">
                <a:avLst/>
              </a:prstGeom>
              <a:solidFill>
                <a:srgbClr val="AD6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dirty="0">
                    <a:solidFill>
                      <a:srgbClr val="FAFD00"/>
                    </a:solidFill>
                  </a:rPr>
                  <a:t>Abrasive</a:t>
                </a:r>
              </a:p>
              <a:p>
                <a:pPr algn="ctr"/>
                <a:r>
                  <a:rPr lang="en-US" dirty="0">
                    <a:solidFill>
                      <a:srgbClr val="FAFD00"/>
                    </a:solidFill>
                  </a:rPr>
                  <a:t>in</a:t>
                </a:r>
              </a:p>
            </p:txBody>
          </p:sp>
          <p:sp>
            <p:nvSpPr>
              <p:cNvPr id="19" name="Rectangle 13"/>
              <p:cNvSpPr>
                <a:spLocks noChangeArrowheads="1"/>
              </p:cNvSpPr>
              <p:nvPr/>
            </p:nvSpPr>
            <p:spPr bwMode="auto">
              <a:xfrm>
                <a:off x="4578350" y="4273550"/>
                <a:ext cx="63500"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Rectangle 14"/>
              <p:cNvSpPr>
                <a:spLocks noChangeArrowheads="1"/>
              </p:cNvSpPr>
              <p:nvPr/>
            </p:nvSpPr>
            <p:spPr bwMode="auto">
              <a:xfrm>
                <a:off x="5319714" y="2424114"/>
                <a:ext cx="2146301" cy="910990"/>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dirty="0">
                    <a:solidFill>
                      <a:srgbClr val="8901F3"/>
                    </a:solidFill>
                  </a:rPr>
                  <a:t>Nozzle </a:t>
                </a:r>
              </a:p>
              <a:p>
                <a:r>
                  <a:rPr lang="en-US" dirty="0">
                    <a:solidFill>
                      <a:srgbClr val="8901F3"/>
                    </a:solidFill>
                  </a:rPr>
                  <a:t>assembly</a:t>
                </a:r>
              </a:p>
            </p:txBody>
          </p:sp>
          <p:sp>
            <p:nvSpPr>
              <p:cNvPr id="21" name="Rectangle 15"/>
              <p:cNvSpPr>
                <a:spLocks noChangeArrowheads="1"/>
              </p:cNvSpPr>
              <p:nvPr/>
            </p:nvSpPr>
            <p:spPr bwMode="auto">
              <a:xfrm>
                <a:off x="4938714" y="4043153"/>
                <a:ext cx="2834858" cy="91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US" dirty="0" smtClean="0">
                    <a:solidFill>
                      <a:schemeClr val="bg1"/>
                    </a:solidFill>
                  </a:rPr>
                  <a:t>Abrasive Waterjet</a:t>
                </a:r>
                <a:endParaRPr lang="en-US" dirty="0">
                  <a:solidFill>
                    <a:schemeClr val="bg1"/>
                  </a:solidFill>
                </a:endParaRPr>
              </a:p>
            </p:txBody>
          </p:sp>
          <p:sp>
            <p:nvSpPr>
              <p:cNvPr id="22" name="Rectangle 18"/>
              <p:cNvSpPr>
                <a:spLocks noChangeArrowheads="1"/>
              </p:cNvSpPr>
              <p:nvPr/>
            </p:nvSpPr>
            <p:spPr bwMode="auto">
              <a:xfrm>
                <a:off x="4294692" y="5700099"/>
                <a:ext cx="2587626" cy="51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dirty="0" smtClean="0">
                    <a:solidFill>
                      <a:srgbClr val="FF0000"/>
                    </a:solidFill>
                  </a:rPr>
                  <a:t>Workpiece</a:t>
                </a:r>
                <a:endParaRPr lang="en-US" dirty="0">
                  <a:solidFill>
                    <a:srgbClr val="FF0000"/>
                  </a:solidFill>
                </a:endParaRPr>
              </a:p>
            </p:txBody>
          </p:sp>
        </p:grpSp>
        <p:cxnSp>
          <p:nvCxnSpPr>
            <p:cNvPr id="7" name="Straight Arrow Connector 6"/>
            <p:cNvCxnSpPr/>
            <p:nvPr/>
          </p:nvCxnSpPr>
          <p:spPr>
            <a:xfrm flipH="1">
              <a:off x="7124555" y="4829573"/>
              <a:ext cx="228600" cy="1524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itle 1"/>
          <p:cNvSpPr>
            <a:spLocks noGrp="1"/>
          </p:cNvSpPr>
          <p:nvPr>
            <p:ph type="title"/>
          </p:nvPr>
        </p:nvSpPr>
        <p:spPr>
          <a:xfrm>
            <a:off x="609600" y="228600"/>
            <a:ext cx="8153400" cy="990600"/>
          </a:xfrm>
        </p:spPr>
        <p:txBody>
          <a:bodyPr>
            <a:normAutofit/>
          </a:bodyPr>
          <a:lstStyle/>
          <a:p>
            <a:pPr algn="l"/>
            <a:r>
              <a:rPr lang="en-GB" sz="4400" dirty="0">
                <a:solidFill>
                  <a:schemeClr val="tx2"/>
                </a:solidFill>
                <a:latin typeface="+mj-lt"/>
                <a:ea typeface="+mj-ea"/>
                <a:cs typeface="+mj-cs"/>
              </a:rPr>
              <a:t>Water-jet Machining</a:t>
            </a:r>
            <a:endParaRPr lang="en-US" sz="4400" dirty="0">
              <a:solidFill>
                <a:schemeClr val="tx2"/>
              </a:solidFill>
              <a:latin typeface="+mj-lt"/>
              <a:ea typeface="+mj-ea"/>
              <a:cs typeface="+mj-cs"/>
            </a:endParaRP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19484285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p:cNvSpPr>
          <p:nvPr>
            <p:ph type="title" idx="4294967295"/>
          </p:nvPr>
        </p:nvSpPr>
        <p:spPr/>
        <p:txBody>
          <a:bodyPr/>
          <a:lstStyle/>
          <a:p>
            <a:r>
              <a:rPr lang="en-US" b="1" smtClean="0"/>
              <a:t>Water-jet Machining</a:t>
            </a:r>
            <a:endParaRPr lang="en-AU" b="1" smtClean="0"/>
          </a:p>
        </p:txBody>
      </p:sp>
      <p:pic>
        <p:nvPicPr>
          <p:cNvPr id="842758" name="Picture 6"/>
          <p:cNvPicPr>
            <a:picLocks noChangeAspect="1" noChangeArrowheads="1"/>
          </p:cNvPicPr>
          <p:nvPr/>
        </p:nvPicPr>
        <p:blipFill rotWithShape="1">
          <a:blip r:embed="rId3" cstate="print"/>
          <a:srcRect b="2188"/>
          <a:stretch/>
        </p:blipFill>
        <p:spPr bwMode="auto">
          <a:xfrm>
            <a:off x="685800" y="1447800"/>
            <a:ext cx="7467600" cy="5334740"/>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normAutofit fontScale="85000" lnSpcReduction="20000"/>
          </a:bodyPr>
          <a:lstStyle/>
          <a:p>
            <a:fld id="{1780F746-AA17-431C-9C34-31BDE04A762C}" type="slidenum">
              <a:rPr lang="en-US" altLang="zh-CN" smtClean="0"/>
              <a:pPr/>
              <a:t>86</a:t>
            </a:fld>
            <a:endParaRPr lang="en-US" altLang="zh-CN"/>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746249"/>
            <a:ext cx="8077200" cy="4806951"/>
          </a:xfrm>
        </p:spPr>
        <p:txBody>
          <a:bodyPr>
            <a:noAutofit/>
          </a:bodyPr>
          <a:lstStyle/>
          <a:p>
            <a:pPr marL="0" indent="0">
              <a:buNone/>
            </a:pPr>
            <a:r>
              <a:rPr lang="en-GB" sz="2000" b="1" dirty="0">
                <a:solidFill>
                  <a:srgbClr val="00B050"/>
                </a:solidFill>
                <a:latin typeface="Arial" panose="020B0604020202020204" pitchFamily="34" charset="0"/>
                <a:cs typeface="Arial" panose="020B0604020202020204" pitchFamily="34" charset="0"/>
              </a:rPr>
              <a:t>Advantages</a:t>
            </a:r>
          </a:p>
          <a:p>
            <a:pPr>
              <a:spcBef>
                <a:spcPts val="1200"/>
              </a:spcBef>
              <a:spcAft>
                <a:spcPts val="600"/>
              </a:spcAft>
            </a:pPr>
            <a:r>
              <a:rPr lang="en-US" sz="1800" dirty="0" smtClean="0">
                <a:latin typeface="Arial" panose="020B0604020202020204" pitchFamily="34" charset="0"/>
                <a:cs typeface="Arial" panose="020B0604020202020204" pitchFamily="34" charset="0"/>
              </a:rPr>
              <a:t>AWJ </a:t>
            </a:r>
            <a:r>
              <a:rPr lang="en-US" sz="1800" dirty="0">
                <a:latin typeface="Arial" panose="020B0604020202020204" pitchFamily="34" charset="0"/>
                <a:cs typeface="Arial" panose="020B0604020202020204" pitchFamily="34" charset="0"/>
              </a:rPr>
              <a:t>machining is a highly </a:t>
            </a:r>
            <a:r>
              <a:rPr lang="en-US" sz="1800" dirty="0">
                <a:solidFill>
                  <a:srgbClr val="FF0000"/>
                </a:solidFill>
                <a:latin typeface="Arial" panose="020B0604020202020204" pitchFamily="34" charset="0"/>
                <a:cs typeface="Arial" panose="020B0604020202020204" pitchFamily="34" charset="0"/>
              </a:rPr>
              <a:t>environment friendly </a:t>
            </a:r>
            <a:r>
              <a:rPr lang="en-US" sz="1800" dirty="0" smtClean="0">
                <a:latin typeface="Arial" panose="020B0604020202020204" pitchFamily="34" charset="0"/>
                <a:cs typeface="Arial" panose="020B0604020202020204" pitchFamily="34" charset="0"/>
              </a:rPr>
              <a:t>process </a:t>
            </a:r>
            <a:r>
              <a:rPr lang="en-US" sz="1800" dirty="0">
                <a:latin typeface="Arial" panose="020B0604020202020204" pitchFamily="34" charset="0"/>
                <a:cs typeface="Arial" panose="020B0604020202020204" pitchFamily="34" charset="0"/>
              </a:rPr>
              <a:t>as compared with conventional chip removal processes (milling, turning) which also make use of cutting fluids (toxics</a:t>
            </a:r>
            <a:r>
              <a:rPr lang="en-US" sz="1800" dirty="0" smtClean="0">
                <a:latin typeface="Arial" panose="020B0604020202020204" pitchFamily="34" charset="0"/>
                <a:cs typeface="Arial" panose="020B0604020202020204" pitchFamily="34" charset="0"/>
              </a:rPr>
              <a:t>)</a:t>
            </a:r>
          </a:p>
          <a:p>
            <a:pPr>
              <a:spcBef>
                <a:spcPts val="1200"/>
              </a:spcBef>
              <a:spcAft>
                <a:spcPts val="600"/>
              </a:spcAft>
            </a:pPr>
            <a:r>
              <a:rPr lang="en-US" sz="1800" dirty="0">
                <a:latin typeface="Arial" panose="020B0604020202020204" pitchFamily="34" charset="0"/>
                <a:cs typeface="Arial" panose="020B0604020202020204" pitchFamily="34" charset="0"/>
              </a:rPr>
              <a:t>AWJ enables the </a:t>
            </a:r>
            <a:r>
              <a:rPr lang="en-US" sz="1800" dirty="0">
                <a:solidFill>
                  <a:srgbClr val="FF0000"/>
                </a:solidFill>
                <a:latin typeface="Arial" panose="020B0604020202020204" pitchFamily="34" charset="0"/>
                <a:cs typeface="Arial" panose="020B0604020202020204" pitchFamily="34" charset="0"/>
              </a:rPr>
              <a:t>machining of difficult-to-cut </a:t>
            </a:r>
            <a:r>
              <a:rPr lang="en-US" sz="1800" dirty="0">
                <a:latin typeface="Arial" panose="020B0604020202020204" pitchFamily="34" charset="0"/>
                <a:cs typeface="Arial" panose="020B0604020202020204" pitchFamily="34" charset="0"/>
              </a:rPr>
              <a:t>materials (e.g. Ti/Ni alloys, ceramics) </a:t>
            </a:r>
            <a:endParaRPr lang="en-US" sz="1800" dirty="0" smtClean="0">
              <a:latin typeface="Arial" panose="020B0604020202020204" pitchFamily="34" charset="0"/>
              <a:cs typeface="Arial" panose="020B0604020202020204" pitchFamily="34" charset="0"/>
            </a:endParaRPr>
          </a:p>
          <a:p>
            <a:pPr>
              <a:spcBef>
                <a:spcPts val="1200"/>
              </a:spcBef>
              <a:spcAft>
                <a:spcPts val="600"/>
              </a:spcAft>
            </a:pPr>
            <a:r>
              <a:rPr lang="en-US" sz="1800" dirty="0">
                <a:latin typeface="Arial" panose="020B0604020202020204" pitchFamily="34" charset="0"/>
                <a:cs typeface="Arial" panose="020B0604020202020204" pitchFamily="34" charset="0"/>
              </a:rPr>
              <a:t>AWJ machining involves very </a:t>
            </a:r>
            <a:r>
              <a:rPr lang="en-US" sz="1800" dirty="0">
                <a:solidFill>
                  <a:srgbClr val="FF0000"/>
                </a:solidFill>
                <a:latin typeface="Arial" panose="020B0604020202020204" pitchFamily="34" charset="0"/>
                <a:cs typeface="Arial" panose="020B0604020202020204" pitchFamily="34" charset="0"/>
              </a:rPr>
              <a:t>low specific cutting forces</a:t>
            </a:r>
            <a:r>
              <a:rPr lang="en-US" sz="1800" dirty="0">
                <a:latin typeface="Arial" panose="020B0604020202020204" pitchFamily="34" charset="0"/>
                <a:cs typeface="Arial" panose="020B0604020202020204" pitchFamily="34" charset="0"/>
              </a:rPr>
              <a:t> at acceptable material removal </a:t>
            </a:r>
            <a:r>
              <a:rPr lang="en-US" sz="1800" dirty="0" smtClean="0">
                <a:latin typeface="Arial" panose="020B0604020202020204" pitchFamily="34" charset="0"/>
                <a:cs typeface="Arial" panose="020B0604020202020204" pitchFamily="34" charset="0"/>
              </a:rPr>
              <a:t>rates. </a:t>
            </a:r>
            <a:r>
              <a:rPr lang="en-AU" sz="1800" dirty="0">
                <a:latin typeface="Arial" charset="0"/>
              </a:rPr>
              <a:t>No deflection of the workpiece </a:t>
            </a:r>
            <a:endParaRPr lang="en-US" sz="1800" dirty="0" smtClean="0">
              <a:latin typeface="Arial" panose="020B0604020202020204" pitchFamily="34" charset="0"/>
              <a:cs typeface="Arial" panose="020B0604020202020204" pitchFamily="34" charset="0"/>
            </a:endParaRPr>
          </a:p>
          <a:p>
            <a:pPr lvl="0">
              <a:spcBef>
                <a:spcPts val="1200"/>
              </a:spcBef>
              <a:spcAft>
                <a:spcPts val="600"/>
              </a:spcAft>
            </a:pPr>
            <a:r>
              <a:rPr lang="en-US" sz="1800" dirty="0" smtClean="0">
                <a:latin typeface="Arial" panose="020B0604020202020204" pitchFamily="34" charset="0"/>
                <a:cs typeface="Arial" panose="020B0604020202020204" pitchFamily="34" charset="0"/>
              </a:rPr>
              <a:t>AWJ </a:t>
            </a:r>
            <a:r>
              <a:rPr lang="en-US" sz="1800" dirty="0">
                <a:latin typeface="Arial" panose="020B0604020202020204" pitchFamily="34" charset="0"/>
                <a:cs typeface="Arial" panose="020B0604020202020204" pitchFamily="34" charset="0"/>
              </a:rPr>
              <a:t>processing results in overall </a:t>
            </a:r>
            <a:r>
              <a:rPr lang="en-US" sz="1800" dirty="0">
                <a:solidFill>
                  <a:srgbClr val="FF0000"/>
                </a:solidFill>
                <a:latin typeface="Arial" panose="020B0604020202020204" pitchFamily="34" charset="0"/>
                <a:cs typeface="Arial" panose="020B0604020202020204" pitchFamily="34" charset="0"/>
              </a:rPr>
              <a:t>low cutting temperatures </a:t>
            </a:r>
            <a:r>
              <a:rPr lang="en-US" sz="1800" dirty="0">
                <a:latin typeface="Arial" panose="020B0604020202020204" pitchFamily="34" charset="0"/>
                <a:cs typeface="Arial" panose="020B0604020202020204" pitchFamily="34" charset="0"/>
              </a:rPr>
              <a:t>typically less than </a:t>
            </a:r>
            <a:r>
              <a:rPr lang="en-US" sz="1800" dirty="0" smtClean="0">
                <a:latin typeface="Arial" panose="020B0604020202020204" pitchFamily="34" charset="0"/>
                <a:cs typeface="Arial" panose="020B0604020202020204" pitchFamily="34" charset="0"/>
              </a:rPr>
              <a:t>60</a:t>
            </a:r>
            <a:r>
              <a:rPr lang="en-US" sz="1800" baseline="30000" dirty="0" smtClean="0">
                <a:latin typeface="Arial" panose="020B0604020202020204" pitchFamily="34" charset="0"/>
                <a:cs typeface="Arial" panose="020B0604020202020204" pitchFamily="34" charset="0"/>
              </a:rPr>
              <a:t>0</a:t>
            </a:r>
            <a:r>
              <a:rPr lang="en-US" sz="1800" dirty="0" smtClean="0">
                <a:latin typeface="Arial" panose="020B0604020202020204" pitchFamily="34" charset="0"/>
                <a:cs typeface="Arial" panose="020B0604020202020204" pitchFamily="34" charset="0"/>
              </a:rPr>
              <a:t>C; therefore can be used for machining heat sensitive material e.g. Ni/Ti shape memory alloys</a:t>
            </a:r>
          </a:p>
          <a:p>
            <a:pPr>
              <a:spcBef>
                <a:spcPts val="1200"/>
              </a:spcBef>
              <a:spcAft>
                <a:spcPts val="600"/>
              </a:spcAft>
            </a:pPr>
            <a:r>
              <a:rPr lang="en-US" sz="1800" dirty="0">
                <a:latin typeface="Arial" panose="020B0604020202020204" pitchFamily="34" charset="0"/>
                <a:cs typeface="Arial" panose="020B0604020202020204" pitchFamily="34" charset="0"/>
              </a:rPr>
              <a:t>The AWJ machining uses a “</a:t>
            </a:r>
            <a:r>
              <a:rPr lang="en-US" sz="1800" dirty="0">
                <a:solidFill>
                  <a:srgbClr val="FF0000"/>
                </a:solidFill>
                <a:latin typeface="Arial" panose="020B0604020202020204" pitchFamily="34" charset="0"/>
                <a:cs typeface="Arial" panose="020B0604020202020204" pitchFamily="34" charset="0"/>
              </a:rPr>
              <a:t>universal cutting tool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no tool wear</a:t>
            </a:r>
            <a:endParaRPr lang="en-GB" sz="1800"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lstStyle/>
          <a:p>
            <a:r>
              <a:rPr lang="en-US" b="1" dirty="0"/>
              <a:t>Water-jet Machining</a:t>
            </a:r>
          </a:p>
        </p:txBody>
      </p:sp>
      <p:sp>
        <p:nvSpPr>
          <p:cNvPr id="2" name="Slide Number Placeholder 1"/>
          <p:cNvSpPr>
            <a:spLocks noGrp="1"/>
          </p:cNvSpPr>
          <p:nvPr>
            <p:ph type="sldNum" sz="quarter" idx="11"/>
          </p:nvPr>
        </p:nvSpPr>
        <p:spPr/>
        <p:txBody>
          <a:bodyPr>
            <a:normAutofit fontScale="85000" lnSpcReduction="20000"/>
          </a:bodyPr>
          <a:lstStyle/>
          <a:p>
            <a:fld id="{D3DD506A-34BB-4895-8541-5022D87D0C42}" type="slidenum">
              <a:rPr lang="en-US" altLang="zh-CN" smtClean="0"/>
              <a:pPr/>
              <a:t>87</a:t>
            </a:fld>
            <a:endParaRPr lang="en-US" altLang="zh-CN"/>
          </a:p>
        </p:txBody>
      </p:sp>
    </p:spTree>
    <p:extLst>
      <p:ext uri="{BB962C8B-B14F-4D97-AF65-F5344CB8AC3E}">
        <p14:creationId xmlns:p14="http://schemas.microsoft.com/office/powerpoint/2010/main" val="35266284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1143000"/>
          </a:xfrm>
        </p:spPr>
        <p:txBody>
          <a:bodyPr>
            <a:normAutofit/>
          </a:bodyPr>
          <a:lstStyle/>
          <a:p>
            <a:r>
              <a:rPr lang="en-GB" b="1" dirty="0"/>
              <a:t>Water-jet Machining</a:t>
            </a:r>
          </a:p>
        </p:txBody>
      </p:sp>
      <p:sp>
        <p:nvSpPr>
          <p:cNvPr id="6" name="Content Placeholder 5"/>
          <p:cNvSpPr>
            <a:spLocks noGrp="1"/>
          </p:cNvSpPr>
          <p:nvPr>
            <p:ph sz="quarter" idx="4"/>
          </p:nvPr>
        </p:nvSpPr>
        <p:spPr>
          <a:xfrm>
            <a:off x="495300" y="1905000"/>
            <a:ext cx="8153400" cy="4703763"/>
          </a:xfrm>
        </p:spPr>
        <p:txBody>
          <a:bodyPr>
            <a:normAutofit/>
          </a:bodyPr>
          <a:lstStyle/>
          <a:p>
            <a:pPr marL="0" indent="0">
              <a:buNone/>
            </a:pPr>
            <a:r>
              <a:rPr lang="en-GB" sz="2000" b="1" dirty="0">
                <a:solidFill>
                  <a:srgbClr val="FF0000"/>
                </a:solidFill>
                <a:latin typeface="Arial" panose="020B0604020202020204" pitchFamily="34" charset="0"/>
                <a:cs typeface="Arial" panose="020B0604020202020204" pitchFamily="34" charset="0"/>
              </a:rPr>
              <a:t>Disadvantages</a:t>
            </a:r>
            <a:endParaRPr lang="en-US" sz="1800" b="1" dirty="0" smtClean="0">
              <a:solidFill>
                <a:srgbClr val="FF0000"/>
              </a:solidFill>
              <a:latin typeface="Arial" panose="020B0604020202020204" pitchFamily="34" charset="0"/>
              <a:cs typeface="Arial" panose="020B0604020202020204" pitchFamily="34" charset="0"/>
            </a:endParaRPr>
          </a:p>
          <a:p>
            <a:pPr>
              <a:spcBef>
                <a:spcPts val="1200"/>
              </a:spcBef>
              <a:spcAft>
                <a:spcPts val="600"/>
              </a:spcAft>
            </a:pPr>
            <a:r>
              <a:rPr lang="en-US" sz="1800" dirty="0" smtClean="0">
                <a:solidFill>
                  <a:srgbClr val="FF0000"/>
                </a:solidFill>
                <a:latin typeface="Arial" panose="020B0604020202020204" pitchFamily="34" charset="0"/>
                <a:cs typeface="Arial" panose="020B0604020202020204" pitchFamily="34" charset="0"/>
              </a:rPr>
              <a:t>Abrasive </a:t>
            </a:r>
            <a:r>
              <a:rPr lang="en-US" sz="1800" dirty="0">
                <a:solidFill>
                  <a:srgbClr val="FF0000"/>
                </a:solidFill>
                <a:latin typeface="Arial" panose="020B0604020202020204" pitchFamily="34" charset="0"/>
                <a:cs typeface="Arial" panose="020B0604020202020204" pitchFamily="34" charset="0"/>
              </a:rPr>
              <a:t>embedment </a:t>
            </a:r>
            <a:r>
              <a:rPr lang="en-US" sz="1800" dirty="0">
                <a:latin typeface="Arial" panose="020B0604020202020204" pitchFamily="34" charset="0"/>
                <a:cs typeface="Arial" panose="020B0604020202020204" pitchFamily="34" charset="0"/>
              </a:rPr>
              <a:t>in the target surface is one of the most prominent drawbacks of the AWJ machining </a:t>
            </a:r>
            <a:r>
              <a:rPr lang="en-US" sz="1800" dirty="0" smtClean="0">
                <a:latin typeface="Arial" panose="020B0604020202020204" pitchFamily="34" charset="0"/>
                <a:cs typeface="Arial" panose="020B0604020202020204" pitchFamily="34" charset="0"/>
              </a:rPr>
              <a:t>process; the </a:t>
            </a:r>
            <a:r>
              <a:rPr lang="en-US" sz="1800" dirty="0">
                <a:latin typeface="Arial" panose="020B0604020202020204" pitchFamily="34" charset="0"/>
                <a:cs typeface="Arial" panose="020B0604020202020204" pitchFamily="34" charset="0"/>
              </a:rPr>
              <a:t>embedded abrasive particles and associated cracks </a:t>
            </a:r>
            <a:r>
              <a:rPr lang="en-US" sz="1800" dirty="0" smtClean="0">
                <a:latin typeface="Arial" panose="020B0604020202020204" pitchFamily="34" charset="0"/>
                <a:cs typeface="Arial" panose="020B0604020202020204" pitchFamily="34" charset="0"/>
              </a:rPr>
              <a:t>result </a:t>
            </a:r>
            <a:r>
              <a:rPr lang="en-US" sz="1800" dirty="0">
                <a:latin typeface="Arial" panose="020B0604020202020204" pitchFamily="34" charset="0"/>
                <a:cs typeface="Arial" panose="020B0604020202020204" pitchFamily="34" charset="0"/>
              </a:rPr>
              <a:t>in </a:t>
            </a:r>
            <a:r>
              <a:rPr lang="en-US" sz="1800" dirty="0">
                <a:solidFill>
                  <a:srgbClr val="FF0000"/>
                </a:solidFill>
                <a:latin typeface="Arial" panose="020B0604020202020204" pitchFamily="34" charset="0"/>
                <a:cs typeface="Arial" panose="020B0604020202020204" pitchFamily="34" charset="0"/>
              </a:rPr>
              <a:t>reducing the strength of the target surface </a:t>
            </a:r>
            <a:r>
              <a:rPr lang="en-US" sz="1800" dirty="0">
                <a:latin typeface="Arial" panose="020B0604020202020204" pitchFamily="34" charset="0"/>
                <a:cs typeface="Arial" panose="020B0604020202020204" pitchFamily="34" charset="0"/>
              </a:rPr>
              <a:t>and can act as crack propagation points during the loading of the </a:t>
            </a:r>
            <a:r>
              <a:rPr lang="en-US" sz="1800" dirty="0" smtClean="0">
                <a:latin typeface="Arial" panose="020B0604020202020204" pitchFamily="34" charset="0"/>
                <a:cs typeface="Arial" panose="020B0604020202020204" pitchFamily="34" charset="0"/>
              </a:rPr>
              <a:t>target </a:t>
            </a:r>
          </a:p>
          <a:p>
            <a:pPr>
              <a:spcBef>
                <a:spcPts val="1200"/>
              </a:spcBef>
              <a:spcAft>
                <a:spcPts val="600"/>
              </a:spcAft>
            </a:pPr>
            <a:r>
              <a:rPr lang="en-US" sz="1800" dirty="0">
                <a:latin typeface="Arial" panose="020B0604020202020204" pitchFamily="34" charset="0"/>
                <a:cs typeface="Arial" panose="020B0604020202020204" pitchFamily="34" charset="0"/>
              </a:rPr>
              <a:t>It is very </a:t>
            </a:r>
            <a:r>
              <a:rPr lang="en-US" sz="1800" dirty="0">
                <a:solidFill>
                  <a:srgbClr val="FF0000"/>
                </a:solidFill>
                <a:latin typeface="Arial" panose="020B0604020202020204" pitchFamily="34" charset="0"/>
                <a:cs typeface="Arial" panose="020B0604020202020204" pitchFamily="34" charset="0"/>
              </a:rPr>
              <a:t>difficult to control the geometry </a:t>
            </a:r>
            <a:r>
              <a:rPr lang="en-US" sz="1800" dirty="0">
                <a:latin typeface="Arial" panose="020B0604020202020204" pitchFamily="34" charset="0"/>
                <a:cs typeface="Arial" panose="020B0604020202020204" pitchFamily="34" charset="0"/>
              </a:rPr>
              <a:t>(e.g. kerf </a:t>
            </a:r>
            <a:r>
              <a:rPr lang="en-US" sz="1800" dirty="0" smtClean="0">
                <a:latin typeface="Arial" panose="020B0604020202020204" pitchFamily="34" charset="0"/>
                <a:cs typeface="Arial" panose="020B0604020202020204" pitchFamily="34" charset="0"/>
              </a:rPr>
              <a:t>taper) of </a:t>
            </a:r>
            <a:r>
              <a:rPr lang="en-US" sz="1800" dirty="0">
                <a:latin typeface="Arial" panose="020B0604020202020204" pitchFamily="34" charset="0"/>
                <a:cs typeface="Arial" panose="020B0604020202020204" pitchFamily="34" charset="0"/>
              </a:rPr>
              <a:t>the part being machined and the process heavily relies on human intervention and </a:t>
            </a:r>
            <a:r>
              <a:rPr lang="en-US" sz="1800" dirty="0" smtClean="0">
                <a:latin typeface="Arial" panose="020B0604020202020204" pitchFamily="34" charset="0"/>
                <a:cs typeface="Arial" panose="020B0604020202020204" pitchFamily="34" charset="0"/>
              </a:rPr>
              <a:t>skill</a:t>
            </a:r>
          </a:p>
          <a:p>
            <a:pPr>
              <a:spcBef>
                <a:spcPts val="1200"/>
              </a:spcBef>
              <a:spcAft>
                <a:spcPts val="600"/>
              </a:spcAft>
            </a:pPr>
            <a:r>
              <a:rPr lang="en-US" sz="1800" dirty="0">
                <a:latin typeface="Arial" panose="020B0604020202020204" pitchFamily="34" charset="0"/>
                <a:cs typeface="Arial" panose="020B0604020202020204" pitchFamily="34" charset="0"/>
              </a:rPr>
              <a:t>The </a:t>
            </a:r>
            <a:r>
              <a:rPr lang="en-US" sz="1800" dirty="0">
                <a:solidFill>
                  <a:srgbClr val="FF0000"/>
                </a:solidFill>
                <a:latin typeface="Arial" panose="020B0604020202020204" pitchFamily="34" charset="0"/>
                <a:cs typeface="Arial" panose="020B0604020202020204" pitchFamily="34" charset="0"/>
              </a:rPr>
              <a:t>quality of the surface finish is low </a:t>
            </a:r>
            <a:r>
              <a:rPr lang="en-US" sz="1800" dirty="0">
                <a:latin typeface="Arial" panose="020B0604020202020204" pitchFamily="34" charset="0"/>
                <a:cs typeface="Arial" panose="020B0604020202020204" pitchFamily="34" charset="0"/>
              </a:rPr>
              <a:t>as compared to the conventional machining </a:t>
            </a:r>
            <a:r>
              <a:rPr lang="en-US" sz="1800" dirty="0" smtClean="0">
                <a:latin typeface="Arial" panose="020B0604020202020204" pitchFamily="34" charset="0"/>
                <a:cs typeface="Arial" panose="020B0604020202020204" pitchFamily="34" charset="0"/>
              </a:rPr>
              <a:t>processes; </a:t>
            </a:r>
            <a:r>
              <a:rPr lang="en-US" sz="1800" dirty="0">
                <a:latin typeface="Arial" panose="020B0604020202020204" pitchFamily="34" charset="0"/>
                <a:cs typeface="Arial" panose="020B0604020202020204" pitchFamily="34" charset="0"/>
              </a:rPr>
              <a:t>e.g. the development of striation marks on the cut face </a:t>
            </a:r>
            <a:endParaRPr lang="en-GB"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a:xfrm>
            <a:off x="0" y="1295400"/>
            <a:ext cx="533400" cy="244475"/>
          </a:xfrm>
        </p:spPr>
        <p:txBody>
          <a:bodyPr>
            <a:normAutofit fontScale="85000" lnSpcReduction="20000"/>
          </a:bodyPr>
          <a:lstStyle/>
          <a:p>
            <a:fld id="{D3DD506A-34BB-4895-8541-5022D87D0C42}" type="slidenum">
              <a:rPr lang="en-US" altLang="zh-CN" smtClean="0"/>
              <a:pPr/>
              <a:t>88</a:t>
            </a:fld>
            <a:endParaRPr lang="en-US" altLang="zh-CN" dirty="0"/>
          </a:p>
        </p:txBody>
      </p:sp>
    </p:spTree>
    <p:extLst>
      <p:ext uri="{BB962C8B-B14F-4D97-AF65-F5344CB8AC3E}">
        <p14:creationId xmlns:p14="http://schemas.microsoft.com/office/powerpoint/2010/main" val="37877935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400" dirty="0">
                <a:solidFill>
                  <a:schemeClr val="tx2"/>
                </a:solidFill>
                <a:latin typeface="+mj-lt"/>
                <a:ea typeface="+mj-ea"/>
                <a:cs typeface="+mj-cs"/>
              </a:rPr>
              <a:t>Water-jet Machining</a:t>
            </a:r>
          </a:p>
        </p:txBody>
      </p:sp>
      <p:sp>
        <p:nvSpPr>
          <p:cNvPr id="3" name="Content Placeholder 2"/>
          <p:cNvSpPr>
            <a:spLocks noGrp="1"/>
          </p:cNvSpPr>
          <p:nvPr>
            <p:ph idx="1"/>
          </p:nvPr>
        </p:nvSpPr>
        <p:spPr>
          <a:xfrm>
            <a:off x="609600" y="1600200"/>
            <a:ext cx="8153400" cy="4876800"/>
          </a:xfrm>
        </p:spPr>
        <p:txBody>
          <a:bodyPr>
            <a:normAutofit fontScale="62500" lnSpcReduction="20000"/>
          </a:bodyPr>
          <a:lstStyle/>
          <a:p>
            <a:pPr marL="0" lvl="0" indent="0">
              <a:spcBef>
                <a:spcPts val="1200"/>
              </a:spcBef>
              <a:spcAft>
                <a:spcPts val="600"/>
              </a:spcAft>
              <a:buNone/>
            </a:pPr>
            <a:r>
              <a:rPr lang="en-US" sz="3600" b="1" dirty="0" smtClean="0">
                <a:latin typeface="Arial" panose="020B0604020202020204" pitchFamily="34" charset="0"/>
                <a:cs typeface="Arial" panose="020B0604020202020204" pitchFamily="34" charset="0"/>
              </a:rPr>
              <a:t>Applications</a:t>
            </a:r>
          </a:p>
          <a:p>
            <a:pPr lvl="0">
              <a:spcBef>
                <a:spcPts val="1200"/>
              </a:spcBef>
              <a:spcAft>
                <a:spcPts val="600"/>
              </a:spcAft>
            </a:pPr>
            <a:r>
              <a:rPr lang="en-US" dirty="0" smtClean="0">
                <a:latin typeface="Arial" panose="020B0604020202020204" pitchFamily="34" charset="0"/>
                <a:cs typeface="Arial" panose="020B0604020202020204" pitchFamily="34" charset="0"/>
              </a:rPr>
              <a:t>Ti/Ni </a:t>
            </a:r>
            <a:r>
              <a:rPr lang="en-US" dirty="0">
                <a:latin typeface="Arial" panose="020B0604020202020204" pitchFamily="34" charset="0"/>
                <a:cs typeface="Arial" panose="020B0604020202020204" pitchFamily="34" charset="0"/>
              </a:rPr>
              <a:t>alloys for </a:t>
            </a:r>
            <a:r>
              <a:rPr lang="en-US" dirty="0">
                <a:solidFill>
                  <a:srgbClr val="0000FF"/>
                </a:solidFill>
                <a:latin typeface="Arial" panose="020B0604020202020204" pitchFamily="34" charset="0"/>
                <a:cs typeface="Arial" panose="020B0604020202020204" pitchFamily="34" charset="0"/>
              </a:rPr>
              <a:t>aerospace applications </a:t>
            </a:r>
            <a:r>
              <a:rPr lang="en-US" dirty="0">
                <a:latin typeface="Arial" panose="020B0604020202020204" pitchFamily="34" charset="0"/>
                <a:cs typeface="Arial" panose="020B0604020202020204" pitchFamily="34" charset="0"/>
              </a:rPr>
              <a:t>(e.g. casings</a:t>
            </a:r>
            <a:r>
              <a:rPr lang="en-US"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lvl="0">
              <a:spcBef>
                <a:spcPts val="1200"/>
              </a:spcBef>
              <a:spcAft>
                <a:spcPts val="600"/>
              </a:spcAft>
            </a:pPr>
            <a:r>
              <a:rPr lang="en-US" dirty="0">
                <a:latin typeface="Arial" panose="020B0604020202020204" pitchFamily="34" charset="0"/>
                <a:cs typeface="Arial" panose="020B0604020202020204" pitchFamily="34" charset="0"/>
              </a:rPr>
              <a:t>Biologic (bones) compatible materials (</a:t>
            </a:r>
            <a:r>
              <a:rPr lang="en-US" dirty="0" err="1">
                <a:latin typeface="Arial" panose="020B0604020202020204" pitchFamily="34" charset="0"/>
                <a:cs typeface="Arial" panose="020B0604020202020204" pitchFamily="34" charset="0"/>
              </a:rPr>
              <a:t>NiTi</a:t>
            </a:r>
            <a:r>
              <a:rPr lang="en-US" dirty="0">
                <a:latin typeface="Arial" panose="020B0604020202020204" pitchFamily="34" charset="0"/>
                <a:cs typeface="Arial" panose="020B0604020202020204" pitchFamily="34" charset="0"/>
              </a:rPr>
              <a:t>) for </a:t>
            </a:r>
            <a:r>
              <a:rPr lang="en-US" dirty="0">
                <a:solidFill>
                  <a:srgbClr val="0000FF"/>
                </a:solidFill>
                <a:latin typeface="Arial" panose="020B0604020202020204" pitchFamily="34" charset="0"/>
                <a:cs typeface="Arial" panose="020B0604020202020204" pitchFamily="34" charset="0"/>
              </a:rPr>
              <a:t>medical applications </a:t>
            </a:r>
            <a:r>
              <a:rPr lang="en-US" dirty="0">
                <a:latin typeface="Arial" panose="020B0604020202020204" pitchFamily="34" charset="0"/>
                <a:cs typeface="Arial" panose="020B0604020202020204" pitchFamily="34" charset="0"/>
              </a:rPr>
              <a:t>(e.g. implants</a:t>
            </a:r>
            <a:r>
              <a:rPr lang="en-US"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lvl="0">
              <a:spcBef>
                <a:spcPts val="1200"/>
              </a:spcBef>
              <a:spcAft>
                <a:spcPts val="600"/>
              </a:spcAft>
            </a:pPr>
            <a:r>
              <a:rPr lang="en-US" dirty="0">
                <a:solidFill>
                  <a:srgbClr val="0000FF"/>
                </a:solidFill>
                <a:latin typeface="Arial" panose="020B0604020202020204" pitchFamily="34" charset="0"/>
                <a:cs typeface="Arial" panose="020B0604020202020204" pitchFamily="34" charset="0"/>
              </a:rPr>
              <a:t>Engineered ceramics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SiC</a:t>
            </a:r>
            <a:r>
              <a:rPr lang="en-US" dirty="0">
                <a:latin typeface="Arial" panose="020B0604020202020204" pitchFamily="34" charset="0"/>
                <a:cs typeface="Arial" panose="020B0604020202020204" pitchFamily="34" charset="0"/>
              </a:rPr>
              <a:t>, Al</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for parts with chemical inertness and/or high wear </a:t>
            </a:r>
            <a:r>
              <a:rPr lang="en-US" dirty="0" smtClean="0">
                <a:latin typeface="Arial" panose="020B0604020202020204" pitchFamily="34" charset="0"/>
                <a:cs typeface="Arial" panose="020B0604020202020204" pitchFamily="34" charset="0"/>
              </a:rPr>
              <a:t>resistance.</a:t>
            </a:r>
            <a:endParaRPr lang="en-GB" dirty="0">
              <a:latin typeface="Arial" panose="020B0604020202020204" pitchFamily="34" charset="0"/>
              <a:cs typeface="Arial" panose="020B0604020202020204" pitchFamily="34" charset="0"/>
            </a:endParaRPr>
          </a:p>
          <a:p>
            <a:pPr lvl="0">
              <a:spcBef>
                <a:spcPts val="1200"/>
              </a:spcBef>
              <a:spcAft>
                <a:spcPts val="600"/>
              </a:spcAft>
            </a:pPr>
            <a:r>
              <a:rPr lang="en-US" dirty="0">
                <a:solidFill>
                  <a:srgbClr val="0000FF"/>
                </a:solidFill>
                <a:latin typeface="Arial" panose="020B0604020202020204" pitchFamily="34" charset="0"/>
                <a:cs typeface="Arial" panose="020B0604020202020204" pitchFamily="34" charset="0"/>
              </a:rPr>
              <a:t>Ultra-hard materials </a:t>
            </a:r>
            <a:r>
              <a:rPr lang="en-US" dirty="0">
                <a:latin typeface="Arial" panose="020B0604020202020204" pitchFamily="34" charset="0"/>
                <a:cs typeface="Arial" panose="020B0604020202020204" pitchFamily="34" charset="0"/>
              </a:rPr>
              <a:t>(e.g. diamond) for tooling </a:t>
            </a:r>
            <a:r>
              <a:rPr lang="en-US" dirty="0" smtClean="0">
                <a:latin typeface="Arial" panose="020B0604020202020204" pitchFamily="34" charset="0"/>
                <a:cs typeface="Arial" panose="020B0604020202020204" pitchFamily="34" charset="0"/>
              </a:rPr>
              <a:t>fabrication</a:t>
            </a:r>
            <a:endParaRPr lang="en-GB" dirty="0">
              <a:latin typeface="Arial" panose="020B0604020202020204" pitchFamily="34" charset="0"/>
              <a:cs typeface="Arial" panose="020B0604020202020204" pitchFamily="34" charset="0"/>
            </a:endParaRPr>
          </a:p>
          <a:p>
            <a:pPr lvl="0">
              <a:spcBef>
                <a:spcPts val="1200"/>
              </a:spcBef>
              <a:spcAft>
                <a:spcPts val="600"/>
              </a:spcAft>
            </a:pPr>
            <a:r>
              <a:rPr lang="en-US" dirty="0">
                <a:latin typeface="Arial" panose="020B0604020202020204" pitchFamily="34" charset="0"/>
                <a:cs typeface="Arial" panose="020B0604020202020204" pitchFamily="34" charset="0"/>
              </a:rPr>
              <a:t>Engineering </a:t>
            </a:r>
            <a:r>
              <a:rPr lang="en-US" dirty="0">
                <a:solidFill>
                  <a:srgbClr val="0000FF"/>
                </a:solidFill>
                <a:latin typeface="Arial" panose="020B0604020202020204" pitchFamily="34" charset="0"/>
                <a:cs typeface="Arial" panose="020B0604020202020204" pitchFamily="34" charset="0"/>
              </a:rPr>
              <a:t>composites</a:t>
            </a:r>
            <a:r>
              <a:rPr lang="en-US" dirty="0">
                <a:latin typeface="Arial" panose="020B0604020202020204" pitchFamily="34" charset="0"/>
                <a:cs typeface="Arial" panose="020B0604020202020204" pitchFamily="34" charset="0"/>
              </a:rPr>
              <a:t> for aerospace, automotive </a:t>
            </a:r>
            <a:r>
              <a:rPr lang="en-US" dirty="0" smtClean="0">
                <a:latin typeface="Arial" panose="020B0604020202020204" pitchFamily="34" charset="0"/>
                <a:cs typeface="Arial" panose="020B0604020202020204" pitchFamily="34" charset="0"/>
              </a:rPr>
              <a:t>applications</a:t>
            </a:r>
            <a:endParaRPr lang="en-GB" dirty="0">
              <a:latin typeface="Arial" panose="020B0604020202020204" pitchFamily="34" charset="0"/>
              <a:cs typeface="Arial" panose="020B0604020202020204" pitchFamily="34" charset="0"/>
            </a:endParaRPr>
          </a:p>
          <a:p>
            <a:pPr lvl="0">
              <a:spcBef>
                <a:spcPts val="1200"/>
              </a:spcBef>
              <a:spcAft>
                <a:spcPts val="600"/>
              </a:spcAft>
            </a:pPr>
            <a:r>
              <a:rPr lang="en-US" dirty="0">
                <a:solidFill>
                  <a:srgbClr val="0000FF"/>
                </a:solidFill>
                <a:latin typeface="Arial" panose="020B0604020202020204" pitchFamily="34" charset="0"/>
                <a:cs typeface="Arial" panose="020B0604020202020204" pitchFamily="34" charset="0"/>
              </a:rPr>
              <a:t>Turning and dressing of grinding </a:t>
            </a:r>
            <a:r>
              <a:rPr lang="en-US" dirty="0" smtClean="0">
                <a:solidFill>
                  <a:srgbClr val="0000FF"/>
                </a:solidFill>
                <a:latin typeface="Arial" panose="020B0604020202020204" pitchFamily="34" charset="0"/>
                <a:cs typeface="Arial" panose="020B0604020202020204" pitchFamily="34" charset="0"/>
              </a:rPr>
              <a:t>wheels</a:t>
            </a:r>
            <a:endParaRPr lang="en-GB" dirty="0">
              <a:latin typeface="Arial" panose="020B0604020202020204" pitchFamily="34" charset="0"/>
              <a:cs typeface="Arial" panose="020B0604020202020204" pitchFamily="34" charset="0"/>
            </a:endParaRPr>
          </a:p>
          <a:p>
            <a:pPr lvl="0">
              <a:spcBef>
                <a:spcPts val="1200"/>
              </a:spcBef>
              <a:spcAft>
                <a:spcPts val="600"/>
              </a:spcAft>
            </a:pPr>
            <a:r>
              <a:rPr lang="en-US" dirty="0">
                <a:solidFill>
                  <a:srgbClr val="0000FF"/>
                </a:solidFill>
                <a:latin typeface="Arial" panose="020B0604020202020204" pitchFamily="34" charset="0"/>
                <a:cs typeface="Arial" panose="020B0604020202020204" pitchFamily="34" charset="0"/>
              </a:rPr>
              <a:t>Coating removal </a:t>
            </a:r>
            <a:r>
              <a:rPr lang="en-US" dirty="0">
                <a:latin typeface="Arial" panose="020B0604020202020204" pitchFamily="34" charset="0"/>
                <a:cs typeface="Arial" panose="020B0604020202020204" pitchFamily="34" charset="0"/>
              </a:rPr>
              <a:t>in aerospace and nuclear </a:t>
            </a:r>
            <a:r>
              <a:rPr lang="en-US" dirty="0" smtClean="0">
                <a:latin typeface="Arial" panose="020B0604020202020204" pitchFamily="34" charset="0"/>
                <a:cs typeface="Arial" panose="020B0604020202020204" pitchFamily="34" charset="0"/>
              </a:rPr>
              <a:t>industries</a:t>
            </a:r>
            <a:endParaRPr lang="en-GB" dirty="0">
              <a:latin typeface="Arial" panose="020B0604020202020204" pitchFamily="34" charset="0"/>
              <a:cs typeface="Arial" panose="020B0604020202020204" pitchFamily="34" charset="0"/>
            </a:endParaRPr>
          </a:p>
          <a:p>
            <a:pPr>
              <a:spcBef>
                <a:spcPts val="1200"/>
              </a:spcBef>
              <a:spcAft>
                <a:spcPts val="600"/>
              </a:spcAft>
            </a:pPr>
            <a:r>
              <a:rPr lang="en-US" dirty="0">
                <a:latin typeface="Arial" panose="020B0604020202020204" pitchFamily="34" charset="0"/>
                <a:cs typeface="Arial" panose="020B0604020202020204" pitchFamily="34" charset="0"/>
              </a:rPr>
              <a:t>Machining of large and/or </a:t>
            </a:r>
            <a:r>
              <a:rPr lang="en-US" dirty="0">
                <a:solidFill>
                  <a:srgbClr val="0000FF"/>
                </a:solidFill>
                <a:latin typeface="Arial" panose="020B0604020202020204" pitchFamily="34" charset="0"/>
                <a:cs typeface="Arial" panose="020B0604020202020204" pitchFamily="34" charset="0"/>
              </a:rPr>
              <a:t>complex shape parts</a:t>
            </a:r>
            <a:r>
              <a:rPr lang="en-US" dirty="0">
                <a:latin typeface="Arial" panose="020B0604020202020204" pitchFamily="34" charset="0"/>
                <a:cs typeface="Arial" panose="020B0604020202020204" pitchFamily="34" charset="0"/>
              </a:rPr>
              <a:t> by mounting the cutting head on a </a:t>
            </a:r>
            <a:r>
              <a:rPr lang="en-US" dirty="0">
                <a:solidFill>
                  <a:srgbClr val="0000FF"/>
                </a:solidFill>
                <a:latin typeface="Arial" panose="020B0604020202020204" pitchFamily="34" charset="0"/>
                <a:cs typeface="Arial" panose="020B0604020202020204" pitchFamily="34" charset="0"/>
              </a:rPr>
              <a:t>robotic arm</a:t>
            </a:r>
            <a:endParaRPr lang="en-GB" dirty="0">
              <a:solidFill>
                <a:srgbClr val="0000F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92500" lnSpcReduction="10000"/>
          </a:bodyPr>
          <a:lstStyle/>
          <a:p>
            <a:fld id="{B6F15528-21DE-4FAA-801E-634DDDAF4B2B}" type="slidenum">
              <a:rPr lang="en-US">
                <a:solidFill>
                  <a:srgbClr val="FFFFFF"/>
                </a:solidFill>
              </a:rPr>
              <a:pPr/>
              <a:t>89</a:t>
            </a:fld>
            <a:endParaRPr lang="en-US" dirty="0">
              <a:solidFill>
                <a:srgbClr val="FFFFFF"/>
              </a:solidFill>
            </a:endParaRPr>
          </a:p>
        </p:txBody>
      </p:sp>
    </p:spTree>
    <p:extLst>
      <p:ext uri="{BB962C8B-B14F-4D97-AF65-F5344CB8AC3E}">
        <p14:creationId xmlns:p14="http://schemas.microsoft.com/office/powerpoint/2010/main" val="725288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0"/>
            <a:ext cx="8229600" cy="1143000"/>
          </a:xfrm>
        </p:spPr>
        <p:txBody>
          <a:bodyPr vert="horz" lIns="91440" tIns="45720" rIns="91440" bIns="45720" rtlCol="0" anchor="ctr">
            <a:normAutofit/>
          </a:bodyPr>
          <a:lstStyle/>
          <a:p>
            <a:pPr marL="904875" indent="-814388">
              <a:defRPr/>
            </a:pPr>
            <a:r>
              <a:rPr lang="en-US" sz="4400" dirty="0" smtClean="0">
                <a:solidFill>
                  <a:schemeClr val="tx2"/>
                </a:solidFill>
                <a:latin typeface="+mj-lt"/>
                <a:ea typeface="+mj-ea"/>
                <a:cs typeface="+mj-cs"/>
              </a:rPr>
              <a:t>Steps in chemical machining</a:t>
            </a:r>
          </a:p>
        </p:txBody>
      </p:sp>
      <p:sp>
        <p:nvSpPr>
          <p:cNvPr id="24579" name="Rectangle 3"/>
          <p:cNvSpPr>
            <a:spLocks noGrp="1" noChangeArrowheads="1"/>
          </p:cNvSpPr>
          <p:nvPr>
            <p:ph type="body" idx="1"/>
          </p:nvPr>
        </p:nvSpPr>
        <p:spPr>
          <a:xfrm>
            <a:off x="304800" y="1600200"/>
            <a:ext cx="8229600" cy="4572000"/>
          </a:xfrm>
        </p:spPr>
        <p:txBody>
          <a:bodyPr>
            <a:normAutofit/>
          </a:bodyPr>
          <a:lstStyle/>
          <a:p>
            <a:pPr algn="just" eaLnBrk="1" hangingPunct="1">
              <a:defRPr/>
            </a:pPr>
            <a:r>
              <a:rPr lang="en-US" sz="2000" dirty="0" smtClean="0">
                <a:latin typeface="Arial" pitchFamily="34" charset="0"/>
                <a:cs typeface="Arial" pitchFamily="34" charset="0"/>
              </a:rPr>
              <a:t>The </a:t>
            </a:r>
            <a:r>
              <a:rPr lang="en-US" sz="2000" dirty="0" smtClean="0">
                <a:solidFill>
                  <a:srgbClr val="FF0000"/>
                </a:solidFill>
                <a:latin typeface="Arial" pitchFamily="34" charset="0"/>
                <a:cs typeface="Arial" pitchFamily="34" charset="0"/>
              </a:rPr>
              <a:t>Cleaning and Demasking are common steps in all kinds of  CHM processes.</a:t>
            </a:r>
          </a:p>
          <a:p>
            <a:pPr algn="just" eaLnBrk="1" hangingPunct="1">
              <a:defRPr/>
            </a:pPr>
            <a:r>
              <a:rPr lang="en-US" sz="2000" dirty="0" smtClean="0">
                <a:latin typeface="Arial" pitchFamily="34" charset="0"/>
                <a:cs typeface="Arial" pitchFamily="34" charset="0"/>
              </a:rPr>
              <a:t>However, significant variations are involved in Masking and Etching steps.</a:t>
            </a:r>
          </a:p>
        </p:txBody>
      </p:sp>
      <p:sp>
        <p:nvSpPr>
          <p:cNvPr id="2" name="Slide Number Placeholder 1"/>
          <p:cNvSpPr>
            <a:spLocks noGrp="1"/>
          </p:cNvSpPr>
          <p:nvPr>
            <p:ph type="sldNum" sz="quarter" idx="12"/>
          </p:nvPr>
        </p:nvSpPr>
        <p:spPr/>
        <p:txBody>
          <a:bodyPr>
            <a:normAutofit fontScale="92500" lnSpcReduction="10000"/>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a:xfrm>
            <a:off x="637886" y="392907"/>
            <a:ext cx="7772400" cy="62865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US" b="1" dirty="0"/>
              <a:t>Ultrasonic </a:t>
            </a:r>
            <a:r>
              <a:rPr lang="en-US" b="1" dirty="0" smtClean="0"/>
              <a:t>Machining</a:t>
            </a:r>
            <a:endParaRPr lang="en-US" b="1" dirty="0"/>
          </a:p>
        </p:txBody>
      </p:sp>
      <p:sp>
        <p:nvSpPr>
          <p:cNvPr id="7" name="Rectangle 2"/>
          <p:cNvSpPr>
            <a:spLocks noChangeArrowheads="1"/>
          </p:cNvSpPr>
          <p:nvPr/>
        </p:nvSpPr>
        <p:spPr bwMode="auto">
          <a:xfrm>
            <a:off x="228600" y="1657350"/>
            <a:ext cx="8610600" cy="3929063"/>
          </a:xfrm>
          <a:prstGeom prst="rect">
            <a:avLst/>
          </a:prstGeom>
          <a:noFill/>
          <a:ln w="9525">
            <a:noFill/>
            <a:miter lim="800000"/>
            <a:headEnd/>
            <a:tailEnd/>
          </a:ln>
        </p:spPr>
        <p:txBody>
          <a:bodyPr/>
          <a:lstStyle/>
          <a:p>
            <a:pPr marL="371475" indent="-371475">
              <a:lnSpc>
                <a:spcPct val="110000"/>
              </a:lnSpc>
              <a:spcBef>
                <a:spcPct val="20000"/>
              </a:spcBef>
              <a:buFont typeface="Wingdings" pitchFamily="2" charset="2"/>
              <a:buChar char="§"/>
            </a:pPr>
            <a:r>
              <a:rPr lang="en-GB" sz="1500" dirty="0"/>
              <a:t>Ultrasonic machining (USM) is the removal of hard and brittle materials </a:t>
            </a:r>
            <a:r>
              <a:rPr lang="en-GB" sz="1500" b="1" dirty="0">
                <a:solidFill>
                  <a:srgbClr val="FF0000"/>
                </a:solidFill>
              </a:rPr>
              <a:t>using an axially </a:t>
            </a:r>
            <a:r>
              <a:rPr lang="en-GB" sz="1500" b="1" dirty="0" smtClean="0">
                <a:solidFill>
                  <a:srgbClr val="FF0000"/>
                </a:solidFill>
              </a:rPr>
              <a:t>oscillating/vibrating </a:t>
            </a:r>
            <a:r>
              <a:rPr lang="en-GB" sz="1500" b="1" dirty="0">
                <a:solidFill>
                  <a:srgbClr val="FF0000"/>
                </a:solidFill>
              </a:rPr>
              <a:t>tool at ultrasonic frequencies  [18–25 kilo-hertz (kHz)]</a:t>
            </a:r>
          </a:p>
          <a:p>
            <a:pPr marL="371475" indent="-371475">
              <a:lnSpc>
                <a:spcPct val="110000"/>
              </a:lnSpc>
              <a:spcBef>
                <a:spcPct val="20000"/>
              </a:spcBef>
            </a:pPr>
            <a:endParaRPr lang="en-GB" sz="1500" dirty="0"/>
          </a:p>
        </p:txBody>
      </p:sp>
      <p:pic>
        <p:nvPicPr>
          <p:cNvPr id="1026" name="Picture 2"/>
          <p:cNvPicPr>
            <a:picLocks noChangeAspect="1" noChangeArrowheads="1"/>
          </p:cNvPicPr>
          <p:nvPr/>
        </p:nvPicPr>
        <p:blipFill>
          <a:blip r:embed="rId3" cstate="print"/>
          <a:srcRect/>
          <a:stretch>
            <a:fillRect/>
          </a:stretch>
        </p:blipFill>
        <p:spPr bwMode="auto">
          <a:xfrm>
            <a:off x="4524086" y="2798042"/>
            <a:ext cx="3905250" cy="253561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0500" y="2800351"/>
            <a:ext cx="3467100" cy="1835944"/>
          </a:xfrm>
          <a:prstGeom prst="rect">
            <a:avLst/>
          </a:prstGeom>
          <a:noFill/>
          <a:ln w="9525">
            <a:noFill/>
            <a:miter lim="800000"/>
            <a:headEnd/>
            <a:tailEnd/>
          </a:ln>
        </p:spPr>
      </p:pic>
      <p:sp>
        <p:nvSpPr>
          <p:cNvPr id="6"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90</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17544549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28600" y="1657350"/>
            <a:ext cx="8610600" cy="2533650"/>
          </a:xfrm>
          <a:prstGeom prst="rect">
            <a:avLst/>
          </a:prstGeom>
          <a:noFill/>
          <a:ln w="9525">
            <a:noFill/>
            <a:miter lim="800000"/>
            <a:headEnd/>
            <a:tailEnd/>
          </a:ln>
        </p:spPr>
        <p:txBody>
          <a:bodyPr/>
          <a:lstStyle/>
          <a:p>
            <a:pPr marL="371475" indent="-371475">
              <a:lnSpc>
                <a:spcPct val="110000"/>
              </a:lnSpc>
              <a:spcBef>
                <a:spcPts val="1200"/>
              </a:spcBef>
              <a:buFont typeface="Wingdings" pitchFamily="2" charset="2"/>
              <a:buChar char="§"/>
            </a:pPr>
            <a:r>
              <a:rPr lang="en-GB" sz="1500" dirty="0"/>
              <a:t>During the axial tool oscillation, </a:t>
            </a:r>
            <a:r>
              <a:rPr lang="en-GB" sz="1500" dirty="0">
                <a:solidFill>
                  <a:srgbClr val="FF0000"/>
                </a:solidFill>
              </a:rPr>
              <a:t>the abrasive slurry of </a:t>
            </a:r>
            <a:r>
              <a:rPr lang="en-GB" sz="1500" dirty="0" smtClean="0">
                <a:solidFill>
                  <a:srgbClr val="FF0000"/>
                </a:solidFill>
              </a:rPr>
              <a:t>typically B</a:t>
            </a:r>
            <a:r>
              <a:rPr lang="en-GB" sz="1500" baseline="-25000" dirty="0" smtClean="0">
                <a:solidFill>
                  <a:srgbClr val="FF0000"/>
                </a:solidFill>
              </a:rPr>
              <a:t>4</a:t>
            </a:r>
            <a:r>
              <a:rPr lang="en-GB" sz="1500" dirty="0" smtClean="0">
                <a:solidFill>
                  <a:srgbClr val="FF0000"/>
                </a:solidFill>
              </a:rPr>
              <a:t>C </a:t>
            </a:r>
            <a:r>
              <a:rPr lang="en-GB" sz="1500" dirty="0">
                <a:solidFill>
                  <a:srgbClr val="FF0000"/>
                </a:solidFill>
              </a:rPr>
              <a:t>or </a:t>
            </a:r>
            <a:r>
              <a:rPr lang="en-GB" sz="1500" dirty="0" err="1">
                <a:solidFill>
                  <a:srgbClr val="FF0000"/>
                </a:solidFill>
              </a:rPr>
              <a:t>SiC</a:t>
            </a:r>
            <a:r>
              <a:rPr lang="en-GB" sz="1500" dirty="0">
                <a:solidFill>
                  <a:srgbClr val="FF0000"/>
                </a:solidFill>
              </a:rPr>
              <a:t> is continuously fed into the machining zone </a:t>
            </a:r>
            <a:r>
              <a:rPr lang="en-GB" sz="1500" dirty="0"/>
              <a:t>between a soft tool (brass or steel) and the workpiece.</a:t>
            </a:r>
          </a:p>
          <a:p>
            <a:pPr marL="371475" indent="-371475">
              <a:lnSpc>
                <a:spcPct val="110000"/>
              </a:lnSpc>
              <a:spcBef>
                <a:spcPts val="1200"/>
              </a:spcBef>
              <a:buFont typeface="Wingdings" pitchFamily="2" charset="2"/>
              <a:buChar char="§"/>
            </a:pPr>
            <a:r>
              <a:rPr lang="en-GB" sz="1500" b="1" dirty="0">
                <a:solidFill>
                  <a:schemeClr val="accent6"/>
                </a:solidFill>
              </a:rPr>
              <a:t>The abrasive particles are, therefore, hammered into the workpiece surface</a:t>
            </a:r>
            <a:r>
              <a:rPr lang="en-GB" sz="1500" dirty="0"/>
              <a:t> and cause </a:t>
            </a:r>
            <a:r>
              <a:rPr lang="en-GB" sz="1500" dirty="0" smtClean="0"/>
              <a:t>chipping/extraction </a:t>
            </a:r>
            <a:r>
              <a:rPr lang="en-GB" sz="1500" dirty="0"/>
              <a:t>of fine particles from it</a:t>
            </a:r>
            <a:r>
              <a:rPr lang="en-GB" sz="1500" dirty="0" smtClean="0"/>
              <a:t>. Furthermore, abrasive particles also performs</a:t>
            </a:r>
            <a:r>
              <a:rPr lang="en-GB" sz="1600" dirty="0" smtClean="0"/>
              <a:t> abrasion along with the hammering action.</a:t>
            </a:r>
            <a:endParaRPr lang="en-GB" sz="1500" dirty="0"/>
          </a:p>
          <a:p>
            <a:pPr marL="371475" indent="-371475">
              <a:lnSpc>
                <a:spcPct val="110000"/>
              </a:lnSpc>
              <a:spcBef>
                <a:spcPts val="1200"/>
              </a:spcBef>
              <a:buFont typeface="Wingdings" pitchFamily="2" charset="2"/>
              <a:buChar char="§"/>
            </a:pPr>
            <a:r>
              <a:rPr lang="en-GB" sz="1500" dirty="0"/>
              <a:t>The </a:t>
            </a:r>
            <a:r>
              <a:rPr lang="en-GB" sz="1500" dirty="0">
                <a:solidFill>
                  <a:srgbClr val="FF0000"/>
                </a:solidFill>
              </a:rPr>
              <a:t>oscillating tool, at amplitudes ranging from 10 to 40µm</a:t>
            </a:r>
            <a:r>
              <a:rPr lang="en-GB" sz="1500" dirty="0"/>
              <a:t>, </a:t>
            </a:r>
            <a:r>
              <a:rPr lang="en-GB" sz="1500" dirty="0">
                <a:solidFill>
                  <a:srgbClr val="FF0000"/>
                </a:solidFill>
              </a:rPr>
              <a:t>imposes a static pressure</a:t>
            </a:r>
            <a:r>
              <a:rPr lang="en-GB" sz="1500" dirty="0"/>
              <a:t> on the abrasive grains and feeds down as the material is removed to form the required tool shape</a:t>
            </a:r>
          </a:p>
          <a:p>
            <a:pPr marL="371475" indent="-371475">
              <a:lnSpc>
                <a:spcPct val="110000"/>
              </a:lnSpc>
              <a:spcBef>
                <a:spcPts val="1200"/>
              </a:spcBef>
              <a:buFont typeface="Wingdings" pitchFamily="2" charset="2"/>
              <a:buChar char="§"/>
            </a:pPr>
            <a:r>
              <a:rPr lang="en-GB" sz="1500" dirty="0"/>
              <a:t>USM is characterized by the </a:t>
            </a:r>
            <a:r>
              <a:rPr lang="en-GB" sz="1500" dirty="0">
                <a:solidFill>
                  <a:srgbClr val="FF0000"/>
                </a:solidFill>
              </a:rPr>
              <a:t>absence of any harmful effect on the metallic structure </a:t>
            </a:r>
            <a:r>
              <a:rPr lang="en-GB" sz="1500" dirty="0"/>
              <a:t>of the workpiece material.</a:t>
            </a:r>
          </a:p>
        </p:txBody>
      </p:sp>
      <p:pic>
        <p:nvPicPr>
          <p:cNvPr id="5" name="Picture 2"/>
          <p:cNvPicPr>
            <a:picLocks noChangeAspect="1" noChangeArrowheads="1"/>
          </p:cNvPicPr>
          <p:nvPr/>
        </p:nvPicPr>
        <p:blipFill>
          <a:blip r:embed="rId3" cstate="print"/>
          <a:srcRect/>
          <a:stretch>
            <a:fillRect/>
          </a:stretch>
        </p:blipFill>
        <p:spPr bwMode="auto">
          <a:xfrm>
            <a:off x="1219200" y="4479021"/>
            <a:ext cx="7010400" cy="2378979"/>
          </a:xfrm>
          <a:prstGeom prst="rect">
            <a:avLst/>
          </a:prstGeom>
          <a:noFill/>
          <a:ln w="9525">
            <a:noFill/>
            <a:miter lim="800000"/>
            <a:headEnd/>
            <a:tailEnd/>
          </a:ln>
        </p:spPr>
      </p:pic>
      <p:sp>
        <p:nvSpPr>
          <p:cNvPr id="6" name="Rectangle 3"/>
          <p:cNvSpPr>
            <a:spLocks noGrp="1" noChangeArrowheads="1"/>
          </p:cNvSpPr>
          <p:nvPr>
            <p:ph type="title"/>
          </p:nvPr>
        </p:nvSpPr>
        <p:spPr>
          <a:xfrm>
            <a:off x="637886" y="392907"/>
            <a:ext cx="7772400" cy="62865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US" b="1" dirty="0"/>
              <a:t>Ultrasonic </a:t>
            </a:r>
            <a:r>
              <a:rPr lang="en-US" b="1" dirty="0" smtClean="0"/>
              <a:t>Machining</a:t>
            </a:r>
            <a:endParaRPr lang="en-US" b="1" dirty="0"/>
          </a:p>
        </p:txBody>
      </p:sp>
      <p:sp>
        <p:nvSpPr>
          <p:cNvPr id="8"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91</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393299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371600" y="1785938"/>
            <a:ext cx="7038686" cy="3600450"/>
          </a:xfrm>
          <a:prstGeom prst="rect">
            <a:avLst/>
          </a:prstGeom>
          <a:noFill/>
          <a:ln w="9525">
            <a:noFill/>
            <a:miter lim="800000"/>
            <a:headEnd/>
            <a:tailEnd/>
          </a:ln>
        </p:spPr>
        <p:txBody>
          <a:bodyPr/>
          <a:lstStyle/>
          <a:p>
            <a:pPr marL="371475" indent="-371475">
              <a:lnSpc>
                <a:spcPct val="110000"/>
              </a:lnSpc>
              <a:spcBef>
                <a:spcPct val="20000"/>
              </a:spcBef>
            </a:pPr>
            <a:r>
              <a:rPr lang="en-GB" sz="2400" b="1" dirty="0">
                <a:solidFill>
                  <a:srgbClr val="FF0066"/>
                </a:solidFill>
              </a:rPr>
              <a:t>Tools</a:t>
            </a:r>
          </a:p>
          <a:p>
            <a:pPr marL="371475" indent="-371475">
              <a:lnSpc>
                <a:spcPct val="110000"/>
              </a:lnSpc>
              <a:spcBef>
                <a:spcPts val="1350"/>
              </a:spcBef>
              <a:buFont typeface="Wingdings" pitchFamily="2" charset="2"/>
              <a:buChar char="§"/>
            </a:pPr>
            <a:r>
              <a:rPr lang="en-GB" dirty="0"/>
              <a:t>Tool tips must have </a:t>
            </a:r>
            <a:r>
              <a:rPr lang="en-GB" dirty="0">
                <a:solidFill>
                  <a:srgbClr val="FF0066"/>
                </a:solidFill>
              </a:rPr>
              <a:t>high wear resistance </a:t>
            </a:r>
            <a:r>
              <a:rPr lang="en-GB" dirty="0"/>
              <a:t>and </a:t>
            </a:r>
            <a:r>
              <a:rPr lang="en-GB" dirty="0">
                <a:solidFill>
                  <a:srgbClr val="FF0066"/>
                </a:solidFill>
              </a:rPr>
              <a:t>fatigue strength</a:t>
            </a:r>
            <a:r>
              <a:rPr lang="en-GB" dirty="0"/>
              <a:t>.</a:t>
            </a:r>
          </a:p>
          <a:p>
            <a:pPr marL="371475" indent="-371475">
              <a:lnSpc>
                <a:spcPct val="110000"/>
              </a:lnSpc>
              <a:spcBef>
                <a:spcPts val="1350"/>
              </a:spcBef>
              <a:buFont typeface="Wingdings" pitchFamily="2" charset="2"/>
              <a:buChar char="§"/>
            </a:pPr>
            <a:r>
              <a:rPr lang="en-GB" dirty="0"/>
              <a:t>For  machining  glass  and  </a:t>
            </a:r>
            <a:r>
              <a:rPr lang="en-GB" dirty="0">
                <a:solidFill>
                  <a:srgbClr val="FF0066"/>
                </a:solidFill>
              </a:rPr>
              <a:t>tungsten  carbide,  copper  </a:t>
            </a:r>
            <a:r>
              <a:rPr lang="en-GB" dirty="0"/>
              <a:t>and chromium silver steel tools are recommended. Silver and chromium nickel steel are used for machining sintered carbides</a:t>
            </a:r>
            <a:r>
              <a:rPr lang="en-GB" dirty="0" smtClean="0"/>
              <a:t>.</a:t>
            </a:r>
          </a:p>
          <a:p>
            <a:pPr marL="371475" indent="-371475">
              <a:lnSpc>
                <a:spcPct val="110000"/>
              </a:lnSpc>
              <a:spcBef>
                <a:spcPts val="1350"/>
              </a:spcBef>
              <a:buFont typeface="Wingdings" pitchFamily="2" charset="2"/>
              <a:buChar char="§"/>
            </a:pPr>
            <a:r>
              <a:rPr lang="en-GB" dirty="0" smtClean="0"/>
              <a:t>Since impact is the basic phenomenon responsible for machining in USM, therefore, the tool material employed is always more soft/tough as compared to the workpiece material being cut.</a:t>
            </a:r>
            <a:endParaRPr lang="en-GB" dirty="0"/>
          </a:p>
        </p:txBody>
      </p:sp>
      <p:sp>
        <p:nvSpPr>
          <p:cNvPr id="5" name="Rectangle 3"/>
          <p:cNvSpPr>
            <a:spLocks noGrp="1" noChangeArrowheads="1"/>
          </p:cNvSpPr>
          <p:nvPr>
            <p:ph type="title"/>
          </p:nvPr>
        </p:nvSpPr>
        <p:spPr>
          <a:xfrm>
            <a:off x="637886" y="392907"/>
            <a:ext cx="7772400" cy="62865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US" b="1" dirty="0"/>
              <a:t>Ultrasonic </a:t>
            </a:r>
            <a:r>
              <a:rPr lang="en-US" b="1" dirty="0" smtClean="0"/>
              <a:t>Machining</a:t>
            </a:r>
            <a:endParaRPr lang="en-US" b="1" dirty="0"/>
          </a:p>
        </p:txBody>
      </p:sp>
      <p:sp>
        <p:nvSpPr>
          <p:cNvPr id="4"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92</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27113915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385887" y="1714500"/>
            <a:ext cx="7224713" cy="3600450"/>
          </a:xfrm>
          <a:prstGeom prst="rect">
            <a:avLst/>
          </a:prstGeom>
          <a:noFill/>
          <a:ln w="9525">
            <a:noFill/>
            <a:miter lim="800000"/>
            <a:headEnd/>
            <a:tailEnd/>
          </a:ln>
        </p:spPr>
        <p:txBody>
          <a:bodyPr/>
          <a:lstStyle/>
          <a:p>
            <a:pPr marL="371475" indent="-371475">
              <a:lnSpc>
                <a:spcPct val="110000"/>
              </a:lnSpc>
              <a:spcBef>
                <a:spcPct val="20000"/>
              </a:spcBef>
            </a:pPr>
            <a:r>
              <a:rPr lang="en-GB" sz="2400" b="1" dirty="0">
                <a:solidFill>
                  <a:srgbClr val="FF0066"/>
                </a:solidFill>
              </a:rPr>
              <a:t>Abrasive slurry</a:t>
            </a:r>
          </a:p>
          <a:p>
            <a:pPr marL="371475" indent="-371475">
              <a:lnSpc>
                <a:spcPct val="110000"/>
              </a:lnSpc>
              <a:spcBef>
                <a:spcPts val="1800"/>
              </a:spcBef>
              <a:buFont typeface="Wingdings" pitchFamily="2" charset="2"/>
              <a:buChar char="§"/>
            </a:pPr>
            <a:r>
              <a:rPr lang="en-GB" dirty="0">
                <a:solidFill>
                  <a:srgbClr val="FF0066"/>
                </a:solidFill>
              </a:rPr>
              <a:t>Abrasive slurry </a:t>
            </a:r>
            <a:r>
              <a:rPr lang="en-GB" dirty="0"/>
              <a:t>is usually composed of </a:t>
            </a:r>
            <a:r>
              <a:rPr lang="en-GB" dirty="0">
                <a:solidFill>
                  <a:srgbClr val="FF0066"/>
                </a:solidFill>
              </a:rPr>
              <a:t>50 percent (by volume) fine abrasive grains </a:t>
            </a:r>
            <a:r>
              <a:rPr lang="en-GB" dirty="0"/>
              <a:t>(100–800 grit number) of boron carbide (B4C), </a:t>
            </a:r>
            <a:r>
              <a:rPr lang="en-US" dirty="0" smtClean="0"/>
              <a:t>aluminum</a:t>
            </a:r>
            <a:r>
              <a:rPr lang="en-GB" dirty="0" smtClean="0"/>
              <a:t> </a:t>
            </a:r>
            <a:r>
              <a:rPr lang="en-GB" dirty="0"/>
              <a:t>oxide (Al2O3 ), or silicon carbide (</a:t>
            </a:r>
            <a:r>
              <a:rPr lang="en-GB" dirty="0" err="1"/>
              <a:t>SiC</a:t>
            </a:r>
            <a:r>
              <a:rPr lang="en-GB" dirty="0"/>
              <a:t>) in </a:t>
            </a:r>
            <a:r>
              <a:rPr lang="en-GB" dirty="0">
                <a:solidFill>
                  <a:srgbClr val="FF0066"/>
                </a:solidFill>
              </a:rPr>
              <a:t>50 percent water</a:t>
            </a:r>
            <a:r>
              <a:rPr lang="en-GB" dirty="0"/>
              <a:t>. The abrasive slurry is circulated between the oscillating tool and workpiece. </a:t>
            </a:r>
          </a:p>
          <a:p>
            <a:pPr marL="371475" indent="-371475">
              <a:lnSpc>
                <a:spcPct val="110000"/>
              </a:lnSpc>
              <a:spcBef>
                <a:spcPts val="1800"/>
              </a:spcBef>
              <a:buFont typeface="Wingdings" pitchFamily="2" charset="2"/>
              <a:buChar char="§"/>
            </a:pPr>
            <a:r>
              <a:rPr lang="en-GB" dirty="0"/>
              <a:t>Under the effect of </a:t>
            </a:r>
            <a:r>
              <a:rPr lang="en-GB" dirty="0" smtClean="0"/>
              <a:t>the </a:t>
            </a:r>
            <a:r>
              <a:rPr lang="en-GB" dirty="0"/>
              <a:t>ultrasonic vibration, the </a:t>
            </a:r>
            <a:r>
              <a:rPr lang="en-GB" dirty="0">
                <a:solidFill>
                  <a:srgbClr val="FF0066"/>
                </a:solidFill>
              </a:rPr>
              <a:t>abrasive particles are hammered into the workpiece </a:t>
            </a:r>
            <a:r>
              <a:rPr lang="en-GB" dirty="0"/>
              <a:t>surface causing mechanical chipping of minute particles.</a:t>
            </a:r>
          </a:p>
        </p:txBody>
      </p:sp>
      <p:sp>
        <p:nvSpPr>
          <p:cNvPr id="5" name="Rectangle 3"/>
          <p:cNvSpPr>
            <a:spLocks noGrp="1" noChangeArrowheads="1"/>
          </p:cNvSpPr>
          <p:nvPr>
            <p:ph type="title"/>
          </p:nvPr>
        </p:nvSpPr>
        <p:spPr>
          <a:xfrm>
            <a:off x="637886" y="392907"/>
            <a:ext cx="7772400" cy="62865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US" b="1" dirty="0"/>
              <a:t>Ultrasonic </a:t>
            </a:r>
            <a:r>
              <a:rPr lang="en-US" b="1" dirty="0" smtClean="0"/>
              <a:t>Machining</a:t>
            </a:r>
            <a:endParaRPr lang="en-US" b="1" dirty="0"/>
          </a:p>
        </p:txBody>
      </p:sp>
      <p:sp>
        <p:nvSpPr>
          <p:cNvPr id="4"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93</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10862925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94</a:t>
            </a:fld>
            <a:endParaRPr lang="en-US" dirty="0" smtClean="0">
              <a:latin typeface="Times New Roman" charset="0"/>
            </a:endParaRPr>
          </a:p>
        </p:txBody>
      </p:sp>
      <p:sp>
        <p:nvSpPr>
          <p:cNvPr id="6" name="Rectangle 2"/>
          <p:cNvSpPr>
            <a:spLocks noChangeArrowheads="1"/>
          </p:cNvSpPr>
          <p:nvPr/>
        </p:nvSpPr>
        <p:spPr bwMode="auto">
          <a:xfrm>
            <a:off x="990600" y="1614486"/>
            <a:ext cx="5029200" cy="2271714"/>
          </a:xfrm>
          <a:prstGeom prst="rect">
            <a:avLst/>
          </a:prstGeom>
          <a:noFill/>
          <a:ln w="9525">
            <a:noFill/>
            <a:miter lim="800000"/>
            <a:headEnd/>
            <a:tailEnd/>
          </a:ln>
        </p:spPr>
        <p:txBody>
          <a:bodyPr/>
          <a:lstStyle/>
          <a:p>
            <a:pPr>
              <a:lnSpc>
                <a:spcPct val="110000"/>
              </a:lnSpc>
              <a:spcBef>
                <a:spcPts val="1350"/>
              </a:spcBef>
            </a:pPr>
            <a:r>
              <a:rPr lang="en-US" sz="2000" b="1" dirty="0"/>
              <a:t>Limitations</a:t>
            </a:r>
            <a:endParaRPr lang="en-GB" dirty="0" smtClean="0"/>
          </a:p>
          <a:p>
            <a:pPr marL="371475" indent="-371475">
              <a:lnSpc>
                <a:spcPct val="110000"/>
              </a:lnSpc>
              <a:spcBef>
                <a:spcPts val="1350"/>
              </a:spcBef>
              <a:buFont typeface="Wingdings" pitchFamily="2" charset="2"/>
              <a:buChar char="§"/>
            </a:pPr>
            <a:r>
              <a:rPr lang="en-GB" dirty="0" smtClean="0"/>
              <a:t>Low </a:t>
            </a:r>
            <a:r>
              <a:rPr lang="en-GB" dirty="0"/>
              <a:t>MRR </a:t>
            </a:r>
          </a:p>
          <a:p>
            <a:pPr marL="371475" indent="-371475">
              <a:lnSpc>
                <a:spcPct val="110000"/>
              </a:lnSpc>
              <a:spcBef>
                <a:spcPts val="1350"/>
              </a:spcBef>
              <a:buFont typeface="Wingdings" pitchFamily="2" charset="2"/>
              <a:buChar char="§"/>
            </a:pPr>
            <a:r>
              <a:rPr lang="en-GB" dirty="0"/>
              <a:t>High tool wear </a:t>
            </a:r>
          </a:p>
          <a:p>
            <a:pPr marL="371475" indent="-371475">
              <a:lnSpc>
                <a:spcPct val="110000"/>
              </a:lnSpc>
              <a:spcBef>
                <a:spcPts val="1350"/>
              </a:spcBef>
              <a:buFont typeface="Wingdings" pitchFamily="2" charset="2"/>
              <a:buChar char="§"/>
            </a:pPr>
            <a:r>
              <a:rPr lang="en-GB" dirty="0"/>
              <a:t>Low depth of hole </a:t>
            </a:r>
          </a:p>
        </p:txBody>
      </p:sp>
      <p:pic>
        <p:nvPicPr>
          <p:cNvPr id="5" name="Picture 2"/>
          <p:cNvPicPr>
            <a:picLocks noChangeAspect="1" noChangeArrowheads="1"/>
          </p:cNvPicPr>
          <p:nvPr/>
        </p:nvPicPr>
        <p:blipFill rotWithShape="1">
          <a:blip r:embed="rId3" cstate="print"/>
          <a:srcRect l="2478" t="10200" r="7353"/>
          <a:stretch/>
        </p:blipFill>
        <p:spPr bwMode="auto">
          <a:xfrm>
            <a:off x="1171852" y="4119238"/>
            <a:ext cx="6596109" cy="2722719"/>
          </a:xfrm>
          <a:prstGeom prst="rect">
            <a:avLst/>
          </a:prstGeom>
          <a:noFill/>
          <a:ln w="9525">
            <a:noFill/>
            <a:miter lim="800000"/>
            <a:headEnd/>
            <a:tailEnd/>
          </a:ln>
        </p:spPr>
      </p:pic>
      <p:sp>
        <p:nvSpPr>
          <p:cNvPr id="7" name="Rectangle 3"/>
          <p:cNvSpPr>
            <a:spLocks noGrp="1" noChangeArrowheads="1"/>
          </p:cNvSpPr>
          <p:nvPr>
            <p:ph type="title"/>
          </p:nvPr>
        </p:nvSpPr>
        <p:spPr>
          <a:xfrm>
            <a:off x="637886" y="392907"/>
            <a:ext cx="7772400" cy="62865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US" b="1" dirty="0"/>
              <a:t>Ultrasonic </a:t>
            </a:r>
            <a:r>
              <a:rPr lang="en-US" b="1" dirty="0" smtClean="0"/>
              <a:t>Machining</a:t>
            </a:r>
            <a:endParaRPr lang="en-US" b="1" dirty="0"/>
          </a:p>
        </p:txBody>
      </p:sp>
      <p:sp>
        <p:nvSpPr>
          <p:cNvPr id="8"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94</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30012562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n-GB" sz="4400" dirty="0">
                <a:solidFill>
                  <a:schemeClr val="tx2"/>
                </a:solidFill>
                <a:latin typeface="+mj-lt"/>
                <a:ea typeface="+mj-ea"/>
                <a:cs typeface="+mj-cs"/>
              </a:rPr>
              <a:t>Rotary Ultrasonic machining (RUM)</a:t>
            </a:r>
          </a:p>
        </p:txBody>
      </p:sp>
      <p:sp>
        <p:nvSpPr>
          <p:cNvPr id="3" name="Content Placeholder 2"/>
          <p:cNvSpPr>
            <a:spLocks noGrp="1"/>
          </p:cNvSpPr>
          <p:nvPr>
            <p:ph idx="1"/>
          </p:nvPr>
        </p:nvSpPr>
        <p:spPr>
          <a:xfrm>
            <a:off x="612775" y="1600200"/>
            <a:ext cx="7693026" cy="4525963"/>
          </a:xfrm>
        </p:spPr>
        <p:txBody>
          <a:bodyPr/>
          <a:lstStyle/>
          <a:p>
            <a:pPr algn="just">
              <a:buNone/>
            </a:pPr>
            <a:r>
              <a:rPr lang="en-GB" sz="2800" b="1" dirty="0" smtClean="0">
                <a:solidFill>
                  <a:srgbClr val="FF0066"/>
                </a:solidFill>
                <a:latin typeface="Arial" panose="020B0604020202020204" pitchFamily="34" charset="0"/>
                <a:cs typeface="Arial" panose="020B0604020202020204" pitchFamily="34" charset="0"/>
              </a:rPr>
              <a:t>Process principle and working </a:t>
            </a:r>
          </a:p>
          <a:p>
            <a:pPr algn="just"/>
            <a:r>
              <a:rPr lang="en-GB" sz="2000" dirty="0" smtClean="0">
                <a:latin typeface="Arial" panose="020B0604020202020204" pitchFamily="34" charset="0"/>
                <a:cs typeface="Arial" panose="020B0604020202020204" pitchFamily="34" charset="0"/>
              </a:rPr>
              <a:t>RUM is a mechanical material removal process used to machine hard or brittle materials by </a:t>
            </a:r>
            <a:r>
              <a:rPr lang="en-GB" sz="2000" b="1" dirty="0" smtClean="0">
                <a:solidFill>
                  <a:schemeClr val="accent6"/>
                </a:solidFill>
                <a:latin typeface="Arial" panose="020B0604020202020204" pitchFamily="34" charset="0"/>
                <a:cs typeface="Arial" panose="020B0604020202020204" pitchFamily="34" charset="0"/>
              </a:rPr>
              <a:t>combining the ultrasonic impacts </a:t>
            </a:r>
            <a:r>
              <a:rPr lang="en-GB" sz="2000" dirty="0">
                <a:latin typeface="Arial" panose="020B0604020202020204" pitchFamily="34" charset="0"/>
                <a:cs typeface="Arial" panose="020B0604020202020204" pitchFamily="34" charset="0"/>
              </a:rPr>
              <a:t>(hammering, </a:t>
            </a:r>
            <a:r>
              <a:rPr lang="en-GB" sz="2000" dirty="0" smtClean="0">
                <a:latin typeface="Arial" panose="020B0604020202020204" pitchFamily="34" charset="0"/>
                <a:cs typeface="Arial" panose="020B0604020202020204" pitchFamily="34" charset="0"/>
              </a:rPr>
              <a:t>extraction, abrasion) </a:t>
            </a:r>
            <a:r>
              <a:rPr lang="en-GB" sz="2000" b="1" dirty="0" smtClean="0">
                <a:solidFill>
                  <a:schemeClr val="accent6"/>
                </a:solidFill>
                <a:latin typeface="Arial" panose="020B0604020202020204" pitchFamily="34" charset="0"/>
                <a:cs typeface="Arial" panose="020B0604020202020204" pitchFamily="34" charset="0"/>
              </a:rPr>
              <a:t>and the grinding action of the diamond abrasives </a:t>
            </a:r>
            <a:r>
              <a:rPr lang="en-GB" sz="2000" dirty="0" smtClean="0">
                <a:latin typeface="Arial" panose="020B0604020202020204" pitchFamily="34" charset="0"/>
                <a:cs typeface="Arial" panose="020B0604020202020204" pitchFamily="34" charset="0"/>
              </a:rPr>
              <a:t>bonded on the tool.</a:t>
            </a:r>
          </a:p>
          <a:p>
            <a:pPr algn="just"/>
            <a:endParaRPr lang="en-GB" sz="20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The key difference between USM and RUM is that in RUM the tool also rotates and the tool has metal bonded diamond abrasive particles.</a:t>
            </a:r>
            <a:endParaRPr lang="en-GB" sz="2000" dirty="0">
              <a:latin typeface="Arial" panose="020B0604020202020204" pitchFamily="34" charset="0"/>
              <a:cs typeface="Arial" panose="020B0604020202020204" pitchFamily="34" charset="0"/>
            </a:endParaRPr>
          </a:p>
        </p:txBody>
      </p:sp>
      <p:sp>
        <p:nvSpPr>
          <p:cNvPr id="4"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95</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27546558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042" name="Picture 2" descr="Image result for rotary ultrasonic machining ppt"/>
          <p:cNvPicPr>
            <a:picLocks noChangeAspect="1" noChangeArrowheads="1"/>
          </p:cNvPicPr>
          <p:nvPr/>
        </p:nvPicPr>
        <p:blipFill>
          <a:blip r:embed="rId3" cstate="print"/>
          <a:srcRect/>
          <a:stretch>
            <a:fillRect/>
          </a:stretch>
        </p:blipFill>
        <p:spPr bwMode="auto">
          <a:xfrm>
            <a:off x="4883943" y="1879755"/>
            <a:ext cx="3005391" cy="2482454"/>
          </a:xfrm>
          <a:prstGeom prst="rect">
            <a:avLst/>
          </a:prstGeom>
          <a:noFill/>
        </p:spPr>
      </p:pic>
      <p:pic>
        <p:nvPicPr>
          <p:cNvPr id="855044" name="Picture 4" descr="Image result for rotary ultrasonic machining"/>
          <p:cNvPicPr>
            <a:picLocks noChangeAspect="1" noChangeArrowheads="1"/>
          </p:cNvPicPr>
          <p:nvPr/>
        </p:nvPicPr>
        <p:blipFill>
          <a:blip r:embed="rId4" cstate="print"/>
          <a:srcRect/>
          <a:stretch>
            <a:fillRect/>
          </a:stretch>
        </p:blipFill>
        <p:spPr bwMode="auto">
          <a:xfrm>
            <a:off x="752475" y="2016280"/>
            <a:ext cx="2857500" cy="4474766"/>
          </a:xfrm>
          <a:prstGeom prst="rect">
            <a:avLst/>
          </a:prstGeom>
          <a:noFill/>
        </p:spPr>
      </p:pic>
      <p:pic>
        <p:nvPicPr>
          <p:cNvPr id="855046" name="Picture 6" descr="Image result for rotary ultrasonic machining"/>
          <p:cNvPicPr>
            <a:picLocks noChangeAspect="1" noChangeArrowheads="1"/>
          </p:cNvPicPr>
          <p:nvPr/>
        </p:nvPicPr>
        <p:blipFill>
          <a:blip r:embed="rId5" cstate="print"/>
          <a:srcRect l="31442" b="20449"/>
          <a:stretch>
            <a:fillRect/>
          </a:stretch>
        </p:blipFill>
        <p:spPr bwMode="auto">
          <a:xfrm>
            <a:off x="4883943" y="4497531"/>
            <a:ext cx="3402806" cy="2014297"/>
          </a:xfrm>
          <a:prstGeom prst="rect">
            <a:avLst/>
          </a:prstGeom>
          <a:noFill/>
        </p:spPr>
      </p:pic>
      <p:sp>
        <p:nvSpPr>
          <p:cNvPr id="7" name="Title 1"/>
          <p:cNvSpPr>
            <a:spLocks noGrp="1"/>
          </p:cNvSpPr>
          <p:nvPr>
            <p:ph type="title"/>
          </p:nvPr>
        </p:nvSpPr>
        <p:spPr>
          <a:xfrm>
            <a:off x="609600" y="228600"/>
            <a:ext cx="8153400" cy="9906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n-GB" sz="4400" dirty="0">
                <a:solidFill>
                  <a:schemeClr val="tx2"/>
                </a:solidFill>
                <a:latin typeface="+mj-lt"/>
                <a:ea typeface="+mj-ea"/>
                <a:cs typeface="+mj-cs"/>
              </a:rPr>
              <a:t>Rotary Ultrasonic machining (RUM)</a:t>
            </a:r>
          </a:p>
        </p:txBody>
      </p:sp>
      <p:sp>
        <p:nvSpPr>
          <p:cNvPr id="6"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96</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40378918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058" name="Picture 2" descr="https://www.ceramicindustry.com/CI/2003/06/Files/Images/84688.jpg"/>
          <p:cNvPicPr>
            <a:picLocks noChangeAspect="1" noChangeArrowheads="1"/>
          </p:cNvPicPr>
          <p:nvPr/>
        </p:nvPicPr>
        <p:blipFill>
          <a:blip r:embed="rId3" cstate="print"/>
          <a:srcRect/>
          <a:stretch>
            <a:fillRect/>
          </a:stretch>
        </p:blipFill>
        <p:spPr bwMode="auto">
          <a:xfrm>
            <a:off x="257176" y="1971675"/>
            <a:ext cx="4326731" cy="3374851"/>
          </a:xfrm>
          <a:prstGeom prst="rect">
            <a:avLst/>
          </a:prstGeom>
          <a:noFill/>
        </p:spPr>
      </p:pic>
      <p:pic>
        <p:nvPicPr>
          <p:cNvPr id="685060" name="Picture 4" descr="https://www.ceramicindustry.com/CI/2003/06/Files/Images/84687.jpg"/>
          <p:cNvPicPr>
            <a:picLocks noChangeAspect="1" noChangeArrowheads="1"/>
          </p:cNvPicPr>
          <p:nvPr/>
        </p:nvPicPr>
        <p:blipFill>
          <a:blip r:embed="rId4" cstate="print"/>
          <a:srcRect/>
          <a:stretch>
            <a:fillRect/>
          </a:stretch>
        </p:blipFill>
        <p:spPr bwMode="auto">
          <a:xfrm>
            <a:off x="4700588" y="1957388"/>
            <a:ext cx="4343400" cy="3387852"/>
          </a:xfrm>
          <a:prstGeom prst="rect">
            <a:avLst/>
          </a:prstGeom>
          <a:noFill/>
        </p:spPr>
      </p:pic>
      <p:sp>
        <p:nvSpPr>
          <p:cNvPr id="3" name="Curved Down Arrow 2"/>
          <p:cNvSpPr/>
          <p:nvPr/>
        </p:nvSpPr>
        <p:spPr>
          <a:xfrm rot="5400000">
            <a:off x="2741556" y="3656289"/>
            <a:ext cx="373052" cy="303503"/>
          </a:xfrm>
          <a:prstGeom prst="curvedDownArrow">
            <a:avLst>
              <a:gd name="adj1" fmla="val 25000"/>
              <a:gd name="adj2" fmla="val 59639"/>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 name="Up-Down Arrow 3"/>
          <p:cNvSpPr/>
          <p:nvPr/>
        </p:nvSpPr>
        <p:spPr>
          <a:xfrm>
            <a:off x="1752600" y="3200400"/>
            <a:ext cx="152400" cy="685800"/>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p:cNvSpPr/>
          <p:nvPr/>
        </p:nvSpPr>
        <p:spPr>
          <a:xfrm>
            <a:off x="6324600" y="3200400"/>
            <a:ext cx="152400" cy="685800"/>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9600" y="228600"/>
            <a:ext cx="8153400" cy="9906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n-GB" sz="4400" dirty="0">
                <a:solidFill>
                  <a:schemeClr val="tx2"/>
                </a:solidFill>
                <a:latin typeface="+mj-lt"/>
                <a:ea typeface="+mj-ea"/>
                <a:cs typeface="+mj-cs"/>
              </a:rPr>
              <a:t>Rotary Ultrasonic machining (RUM)</a:t>
            </a:r>
          </a:p>
        </p:txBody>
      </p:sp>
      <p:sp>
        <p:nvSpPr>
          <p:cNvPr id="8"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97</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2052232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1"/>
          </p:nvPr>
        </p:nvSpPr>
        <p:spPr>
          <a:noFill/>
        </p:spPr>
        <p:txBody>
          <a:bodyPr/>
          <a:lstStyle/>
          <a:p>
            <a:fld id="{4BAEBCAD-4F50-46CE-B6A6-4EAE6B606129}" type="slidenum">
              <a:rPr lang="en-US" smtClean="0">
                <a:latin typeface="Times New Roman" charset="0"/>
              </a:rPr>
              <a:pPr/>
              <a:t>98</a:t>
            </a:fld>
            <a:endParaRPr lang="en-US" dirty="0" smtClean="0">
              <a:latin typeface="Times New Roman" charset="0"/>
            </a:endParaRPr>
          </a:p>
        </p:txBody>
      </p:sp>
      <p:sp>
        <p:nvSpPr>
          <p:cNvPr id="6" name="Rectangle 2"/>
          <p:cNvSpPr>
            <a:spLocks noChangeArrowheads="1"/>
          </p:cNvSpPr>
          <p:nvPr/>
        </p:nvSpPr>
        <p:spPr bwMode="auto">
          <a:xfrm>
            <a:off x="1371600" y="1752600"/>
            <a:ext cx="6858000" cy="1500188"/>
          </a:xfrm>
          <a:prstGeom prst="rect">
            <a:avLst/>
          </a:prstGeom>
          <a:noFill/>
          <a:ln w="9525">
            <a:noFill/>
            <a:miter lim="800000"/>
            <a:headEnd/>
            <a:tailEnd/>
          </a:ln>
        </p:spPr>
        <p:txBody>
          <a:bodyPr/>
          <a:lstStyle/>
          <a:p>
            <a:pPr>
              <a:lnSpc>
                <a:spcPct val="110000"/>
              </a:lnSpc>
              <a:spcBef>
                <a:spcPts val="1350"/>
              </a:spcBef>
            </a:pPr>
            <a:r>
              <a:rPr lang="en-GB" sz="2000" b="1" dirty="0" smtClean="0">
                <a:solidFill>
                  <a:srgbClr val="FF0000"/>
                </a:solidFill>
              </a:rPr>
              <a:t>RUM VS USM</a:t>
            </a:r>
          </a:p>
          <a:p>
            <a:pPr marL="371475" indent="-371475">
              <a:lnSpc>
                <a:spcPct val="110000"/>
              </a:lnSpc>
              <a:spcBef>
                <a:spcPts val="1350"/>
              </a:spcBef>
              <a:buFont typeface="Wingdings" pitchFamily="2" charset="2"/>
              <a:buChar char="§"/>
            </a:pPr>
            <a:r>
              <a:rPr lang="en-GB" sz="2000" dirty="0" smtClean="0"/>
              <a:t>High depths of cuts and aspect-ratios can be achieved in RUM as compared to USM</a:t>
            </a:r>
            <a:endParaRPr lang="en-GB" sz="2000" dirty="0"/>
          </a:p>
          <a:p>
            <a:pPr marL="371475" indent="-371475">
              <a:lnSpc>
                <a:spcPct val="110000"/>
              </a:lnSpc>
              <a:spcBef>
                <a:spcPts val="1350"/>
              </a:spcBef>
              <a:buFont typeface="Wingdings" pitchFamily="2" charset="2"/>
              <a:buChar char="§"/>
            </a:pPr>
            <a:r>
              <a:rPr lang="en-GB" sz="2000" dirty="0" smtClean="0"/>
              <a:t>Lower tool wear rate in RUM as </a:t>
            </a:r>
            <a:r>
              <a:rPr lang="en-GB" sz="2000" dirty="0"/>
              <a:t>compared to USM</a:t>
            </a:r>
            <a:r>
              <a:rPr lang="en-GB" sz="2000" dirty="0" smtClean="0"/>
              <a:t> </a:t>
            </a:r>
            <a:endParaRPr lang="en-GB" sz="2000" dirty="0"/>
          </a:p>
          <a:p>
            <a:pPr marL="371475" indent="-371475">
              <a:lnSpc>
                <a:spcPct val="110000"/>
              </a:lnSpc>
              <a:spcBef>
                <a:spcPts val="1350"/>
              </a:spcBef>
              <a:buFont typeface="Wingdings" pitchFamily="2" charset="2"/>
              <a:buChar char="§"/>
            </a:pPr>
            <a:r>
              <a:rPr lang="en-GB" sz="2000" dirty="0" smtClean="0"/>
              <a:t>Very high dimensional accuracy in RUM as </a:t>
            </a:r>
            <a:r>
              <a:rPr lang="en-GB" sz="2000" dirty="0"/>
              <a:t>compared to USM </a:t>
            </a:r>
          </a:p>
        </p:txBody>
      </p:sp>
      <p:sp>
        <p:nvSpPr>
          <p:cNvPr id="9" name="Title 1"/>
          <p:cNvSpPr>
            <a:spLocks noGrp="1"/>
          </p:cNvSpPr>
          <p:nvPr>
            <p:ph type="title"/>
          </p:nvPr>
        </p:nvSpPr>
        <p:spPr>
          <a:xfrm>
            <a:off x="609600" y="228600"/>
            <a:ext cx="8153400" cy="990600"/>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GB" b="1" dirty="0"/>
              <a:t>Rotary Ultrasonic machining (RUM)</a:t>
            </a:r>
          </a:p>
        </p:txBody>
      </p:sp>
      <p:sp>
        <p:nvSpPr>
          <p:cNvPr id="5" name="Slide Number Placeholder 2"/>
          <p:cNvSpPr>
            <a:spLocks noGrp="1"/>
          </p:cNvSpPr>
          <p:nvPr>
            <p:ph type="sldNum" sz="quarter" idx="11"/>
          </p:nvPr>
        </p:nvSpPr>
        <p:spPr>
          <a:xfrm>
            <a:off x="0" y="1271588"/>
            <a:ext cx="533400" cy="244475"/>
          </a:xfrm>
        </p:spPr>
        <p:txBody>
          <a:bodyPr vert="horz" wrap="square" lIns="91440" tIns="45720" rIns="91440" bIns="45720" numCol="1" anchor="ctr" anchorCtr="0" compatLnSpc="1">
            <a:prstTxWarp prst="textNoShape">
              <a:avLst/>
            </a:prstTxWarp>
            <a:normAutofit fontScale="85000" lnSpcReduction="20000"/>
          </a:bodyPr>
          <a:lstStyle/>
          <a:p>
            <a:pPr algn="ctr"/>
            <a:fld id="{D3DD506A-34BB-4895-8541-5022D87D0C42}" type="slidenum">
              <a:rPr lang="en-US" altLang="zh-CN" b="1">
                <a:solidFill>
                  <a:srgbClr val="FFFFFF"/>
                </a:solidFill>
                <a:ea typeface="SimSun" pitchFamily="2" charset="-122"/>
              </a:rPr>
              <a:pPr algn="ctr"/>
              <a:t>98</a:t>
            </a:fld>
            <a:endParaRPr lang="en-US" altLang="zh-CN" b="1" dirty="0">
              <a:solidFill>
                <a:srgbClr val="FFFFFF"/>
              </a:solidFill>
              <a:ea typeface="SimSun" pitchFamily="2" charset="-122"/>
            </a:endParaRPr>
          </a:p>
        </p:txBody>
      </p:sp>
    </p:spTree>
    <p:extLst>
      <p:ext uri="{BB962C8B-B14F-4D97-AF65-F5344CB8AC3E}">
        <p14:creationId xmlns:p14="http://schemas.microsoft.com/office/powerpoint/2010/main" val="2150615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6246</Words>
  <Application>Microsoft Office PowerPoint</Application>
  <PresentationFormat>On-screen Show (4:3)</PresentationFormat>
  <Paragraphs>807</Paragraphs>
  <Slides>98</Slides>
  <Notes>82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Student presentation</vt:lpstr>
      <vt:lpstr>Equation</vt:lpstr>
      <vt:lpstr>Manufacturing Engineering Technology in SI Units, 6th Edition   Chapter 27:  Advanced Machining Processes </vt:lpstr>
      <vt:lpstr>Chapter Outline</vt:lpstr>
      <vt:lpstr>Introduction</vt:lpstr>
      <vt:lpstr>Introduction</vt:lpstr>
      <vt:lpstr>PowerPoint Presentation</vt:lpstr>
      <vt:lpstr>PowerPoint Presentation</vt:lpstr>
      <vt:lpstr>Steps in chemical machining</vt:lpstr>
      <vt:lpstr>Steps in chemical machining</vt:lpstr>
      <vt:lpstr>Steps in chemical machining</vt:lpstr>
      <vt:lpstr>Chemical Machining</vt:lpstr>
      <vt:lpstr>Types of masks used in CHM</vt:lpstr>
      <vt:lpstr>1. Cut and peel masks</vt:lpstr>
      <vt:lpstr>2. Photographic resist masks</vt:lpstr>
      <vt:lpstr> 3. Screen resist masks</vt:lpstr>
      <vt:lpstr>Samples Screens </vt:lpstr>
      <vt:lpstr>Undercut</vt:lpstr>
      <vt:lpstr>Design considerations for Chemical machining</vt:lpstr>
      <vt:lpstr>Chemical machining processes types   </vt:lpstr>
      <vt:lpstr>Chemical milling</vt:lpstr>
      <vt:lpstr>Chemical blanking</vt:lpstr>
      <vt:lpstr>Parts profiled by chemical blanking process</vt:lpstr>
      <vt:lpstr>Chemical Engraving</vt:lpstr>
      <vt:lpstr>Photo Chemical Machining</vt:lpstr>
      <vt:lpstr>Photo Chemical Machining</vt:lpstr>
      <vt:lpstr>Process parameters</vt:lpstr>
      <vt:lpstr>Advantages and disadvantages of Chemical machining</vt:lpstr>
      <vt:lpstr>Advantages and disadvantages of Chemical machining</vt:lpstr>
      <vt:lpstr>Advantages and disadvantages of Chemical machining</vt:lpstr>
      <vt:lpstr>Applications</vt:lpstr>
      <vt:lpstr>Applications</vt:lpstr>
      <vt:lpstr>Photo Etching is an alternative to  </vt:lpstr>
      <vt:lpstr>PowerPoint Presentation</vt:lpstr>
      <vt:lpstr>Electrochemical Machining</vt:lpstr>
      <vt:lpstr>Electrochemical Machining</vt:lpstr>
      <vt:lpstr>Electrochemical Machining</vt:lpstr>
      <vt:lpstr>Electrochemical Machining</vt:lpstr>
      <vt:lpstr>Electrical-discharge (EDM) Machining</vt:lpstr>
      <vt:lpstr>Electrical-discharge Machining</vt:lpstr>
      <vt:lpstr>Electrical-discharge Machining</vt:lpstr>
      <vt:lpstr>Electrical-discharge Machining</vt:lpstr>
      <vt:lpstr>Electrical-discharge Machining setup</vt:lpstr>
      <vt:lpstr>A typical Die Sinking EDM Setup</vt:lpstr>
      <vt:lpstr>Electrical-discharge Machining</vt:lpstr>
      <vt:lpstr>Electrical-discharge Machining</vt:lpstr>
      <vt:lpstr>Electrical-discharge Machining</vt:lpstr>
      <vt:lpstr>Electrical-discharge Machining</vt:lpstr>
      <vt:lpstr>Electrical-discharge Machining</vt:lpstr>
      <vt:lpstr>Electrical-discharge Machining</vt:lpstr>
      <vt:lpstr>Electrical-discharge Machining: Wire EDM</vt:lpstr>
      <vt:lpstr>PowerPoint Presentation</vt:lpstr>
      <vt:lpstr>Electrical-discharge Machining</vt:lpstr>
      <vt:lpstr>Electrical-discharge Machining</vt:lpstr>
      <vt:lpstr>Electrical-discharge Machining</vt:lpstr>
      <vt:lpstr>Electrical-discharge Machining</vt:lpstr>
      <vt:lpstr>Laser-beam Machining</vt:lpstr>
      <vt:lpstr>Laser-beam Machining</vt:lpstr>
      <vt:lpstr>Laser-beam Machining</vt:lpstr>
      <vt:lpstr>Laser-beam Machining</vt:lpstr>
      <vt:lpstr>Laser-beam Machining</vt:lpstr>
      <vt:lpstr>Laser-beam Machining</vt:lpstr>
      <vt:lpstr>Laser-beam Machining</vt:lpstr>
      <vt:lpstr>Laser-beam Machining</vt:lpstr>
      <vt:lpstr>Laser-beam Machining</vt:lpstr>
      <vt:lpstr>Laser-beam Machining</vt:lpstr>
      <vt:lpstr>Laser-beam Machining</vt:lpstr>
      <vt:lpstr>Applications</vt:lpstr>
      <vt:lpstr>Electron-beam Machining</vt:lpstr>
      <vt:lpstr>Electron-beam Machining</vt:lpstr>
      <vt:lpstr>Electron-beam Machining</vt:lpstr>
      <vt:lpstr>Electron-beam Machining</vt:lpstr>
      <vt:lpstr>Electron-beam Machining</vt:lpstr>
      <vt:lpstr>Electron-beam Machining</vt:lpstr>
      <vt:lpstr>Electron-beam Machining</vt:lpstr>
      <vt:lpstr>Electron-beam Machining</vt:lpstr>
      <vt:lpstr>Electron-beam Machining: Plasma machining</vt:lpstr>
      <vt:lpstr>Electron-beam Machining: Plasma machining</vt:lpstr>
      <vt:lpstr>Electron-beam Machining: Plasma machining</vt:lpstr>
      <vt:lpstr>Electron-beam Machining: Plasma machining</vt:lpstr>
      <vt:lpstr>Electron-beam Machining: Plasma machining</vt:lpstr>
      <vt:lpstr>Electron-beam Machining: Plasma machining</vt:lpstr>
      <vt:lpstr>Electron-beam Machining: Plasma machining</vt:lpstr>
      <vt:lpstr>Electron-beam Machining: Plasma machining</vt:lpstr>
      <vt:lpstr>Water-jet Machining</vt:lpstr>
      <vt:lpstr>Water-jet Machining</vt:lpstr>
      <vt:lpstr>Water-jet Machining</vt:lpstr>
      <vt:lpstr>Water-jet Machining</vt:lpstr>
      <vt:lpstr>Water-jet Machining</vt:lpstr>
      <vt:lpstr>Water-jet Machining</vt:lpstr>
      <vt:lpstr>Water-jet Machining</vt:lpstr>
      <vt:lpstr>Ultrasonic Machining</vt:lpstr>
      <vt:lpstr>Ultrasonic Machining</vt:lpstr>
      <vt:lpstr>Ultrasonic Machining</vt:lpstr>
      <vt:lpstr>Ultrasonic Machining</vt:lpstr>
      <vt:lpstr>Ultrasonic Machining</vt:lpstr>
      <vt:lpstr>Rotary Ultrasonic machining (RUM)</vt:lpstr>
      <vt:lpstr>Rotary Ultrasonic machining (RUM)</vt:lpstr>
      <vt:lpstr>Rotary Ultrasonic machining (RUM)</vt:lpstr>
      <vt:lpstr>Rotary Ultrasonic machining (RUM)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SUBTITLE</dc:title>
  <dc:creator/>
  <cp:lastModifiedBy/>
  <cp:revision>450</cp:revision>
  <dcterms:created xsi:type="dcterms:W3CDTF">2008-11-12T20:01:56Z</dcterms:created>
  <dcterms:modified xsi:type="dcterms:W3CDTF">2018-04-15T14:58:57Z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TC103524811033</vt:lpwstr>
  </property>
</Properties>
</file>