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56"/>
  </p:notesMasterIdLst>
  <p:sldIdLst>
    <p:sldId id="256" r:id="rId2"/>
    <p:sldId id="358" r:id="rId3"/>
    <p:sldId id="259" r:id="rId4"/>
    <p:sldId id="373" r:id="rId5"/>
    <p:sldId id="374" r:id="rId6"/>
    <p:sldId id="707" r:id="rId7"/>
    <p:sldId id="353" r:id="rId8"/>
    <p:sldId id="354" r:id="rId9"/>
    <p:sldId id="355" r:id="rId10"/>
    <p:sldId id="356" r:id="rId11"/>
    <p:sldId id="281" r:id="rId12"/>
    <p:sldId id="280" r:id="rId13"/>
    <p:sldId id="279" r:id="rId14"/>
    <p:sldId id="357" r:id="rId15"/>
    <p:sldId id="263" r:id="rId16"/>
    <p:sldId id="376" r:id="rId17"/>
    <p:sldId id="276" r:id="rId18"/>
    <p:sldId id="278" r:id="rId19"/>
    <p:sldId id="377" r:id="rId20"/>
    <p:sldId id="277" r:id="rId21"/>
    <p:sldId id="378" r:id="rId22"/>
    <p:sldId id="379" r:id="rId23"/>
    <p:sldId id="704" r:id="rId24"/>
    <p:sldId id="282" r:id="rId25"/>
    <p:sldId id="283" r:id="rId26"/>
    <p:sldId id="375" r:id="rId27"/>
    <p:sldId id="371" r:id="rId28"/>
    <p:sldId id="284" r:id="rId29"/>
    <p:sldId id="285" r:id="rId30"/>
    <p:sldId id="286" r:id="rId31"/>
    <p:sldId id="303" r:id="rId32"/>
    <p:sldId id="705" r:id="rId33"/>
    <p:sldId id="265" r:id="rId34"/>
    <p:sldId id="359" r:id="rId35"/>
    <p:sldId id="361" r:id="rId36"/>
    <p:sldId id="362" r:id="rId37"/>
    <p:sldId id="363" r:id="rId38"/>
    <p:sldId id="364" r:id="rId39"/>
    <p:sldId id="365" r:id="rId40"/>
    <p:sldId id="360" r:id="rId41"/>
    <p:sldId id="366" r:id="rId42"/>
    <p:sldId id="706" r:id="rId43"/>
    <p:sldId id="328" r:id="rId44"/>
    <p:sldId id="271" r:id="rId45"/>
    <p:sldId id="257" r:id="rId46"/>
    <p:sldId id="689" r:id="rId47"/>
    <p:sldId id="258" r:id="rId48"/>
    <p:sldId id="690" r:id="rId49"/>
    <p:sldId id="691" r:id="rId50"/>
    <p:sldId id="692" r:id="rId51"/>
    <p:sldId id="699" r:id="rId52"/>
    <p:sldId id="701" r:id="rId53"/>
    <p:sldId id="700" r:id="rId54"/>
    <p:sldId id="70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4"/>
  </p:normalViewPr>
  <p:slideViewPr>
    <p:cSldViewPr snapToGrid="0" snapToObjects="1">
      <p:cViewPr varScale="1">
        <p:scale>
          <a:sx n="95" d="100"/>
          <a:sy n="95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D899-17E7-0B43-9EF9-72A704087681}" type="datetimeFigureOut">
              <a:rPr lang="en-US" smtClean="0"/>
              <a:t>9/13/18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5DA82-FCB6-4A44-A31F-D146AE76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1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083B44-372F-3144-B7CF-C2D39F1FD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9B74D-12F1-7F4B-8BAA-C0AD6DF957D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81841F9-D906-2E4B-ADD1-3877E3318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DE99F01-B4E6-BD48-BA8E-D0F093218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36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>
            <a:extLst>
              <a:ext uri="{FF2B5EF4-FFF2-40B4-BE49-F238E27FC236}">
                <a16:creationId xmlns:a16="http://schemas.microsoft.com/office/drawing/2014/main" id="{C3A3BE5E-DB51-B94F-9C6B-B7ECA248D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>
            <a:extLst>
              <a:ext uri="{FF2B5EF4-FFF2-40B4-BE49-F238E27FC236}">
                <a16:creationId xmlns:a16="http://schemas.microsoft.com/office/drawing/2014/main" id="{9DD0DC6B-8945-D747-B0DE-E520A1FD1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29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79A0-7DBC-4FD7-8664-6611D31B4CC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343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20697-6B3C-4EB4-A268-47A6EA49354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16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D591F-1094-4B44-B79F-8BC988FB7B8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55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>
            <a:extLst>
              <a:ext uri="{FF2B5EF4-FFF2-40B4-BE49-F238E27FC236}">
                <a16:creationId xmlns:a16="http://schemas.microsoft.com/office/drawing/2014/main" id="{79174E89-1302-DB4B-B22C-1F626E43A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>
            <a:extLst>
              <a:ext uri="{FF2B5EF4-FFF2-40B4-BE49-F238E27FC236}">
                <a16:creationId xmlns:a16="http://schemas.microsoft.com/office/drawing/2014/main" id="{8AE72941-1A7B-9645-A59E-244B3E2E8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13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>
            <a:extLst>
              <a:ext uri="{FF2B5EF4-FFF2-40B4-BE49-F238E27FC236}">
                <a16:creationId xmlns:a16="http://schemas.microsoft.com/office/drawing/2014/main" id="{3A4368AA-6169-AF40-8D15-0E580E0E3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>
            <a:extLst>
              <a:ext uri="{FF2B5EF4-FFF2-40B4-BE49-F238E27FC236}">
                <a16:creationId xmlns:a16="http://schemas.microsoft.com/office/drawing/2014/main" id="{90D22422-B36E-F442-93D7-38F970FA0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52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>
            <a:extLst>
              <a:ext uri="{FF2B5EF4-FFF2-40B4-BE49-F238E27FC236}">
                <a16:creationId xmlns:a16="http://schemas.microsoft.com/office/drawing/2014/main" id="{A74BC12C-B5A0-B941-BF41-025F014A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>
            <a:extLst>
              <a:ext uri="{FF2B5EF4-FFF2-40B4-BE49-F238E27FC236}">
                <a16:creationId xmlns:a16="http://schemas.microsoft.com/office/drawing/2014/main" id="{61497D94-B968-3741-96D1-B784E5FAC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9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>
            <a:extLst>
              <a:ext uri="{FF2B5EF4-FFF2-40B4-BE49-F238E27FC236}">
                <a16:creationId xmlns:a16="http://schemas.microsoft.com/office/drawing/2014/main" id="{F311AE25-D1C1-FA46-8B15-46644DC96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>
            <a:extLst>
              <a:ext uri="{FF2B5EF4-FFF2-40B4-BE49-F238E27FC236}">
                <a16:creationId xmlns:a16="http://schemas.microsoft.com/office/drawing/2014/main" id="{660A7231-788C-6B45-96DD-B3E533B41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41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>
            <a:extLst>
              <a:ext uri="{FF2B5EF4-FFF2-40B4-BE49-F238E27FC236}">
                <a16:creationId xmlns:a16="http://schemas.microsoft.com/office/drawing/2014/main" id="{E5D20444-67C6-164A-82B6-20849F892A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>
            <a:extLst>
              <a:ext uri="{FF2B5EF4-FFF2-40B4-BE49-F238E27FC236}">
                <a16:creationId xmlns:a16="http://schemas.microsoft.com/office/drawing/2014/main" id="{57446BBD-6561-1E4C-AD9F-2FCED9000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81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156-BAAD-8A4F-AD48-A100F876C42B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FC16-53D9-F444-8321-B37520287437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7027-2C73-1D41-B6E3-EFCB98EC507D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5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620B-7B4F-184A-B5BC-EB1B81BCCA70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4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D48A-B3CC-964D-BA1F-56CA1DEBDC8A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03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7D22-5456-F040-8725-41A71A744B42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9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9ED6-1ADE-224C-8A96-7A7FA8D10B13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8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8D74-15D4-714A-8B4D-9C2002EE084C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7958-254B-F34D-9588-83B6150F072C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9C07-6613-444F-AE81-3F70805C61FE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7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1E72-0A1F-B946-88B0-BE50F81698F0}" type="datetime1">
              <a:rPr lang="en-GB" smtClean="0"/>
              <a:t>13/09/2018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D17F-72A9-8F4A-B197-C6A30B8BA4F2}" type="datetime1">
              <a:rPr lang="en-GB" smtClean="0"/>
              <a:t>13/09/2018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5A9-F7C1-454F-9EF3-0090B297B5D9}" type="datetime1">
              <a:rPr lang="en-GB" smtClean="0"/>
              <a:t>13/09/2018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71-9BCC-1E4E-A539-1465C196E798}" type="datetime1">
              <a:rPr lang="en-GB" smtClean="0"/>
              <a:t>13/09/2018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5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323D-B18D-664C-B662-F64984C94590}" type="datetime1">
              <a:rPr lang="en-GB" smtClean="0"/>
              <a:t>13/09/2018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C135-C4DA-344F-9F43-8B8CB996172D}" type="datetime1">
              <a:rPr lang="en-GB" smtClean="0"/>
              <a:t>13/09/2018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0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F5F8-788F-5B43-BD27-937456CDBA79}" type="datetime1">
              <a:rPr lang="en-GB" smtClean="0"/>
              <a:t>13/09/2018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Transmission Basics - 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E063C2-E3E5-B549-BA06-CA6997E7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7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earchnetworking.techtarget.com/definition/frequency-modulatio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.techtarget.com/definition/frequency" TargetMode="External"/><Relationship Id="rId2" Type="http://schemas.openxmlformats.org/officeDocument/2006/relationships/hyperlink" Target="https://whatis.techtarget.com/definition/phase-modulation-P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829C-3E40-1344-BBA3-59B4A99BB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</a:t>
            </a:r>
            <a:br>
              <a:rPr lang="en-US" dirty="0"/>
            </a:br>
            <a:r>
              <a:rPr lang="en-US" dirty="0"/>
              <a:t>Transmission Basics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887-B50D-AA47-B63E-C7819F4D7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F9E50-9DD0-B749-A66E-621DD413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07227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A8AF-648E-8F42-82A5-88E6EE05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02679-85BA-F74C-86A0-6263C1C7E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87149"/>
            <a:ext cx="9550399" cy="4793518"/>
          </a:xfrm>
        </p:spPr>
        <p:txBody>
          <a:bodyPr>
            <a:normAutofit/>
          </a:bodyPr>
          <a:lstStyle/>
          <a:p>
            <a:r>
              <a:rPr lang="en-US" b="1" dirty="0"/>
              <a:t>Phase</a:t>
            </a:r>
            <a:endParaRPr lang="en-GB" b="1" dirty="0"/>
          </a:p>
          <a:p>
            <a:pPr lvl="1"/>
            <a:r>
              <a:rPr lang="en-GB" sz="2000" dirty="0"/>
              <a:t>Phase describes the position of the waveform relative to time zero.</a:t>
            </a:r>
          </a:p>
          <a:p>
            <a:pPr lvl="1"/>
            <a:r>
              <a:rPr lang="en-GB" sz="2000" dirty="0"/>
              <a:t>Phase is measured in degrees</a:t>
            </a:r>
          </a:p>
          <a:p>
            <a:pPr lvl="2"/>
            <a:r>
              <a:rPr lang="en-GB" sz="1800" dirty="0"/>
              <a:t>phase shift of 90º = shift of ¼ cycle</a:t>
            </a:r>
          </a:p>
          <a:p>
            <a:pPr lvl="2"/>
            <a:r>
              <a:rPr lang="en-GB" sz="1800" dirty="0"/>
              <a:t>phase shift of 180º = shift of ½  cycle</a:t>
            </a:r>
          </a:p>
          <a:p>
            <a:pPr lvl="2"/>
            <a:r>
              <a:rPr lang="en-GB" sz="1800" dirty="0"/>
              <a:t>Phase shift of 270 – shift of ¾ cycle 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5C10E-6FE9-2148-80E7-332B519C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61E99-D7BD-A147-86F8-C363C746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991552"/>
            <a:ext cx="4267200" cy="2605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5F889-AC4A-0849-967A-F94D61FAE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633" y="3048885"/>
            <a:ext cx="2789767" cy="1722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FB965-86F4-DA47-A037-320EC9268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635" y="4629399"/>
            <a:ext cx="2714302" cy="1967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AC7351-49AD-4442-B1A7-FC3BC8EF6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6736" y="4724670"/>
            <a:ext cx="2845188" cy="1872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81D23B-D827-724C-BC6B-65C6302E2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769" y="2983848"/>
            <a:ext cx="2714302" cy="16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7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Line 2"/>
          <p:cNvSpPr>
            <a:spLocks noChangeShapeType="1"/>
          </p:cNvSpPr>
          <p:nvPr/>
        </p:nvSpPr>
        <p:spPr bwMode="auto">
          <a:xfrm>
            <a:off x="1676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680963" name="Line 3"/>
          <p:cNvSpPr>
            <a:spLocks noChangeShapeType="1"/>
          </p:cNvSpPr>
          <p:nvPr/>
        </p:nvSpPr>
        <p:spPr bwMode="auto">
          <a:xfrm>
            <a:off x="1676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680964" name="Text Box 4"/>
          <p:cNvSpPr txBox="1">
            <a:spLocks noChangeArrowheads="1"/>
          </p:cNvSpPr>
          <p:nvPr/>
        </p:nvSpPr>
        <p:spPr bwMode="auto">
          <a:xfrm>
            <a:off x="1706033" y="331858"/>
            <a:ext cx="73702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en-US" sz="2000" dirty="0"/>
              <a:t>Two signals with the same amplitude and phase, but different frequencies</a:t>
            </a:r>
          </a:p>
        </p:txBody>
      </p:sp>
      <p:sp>
        <p:nvSpPr>
          <p:cNvPr id="680965" name="Line 5"/>
          <p:cNvSpPr>
            <a:spLocks noChangeShapeType="1"/>
          </p:cNvSpPr>
          <p:nvPr/>
        </p:nvSpPr>
        <p:spPr bwMode="auto">
          <a:xfrm>
            <a:off x="1676400" y="63246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pic>
        <p:nvPicPr>
          <p:cNvPr id="680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24" y="1234412"/>
            <a:ext cx="5429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A9A3A7-DC66-0848-AAC3-7B387A28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24334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Line 2"/>
          <p:cNvSpPr>
            <a:spLocks noChangeShapeType="1"/>
          </p:cNvSpPr>
          <p:nvPr/>
        </p:nvSpPr>
        <p:spPr bwMode="auto">
          <a:xfrm>
            <a:off x="1676400" y="762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39" name="Line 3"/>
          <p:cNvSpPr>
            <a:spLocks noChangeShapeType="1"/>
          </p:cNvSpPr>
          <p:nvPr/>
        </p:nvSpPr>
        <p:spPr bwMode="auto">
          <a:xfrm>
            <a:off x="1676400" y="11430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1676400" y="514290"/>
            <a:ext cx="8517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en-US" sz="2000" dirty="0"/>
              <a:t>Two signals with the same phase and frequency, but different amplitudes</a:t>
            </a: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1676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1"/>
            <a:ext cx="5475288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9A2FB6-C0A7-6B4F-A832-76BA315B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60658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Line 2"/>
          <p:cNvSpPr>
            <a:spLocks noChangeShapeType="1"/>
          </p:cNvSpPr>
          <p:nvPr/>
        </p:nvSpPr>
        <p:spPr bwMode="auto">
          <a:xfrm>
            <a:off x="1676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87" name="Line 3"/>
          <p:cNvSpPr>
            <a:spLocks noChangeShapeType="1"/>
          </p:cNvSpPr>
          <p:nvPr/>
        </p:nvSpPr>
        <p:spPr bwMode="auto">
          <a:xfrm>
            <a:off x="1676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1828800" y="152401"/>
            <a:ext cx="78570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en-US" sz="2000" dirty="0"/>
              <a:t>Three sine waves with the same amplitude and frequency,</a:t>
            </a:r>
            <a:br>
              <a:rPr lang="en-US" altLang="en-US" sz="2000" dirty="0"/>
            </a:br>
            <a:r>
              <a:rPr lang="en-US" altLang="en-US" sz="2000" dirty="0"/>
              <a:t>but different phases</a:t>
            </a:r>
          </a:p>
        </p:txBody>
      </p:sp>
      <p:sp>
        <p:nvSpPr>
          <p:cNvPr id="681989" name="Line 5"/>
          <p:cNvSpPr>
            <a:spLocks noChangeShapeType="1"/>
          </p:cNvSpPr>
          <p:nvPr/>
        </p:nvSpPr>
        <p:spPr bwMode="auto">
          <a:xfrm>
            <a:off x="1676400" y="6248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1067890"/>
            <a:ext cx="5110163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A9A17F-845F-9744-8115-2955EEED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412955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5E334-299C-1C45-B9B9-D7D83EEA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3E8B-C673-444B-8421-79DDA28B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1789"/>
            <a:ext cx="8596668" cy="3880773"/>
          </a:xfrm>
        </p:spPr>
        <p:txBody>
          <a:bodyPr/>
          <a:lstStyle/>
          <a:p>
            <a:r>
              <a:rPr lang="en-US" b="1" dirty="0"/>
              <a:t>Analog signal benefit over digital</a:t>
            </a:r>
            <a:endParaRPr lang="en-GB" b="1" dirty="0"/>
          </a:p>
          <a:p>
            <a:pPr lvl="1"/>
            <a:r>
              <a:rPr lang="en-US" dirty="0"/>
              <a:t>More variable</a:t>
            </a:r>
            <a:endParaRPr lang="en-GB" dirty="0"/>
          </a:p>
          <a:p>
            <a:pPr lvl="1"/>
            <a:r>
              <a:rPr lang="en-US" dirty="0"/>
              <a:t>Convey greater subtleties with less energy</a:t>
            </a:r>
            <a:endParaRPr lang="en-GB" dirty="0"/>
          </a:p>
          <a:p>
            <a:r>
              <a:rPr lang="en-US" b="1" dirty="0"/>
              <a:t>Drawback of analog signals</a:t>
            </a:r>
            <a:endParaRPr lang="en-GB" b="1" dirty="0"/>
          </a:p>
          <a:p>
            <a:pPr lvl="1"/>
            <a:r>
              <a:rPr lang="en-US" dirty="0"/>
              <a:t>Varied and imprecise voltage</a:t>
            </a:r>
            <a:endParaRPr lang="en-GB" dirty="0"/>
          </a:p>
          <a:p>
            <a:pPr lvl="1"/>
            <a:r>
              <a:rPr lang="en-US" dirty="0"/>
              <a:t>Vulnerable to transmission flaw</a:t>
            </a:r>
            <a:r>
              <a:rPr lang="en-GB" dirty="0"/>
              <a:t>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103EF-9FCF-A14B-A006-4C96D7C6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24001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45BEB03F-ECE0-8D4A-B405-2C7BABBAF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647" y="273424"/>
            <a:ext cx="8610600" cy="838200"/>
          </a:xfrm>
          <a:noFill/>
          <a:ln/>
        </p:spPr>
        <p:txBody>
          <a:bodyPr/>
          <a:lstStyle/>
          <a:p>
            <a:r>
              <a:rPr lang="en-US" altLang="en-US" sz="4000" dirty="0"/>
              <a:t>Digital Signals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7F9CDA1-E6F1-D54A-88EB-2927322279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2730" y="1272988"/>
            <a:ext cx="11032069" cy="5331012"/>
          </a:xfrm>
        </p:spPr>
        <p:txBody>
          <a:bodyPr>
            <a:normAutofit/>
          </a:bodyPr>
          <a:lstStyle/>
          <a:p>
            <a:pPr lvl="0"/>
            <a:r>
              <a:rPr lang="en-US" altLang="en-US" sz="2400" dirty="0"/>
              <a:t>Digital signals </a:t>
            </a:r>
          </a:p>
          <a:p>
            <a:pPr lvl="1"/>
            <a:r>
              <a:rPr lang="en-US" sz="1800" dirty="0"/>
              <a:t>Pulses of voltages</a:t>
            </a:r>
            <a:endParaRPr lang="en-GB" sz="1800" dirty="0"/>
          </a:p>
          <a:p>
            <a:pPr lvl="1"/>
            <a:r>
              <a:rPr lang="en-US" sz="1800" dirty="0"/>
              <a:t>Positive voltage represents a 1</a:t>
            </a:r>
            <a:endParaRPr lang="en-GB" sz="1800" dirty="0"/>
          </a:p>
          <a:p>
            <a:pPr lvl="1"/>
            <a:r>
              <a:rPr lang="en-US" sz="1800" dirty="0"/>
              <a:t>Zero voltage represents a 0</a:t>
            </a:r>
            <a:endParaRPr lang="en-GB" sz="1800" dirty="0"/>
          </a:p>
          <a:p>
            <a:pPr marL="0" indent="0">
              <a:buSzPct val="155000"/>
              <a:buNone/>
            </a:pPr>
            <a:r>
              <a:rPr lang="en-US" altLang="en-US" sz="2400" dirty="0"/>
              <a:t>Digital signals composed of </a:t>
            </a:r>
            <a:r>
              <a:rPr lang="en-US" altLang="en-US" sz="2400" dirty="0">
                <a:solidFill>
                  <a:srgbClr val="FF0000"/>
                </a:solidFill>
              </a:rPr>
              <a:t>pulses</a:t>
            </a:r>
          </a:p>
          <a:p>
            <a:pPr>
              <a:buSzPct val="155000"/>
              <a:buFont typeface="Arial" panose="020B0604020202020204" pitchFamily="34" charset="0"/>
              <a:buChar char="•"/>
            </a:pPr>
            <a:r>
              <a:rPr lang="en-GB" sz="2000" dirty="0"/>
              <a:t>bit interval – time required to send a single bit, unit: [sec]  </a:t>
            </a:r>
          </a:p>
          <a:p>
            <a:pPr>
              <a:buSzPct val="155000"/>
              <a:buFont typeface="Arial" panose="020B0604020202020204" pitchFamily="34" charset="0"/>
              <a:buChar char="•"/>
            </a:pPr>
            <a:r>
              <a:rPr lang="en-GB" sz="2000" dirty="0"/>
              <a:t>bit rate – number of bit intervals per second – unit: [bps]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518E4D-1630-1D40-A115-DED0C0A0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26175-5565-6240-8E0B-951874659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71" y="4278398"/>
            <a:ext cx="5994401" cy="25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0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6DDA-5F96-3B46-8004-55BE14FB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and Bitrate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B0E9-0BB4-0943-84A9-E112EB288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Bandwidth</a:t>
            </a:r>
            <a:r>
              <a:rPr lang="en-GB" dirty="0"/>
              <a:t> - The amount of data that can be transmitted in a fixed amount of time. </a:t>
            </a:r>
          </a:p>
          <a:p>
            <a:r>
              <a:rPr lang="en-GB" dirty="0"/>
              <a:t>For digital devices, the bandwidth is usually expressed in bits per second (bps) or bytes per second. </a:t>
            </a:r>
          </a:p>
          <a:p>
            <a:r>
              <a:rPr lang="en-GB" dirty="0"/>
              <a:t>For analog devices, the bandwidth is expressed in cycles per second, or Hertz (Hz).</a:t>
            </a:r>
          </a:p>
          <a:p>
            <a:r>
              <a:rPr lang="en-GB" dirty="0">
                <a:solidFill>
                  <a:srgbClr val="00B0F0"/>
                </a:solidFill>
              </a:rPr>
              <a:t>Bitrate</a:t>
            </a:r>
            <a:r>
              <a:rPr lang="en-GB" dirty="0"/>
              <a:t> - is the number of transmitted bits per time unit (usually seconds) expressed in bits per second (bps) or bytes per second.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Bit rate is part of bandwidth.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20D56-BA65-BE48-A1D3-323217B0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384076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DCF2E12-F6EA-9547-BA6C-CE90C6AB0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and Signals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FBF135E-5E94-BE4A-B269-C53B2B1FF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Usually use digital signals for digital data and analog signals for analog data</a:t>
            </a:r>
          </a:p>
          <a:p>
            <a:r>
              <a:rPr lang="en-US" altLang="en-US"/>
              <a:t>Can use analog signal to carry digital data</a:t>
            </a:r>
          </a:p>
          <a:p>
            <a:pPr lvl="1"/>
            <a:r>
              <a:rPr lang="en-US" altLang="en-US"/>
              <a:t>Modem</a:t>
            </a:r>
          </a:p>
          <a:p>
            <a:r>
              <a:rPr lang="en-US" altLang="en-US"/>
              <a:t>Can use digital signal to carry analog data </a:t>
            </a:r>
          </a:p>
          <a:p>
            <a:pPr lvl="1"/>
            <a:r>
              <a:rPr lang="en-US" altLang="en-US"/>
              <a:t>Compact Disc audio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C1C712-DA3A-D54D-BDCC-AF4A755D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85747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8ED9AC5C-CB5D-4D4E-ACB4-08E76E06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9296400" cy="1320800"/>
          </a:xfrm>
        </p:spPr>
        <p:txBody>
          <a:bodyPr/>
          <a:lstStyle/>
          <a:p>
            <a:r>
              <a:rPr lang="en-US" altLang="en-US" dirty="0"/>
              <a:t>Analog Signals Carrying Analog and Digital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65C159-1E4B-F347-8996-7988F23C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pic>
        <p:nvPicPr>
          <p:cNvPr id="74757" name="Picture 5">
            <a:extLst>
              <a:ext uri="{FF2B5EF4-FFF2-40B4-BE49-F238E27FC236}">
                <a16:creationId xmlns:a16="http://schemas.microsoft.com/office/drawing/2014/main" id="{42596B9F-B28D-4748-9466-33F68FC8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56525"/>
          <a:stretch>
            <a:fillRect/>
          </a:stretch>
        </p:blipFill>
        <p:spPr bwMode="auto">
          <a:xfrm>
            <a:off x="880533" y="2105694"/>
            <a:ext cx="8144933" cy="459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898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93DDCF6-C309-0A4C-AF89-9AB10B744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333" y="609600"/>
            <a:ext cx="9347199" cy="1320800"/>
          </a:xfrm>
        </p:spPr>
        <p:txBody>
          <a:bodyPr/>
          <a:lstStyle/>
          <a:p>
            <a:r>
              <a:rPr lang="en-US" altLang="en-US" dirty="0"/>
              <a:t>Digital Signals Carrying Analog and Digital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89BFB2-A31D-904F-A098-B5352AD0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FD4F5E49-F9DF-5D47-A459-5A95BB60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48415" r="3708" b="8110"/>
          <a:stretch>
            <a:fillRect/>
          </a:stretch>
        </p:blipFill>
        <p:spPr bwMode="auto">
          <a:xfrm>
            <a:off x="1083733" y="1885068"/>
            <a:ext cx="8466667" cy="483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31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AEE31-3D6E-B540-9848-DAE46EBE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vs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80DF2-B624-A746-A838-B5C351AF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03" y="1459753"/>
            <a:ext cx="9475197" cy="4419600"/>
          </a:xfrm>
        </p:spPr>
        <p:txBody>
          <a:bodyPr>
            <a:normAutofit/>
          </a:bodyPr>
          <a:lstStyle/>
          <a:p>
            <a:r>
              <a:rPr lang="en-GB" sz="2800" dirty="0"/>
              <a:t>Data – information formatted in human/machine readable form </a:t>
            </a:r>
          </a:p>
          <a:p>
            <a:pPr lvl="1"/>
            <a:r>
              <a:rPr lang="en-GB" sz="2400" dirty="0"/>
              <a:t> examples: voice, music, image, file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Signal – electric or electromagnetic representation of data  </a:t>
            </a:r>
          </a:p>
          <a:p>
            <a:pPr lvl="1"/>
            <a:r>
              <a:rPr lang="en-GB" sz="2400" dirty="0"/>
              <a:t>transmission media work by conducting energy along a physical path; data must be turned into energy in the form of electro-magnetic signals to be transmitted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370BC-B96D-CA4B-9EEA-A03BE59C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291894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38C7EC0-7C75-A344-8E11-522474C64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 Transmission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DFC3F87-3215-F642-B28E-066F7D851B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Analog signal transmitted without regard to content</a:t>
            </a:r>
          </a:p>
          <a:p>
            <a:r>
              <a:rPr lang="en-US" altLang="en-US" dirty="0"/>
              <a:t>May be analog or digital data</a:t>
            </a:r>
          </a:p>
          <a:p>
            <a:r>
              <a:rPr lang="en-US" altLang="en-US" dirty="0"/>
              <a:t>Attenuated over distance </a:t>
            </a:r>
          </a:p>
          <a:p>
            <a:r>
              <a:rPr lang="en-US" altLang="en-US" dirty="0"/>
              <a:t>Use amplifiers to boost signal</a:t>
            </a:r>
          </a:p>
          <a:p>
            <a:r>
              <a:rPr lang="en-US" altLang="en-US" dirty="0"/>
              <a:t>Also amplifies noise</a:t>
            </a:r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DF043F-E615-EC43-9E71-ACD7E0D6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367288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56AD877-EEB8-FF46-A18D-4AC23F026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Digital Transmission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B6D935E-F31F-6349-81C8-6EDE152E7C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Concerned with content</a:t>
            </a:r>
          </a:p>
          <a:p>
            <a:r>
              <a:rPr lang="en-US" altLang="en-US" dirty="0"/>
              <a:t>Integrity endangered by noise, attenuation etc.</a:t>
            </a:r>
          </a:p>
          <a:p>
            <a:r>
              <a:rPr lang="en-US" altLang="en-US" dirty="0"/>
              <a:t>Repeaters used</a:t>
            </a:r>
          </a:p>
          <a:p>
            <a:r>
              <a:rPr lang="en-US" altLang="en-US" dirty="0"/>
              <a:t>Repeater receives signal</a:t>
            </a:r>
          </a:p>
          <a:p>
            <a:r>
              <a:rPr lang="en-US" altLang="en-US" dirty="0"/>
              <a:t>Extracts bit pattern</a:t>
            </a:r>
          </a:p>
          <a:p>
            <a:r>
              <a:rPr lang="en-US" altLang="en-US" dirty="0"/>
              <a:t>Retransmits</a:t>
            </a:r>
          </a:p>
          <a:p>
            <a:r>
              <a:rPr lang="en-US" altLang="en-US" dirty="0"/>
              <a:t>Attenuation is overcome</a:t>
            </a:r>
          </a:p>
          <a:p>
            <a:r>
              <a:rPr lang="en-US" altLang="en-US" dirty="0"/>
              <a:t>Noise is not amplified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91BB4-D09D-C347-9357-B8A20BB0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654096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A58FDDF-0F2E-9C48-91A2-52BACB43C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of Digital Transmission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C2CAD96-B467-5A44-B401-201174B807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4" y="1555750"/>
            <a:ext cx="8178800" cy="43116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Digital technology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Low cost technology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Data integrity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Longer distances over lower quality lines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Capacity utilization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High bandwidth links economical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High degree of multiplexing easier with digital techniques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Security &amp; Privacy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Encryption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Integration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Can treat analog and digital data similarly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F388D3-2CA6-C140-A8BD-7511D162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51510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DA89-396F-4D49-B2E4-9908A4B5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Impairment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0A837-17CF-4548-9B09-DF2B5CA45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88247-4801-BC4C-9E44-5597C780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370450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A17D8FB-11DA-324B-9AB8-DDCEA8017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Transmission Impairments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344C981-1BCC-7B4A-886D-DF56C32ADB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4" y="1405467"/>
            <a:ext cx="8720666" cy="463589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With any communications system, the s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ignal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that is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received may differ from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the 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signal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that is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transmitted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, due to various transmission impairments.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Consequences: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For a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nalog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signals: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degradation of signal quality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For d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igital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signals: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bit errors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The most significant impairments include</a:t>
            </a:r>
          </a:p>
          <a:p>
            <a:pPr lvl="1"/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Attenuation</a:t>
            </a:r>
          </a:p>
          <a:p>
            <a:pPr lvl="1"/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Distortion</a:t>
            </a:r>
          </a:p>
          <a:p>
            <a:pPr lvl="1"/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Noise</a:t>
            </a:r>
          </a:p>
          <a:p>
            <a:pPr lvl="1"/>
            <a:endParaRPr lang="en-US" altLang="zh-TW" sz="20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1DA285-B3B0-7D4A-8A1D-FE6FDAFD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7705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3AC63BD-FA06-8D4E-9A92-C17BDF01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Attenuation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588FFD2-CB89-964D-81AC-55468D84B2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063" y="1270000"/>
            <a:ext cx="9299404" cy="5588000"/>
          </a:xfrm>
        </p:spPr>
        <p:txBody>
          <a:bodyPr/>
          <a:lstStyle/>
          <a:p>
            <a:pPr marL="457200" indent="-457200"/>
            <a:r>
              <a:rPr lang="en-GB" dirty="0"/>
              <a:t>It means loss of energy. </a:t>
            </a:r>
          </a:p>
          <a:p>
            <a:pPr marL="457200" indent="-457200"/>
            <a:r>
              <a:rPr lang="en-GB" dirty="0"/>
              <a:t>The strength of signal decreases with increasing distance which causes loss of energy in overcoming resistance of medium. </a:t>
            </a:r>
          </a:p>
          <a:p>
            <a:pPr marL="457200" indent="-457200"/>
            <a:r>
              <a:rPr lang="en-GB" dirty="0">
                <a:solidFill>
                  <a:srgbClr val="FF0000"/>
                </a:solidFill>
              </a:rPr>
              <a:t>Amplifiers</a:t>
            </a:r>
            <a:r>
              <a:rPr lang="en-GB" dirty="0"/>
              <a:t> are used to amplify the attenuated signal which gives the original signal back.</a:t>
            </a:r>
            <a:endParaRPr lang="en-US" altLang="zh-TW" sz="2400" dirty="0">
              <a:ea typeface="新細明體" panose="02020500000000000000" pitchFamily="18" charset="-12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B22380-8848-EA4B-B067-3005CFA4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D28F1-EFB5-FD47-A41A-52F986E5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2" y="2842684"/>
            <a:ext cx="6858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3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6323"/>
            <a:ext cx="9618133" cy="3880773"/>
          </a:xfrm>
        </p:spPr>
        <p:txBody>
          <a:bodyPr/>
          <a:lstStyle/>
          <a:p>
            <a:r>
              <a:rPr lang="en-US" dirty="0"/>
              <a:t>Attenuation is measured with decibel (dB) .</a:t>
            </a:r>
          </a:p>
          <a:p>
            <a:r>
              <a:rPr lang="en-US" dirty="0"/>
              <a:t>Decibel: A measure of the relative strength of two signal points.</a:t>
            </a:r>
          </a:p>
          <a:p>
            <a:r>
              <a:rPr lang="en-US" dirty="0"/>
              <a:t>Decibel can be positive + is signal is amplified, or negative if signal is attenuated.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B951D-9C23-6C47-A562-E8B3D286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605556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00189"/>
            <a:ext cx="9448799" cy="4646611"/>
          </a:xfrm>
        </p:spPr>
        <p:txBody>
          <a:bodyPr>
            <a:normAutofit/>
          </a:bodyPr>
          <a:lstStyle/>
          <a:p>
            <a:r>
              <a:rPr lang="en-US" dirty="0"/>
              <a:t>dB = 10 Log10 ( P2/P1)</a:t>
            </a:r>
          </a:p>
          <a:p>
            <a:pPr lvl="1"/>
            <a:r>
              <a:rPr lang="en-US" sz="1800" dirty="0"/>
              <a:t>P2: the power of a signal at the end point (Watt)</a:t>
            </a:r>
          </a:p>
          <a:p>
            <a:pPr lvl="1"/>
            <a:r>
              <a:rPr lang="en-US" sz="1800" dirty="0"/>
              <a:t>P1: the power of a signal at the start point (Watt).</a:t>
            </a:r>
          </a:p>
          <a:p>
            <a:r>
              <a:rPr lang="en-US" dirty="0"/>
              <a:t>Example1: </a:t>
            </a:r>
          </a:p>
          <a:p>
            <a:r>
              <a:rPr lang="en-US" dirty="0"/>
              <a:t>Imagine a signal travels through a transmission medium and its power is reduced to half. Calculate the decibel.</a:t>
            </a:r>
          </a:p>
          <a:p>
            <a:pPr lvl="1"/>
            <a:r>
              <a:rPr lang="en-US" sz="1800" dirty="0"/>
              <a:t>Reduced to half means P2 = ½ P1</a:t>
            </a:r>
          </a:p>
          <a:p>
            <a:pPr lvl="1"/>
            <a:r>
              <a:rPr lang="en-US" sz="1800" dirty="0"/>
              <a:t>dB = 10 Log10 (P2/P1) = 10 Log 10 (0.5 p1/p1) </a:t>
            </a:r>
          </a:p>
          <a:p>
            <a:pPr lvl="1"/>
            <a:r>
              <a:rPr lang="en-US" sz="1800" dirty="0"/>
              <a:t>dB = 10 Log 10 (0.5)  = 10 (-0.3) = - 3 dB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2175B-9ECC-8647-AE77-E9B7812C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71545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E97E29-37A3-F841-957A-AFDA26DC4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Distortion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0A33ED0-4EBB-804C-A331-66F53E3402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3" y="1270000"/>
            <a:ext cx="9110133" cy="39454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+mj-lt"/>
              </a:rPr>
              <a:t>It means change in the shape of signal. </a:t>
            </a:r>
            <a:endParaRPr lang="en-US" altLang="zh-CN" sz="2000" dirty="0">
              <a:latin typeface="+mj-lt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0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2F1E7E-E133-9049-BCE6-E6C8A345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E4DD3-3837-6847-A345-BCEA3FB5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66" y="2332567"/>
            <a:ext cx="8146344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7449E23B-214B-624A-99BA-3D382247D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Noise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1C39088-D348-A84C-B3E5-C036608791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4" y="1500189"/>
            <a:ext cx="9330266" cy="4541173"/>
          </a:xfrm>
        </p:spPr>
        <p:txBody>
          <a:bodyPr>
            <a:normAutofit fontScale="92500"/>
          </a:bodyPr>
          <a:lstStyle/>
          <a:p>
            <a:r>
              <a:rPr lang="en-US" altLang="zh-CN" sz="2400" dirty="0">
                <a:ea typeface="宋体" panose="02010600030101010101" pitchFamily="2" charset="-122"/>
              </a:rPr>
              <a:t>For any data transmission event, the received signal will consist of the transmitted signal, modified by the various distortions imposed by the transmission system, plus 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a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dditional 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unwanted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signals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CN" sz="2400" dirty="0">
                <a:ea typeface="宋体" panose="02010600030101010101" pitchFamily="2" charset="-122"/>
              </a:rPr>
              <a:t>that are </a:t>
            </a:r>
            <a:r>
              <a:rPr lang="en-US" altLang="zh-TW" sz="2400" dirty="0">
                <a:ea typeface="新細明體" panose="02020500000000000000" pitchFamily="18" charset="-120"/>
              </a:rPr>
              <a:t>inserted </a:t>
            </a:r>
            <a:r>
              <a:rPr lang="en-US" altLang="zh-CN" sz="2400" dirty="0">
                <a:ea typeface="宋体" panose="02010600030101010101" pitchFamily="2" charset="-122"/>
              </a:rPr>
              <a:t>somewhere </a:t>
            </a:r>
            <a:r>
              <a:rPr lang="en-US" altLang="zh-TW" sz="2400" dirty="0">
                <a:ea typeface="新細明體" panose="02020500000000000000" pitchFamily="18" charset="-120"/>
              </a:rPr>
              <a:t>between transmi</a:t>
            </a:r>
            <a:r>
              <a:rPr lang="en-US" altLang="zh-CN" sz="2400" dirty="0">
                <a:ea typeface="宋体" panose="02010600030101010101" pitchFamily="2" charset="-122"/>
              </a:rPr>
              <a:t>ssion</a:t>
            </a:r>
            <a:r>
              <a:rPr lang="en-US" altLang="zh-TW" sz="2400" dirty="0">
                <a:ea typeface="新細明體" panose="02020500000000000000" pitchFamily="18" charset="-120"/>
              </a:rPr>
              <a:t> and rece</a:t>
            </a:r>
            <a:r>
              <a:rPr lang="en-US" altLang="zh-CN" sz="2400" dirty="0">
                <a:ea typeface="宋体" panose="02010600030101010101" pitchFamily="2" charset="-122"/>
              </a:rPr>
              <a:t>ption.</a:t>
            </a:r>
          </a:p>
          <a:p>
            <a:r>
              <a:rPr lang="en-US" altLang="zh-CN" sz="2400" dirty="0">
                <a:ea typeface="宋体" panose="02010600030101010101" pitchFamily="2" charset="-122"/>
              </a:rPr>
              <a:t>The undesired signals are referred to as 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noise</a:t>
            </a:r>
            <a:r>
              <a:rPr lang="en-US" altLang="zh-CN" sz="2400" dirty="0">
                <a:ea typeface="宋体" panose="02010600030101010101" pitchFamily="2" charset="-122"/>
              </a:rPr>
              <a:t>, which is the major limiting factor in communications system performance.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Four categories of noise: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Thermal noise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Intermodulation noise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Crosstalk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Impulse noise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176506-A71C-F44E-A6F1-3F9EE5CD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4954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0A74D0F-01AF-0045-BEC4-617E0ACE4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705" y="313764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</a:rPr>
              <a:t>Transmission Basics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E903025-CC5C-8846-B735-90CA3E343A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835" y="1691663"/>
            <a:ext cx="11227297" cy="4114800"/>
          </a:xfrm>
        </p:spPr>
        <p:txBody>
          <a:bodyPr/>
          <a:lstStyle/>
          <a:p>
            <a:pPr>
              <a:buSzPct val="155000"/>
              <a:buFont typeface="Arial" panose="020B0604020202020204" pitchFamily="34" charset="0"/>
              <a:buChar char="•"/>
            </a:pPr>
            <a:r>
              <a:rPr lang="en-GB" sz="2800" dirty="0"/>
              <a:t>Transmission – communication of </a:t>
            </a:r>
            <a:r>
              <a:rPr lang="en-GB" sz="2800" dirty="0">
                <a:solidFill>
                  <a:srgbClr val="FF0000"/>
                </a:solidFill>
              </a:rPr>
              <a:t>data</a:t>
            </a:r>
            <a:r>
              <a:rPr lang="en-GB" sz="2800" dirty="0"/>
              <a:t> through propagation and processing of </a:t>
            </a:r>
            <a:r>
              <a:rPr lang="en-GB" sz="2800" dirty="0">
                <a:solidFill>
                  <a:srgbClr val="FF0000"/>
                </a:solidFill>
              </a:rPr>
              <a:t>signals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SzPct val="155000"/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buSzPct val="155000"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Transmit means to issue signals to the network medium</a:t>
            </a:r>
          </a:p>
          <a:p>
            <a:pPr>
              <a:buSzPct val="155000"/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buSzPct val="155000"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Transmission refers to either the process of transmitting or the progress of signals after they have been transmitted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DFBCE8-42B9-7E4F-BBAC-B363D884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3220245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81D67D0-E0D3-C341-8149-D601C069C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Noise 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55C0CCFB-85E4-944E-B1F3-0D1504578D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3" y="1415523"/>
            <a:ext cx="9059333" cy="46258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Thermal noise</a:t>
            </a:r>
            <a:r>
              <a:rPr lang="en-US" altLang="zh-TW" sz="2400" dirty="0">
                <a:ea typeface="新細明體" panose="02020500000000000000" pitchFamily="18" charset="-120"/>
              </a:rPr>
              <a:t> (or </a:t>
            </a:r>
            <a:r>
              <a:rPr lang="en-US" altLang="zh-TW" sz="2400" b="1" dirty="0">
                <a:ea typeface="新細明體" panose="02020500000000000000" pitchFamily="18" charset="-120"/>
              </a:rPr>
              <a:t>white noise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Due to thermal agitation of electrons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It is present in all electronic devices and transmission media, and is a function of temperature.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Cannot be eliminated, and therefore places an upper bound on communications system performance.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Intermodulation noise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When signals at different frequencies share the same transmission medium, the result may be intermodulation noise.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Signals </a:t>
            </a:r>
            <a:r>
              <a:rPr lang="en-US" altLang="zh-CN" sz="2000" dirty="0">
                <a:ea typeface="宋体" panose="02010600030101010101" pitchFamily="2" charset="-122"/>
              </a:rPr>
              <a:t>at a frequency </a:t>
            </a:r>
            <a:r>
              <a:rPr lang="en-US" altLang="zh-TW" sz="2000" dirty="0">
                <a:ea typeface="新細明體" panose="02020500000000000000" pitchFamily="18" charset="-120"/>
              </a:rPr>
              <a:t>that </a:t>
            </a:r>
            <a:r>
              <a:rPr lang="en-US" altLang="zh-CN" sz="2000" dirty="0">
                <a:ea typeface="宋体" panose="02010600030101010101" pitchFamily="2" charset="-122"/>
              </a:rPr>
              <a:t>is</a:t>
            </a:r>
            <a:r>
              <a:rPr lang="en-US" altLang="zh-TW" sz="2000" dirty="0">
                <a:ea typeface="新細明體" panose="02020500000000000000" pitchFamily="18" charset="-120"/>
              </a:rPr>
              <a:t> the sum or difference of original frequencies </a:t>
            </a:r>
            <a:r>
              <a:rPr lang="en-US" altLang="zh-CN" sz="2000" dirty="0">
                <a:ea typeface="宋体" panose="02010600030101010101" pitchFamily="2" charset="-122"/>
              </a:rPr>
              <a:t>or multiples of those frequencies will be produced.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52732D-3CE6-C042-86EB-960B12E0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168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77E66F76-8081-F94B-B1D0-D94A3BB5D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Noise 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205DA40-742E-0E4C-8D90-3B10576F58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4" y="1483255"/>
            <a:ext cx="9533466" cy="4923232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ea typeface="新細明體" panose="02020500000000000000" pitchFamily="18" charset="-120"/>
              </a:rPr>
              <a:t>Crosstalk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It is an unwanted coupling between signal paths. It can occur by electrical coupling between nearby twisted pairs.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Typically, crosstalk is of the same order of magnitude as, or less than, thermal noise.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r>
              <a:rPr lang="en-US" altLang="zh-TW" sz="2400" b="1" dirty="0">
                <a:ea typeface="新細明體" panose="02020500000000000000" pitchFamily="18" charset="-120"/>
              </a:rPr>
              <a:t>Impulse noise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Impulse noise is non-continuous, consisting of i</a:t>
            </a:r>
            <a:r>
              <a:rPr lang="en-US" altLang="zh-TW" sz="2000" dirty="0">
                <a:ea typeface="新細明體" panose="02020500000000000000" pitchFamily="18" charset="-120"/>
              </a:rPr>
              <a:t>rregular pulses or </a:t>
            </a:r>
            <a:r>
              <a:rPr lang="en-US" altLang="zh-CN" sz="2000" dirty="0">
                <a:ea typeface="宋体" panose="02010600030101010101" pitchFamily="2" charset="-122"/>
              </a:rPr>
              <a:t>noise </a:t>
            </a:r>
            <a:r>
              <a:rPr lang="en-US" altLang="zh-TW" sz="2000" dirty="0">
                <a:ea typeface="新細明體" panose="02020500000000000000" pitchFamily="18" charset="-120"/>
              </a:rPr>
              <a:t>spikes</a:t>
            </a:r>
            <a:r>
              <a:rPr lang="en-US" altLang="zh-CN" sz="2000" dirty="0">
                <a:ea typeface="宋体" panose="02010600030101010101" pitchFamily="2" charset="-122"/>
              </a:rPr>
              <a:t> of short duration and of relatively high amplitude.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It is generated from a variety of cause, </a:t>
            </a:r>
            <a:r>
              <a:rPr lang="en-US" altLang="zh-TW" sz="2000" dirty="0">
                <a:ea typeface="新細明體" panose="02020500000000000000" pitchFamily="18" charset="-120"/>
              </a:rPr>
              <a:t>e.g.</a:t>
            </a:r>
            <a:r>
              <a:rPr lang="en-US" altLang="zh-CN" sz="2000" dirty="0">
                <a:ea typeface="宋体" panose="02010600030101010101" pitchFamily="2" charset="-122"/>
              </a:rPr>
              <a:t>,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  <a:r>
              <a:rPr lang="en-US" altLang="zh-CN" sz="2000" dirty="0">
                <a:ea typeface="宋体" panose="02010600030101010101" pitchFamily="2" charset="-122"/>
              </a:rPr>
              <a:t>e</a:t>
            </a:r>
            <a:r>
              <a:rPr lang="en-US" altLang="zh-TW" sz="2000" dirty="0">
                <a:ea typeface="新細明體" panose="02020500000000000000" pitchFamily="18" charset="-120"/>
              </a:rPr>
              <a:t>xternal electromagnetic</a:t>
            </a:r>
            <a:r>
              <a:rPr lang="en-US" altLang="zh-CN" sz="2000" dirty="0">
                <a:ea typeface="宋体" panose="02010600030101010101" pitchFamily="2" charset="-122"/>
              </a:rPr>
              <a:t> disturbances such as lightning.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It is generally only a minor annoyance for analog data.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But it is the primary source of error in digital data communication.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6450BE-6246-A647-8DB2-861B7C8C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099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B3D2-9E86-2549-B9C2-D50708ADF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C78A8-F6CF-E14F-9C8D-FE0E0245C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7E267-B1C1-D545-968E-E281969E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033978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F9849D47-2FDE-C848-B0E0-EB292380D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133" y="562785"/>
            <a:ext cx="8686800" cy="762000"/>
          </a:xfrm>
          <a:noFill/>
          <a:ln/>
        </p:spPr>
        <p:txBody>
          <a:bodyPr/>
          <a:lstStyle/>
          <a:p>
            <a:r>
              <a:rPr lang="en-US" altLang="en-US" sz="4000" dirty="0"/>
              <a:t>Modulation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DDBB9DF-5EA3-7D4A-84AA-746CB7989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133" y="1176867"/>
            <a:ext cx="10871200" cy="5562600"/>
          </a:xfrm>
        </p:spPr>
        <p:txBody>
          <a:bodyPr>
            <a:normAutofit/>
          </a:bodyPr>
          <a:lstStyle/>
          <a:p>
            <a:pPr lvl="1">
              <a:buSzPct val="155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buSzPct val="155000"/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Modulation</a:t>
            </a:r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GB" sz="1800" dirty="0"/>
              <a:t>Modulation is the process of encoding information from a message source in a way that is suitable for transmission.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GB" sz="1800" dirty="0"/>
              <a:t>Modulation technique is used to change the signal characteristics.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fontAlgn="base"/>
            <a:endParaRPr lang="en-GB" dirty="0"/>
          </a:p>
          <a:p>
            <a:pPr fontAlgn="base"/>
            <a:r>
              <a:rPr lang="en-GB" dirty="0"/>
              <a:t>Why do we modulate </a:t>
            </a:r>
          </a:p>
          <a:p>
            <a:pPr lvl="1" fontAlgn="base"/>
            <a:r>
              <a:rPr lang="en-GB" sz="1800" dirty="0"/>
              <a:t>larger distance transfer</a:t>
            </a:r>
          </a:p>
          <a:p>
            <a:pPr lvl="1" fontAlgn="base"/>
            <a:r>
              <a:rPr lang="en-GB" sz="1800" dirty="0"/>
              <a:t>accurate data transfer </a:t>
            </a:r>
          </a:p>
          <a:p>
            <a:pPr lvl="1" fontAlgn="base"/>
            <a:r>
              <a:rPr lang="en-GB" sz="1800" dirty="0"/>
              <a:t>low-noise data reception</a:t>
            </a:r>
          </a:p>
          <a:p>
            <a:pPr marL="0" indent="0">
              <a:buNone/>
            </a:pPr>
            <a:br>
              <a:rPr lang="en-GB" dirty="0"/>
            </a:b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845CE-FC8C-A64C-9924-D58844A4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688173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5C9E-CFFF-8E46-89E2-49EE93B4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B5C9B-17CF-F747-AB26-58BBD8988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01" y="1550722"/>
            <a:ext cx="10532513" cy="485007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65105-9097-4044-A58D-53218973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841483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A144-6971-8446-B74C-176288BC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66BA-9888-5540-A022-6F80CF14E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0189"/>
            <a:ext cx="8788399" cy="4070878"/>
          </a:xfrm>
        </p:spPr>
        <p:txBody>
          <a:bodyPr/>
          <a:lstStyle/>
          <a:p>
            <a:r>
              <a:rPr lang="en-GB" dirty="0"/>
              <a:t>Analog modulation: a continuously varying sine wave is used as a carrier wave that modulates the message signal or data signal.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F33DF-41EB-AD4C-9F2A-49FD5F2E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603626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8019-AEB8-234B-9475-C2D2F29E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2706"/>
            <a:ext cx="8596668" cy="999067"/>
          </a:xfrm>
        </p:spPr>
        <p:txBody>
          <a:bodyPr/>
          <a:lstStyle/>
          <a:p>
            <a:r>
              <a:rPr lang="en-GB" dirty="0"/>
              <a:t>Amplitude Modulation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1C10B-42CE-3340-93C8-99534E39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322"/>
            <a:ext cx="9414934" cy="388077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Amplitude modulation </a:t>
            </a:r>
            <a:r>
              <a:rPr lang="en-GB" dirty="0"/>
              <a:t>or AM: the height of the signal carrier is varied to represent the data being added to the signal.</a:t>
            </a:r>
          </a:p>
          <a:p>
            <a:r>
              <a:rPr lang="en-GB" dirty="0"/>
              <a:t>The other factors like phase and frequency remain constant.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A0416-EC44-2547-AEC4-F3993904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665D7B-C959-714B-BE9B-A3228DFB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932" y="3015990"/>
            <a:ext cx="5457868" cy="35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14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8019-AEB8-234B-9475-C2D2F29E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9067"/>
          </a:xfrm>
        </p:spPr>
        <p:txBody>
          <a:bodyPr/>
          <a:lstStyle/>
          <a:p>
            <a:r>
              <a:rPr lang="en-GB" dirty="0"/>
              <a:t>Frequency Modulation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1C10B-42CE-3340-93C8-99534E39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66322"/>
            <a:ext cx="9042399" cy="388077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Frequency modulation </a:t>
            </a:r>
            <a:r>
              <a:rPr lang="en-GB" dirty="0"/>
              <a:t>(</a:t>
            </a:r>
            <a:r>
              <a:rPr lang="en-GB" u="sng" dirty="0">
                <a:hlinkClick r:id="rId2"/>
              </a:rPr>
              <a:t>FM</a:t>
            </a:r>
            <a:r>
              <a:rPr lang="en-GB" dirty="0"/>
              <a:t>), in which the frequency of the carrier waveform is varied to reflect the frequency of the data.</a:t>
            </a:r>
          </a:p>
          <a:p>
            <a:r>
              <a:rPr lang="en-GB" dirty="0"/>
              <a:t>The other factors like phase and amplitude remain constant.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81C56-98D9-4041-A556-94400840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75E81-E0CD-3A4F-B679-222D0A22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266" y="3056669"/>
            <a:ext cx="5393267" cy="35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8019-AEB8-234B-9475-C2D2F29E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9067"/>
          </a:xfrm>
        </p:spPr>
        <p:txBody>
          <a:bodyPr/>
          <a:lstStyle/>
          <a:p>
            <a:r>
              <a:rPr lang="en-GB" dirty="0"/>
              <a:t>Phase Modulation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1C10B-42CE-3340-93C8-99534E39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1389"/>
            <a:ext cx="9042399" cy="388077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Phase modulation </a:t>
            </a:r>
            <a:r>
              <a:rPr lang="en-GB" dirty="0"/>
              <a:t>(</a:t>
            </a:r>
            <a:r>
              <a:rPr lang="en-GB" u="sng" dirty="0">
                <a:hlinkClick r:id="rId2"/>
              </a:rPr>
              <a:t>PM</a:t>
            </a:r>
            <a:r>
              <a:rPr lang="en-GB" dirty="0"/>
              <a:t>), in which the </a:t>
            </a:r>
            <a:r>
              <a:rPr lang="en-GB" u="sng" dirty="0">
                <a:hlinkClick r:id="rId3"/>
              </a:rPr>
              <a:t>frequency</a:t>
            </a:r>
            <a:r>
              <a:rPr lang="en-GB" dirty="0"/>
              <a:t> of the carrier waveform is varied to reflect changes in the frequency of the data.</a:t>
            </a:r>
          </a:p>
          <a:p>
            <a:r>
              <a:rPr lang="en-GB" dirty="0"/>
              <a:t>it affects the frequency. So, for this reason, this modulation is also comes under the frequency modulation.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BE3FE-C458-3946-9120-EA1904BA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A877A-77E9-A44A-BA6C-48A56B995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664" y="2670511"/>
            <a:ext cx="6172201" cy="40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5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93D0-3482-FC42-8BE2-EC6E576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Modulation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2ADA84-30C6-354A-9E3D-CFB56F6D2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346" y="2893662"/>
            <a:ext cx="5192454" cy="388143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2E8EC-25B3-3A4E-874B-35E3A273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BA526-48E9-0C42-8B10-8EDC50585151}"/>
              </a:ext>
            </a:extLst>
          </p:cNvPr>
          <p:cNvSpPr txBox="1"/>
          <p:nvPr/>
        </p:nvSpPr>
        <p:spPr>
          <a:xfrm>
            <a:off x="677334" y="1324002"/>
            <a:ext cx="9177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Analog modulation (AM, FM and PM) is more sensitive to noise. If noise enters into a system, it persists and gets carried till the end receiver. Therefore, this drawback can be overcome by the digital modulation technique.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765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0EBFC8A-9E29-CE49-BC77-57FF8F02A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Terminology (1)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208BDEF-0EBD-CA4C-B611-5BF642A3C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3" y="1730283"/>
            <a:ext cx="9058337" cy="4311079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Data transmission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occurs between </a:t>
            </a:r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transmitter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and </a:t>
            </a:r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receiver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over some </a:t>
            </a:r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transmission medium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.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Signal: electromagnetic waves</a:t>
            </a:r>
            <a:endParaRPr lang="en-US" altLang="zh-CN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Can propagate along the transmission medium </a:t>
            </a:r>
            <a:endParaRPr lang="en-US" altLang="zh-TW" sz="20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Transmission Medium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Guided medium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: the signals are guided along a physical path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2"/>
            <a:r>
              <a:rPr lang="en-US" altLang="zh-TW" sz="18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e.g.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TW" sz="18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twisted pair, coaxial cable, optical fiber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Unguided medium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: wireless</a:t>
            </a:r>
            <a:endParaRPr lang="en-US" altLang="zh-TW" sz="20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e.g.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TW" sz="18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air, water, vacuum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6710FD-60D0-484B-96C5-E63C54D0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2442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0F9B-EF6C-9140-A765-C4B6E780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933"/>
          </a:xfrm>
        </p:spPr>
        <p:txBody>
          <a:bodyPr/>
          <a:lstStyle/>
          <a:p>
            <a:r>
              <a:rPr lang="en-US" dirty="0"/>
              <a:t>Digital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B3AB-7F99-6E4D-A112-4F8B42A0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34056"/>
            <a:ext cx="9753599" cy="4629677"/>
          </a:xfrm>
        </p:spPr>
        <p:txBody>
          <a:bodyPr>
            <a:normAutofit/>
          </a:bodyPr>
          <a:lstStyle/>
          <a:p>
            <a:r>
              <a:rPr lang="en-GB" sz="2000" dirty="0"/>
              <a:t>Digital modulation modifies an analog carrier signal with another discrete signal.</a:t>
            </a:r>
          </a:p>
          <a:p>
            <a:r>
              <a:rPr lang="en-GB" sz="2000" dirty="0"/>
              <a:t>For a better quality and efficient communication, digital modulation technique is employed. </a:t>
            </a:r>
          </a:p>
          <a:p>
            <a:r>
              <a:rPr lang="en-GB" sz="2000" dirty="0"/>
              <a:t>The main advantages of the digital modulation over analog modulation: </a:t>
            </a:r>
          </a:p>
          <a:p>
            <a:pPr lvl="1"/>
            <a:r>
              <a:rPr lang="en-GB" sz="1800" dirty="0"/>
              <a:t> permissible power,</a:t>
            </a:r>
          </a:p>
          <a:p>
            <a:pPr lvl="1"/>
            <a:r>
              <a:rPr lang="en-GB" sz="1800" dirty="0"/>
              <a:t> available bandwidth and </a:t>
            </a:r>
          </a:p>
          <a:p>
            <a:pPr lvl="1"/>
            <a:r>
              <a:rPr lang="en-GB" sz="1800" dirty="0"/>
              <a:t>high noise immunity. </a:t>
            </a:r>
          </a:p>
          <a:p>
            <a:pPr lvl="1"/>
            <a:endParaRPr lang="en-GB" sz="1800" dirty="0"/>
          </a:p>
          <a:p>
            <a:r>
              <a:rPr lang="en-GB" sz="2000" dirty="0"/>
              <a:t>In digital modulation, a message signal is converted from analog to digital message, and then modulated by using a carrier wave.  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018E8-A5B9-E647-8A6B-B0E569D2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4266807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B715-6135-764A-971E-F4C19B63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DC10D-A8B8-8343-8CF8-3A7768ABD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499126" y="2160588"/>
            <a:ext cx="4953785" cy="388143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8B913-E9CB-484E-A946-2FDDA7A8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45C23-ECF3-D14D-8D4F-67DC20D87F92}"/>
              </a:ext>
            </a:extLst>
          </p:cNvPr>
          <p:cNvSpPr txBox="1"/>
          <p:nvPr/>
        </p:nvSpPr>
        <p:spPr>
          <a:xfrm>
            <a:off x="508002" y="1405466"/>
            <a:ext cx="6874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 an </a:t>
            </a:r>
            <a:r>
              <a:rPr lang="en-GB" sz="2000" b="1" dirty="0"/>
              <a:t>Amplitude shift keying ASK</a:t>
            </a:r>
            <a:r>
              <a:rPr lang="en-GB" sz="2000" dirty="0"/>
              <a:t>, the amplitude of the carrier wave changes based on the message signal or on the base-band signal, which is in digital format. </a:t>
            </a:r>
          </a:p>
          <a:p>
            <a:r>
              <a:rPr lang="en-GB" sz="2000" b="1" dirty="0"/>
              <a:t>It is sensitive to noise and used for low-band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 </a:t>
            </a:r>
            <a:r>
              <a:rPr lang="en-GB" sz="2000" b="1" dirty="0"/>
              <a:t>Frequency Shift Keying FSK</a:t>
            </a:r>
            <a:r>
              <a:rPr lang="en-GB" sz="2000" dirty="0"/>
              <a:t>, the frequency of the carrier wave is varied for each symbol in the digital data. </a:t>
            </a:r>
          </a:p>
          <a:p>
            <a:r>
              <a:rPr lang="en-GB" sz="2000" b="1" dirty="0"/>
              <a:t>It needs larger bandwidths.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b="1" dirty="0"/>
              <a:t>Phase Shift Keying PSK </a:t>
            </a:r>
            <a:r>
              <a:rPr lang="en-GB" sz="2000" dirty="0"/>
              <a:t>changes the phase of the carrier for each symbol.</a:t>
            </a:r>
          </a:p>
          <a:p>
            <a:r>
              <a:rPr lang="en-GB" sz="2000" b="1" dirty="0"/>
              <a:t>It is less sensitive to noise.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4197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A5924E-E4C2-2C48-BA3B-D06617C14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Transmission Types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7F6B18-05AA-A24D-8448-64F8238AE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80F94-D958-D649-A79B-4A7EE145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49578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F9F4EAB0-C97F-5E4C-AFB8-FF1E95126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Transmission Types </a:t>
            </a:r>
            <a:endParaRPr lang="en-US" altLang="en-US" dirty="0">
              <a:ea typeface="新細明體" panose="02020500000000000000" pitchFamily="18" charset="-120"/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585AE850-FE77-B540-9D87-B1259138E9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4" y="1513284"/>
            <a:ext cx="8873066" cy="4528078"/>
          </a:xfrm>
        </p:spPr>
        <p:txBody>
          <a:bodyPr>
            <a:noAutofit/>
          </a:bodyPr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Simplex</a:t>
            </a:r>
            <a:r>
              <a:rPr lang="en-US" altLang="zh-CN" sz="2400" dirty="0">
                <a:ea typeface="宋体" panose="02010600030101010101" pitchFamily="2" charset="-122"/>
              </a:rPr>
              <a:t> transmission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Signals are transmitted in only o</a:t>
            </a:r>
            <a:r>
              <a:rPr lang="en-US" altLang="zh-TW" sz="2000" dirty="0">
                <a:ea typeface="新細明體" panose="02020500000000000000" pitchFamily="18" charset="-120"/>
              </a:rPr>
              <a:t>ne direction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e.g. Television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Half duplex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Signals can be transmitted in e</a:t>
            </a:r>
            <a:r>
              <a:rPr lang="en-US" altLang="zh-TW" sz="2000" dirty="0">
                <a:ea typeface="新細明體" panose="02020500000000000000" pitchFamily="18" charset="-120"/>
              </a:rPr>
              <a:t>ither direction, but only one way at a time</a:t>
            </a:r>
            <a:r>
              <a:rPr lang="en-US" altLang="zh-CN" sz="2000" dirty="0">
                <a:ea typeface="宋体" panose="02010600030101010101" pitchFamily="2" charset="-122"/>
              </a:rPr>
              <a:t>.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e.g. police radio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Full duplex</a:t>
            </a:r>
          </a:p>
          <a:p>
            <a:pPr lvl="1"/>
            <a:r>
              <a:rPr lang="en-US" altLang="zh-CN" sz="2000" dirty="0">
                <a:ea typeface="宋体" panose="02010600030101010101" pitchFamily="2" charset="-122"/>
              </a:rPr>
              <a:t>Both stations may transmit simultaneously.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e.g. telephone</a:t>
            </a:r>
            <a:endParaRPr lang="en-US" alt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3C1A91-04D4-3346-91FB-F3E577B4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1898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A8CF95BF-26B8-3643-B266-F3FA1D4E5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334" y="250161"/>
            <a:ext cx="8458200" cy="838200"/>
          </a:xfrm>
          <a:noFill/>
          <a:ln/>
        </p:spPr>
        <p:txBody>
          <a:bodyPr/>
          <a:lstStyle/>
          <a:p>
            <a:r>
              <a:rPr lang="en-US" altLang="en-US" sz="4000" dirty="0"/>
              <a:t>Transmission Basics (continued)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546A064-0A1F-394F-B29F-0B4D0371FB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5199" y="1270924"/>
            <a:ext cx="8300335" cy="4953000"/>
          </a:xfrm>
        </p:spPr>
        <p:txBody>
          <a:bodyPr>
            <a:normAutofit fontScale="85000" lnSpcReduction="20000"/>
          </a:bodyPr>
          <a:lstStyle/>
          <a:p>
            <a:pPr>
              <a:buSzPct val="155000"/>
              <a:buFont typeface="Arial" panose="020B0604020202020204" pitchFamily="34" charset="0"/>
              <a:buChar char="•"/>
            </a:pPr>
            <a:r>
              <a:rPr lang="en-US" altLang="en-US" sz="2800" b="1" dirty="0"/>
              <a:t>Multiplexing</a:t>
            </a:r>
          </a:p>
          <a:p>
            <a:pPr>
              <a:buSzPct val="155000"/>
              <a:buFont typeface="Arial" panose="020B0604020202020204" pitchFamily="34" charset="0"/>
              <a:buChar char="•"/>
            </a:pPr>
            <a:endParaRPr lang="en-US" altLang="en-US" sz="2800" b="1" dirty="0"/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US" altLang="en-US" sz="2400" dirty="0"/>
              <a:t>Allows multiple signals to travel simultaneously over one medium</a:t>
            </a:r>
          </a:p>
          <a:p>
            <a:pPr lvl="1">
              <a:buSzPct val="155000"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US" altLang="en-US" sz="2400" dirty="0"/>
              <a:t>In order to carry multiple signals, the medium’s channel is logically separated into multiple smaller channels, or sub channels</a:t>
            </a:r>
          </a:p>
          <a:p>
            <a:pPr lvl="1">
              <a:buSzPct val="155000"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US" altLang="en-US" sz="2400" dirty="0"/>
              <a:t>A device that can combine many signals on a channel, a multiplexer (mux), is required at the sending end of the channel</a:t>
            </a:r>
          </a:p>
          <a:p>
            <a:pPr>
              <a:buSzPct val="155000"/>
              <a:buFont typeface="Arial" panose="020B0604020202020204" pitchFamily="34" charset="0"/>
              <a:buChar char="•"/>
            </a:pPr>
            <a:endParaRPr lang="en-US" altLang="en-US" sz="2800" b="1" dirty="0"/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US" altLang="en-US" sz="2400" dirty="0"/>
              <a:t>At the receiving end, a demultiplexer (</a:t>
            </a:r>
            <a:r>
              <a:rPr lang="en-US" altLang="en-US" sz="2400" dirty="0" err="1"/>
              <a:t>demux</a:t>
            </a:r>
            <a:r>
              <a:rPr lang="en-US" altLang="en-US" sz="2400" dirty="0"/>
              <a:t>) separates the combined signals and regenerates them in their original form</a:t>
            </a:r>
          </a:p>
          <a:p>
            <a:pPr lvl="1">
              <a:buSzPct val="155000"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2">
              <a:buSzPct val="155000"/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lvl="2">
              <a:buSzPct val="155000"/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00CD76-753C-5445-8A4A-59DD8D11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3089359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5A5CEA2-B1C1-1A4C-9B64-39798745B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Multiplexing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EAB203-827A-0346-B196-CA25138A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AB9ADE2-1723-4544-AA90-BE66746FB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49"/>
          <a:stretch>
            <a:fillRect/>
          </a:stretch>
        </p:blipFill>
        <p:spPr bwMode="auto">
          <a:xfrm>
            <a:off x="1107141" y="2115111"/>
            <a:ext cx="8305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57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8" name="Text Box 4">
            <a:extLst>
              <a:ext uri="{FF2B5EF4-FFF2-40B4-BE49-F238E27FC236}">
                <a16:creationId xmlns:a16="http://schemas.microsoft.com/office/drawing/2014/main" id="{03DFBB01-1E8B-B447-A25E-64811F03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34" y="1290252"/>
            <a:ext cx="5410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altLang="en-US" sz="3200" dirty="0">
                <a:solidFill>
                  <a:schemeClr val="accent1"/>
                </a:solidFill>
                <a:latin typeface="+mj-lt"/>
              </a:rPr>
              <a:t>Categories of multiplexing</a:t>
            </a:r>
          </a:p>
        </p:txBody>
      </p:sp>
      <p:pic>
        <p:nvPicPr>
          <p:cNvPr id="799751" name="Picture 7">
            <a:extLst>
              <a:ext uri="{FF2B5EF4-FFF2-40B4-BE49-F238E27FC236}">
                <a16:creationId xmlns:a16="http://schemas.microsoft.com/office/drawing/2014/main" id="{AAE60C18-1121-2E45-8791-647806D0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47" y="2501568"/>
            <a:ext cx="83185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6F0936-7573-EF42-AC96-545A36A8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251336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680986F-36FC-C242-A4F7-2CC058CB8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Frequency Division Multiplexing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A727D02-9A3A-0242-BBD1-D1A425872B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4" y="1550989"/>
            <a:ext cx="8596668" cy="3880773"/>
          </a:xfrm>
        </p:spPr>
        <p:txBody>
          <a:bodyPr/>
          <a:lstStyle/>
          <a:p>
            <a:r>
              <a:rPr lang="en-US" altLang="en-US" dirty="0"/>
              <a:t>FDM</a:t>
            </a:r>
          </a:p>
          <a:p>
            <a:r>
              <a:rPr lang="en-US" altLang="en-US" dirty="0"/>
              <a:t>Useful bandwidth of medium exceeds required bandwidth of channel</a:t>
            </a:r>
          </a:p>
          <a:p>
            <a:r>
              <a:rPr lang="en-US" altLang="en-US" dirty="0"/>
              <a:t>Each signal is modulated to a different carrier frequency</a:t>
            </a:r>
          </a:p>
          <a:p>
            <a:r>
              <a:rPr lang="en-US" altLang="en-US" dirty="0"/>
              <a:t>Carrier frequencies separated so signals do not overlap (guard bands)</a:t>
            </a:r>
          </a:p>
          <a:p>
            <a:r>
              <a:rPr lang="en-US" altLang="en-US" dirty="0"/>
              <a:t>e.g. broadcast radio</a:t>
            </a:r>
          </a:p>
          <a:p>
            <a:r>
              <a:rPr lang="en-US" altLang="en-US" dirty="0"/>
              <a:t>Channel allocated even if no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99E6C0-BD92-714F-8307-A168DB94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078919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2" name="Text Box 4">
            <a:extLst>
              <a:ext uri="{FF2B5EF4-FFF2-40B4-BE49-F238E27FC236}">
                <a16:creationId xmlns:a16="http://schemas.microsoft.com/office/drawing/2014/main" id="{E5AC6049-F532-014A-98EE-71DF106FB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942" y="1502827"/>
            <a:ext cx="5692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altLang="en-US" sz="2400" dirty="0">
                <a:solidFill>
                  <a:schemeClr val="accent1"/>
                </a:solidFill>
                <a:latin typeface="+mj-lt"/>
              </a:rPr>
              <a:t>Frequency-division multiplexing (FDM)</a:t>
            </a:r>
          </a:p>
        </p:txBody>
      </p:sp>
      <p:pic>
        <p:nvPicPr>
          <p:cNvPr id="800774" name="Picture 6">
            <a:extLst>
              <a:ext uri="{FF2B5EF4-FFF2-40B4-BE49-F238E27FC236}">
                <a16:creationId xmlns:a16="http://schemas.microsoft.com/office/drawing/2014/main" id="{CAF68F39-B16A-1F4F-A3D3-6011CD5DE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4" y="2680494"/>
            <a:ext cx="8793163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84A169-772D-FA4E-97C4-84E5EF65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3103748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6" name="Text Box 4">
            <a:extLst>
              <a:ext uri="{FF2B5EF4-FFF2-40B4-BE49-F238E27FC236}">
                <a16:creationId xmlns:a16="http://schemas.microsoft.com/office/drawing/2014/main" id="{9FA33CC8-3D3C-224F-A5A2-56C535FEC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776" y="519953"/>
            <a:ext cx="39130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  <a:latin typeface="+mj-lt"/>
              </a:rPr>
              <a:t>FDM process</a:t>
            </a:r>
          </a:p>
        </p:txBody>
      </p:sp>
      <p:pic>
        <p:nvPicPr>
          <p:cNvPr id="801798" name="Picture 6">
            <a:extLst>
              <a:ext uri="{FF2B5EF4-FFF2-40B4-BE49-F238E27FC236}">
                <a16:creationId xmlns:a16="http://schemas.microsoft.com/office/drawing/2014/main" id="{A52B232C-DF32-E840-995A-2A056A05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33" y="1854465"/>
            <a:ext cx="8255000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E69EB9-CAB2-0F4D-B5B5-AB31B170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64740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EF78D0B-B048-3346-8E74-96F47050E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Terminology (2)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B581B0B-81D6-614F-A292-13D2BDCE9D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5197" y="1625017"/>
            <a:ext cx="9580437" cy="45989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Direct link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Refer to the transmission path b</a:t>
            </a:r>
            <a:r>
              <a:rPr lang="en-US" altLang="zh-TW" sz="2000" dirty="0">
                <a:ea typeface="新細明體" panose="02020500000000000000" pitchFamily="18" charset="-120"/>
              </a:rPr>
              <a:t>etween the transmitter and receiver</a:t>
            </a:r>
            <a:r>
              <a:rPr lang="en-US" altLang="zh-CN" sz="2000" dirty="0">
                <a:ea typeface="宋体" panose="02010600030101010101" pitchFamily="2" charset="-122"/>
              </a:rPr>
              <a:t> in which signals propagate directly with</a:t>
            </a:r>
            <a:r>
              <a:rPr lang="en-US" altLang="zh-TW" sz="2000" dirty="0">
                <a:ea typeface="新細明體" panose="02020500000000000000" pitchFamily="18" charset="-120"/>
              </a:rPr>
              <a:t> no intermediate devices</a:t>
            </a:r>
            <a:r>
              <a:rPr lang="en-US" altLang="zh-CN" sz="2000" dirty="0">
                <a:ea typeface="宋体" panose="02010600030101010101" pitchFamily="2" charset="-122"/>
              </a:rPr>
              <a:t>,</a:t>
            </a:r>
            <a:r>
              <a:rPr lang="en-US" altLang="zh-TW" sz="2000" dirty="0">
                <a:ea typeface="新細明體" panose="02020500000000000000" pitchFamily="18" charset="-120"/>
              </a:rPr>
              <a:t> other than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amplifiers</a:t>
            </a:r>
            <a:r>
              <a:rPr lang="en-US" altLang="zh-TW" sz="2000" dirty="0">
                <a:ea typeface="新細明體" panose="02020500000000000000" pitchFamily="18" charset="-120"/>
              </a:rPr>
              <a:t> or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repeaters</a:t>
            </a:r>
            <a:r>
              <a:rPr lang="en-US" altLang="zh-CN" sz="2000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ea typeface="宋体" panose="02010600030101010101" pitchFamily="2" charset="-122"/>
              </a:rPr>
              <a:t>used to increase signal strength.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Note that it can apply to both guided and unguided media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A transmission medium is 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p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oint-to-point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ea typeface="宋体" panose="02010600030101010101" pitchFamily="2" charset="-122"/>
              </a:rPr>
              <a:t>if:</a:t>
            </a:r>
            <a:endParaRPr lang="en-US" altLang="zh-TW" sz="24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Direct link 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Only 2 devices share the </a:t>
            </a:r>
            <a:r>
              <a:rPr lang="en-US" altLang="zh-CN" sz="2000" dirty="0">
                <a:ea typeface="宋体" panose="02010600030101010101" pitchFamily="2" charset="-122"/>
              </a:rPr>
              <a:t>medium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A transmission medium is 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m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ultipoint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ea typeface="宋体" panose="02010600030101010101" pitchFamily="2" charset="-122"/>
              </a:rPr>
              <a:t>if: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More than two devices share the </a:t>
            </a:r>
            <a:r>
              <a:rPr lang="en-US" altLang="zh-CN" sz="2000" dirty="0">
                <a:ea typeface="宋体" panose="02010600030101010101" pitchFamily="2" charset="-122"/>
              </a:rPr>
              <a:t>same medium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0779B1-A7B7-B946-B8C1-883804B4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  <p:grpSp>
        <p:nvGrpSpPr>
          <p:cNvPr id="54276" name="Group 4">
            <a:extLst>
              <a:ext uri="{FF2B5EF4-FFF2-40B4-BE49-F238E27FC236}">
                <a16:creationId xmlns:a16="http://schemas.microsoft.com/office/drawing/2014/main" id="{412968E0-4FAB-244E-9EE5-308986910E89}"/>
              </a:ext>
            </a:extLst>
          </p:cNvPr>
          <p:cNvGrpSpPr>
            <a:grpSpLocks/>
          </p:cNvGrpSpPr>
          <p:nvPr/>
        </p:nvGrpSpPr>
        <p:grpSpPr bwMode="auto">
          <a:xfrm>
            <a:off x="7881939" y="3518362"/>
            <a:ext cx="1301751" cy="558800"/>
            <a:chOff x="3024" y="3248"/>
            <a:chExt cx="820" cy="352"/>
          </a:xfrm>
        </p:grpSpPr>
        <p:grpSp>
          <p:nvGrpSpPr>
            <p:cNvPr id="54277" name="Group 5">
              <a:extLst>
                <a:ext uri="{FF2B5EF4-FFF2-40B4-BE49-F238E27FC236}">
                  <a16:creationId xmlns:a16="http://schemas.microsoft.com/office/drawing/2014/main" id="{C47F2F5B-4358-7740-A360-00249AEC3A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504"/>
              <a:ext cx="624" cy="96"/>
              <a:chOff x="2928" y="3456"/>
              <a:chExt cx="624" cy="96"/>
            </a:xfrm>
          </p:grpSpPr>
          <p:sp>
            <p:nvSpPr>
              <p:cNvPr id="54278" name="Oval 6">
                <a:extLst>
                  <a:ext uri="{FF2B5EF4-FFF2-40B4-BE49-F238E27FC236}">
                    <a16:creationId xmlns:a16="http://schemas.microsoft.com/office/drawing/2014/main" id="{05508A7C-15E1-2D4E-9638-81132DF4E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54279" name="Oval 7">
                <a:extLst>
                  <a:ext uri="{FF2B5EF4-FFF2-40B4-BE49-F238E27FC236}">
                    <a16:creationId xmlns:a16="http://schemas.microsoft.com/office/drawing/2014/main" id="{77D2DC3C-6EBD-4549-9BD2-D910989F2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45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54280" name="Line 8">
                <a:extLst>
                  <a:ext uri="{FF2B5EF4-FFF2-40B4-BE49-F238E27FC236}">
                    <a16:creationId xmlns:a16="http://schemas.microsoft.com/office/drawing/2014/main" id="{7F6CE250-3CB7-EC44-A00A-A180E45C6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50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54281" name="Text Box 9">
              <a:extLst>
                <a:ext uri="{FF2B5EF4-FFF2-40B4-BE49-F238E27FC236}">
                  <a16:creationId xmlns:a16="http://schemas.microsoft.com/office/drawing/2014/main" id="{B4D95B13-6127-6C48-A406-DA65F04B1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248"/>
              <a:ext cx="82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1400">
                  <a:ea typeface="宋体" panose="02010600030101010101" pitchFamily="2" charset="-122"/>
                </a:rPr>
                <a:t>Point-to-point</a:t>
              </a:r>
              <a:endParaRPr lang="en-US" altLang="en-US" sz="1400"/>
            </a:p>
          </p:txBody>
        </p:sp>
      </p:grpSp>
      <p:grpSp>
        <p:nvGrpSpPr>
          <p:cNvPr id="54282" name="Group 10">
            <a:extLst>
              <a:ext uri="{FF2B5EF4-FFF2-40B4-BE49-F238E27FC236}">
                <a16:creationId xmlns:a16="http://schemas.microsoft.com/office/drawing/2014/main" id="{8FA1C7C8-2022-604E-B5E8-9363EFEB850A}"/>
              </a:ext>
            </a:extLst>
          </p:cNvPr>
          <p:cNvGrpSpPr>
            <a:grpSpLocks/>
          </p:cNvGrpSpPr>
          <p:nvPr/>
        </p:nvGrpSpPr>
        <p:grpSpPr bwMode="auto">
          <a:xfrm>
            <a:off x="7467601" y="4572000"/>
            <a:ext cx="2220913" cy="1117600"/>
            <a:chOff x="4107" y="3040"/>
            <a:chExt cx="1399" cy="704"/>
          </a:xfrm>
        </p:grpSpPr>
        <p:sp>
          <p:nvSpPr>
            <p:cNvPr id="54283" name="Line 11">
              <a:extLst>
                <a:ext uri="{FF2B5EF4-FFF2-40B4-BE49-F238E27FC236}">
                  <a16:creationId xmlns:a16="http://schemas.microsoft.com/office/drawing/2014/main" id="{FB8580C8-07FE-044E-90AD-9A396BC18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4284" name="Oval 12">
              <a:extLst>
                <a:ext uri="{FF2B5EF4-FFF2-40B4-BE49-F238E27FC236}">
                  <a16:creationId xmlns:a16="http://schemas.microsoft.com/office/drawing/2014/main" id="{0BAA55BF-6BE8-0248-8B6B-10A477A1E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3600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4285" name="Line 13">
              <a:extLst>
                <a:ext uri="{FF2B5EF4-FFF2-40B4-BE49-F238E27FC236}">
                  <a16:creationId xmlns:a16="http://schemas.microsoft.com/office/drawing/2014/main" id="{F30F9CF4-B15F-5348-9003-0755C148E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4286" name="Oval 14">
              <a:extLst>
                <a:ext uri="{FF2B5EF4-FFF2-40B4-BE49-F238E27FC236}">
                  <a16:creationId xmlns:a16="http://schemas.microsoft.com/office/drawing/2014/main" id="{F770BD90-431F-5C4B-B430-D9380FC41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4287" name="Line 15">
              <a:extLst>
                <a:ext uri="{FF2B5EF4-FFF2-40B4-BE49-F238E27FC236}">
                  <a16:creationId xmlns:a16="http://schemas.microsoft.com/office/drawing/2014/main" id="{EBFD2451-4444-1344-B68F-2E676E6DC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5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4288" name="Oval 16">
              <a:extLst>
                <a:ext uri="{FF2B5EF4-FFF2-40B4-BE49-F238E27FC236}">
                  <a16:creationId xmlns:a16="http://schemas.microsoft.com/office/drawing/2014/main" id="{D1AD4E3E-3863-FE43-9F38-F9124C191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00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4289" name="Line 17">
              <a:extLst>
                <a:ext uri="{FF2B5EF4-FFF2-40B4-BE49-F238E27FC236}">
                  <a16:creationId xmlns:a16="http://schemas.microsoft.com/office/drawing/2014/main" id="{DA849C84-721F-F04A-B7B3-470C330CF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4290" name="Oval 18">
              <a:extLst>
                <a:ext uri="{FF2B5EF4-FFF2-40B4-BE49-F238E27FC236}">
                  <a16:creationId xmlns:a16="http://schemas.microsoft.com/office/drawing/2014/main" id="{65F458AB-40F7-0E49-BA3F-9ED5846AC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600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4291" name="Line 19">
              <a:extLst>
                <a:ext uri="{FF2B5EF4-FFF2-40B4-BE49-F238E27FC236}">
                  <a16:creationId xmlns:a16="http://schemas.microsoft.com/office/drawing/2014/main" id="{0C5AB09D-35C0-F444-A986-1BCADB140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9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4292" name="Oval 20">
              <a:extLst>
                <a:ext uri="{FF2B5EF4-FFF2-40B4-BE49-F238E27FC236}">
                  <a16:creationId xmlns:a16="http://schemas.microsoft.com/office/drawing/2014/main" id="{09CC235D-0B03-7543-A532-34CC9A3C8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" y="3600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4293" name="Line 21">
              <a:extLst>
                <a:ext uri="{FF2B5EF4-FFF2-40B4-BE49-F238E27FC236}">
                  <a16:creationId xmlns:a16="http://schemas.microsoft.com/office/drawing/2014/main" id="{2FA460D1-DD49-C64F-B479-EFA7E9C43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1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4294" name="Text Box 22">
              <a:extLst>
                <a:ext uri="{FF2B5EF4-FFF2-40B4-BE49-F238E27FC236}">
                  <a16:creationId xmlns:a16="http://schemas.microsoft.com/office/drawing/2014/main" id="{9F8DEC1F-22E0-344C-A3F0-FF7BCE364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040"/>
              <a:ext cx="62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1400">
                  <a:ea typeface="宋体" panose="02010600030101010101" pitchFamily="2" charset="-122"/>
                </a:rPr>
                <a:t>Multipoint</a:t>
              </a:r>
              <a:endParaRPr lang="en-US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1536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0" name="Text Box 4">
            <a:extLst>
              <a:ext uri="{FF2B5EF4-FFF2-40B4-BE49-F238E27FC236}">
                <a16:creationId xmlns:a16="http://schemas.microsoft.com/office/drawing/2014/main" id="{6DCB2B75-F05E-1649-9524-B282BBDDC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354" y="579788"/>
            <a:ext cx="49503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accent1"/>
                </a:solidFill>
              </a:rPr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FDM demultiplexing example</a:t>
            </a:r>
          </a:p>
        </p:txBody>
      </p:sp>
      <p:pic>
        <p:nvPicPr>
          <p:cNvPr id="802822" name="Picture 6">
            <a:extLst>
              <a:ext uri="{FF2B5EF4-FFF2-40B4-BE49-F238E27FC236}">
                <a16:creationId xmlns:a16="http://schemas.microsoft.com/office/drawing/2014/main" id="{02D1FBC3-06A7-1047-8DB3-37724412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3" y="1860219"/>
            <a:ext cx="8556625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F49203-3CEB-C941-B22B-F360DC9A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3557203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F4E7D1-5C55-3C49-A512-9E691C4F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93" y="394448"/>
            <a:ext cx="8596668" cy="1320800"/>
          </a:xfrm>
        </p:spPr>
        <p:txBody>
          <a:bodyPr/>
          <a:lstStyle/>
          <a:p>
            <a:r>
              <a:rPr lang="en-US" altLang="en-US" dirty="0"/>
              <a:t>Time Division Multiplexing (</a:t>
            </a:r>
            <a:r>
              <a:rPr lang="en-US" altLang="en-US" i="1" dirty="0"/>
              <a:t>TDM)</a:t>
            </a:r>
            <a:br>
              <a:rPr lang="en-US" altLang="en-US" i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EAA2E-11B7-8B46-9CB2-B838090B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828"/>
            <a:ext cx="8596668" cy="3880773"/>
          </a:xfrm>
        </p:spPr>
        <p:txBody>
          <a:bodyPr>
            <a:normAutofit/>
          </a:bodyPr>
          <a:lstStyle/>
          <a:p>
            <a:r>
              <a:rPr lang="en-GB" sz="2000" dirty="0"/>
              <a:t>Two ways of implementing TDM are:</a:t>
            </a:r>
          </a:p>
          <a:p>
            <a:pPr lvl="1"/>
            <a:r>
              <a:rPr lang="en-GB" sz="1800" dirty="0"/>
              <a:t>Synchronous TDM</a:t>
            </a:r>
          </a:p>
          <a:p>
            <a:pPr lvl="1"/>
            <a:r>
              <a:rPr lang="en-GB" sz="1800" dirty="0"/>
              <a:t>Asynchronous TDM</a:t>
            </a:r>
          </a:p>
          <a:p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F291B3-FFC6-8348-858B-851769B7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55156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D7DC-C84B-6D4E-926F-10D51F0A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Synchronous TDM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27B5-FE31-2E46-A99E-F2A82E17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7922"/>
            <a:ext cx="8596668" cy="3880773"/>
          </a:xfrm>
        </p:spPr>
        <p:txBody>
          <a:bodyPr/>
          <a:lstStyle/>
          <a:p>
            <a:r>
              <a:rPr lang="en-GB" dirty="0"/>
              <a:t>Synchronous TDM works by the </a:t>
            </a:r>
            <a:r>
              <a:rPr lang="en-GB" dirty="0" err="1"/>
              <a:t>muliplexor</a:t>
            </a:r>
            <a:r>
              <a:rPr lang="en-GB" dirty="0"/>
              <a:t> giving exactly the same amount of time to each device connected to it. </a:t>
            </a:r>
          </a:p>
          <a:p>
            <a:r>
              <a:rPr lang="en-GB" dirty="0"/>
              <a:t>This time slice is allocated even if a device has nothing to transmit. </a:t>
            </a:r>
          </a:p>
          <a:p>
            <a:r>
              <a:rPr lang="en-GB" dirty="0"/>
              <a:t>This is wasteful in that there will be many times when allocated time slots are not being used.</a:t>
            </a:r>
          </a:p>
          <a:p>
            <a:r>
              <a:rPr lang="en-GB" dirty="0"/>
              <a:t> Therefore, the use of Synchronous TDM does not guarantee maximum line usage and efficiency.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11CC6-4DE5-F94C-B773-EC41E19E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33646921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Text Box 4">
            <a:extLst>
              <a:ext uri="{FF2B5EF4-FFF2-40B4-BE49-F238E27FC236}">
                <a16:creationId xmlns:a16="http://schemas.microsoft.com/office/drawing/2014/main" id="{662914C7-BFE1-DC42-8531-B253B7898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212" y="775448"/>
            <a:ext cx="70910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accent1"/>
                </a:solidFill>
                <a:latin typeface="+mj-lt"/>
              </a:rPr>
              <a:t>Synchronous time-division multiplexing</a:t>
            </a:r>
          </a:p>
        </p:txBody>
      </p:sp>
      <p:pic>
        <p:nvPicPr>
          <p:cNvPr id="811014" name="Picture 6">
            <a:extLst>
              <a:ext uri="{FF2B5EF4-FFF2-40B4-BE49-F238E27FC236}">
                <a16:creationId xmlns:a16="http://schemas.microsoft.com/office/drawing/2014/main" id="{9F4C32E7-647E-7544-81A1-A3F476C2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97114"/>
            <a:ext cx="8153400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F6E86D-3202-E94B-A1FF-EF37FBA3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707367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0A66-6B16-FC43-9B57-1DA0FC47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Asynchronous TDM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0A52-0587-C445-A2A2-EFCDC0082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2589"/>
            <a:ext cx="8923866" cy="4257144"/>
          </a:xfrm>
        </p:spPr>
        <p:txBody>
          <a:bodyPr>
            <a:normAutofit/>
          </a:bodyPr>
          <a:lstStyle/>
          <a:p>
            <a:r>
              <a:rPr lang="en-GB" sz="2000" dirty="0"/>
              <a:t>Asynchronous TDM is a more flexible method of TDM. With Asynchronous TDM the length of time allocated is not fixed for each device but time is given to devices that have data to transmit.</a:t>
            </a:r>
          </a:p>
          <a:p>
            <a:r>
              <a:rPr lang="en-GB" sz="2000" dirty="0"/>
              <a:t>This version of TDM works by tagging each frame with an identification number to note which device it belongs to. </a:t>
            </a:r>
          </a:p>
          <a:p>
            <a:r>
              <a:rPr lang="en-GB" sz="2000"/>
              <a:t>This </a:t>
            </a:r>
            <a:r>
              <a:rPr lang="en-GB" sz="2000" dirty="0"/>
              <a:t>may require more processing by the multiplexor and take longer, however, the time saved by efficient and effective bandwidth utilization makes it worthwhile.</a:t>
            </a:r>
          </a:p>
          <a:p>
            <a:pPr marL="0" indent="0">
              <a:buNone/>
            </a:pPr>
            <a:br>
              <a:rPr lang="en-GB" sz="2000" dirty="0"/>
            </a:b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A7E4-CD50-524A-8FC9-C847EE33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73709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E556-8530-AD48-BF01-F257C4F2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and Digital Signals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01053-EBD9-A345-B1F0-8919F6862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55A9F-E7C4-D148-BD7D-42D5A22C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162628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39FE143F-703B-734D-A35D-28E6CA364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8263" y="313764"/>
            <a:ext cx="7772400" cy="1143000"/>
          </a:xfrm>
        </p:spPr>
        <p:txBody>
          <a:bodyPr/>
          <a:lstStyle/>
          <a:p>
            <a:r>
              <a:rPr lang="en-US" altLang="en-US" sz="4000" dirty="0"/>
              <a:t>Transmission Basics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2EE08030-C853-A94B-BE4E-5BB4745247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3729" y="1691663"/>
            <a:ext cx="7772400" cy="4114800"/>
          </a:xfrm>
        </p:spPr>
        <p:txBody>
          <a:bodyPr/>
          <a:lstStyle/>
          <a:p>
            <a:pPr>
              <a:buSzPct val="155000"/>
              <a:buFont typeface="Arial" panose="020B0604020202020204" pitchFamily="34" charset="0"/>
              <a:buChar char="•"/>
            </a:pPr>
            <a:r>
              <a:rPr lang="en-US" altLang="en-US" sz="2800" b="1" dirty="0"/>
              <a:t>Analog and Digital Signaling</a:t>
            </a:r>
          </a:p>
          <a:p>
            <a:pPr>
              <a:buSzPct val="155000"/>
              <a:buFont typeface="Arial" panose="020B0604020202020204" pitchFamily="34" charset="0"/>
              <a:buChar char="•"/>
            </a:pPr>
            <a:endParaRPr lang="en-US" altLang="en-US" sz="2800" b="1" dirty="0"/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US" altLang="en-US" sz="2400" dirty="0"/>
              <a:t>On a data network, information can be transmitted via one of two signaling methods: analog or digital</a:t>
            </a:r>
          </a:p>
          <a:p>
            <a:pPr lvl="1">
              <a:buSzPct val="155000"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2">
              <a:buSzPct val="155000"/>
              <a:buFont typeface="Arial" panose="020B0604020202020204" pitchFamily="34" charset="0"/>
              <a:buChar char="•"/>
            </a:pPr>
            <a:r>
              <a:rPr lang="en-US" altLang="en-US" sz="2200" dirty="0"/>
              <a:t>Both types of signals are generated by electrical current, the pressure of which is measured in </a:t>
            </a:r>
            <a:r>
              <a:rPr lang="en-US" altLang="en-US" sz="2200" dirty="0">
                <a:solidFill>
                  <a:srgbClr val="00B0F0"/>
                </a:solidFill>
              </a:rPr>
              <a:t>volts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4A2A9A-3AE1-514F-9BB9-FAD5D4B4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54940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06B44D5A-A58F-9943-AE08-A88CB6984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468" y="372036"/>
            <a:ext cx="8458200" cy="914400"/>
          </a:xfrm>
          <a:noFill/>
          <a:ln/>
        </p:spPr>
        <p:txBody>
          <a:bodyPr/>
          <a:lstStyle/>
          <a:p>
            <a:r>
              <a:rPr lang="en-US" altLang="en-US" sz="4000" dirty="0"/>
              <a:t>Transmission Basics (continued)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A0AD7A6-86B5-6E48-95C5-EEF44B151A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468" y="1804324"/>
            <a:ext cx="9503826" cy="4419600"/>
          </a:xfrm>
        </p:spPr>
        <p:txBody>
          <a:bodyPr>
            <a:normAutofit/>
          </a:bodyPr>
          <a:lstStyle/>
          <a:p>
            <a:pPr>
              <a:buSzPct val="155000"/>
              <a:buFont typeface="Wingdings 3" pitchFamily="2" charset="2"/>
              <a:buChar char=""/>
            </a:pPr>
            <a:r>
              <a:rPr lang="en-US" altLang="en-US" sz="2000" dirty="0"/>
              <a:t>An analog signal, like other waveforms, is characterized by four fundamental properties:  	</a:t>
            </a:r>
            <a:r>
              <a:rPr lang="en-US" altLang="en-US" sz="2000" b="1" dirty="0"/>
              <a:t>	</a:t>
            </a:r>
          </a:p>
          <a:p>
            <a:pPr>
              <a:buSzPct val="155000"/>
              <a:buFont typeface="Wingdings 3" pitchFamily="2" charset="2"/>
              <a:buChar char=""/>
            </a:pPr>
            <a:endParaRPr lang="en-US" altLang="en-US" sz="2000" b="1" dirty="0"/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US" altLang="en-US" sz="2000" dirty="0"/>
              <a:t>Amplitude</a:t>
            </a:r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US" altLang="en-US" sz="2000" dirty="0"/>
              <a:t>Frequency</a:t>
            </a:r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US" altLang="en-US" sz="2000" dirty="0"/>
              <a:t>Wave length</a:t>
            </a:r>
          </a:p>
          <a:p>
            <a:pPr lvl="1">
              <a:buSzPct val="155000"/>
              <a:buFont typeface="Arial" panose="020B0604020202020204" pitchFamily="34" charset="0"/>
              <a:buChar char="•"/>
            </a:pPr>
            <a:r>
              <a:rPr lang="en-US" altLang="en-US" sz="2000" dirty="0"/>
              <a:t>Phase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266A8F-031E-C047-B14A-D1D97E5F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390475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214EDD-981A-B145-B452-59F5B5499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7" y="4345516"/>
            <a:ext cx="7279761" cy="2512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D8335D-978C-174D-9FA6-253A29D9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BE38-6C80-D24F-9B57-9E41AA011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06" y="1447896"/>
            <a:ext cx="8596668" cy="3880773"/>
          </a:xfrm>
        </p:spPr>
        <p:txBody>
          <a:bodyPr/>
          <a:lstStyle/>
          <a:p>
            <a:r>
              <a:rPr lang="en-US" b="1" dirty="0"/>
              <a:t>Amplitude</a:t>
            </a:r>
            <a:r>
              <a:rPr lang="en-GB" b="1" dirty="0"/>
              <a:t>: </a:t>
            </a:r>
          </a:p>
          <a:p>
            <a:pPr lvl="1"/>
            <a:r>
              <a:rPr lang="en-US" b="1" dirty="0"/>
              <a:t>Analog wave’s strength</a:t>
            </a:r>
          </a:p>
          <a:p>
            <a:pPr lvl="1"/>
            <a:r>
              <a:rPr lang="en-GB" dirty="0"/>
              <a:t>Amplitude of a signal refers to the height of the signal.</a:t>
            </a:r>
            <a:endParaRPr lang="en-GB" b="1" dirty="0"/>
          </a:p>
          <a:p>
            <a:r>
              <a:rPr lang="en-US" b="1" dirty="0"/>
              <a:t>Frequency:</a:t>
            </a:r>
            <a:endParaRPr lang="en-GB" b="1" dirty="0"/>
          </a:p>
          <a:p>
            <a:pPr lvl="1"/>
            <a:r>
              <a:rPr lang="en-GB" dirty="0"/>
              <a:t>frequency refers to number cycles per second.</a:t>
            </a:r>
          </a:p>
          <a:p>
            <a:pPr lvl="1"/>
            <a:r>
              <a:rPr lang="en-US" b="1" dirty="0"/>
              <a:t>Measure in hertz (Hz)</a:t>
            </a:r>
            <a:endParaRPr lang="en-GB" b="1" dirty="0"/>
          </a:p>
          <a:p>
            <a:r>
              <a:rPr lang="en-US" b="1" dirty="0"/>
              <a:t>Wavelength:</a:t>
            </a:r>
            <a:endParaRPr lang="en-GB" b="1" dirty="0"/>
          </a:p>
          <a:p>
            <a:pPr lvl="1"/>
            <a:r>
              <a:rPr lang="en-US" b="1" dirty="0"/>
              <a:t>Distance between corresponding wave cycle points</a:t>
            </a:r>
            <a:endParaRPr lang="en-GB" b="1" dirty="0"/>
          </a:p>
          <a:p>
            <a:pPr lvl="1"/>
            <a:r>
              <a:rPr lang="en-US" b="1" dirty="0"/>
              <a:t>Inversely proportional to frequency</a:t>
            </a:r>
            <a:endParaRPr lang="en-GB" b="1" dirty="0"/>
          </a:p>
          <a:p>
            <a:pPr lvl="1"/>
            <a:r>
              <a:rPr lang="en-US" b="1" dirty="0"/>
              <a:t>Expressed in meters or feet</a:t>
            </a:r>
            <a:endParaRPr lang="en-GB" b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40A74-B9D9-B74A-A315-463852FE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Transmission Basics - Aseel AlHadlaq</a:t>
            </a:r>
          </a:p>
        </p:txBody>
      </p:sp>
    </p:spTree>
    <p:extLst>
      <p:ext uri="{BB962C8B-B14F-4D97-AF65-F5344CB8AC3E}">
        <p14:creationId xmlns:p14="http://schemas.microsoft.com/office/powerpoint/2010/main" val="5829114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2296</Words>
  <Application>Microsoft Macintosh PowerPoint</Application>
  <PresentationFormat>Widescreen</PresentationFormat>
  <Paragraphs>331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新細明體</vt:lpstr>
      <vt:lpstr>宋体</vt:lpstr>
      <vt:lpstr>Arial</vt:lpstr>
      <vt:lpstr>Calibri</vt:lpstr>
      <vt:lpstr>Times New Roman</vt:lpstr>
      <vt:lpstr>Trebuchet MS</vt:lpstr>
      <vt:lpstr>Wingdings 3</vt:lpstr>
      <vt:lpstr>Facet</vt:lpstr>
      <vt:lpstr>Lecture 2 Transmission Basics </vt:lpstr>
      <vt:lpstr>Data vs Signal</vt:lpstr>
      <vt:lpstr>Transmission Basics</vt:lpstr>
      <vt:lpstr>Terminology (1)</vt:lpstr>
      <vt:lpstr>Terminology (2)</vt:lpstr>
      <vt:lpstr>Analog and Digital Signals </vt:lpstr>
      <vt:lpstr>Transmission Basics</vt:lpstr>
      <vt:lpstr>Transmission Basics (continued)</vt:lpstr>
      <vt:lpstr>Analog Signals</vt:lpstr>
      <vt:lpstr>Analog Signals </vt:lpstr>
      <vt:lpstr>PowerPoint Presentation</vt:lpstr>
      <vt:lpstr>PowerPoint Presentation</vt:lpstr>
      <vt:lpstr>PowerPoint Presentation</vt:lpstr>
      <vt:lpstr>Analog Signals</vt:lpstr>
      <vt:lpstr>Digital Signals</vt:lpstr>
      <vt:lpstr>Bandwidth and Bitrate </vt:lpstr>
      <vt:lpstr>Data and Signals</vt:lpstr>
      <vt:lpstr>Analog Signals Carrying Analog and Digital Data</vt:lpstr>
      <vt:lpstr>Digital Signals Carrying Analog and Digital Data</vt:lpstr>
      <vt:lpstr>Analog Transmission</vt:lpstr>
      <vt:lpstr>Digital Transmission</vt:lpstr>
      <vt:lpstr>Advantages of Digital Transmission</vt:lpstr>
      <vt:lpstr>Transmission Impairment </vt:lpstr>
      <vt:lpstr>Transmission Impairments</vt:lpstr>
      <vt:lpstr>Attenuation</vt:lpstr>
      <vt:lpstr>Attenuation</vt:lpstr>
      <vt:lpstr>decibel</vt:lpstr>
      <vt:lpstr>Distortion</vt:lpstr>
      <vt:lpstr>Noise </vt:lpstr>
      <vt:lpstr>Noise </vt:lpstr>
      <vt:lpstr>Noise </vt:lpstr>
      <vt:lpstr>Modulation</vt:lpstr>
      <vt:lpstr>Modulation</vt:lpstr>
      <vt:lpstr>Modulation </vt:lpstr>
      <vt:lpstr>Analog Modulation</vt:lpstr>
      <vt:lpstr>Amplitude Modulation</vt:lpstr>
      <vt:lpstr>Frequency Modulation</vt:lpstr>
      <vt:lpstr>Phase Modulation</vt:lpstr>
      <vt:lpstr>Analog Modulation</vt:lpstr>
      <vt:lpstr>Digital modulation</vt:lpstr>
      <vt:lpstr>Digital Modulation</vt:lpstr>
      <vt:lpstr>Transmission Types </vt:lpstr>
      <vt:lpstr>Transmission Types </vt:lpstr>
      <vt:lpstr>Transmission Basics (continued)</vt:lpstr>
      <vt:lpstr>Multiplexing</vt:lpstr>
      <vt:lpstr>PowerPoint Presentation</vt:lpstr>
      <vt:lpstr>Frequency Division Multiplexing</vt:lpstr>
      <vt:lpstr>PowerPoint Presentation</vt:lpstr>
      <vt:lpstr>PowerPoint Presentation</vt:lpstr>
      <vt:lpstr>PowerPoint Presentation</vt:lpstr>
      <vt:lpstr>Time Division Multiplexing (TDM) </vt:lpstr>
      <vt:lpstr>Synchronous TDM</vt:lpstr>
      <vt:lpstr>PowerPoint Presentation</vt:lpstr>
      <vt:lpstr>Asynchronous TDM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 Transmission Basics </dc:title>
  <dc:creator>Aseel</dc:creator>
  <cp:lastModifiedBy>Aseel</cp:lastModifiedBy>
  <cp:revision>123</cp:revision>
  <dcterms:created xsi:type="dcterms:W3CDTF">2018-09-10T05:47:04Z</dcterms:created>
  <dcterms:modified xsi:type="dcterms:W3CDTF">2018-09-13T07:36:39Z</dcterms:modified>
</cp:coreProperties>
</file>